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7" r:id="rId2"/>
    <p:sldId id="259" r:id="rId3"/>
  </p:sldIdLst>
  <p:sldSz cx="10691813" cy="7559675"/>
  <p:notesSz cx="6807200" cy="99393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 userDrawn="1">
          <p15:clr>
            <a:srgbClr val="A4A3A4"/>
          </p15:clr>
        </p15:guide>
        <p15:guide id="2" pos="238" userDrawn="1">
          <p15:clr>
            <a:srgbClr val="A4A3A4"/>
          </p15:clr>
        </p15:guide>
        <p15:guide id="3" pos="6497" userDrawn="1">
          <p15:clr>
            <a:srgbClr val="A4A3A4"/>
          </p15:clr>
        </p15:guide>
        <p15:guide id="4" orient="horz" pos="4558" userDrawn="1">
          <p15:clr>
            <a:srgbClr val="A4A3A4"/>
          </p15:clr>
        </p15:guide>
        <p15:guide id="6" pos="2324" userDrawn="1">
          <p15:clr>
            <a:srgbClr val="A4A3A4"/>
          </p15:clr>
        </p15:guide>
        <p15:guide id="7" pos="4275" userDrawn="1">
          <p15:clr>
            <a:srgbClr val="A4A3A4"/>
          </p15:clr>
        </p15:guide>
        <p15:guide id="8" pos="4592" userDrawn="1">
          <p15:clr>
            <a:srgbClr val="A4A3A4"/>
          </p15:clr>
        </p15:guide>
        <p15:guide id="9" pos="2007" userDrawn="1">
          <p15:clr>
            <a:srgbClr val="A4A3A4"/>
          </p15:clr>
        </p15:guide>
        <p15:guide id="10" orient="horz" pos="4649" userDrawn="1">
          <p15:clr>
            <a:srgbClr val="A4A3A4"/>
          </p15:clr>
        </p15:guide>
        <p15:guide id="11" orient="horz" pos="9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a:srgbClr val="2FBEBB"/>
    <a:srgbClr val="D4F4F3"/>
    <a:srgbClr val="B6ECEB"/>
    <a:srgbClr val="9BE5E3"/>
    <a:srgbClr val="DFF0F5"/>
    <a:srgbClr val="FFBC85"/>
    <a:srgbClr val="FFCFA7"/>
    <a:srgbClr val="FFF4EB"/>
    <a:srgbClr val="FFE1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25" autoAdjust="0"/>
    <p:restoredTop sz="96391" autoAdjust="0"/>
  </p:normalViewPr>
  <p:slideViewPr>
    <p:cSldViewPr>
      <p:cViewPr varScale="1">
        <p:scale>
          <a:sx n="74" d="100"/>
          <a:sy n="74" d="100"/>
        </p:scale>
        <p:origin x="1819" y="72"/>
      </p:cViewPr>
      <p:guideLst>
        <p:guide orient="horz" pos="204"/>
        <p:guide pos="238"/>
        <p:guide pos="6497"/>
        <p:guide orient="horz" pos="4558"/>
        <p:guide pos="2324"/>
        <p:guide pos="4275"/>
        <p:guide pos="4592"/>
        <p:guide pos="2007"/>
        <p:guide orient="horz" pos="4649"/>
        <p:guide orient="horz" pos="97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89F6E12-A670-4EE0-959B-00086771932B}" type="datetimeFigureOut">
              <a:rPr kumimoji="1" lang="ja-JP" altLang="en-US" smtClean="0"/>
              <a:t>2019/4/17</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7466C6D-7E2D-4C88-8A4F-C024B94CA930}" type="slidenum">
              <a:rPr kumimoji="1" lang="ja-JP" altLang="en-US" smtClean="0"/>
              <a:t>‹#›</a:t>
            </a:fld>
            <a:endParaRPr kumimoji="1" lang="ja-JP" altLang="en-US"/>
          </a:p>
        </p:txBody>
      </p:sp>
    </p:spTree>
    <p:extLst>
      <p:ext uri="{BB962C8B-B14F-4D97-AF65-F5344CB8AC3E}">
        <p14:creationId xmlns:p14="http://schemas.microsoft.com/office/powerpoint/2010/main" val="3094024947"/>
      </p:ext>
    </p:extLst>
  </p:cSld>
  <p:clrMap bg1="lt1" tx1="dk1" bg2="lt2" tx2="dk2" accent1="accent1" accent2="accent2" accent3="accent3" accent4="accent4" accent5="accent5" accent6="accent6" hlink="hlink" folHlink="folHlink"/>
  <p:notesStyle>
    <a:lvl1pPr marL="0" algn="l" defTabSz="1042873" rtl="0" eaLnBrk="1" latinLnBrk="0" hangingPunct="1">
      <a:defRPr kumimoji="1" sz="1369" kern="1200">
        <a:solidFill>
          <a:schemeClr val="tx1"/>
        </a:solidFill>
        <a:latin typeface="+mn-lt"/>
        <a:ea typeface="+mn-ea"/>
        <a:cs typeface="+mn-cs"/>
      </a:defRPr>
    </a:lvl1pPr>
    <a:lvl2pPr marL="521437" algn="l" defTabSz="1042873" rtl="0" eaLnBrk="1" latinLnBrk="0" hangingPunct="1">
      <a:defRPr kumimoji="1" sz="1369" kern="1200">
        <a:solidFill>
          <a:schemeClr val="tx1"/>
        </a:solidFill>
        <a:latin typeface="+mn-lt"/>
        <a:ea typeface="+mn-ea"/>
        <a:cs typeface="+mn-cs"/>
      </a:defRPr>
    </a:lvl2pPr>
    <a:lvl3pPr marL="1042873" algn="l" defTabSz="1042873" rtl="0" eaLnBrk="1" latinLnBrk="0" hangingPunct="1">
      <a:defRPr kumimoji="1" sz="1369" kern="1200">
        <a:solidFill>
          <a:schemeClr val="tx1"/>
        </a:solidFill>
        <a:latin typeface="+mn-lt"/>
        <a:ea typeface="+mn-ea"/>
        <a:cs typeface="+mn-cs"/>
      </a:defRPr>
    </a:lvl3pPr>
    <a:lvl4pPr marL="1564310" algn="l" defTabSz="1042873" rtl="0" eaLnBrk="1" latinLnBrk="0" hangingPunct="1">
      <a:defRPr kumimoji="1" sz="1369" kern="1200">
        <a:solidFill>
          <a:schemeClr val="tx1"/>
        </a:solidFill>
        <a:latin typeface="+mn-lt"/>
        <a:ea typeface="+mn-ea"/>
        <a:cs typeface="+mn-cs"/>
      </a:defRPr>
    </a:lvl4pPr>
    <a:lvl5pPr marL="2085746" algn="l" defTabSz="1042873" rtl="0" eaLnBrk="1" latinLnBrk="0" hangingPunct="1">
      <a:defRPr kumimoji="1" sz="1369" kern="1200">
        <a:solidFill>
          <a:schemeClr val="tx1"/>
        </a:solidFill>
        <a:latin typeface="+mn-lt"/>
        <a:ea typeface="+mn-ea"/>
        <a:cs typeface="+mn-cs"/>
      </a:defRPr>
    </a:lvl5pPr>
    <a:lvl6pPr marL="2607183" algn="l" defTabSz="1042873" rtl="0" eaLnBrk="1" latinLnBrk="0" hangingPunct="1">
      <a:defRPr kumimoji="1" sz="1369" kern="1200">
        <a:solidFill>
          <a:schemeClr val="tx1"/>
        </a:solidFill>
        <a:latin typeface="+mn-lt"/>
        <a:ea typeface="+mn-ea"/>
        <a:cs typeface="+mn-cs"/>
      </a:defRPr>
    </a:lvl6pPr>
    <a:lvl7pPr marL="3128620" algn="l" defTabSz="1042873" rtl="0" eaLnBrk="1" latinLnBrk="0" hangingPunct="1">
      <a:defRPr kumimoji="1" sz="1369" kern="1200">
        <a:solidFill>
          <a:schemeClr val="tx1"/>
        </a:solidFill>
        <a:latin typeface="+mn-lt"/>
        <a:ea typeface="+mn-ea"/>
        <a:cs typeface="+mn-cs"/>
      </a:defRPr>
    </a:lvl7pPr>
    <a:lvl8pPr marL="3650056" algn="l" defTabSz="1042873" rtl="0" eaLnBrk="1" latinLnBrk="0" hangingPunct="1">
      <a:defRPr kumimoji="1" sz="1369" kern="1200">
        <a:solidFill>
          <a:schemeClr val="tx1"/>
        </a:solidFill>
        <a:latin typeface="+mn-lt"/>
        <a:ea typeface="+mn-ea"/>
        <a:cs typeface="+mn-cs"/>
      </a:defRPr>
    </a:lvl8pPr>
    <a:lvl9pPr marL="4171493" algn="l" defTabSz="1042873" rtl="0" eaLnBrk="1" latinLnBrk="0" hangingPunct="1">
      <a:defRPr kumimoji="1"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466C6D-7E2D-4C88-8A4F-C024B94CA930}" type="slidenum">
              <a:rPr kumimoji="1" lang="ja-JP" altLang="en-US" smtClean="0"/>
              <a:t>2</a:t>
            </a:fld>
            <a:endParaRPr kumimoji="1" lang="ja-JP" altLang="en-US"/>
          </a:p>
        </p:txBody>
      </p:sp>
    </p:spTree>
    <p:extLst>
      <p:ext uri="{BB962C8B-B14F-4D97-AF65-F5344CB8AC3E}">
        <p14:creationId xmlns:p14="http://schemas.microsoft.com/office/powerpoint/2010/main" val="2299652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0"/>
            <a:ext cx="9088041" cy="162043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362101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260767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8"/>
            <a:ext cx="2405658" cy="64502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591" y="302738"/>
            <a:ext cx="7038777" cy="64502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782280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2392316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2"/>
            <a:ext cx="9088041" cy="1501435"/>
          </a:xfrm>
        </p:spPr>
        <p:txBody>
          <a:bodyPr anchor="t"/>
          <a:lstStyle>
            <a:lvl1pPr algn="l">
              <a:defRPr sz="4409"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205">
                <a:solidFill>
                  <a:schemeClr val="tx1">
                    <a:tint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3018802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591" y="1763925"/>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5005" y="1763925"/>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51874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096208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963399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4193218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205"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202" y="300988"/>
            <a:ext cx="5977020" cy="6451973"/>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591" y="1581933"/>
            <a:ext cx="3517533" cy="5171028"/>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288024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205"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670" y="675471"/>
            <a:ext cx="6415088" cy="4535805"/>
          </a:xfrm>
        </p:spPr>
        <p:txBody>
          <a:bodyPr/>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endParaRPr kumimoji="1" lang="ja-JP" altLang="en-US"/>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7305442-E759-4742-87E2-238276DBEB8A}" type="datetimeFigureOut">
              <a:rPr kumimoji="1" lang="ja-JP" altLang="en-US" smtClean="0"/>
              <a:t>2019/4/17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664642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591" y="302737"/>
            <a:ext cx="9622632" cy="1259946"/>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591" y="1763925"/>
            <a:ext cx="9622632" cy="498903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37305442-E759-4742-87E2-238276DBEB8A}" type="datetimeFigureOut">
              <a:rPr kumimoji="1" lang="ja-JP" altLang="en-US" smtClean="0"/>
              <a:t>2019/4/17</a:t>
            </a:fld>
            <a:endParaRPr kumimoji="1"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3256471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7943" rtl="0" eaLnBrk="1" latinLnBrk="0" hangingPunct="1">
        <a:spcBef>
          <a:spcPct val="0"/>
        </a:spcBef>
        <a:buNone/>
        <a:defRPr kumimoji="1" sz="4850" kern="1200">
          <a:solidFill>
            <a:schemeClr val="tx1"/>
          </a:solidFill>
          <a:latin typeface="+mj-lt"/>
          <a:ea typeface="+mj-ea"/>
          <a:cs typeface="+mj-cs"/>
        </a:defRPr>
      </a:lvl1pPr>
    </p:titleStyle>
    <p:bodyStyle>
      <a:lvl1pPr marL="377979" indent="-377979" algn="l" defTabSz="1007943" rtl="0" eaLnBrk="1" latinLnBrk="0" hangingPunct="1">
        <a:spcBef>
          <a:spcPct val="20000"/>
        </a:spcBef>
        <a:buFont typeface="Arial" panose="020B0604020202020204" pitchFamily="34" charset="0"/>
        <a:buChar char="•"/>
        <a:defRPr kumimoji="1" sz="3527" kern="1200">
          <a:solidFill>
            <a:schemeClr val="tx1"/>
          </a:solidFill>
          <a:latin typeface="+mn-lt"/>
          <a:ea typeface="+mn-ea"/>
          <a:cs typeface="+mn-cs"/>
        </a:defRPr>
      </a:lvl1pPr>
      <a:lvl2pPr marL="818954" indent="-314982" algn="l" defTabSz="1007943" rtl="0" eaLnBrk="1" latinLnBrk="0" hangingPunct="1">
        <a:spcBef>
          <a:spcPct val="20000"/>
        </a:spcBef>
        <a:buFont typeface="Arial" panose="020B0604020202020204" pitchFamily="34" charset="0"/>
        <a:buChar char="–"/>
        <a:defRPr kumimoji="1" sz="3086" kern="1200">
          <a:solidFill>
            <a:schemeClr val="tx1"/>
          </a:solidFill>
          <a:latin typeface="+mn-lt"/>
          <a:ea typeface="+mn-ea"/>
          <a:cs typeface="+mn-cs"/>
        </a:defRPr>
      </a:lvl2pPr>
      <a:lvl3pPr marL="1259929" indent="-251986" algn="l" defTabSz="1007943" rtl="0" eaLnBrk="1" latinLnBrk="0" hangingPunct="1">
        <a:spcBef>
          <a:spcPct val="20000"/>
        </a:spcBef>
        <a:buFont typeface="Arial" panose="020B0604020202020204" pitchFamily="34" charset="0"/>
        <a:buChar char="•"/>
        <a:defRPr kumimoji="1" sz="2646" kern="1200">
          <a:solidFill>
            <a:schemeClr val="tx1"/>
          </a:solidFill>
          <a:latin typeface="+mn-lt"/>
          <a:ea typeface="+mn-ea"/>
          <a:cs typeface="+mn-cs"/>
        </a:defRPr>
      </a:lvl3pPr>
      <a:lvl4pPr marL="1763900"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4pPr>
      <a:lvl5pPr marL="2267872"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5pPr>
      <a:lvl6pPr marL="2771844"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6pPr>
      <a:lvl7pPr marL="3275815"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7pPr>
      <a:lvl8pPr marL="3779787"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8pPr>
      <a:lvl9pPr marL="4283758"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楕円 119"/>
          <p:cNvSpPr/>
          <p:nvPr/>
        </p:nvSpPr>
        <p:spPr>
          <a:xfrm>
            <a:off x="7336648" y="2126845"/>
            <a:ext cx="3060000" cy="3060000"/>
          </a:xfrm>
          <a:prstGeom prst="ellipse">
            <a:avLst/>
          </a:prstGeom>
          <a:gradFill flip="none" rotWithShape="1">
            <a:gsLst>
              <a:gs pos="0">
                <a:srgbClr val="FFBC85"/>
              </a:gs>
              <a:gs pos="39000">
                <a:srgbClr val="FFE1C9"/>
              </a:gs>
              <a:gs pos="100000">
                <a:srgbClr val="FFF4EB"/>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6" name="図 85"/>
          <p:cNvPicPr>
            <a:picLocks noChangeAspect="1"/>
          </p:cNvPicPr>
          <p:nvPr/>
        </p:nvPicPr>
        <p:blipFill>
          <a:blip r:embed="rId2"/>
          <a:stretch>
            <a:fillRect/>
          </a:stretch>
        </p:blipFill>
        <p:spPr>
          <a:xfrm>
            <a:off x="475988" y="2123653"/>
            <a:ext cx="996214" cy="996214"/>
          </a:xfrm>
          <a:prstGeom prst="rect">
            <a:avLst/>
          </a:prstGeom>
        </p:spPr>
      </p:pic>
      <p:pic>
        <p:nvPicPr>
          <p:cNvPr id="66" name="図 65"/>
          <p:cNvPicPr>
            <a:picLocks noChangeAspect="1"/>
          </p:cNvPicPr>
          <p:nvPr/>
        </p:nvPicPr>
        <p:blipFill>
          <a:blip r:embed="rId3"/>
          <a:stretch>
            <a:fillRect/>
          </a:stretch>
        </p:blipFill>
        <p:spPr>
          <a:xfrm>
            <a:off x="1773366" y="755501"/>
            <a:ext cx="1340292" cy="1038603"/>
          </a:xfrm>
          <a:prstGeom prst="rect">
            <a:avLst/>
          </a:prstGeom>
        </p:spPr>
      </p:pic>
      <p:sp>
        <p:nvSpPr>
          <p:cNvPr id="49" name="Text Box 32"/>
          <p:cNvSpPr txBox="1">
            <a:spLocks noChangeArrowheads="1"/>
          </p:cNvSpPr>
          <p:nvPr/>
        </p:nvSpPr>
        <p:spPr bwMode="auto">
          <a:xfrm>
            <a:off x="7493506" y="6647080"/>
            <a:ext cx="2892960" cy="609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en-US" sz="2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編集：○○○○○</a:t>
            </a:r>
            <a:endParaRPr lang="ja-JP"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1" name="図 70"/>
          <p:cNvPicPr>
            <a:picLocks noChangeAspect="1"/>
          </p:cNvPicPr>
          <p:nvPr/>
        </p:nvPicPr>
        <p:blipFill>
          <a:blip r:embed="rId4"/>
          <a:stretch>
            <a:fillRect/>
          </a:stretch>
        </p:blipFill>
        <p:spPr>
          <a:xfrm>
            <a:off x="1808664" y="2195661"/>
            <a:ext cx="1113343" cy="1004703"/>
          </a:xfrm>
          <a:prstGeom prst="rect">
            <a:avLst/>
          </a:prstGeom>
        </p:spPr>
      </p:pic>
      <p:sp>
        <p:nvSpPr>
          <p:cNvPr id="72" name="テキスト ボックス 71"/>
          <p:cNvSpPr txBox="1"/>
          <p:nvPr/>
        </p:nvSpPr>
        <p:spPr>
          <a:xfrm>
            <a:off x="252563" y="3131765"/>
            <a:ext cx="1332000" cy="622035"/>
          </a:xfrm>
          <a:prstGeom prst="rect">
            <a:avLst/>
          </a:prstGeom>
          <a:solidFill>
            <a:schemeClr val="accent6">
              <a:lumMod val="20000"/>
              <a:lumOff val="80000"/>
            </a:schemeClr>
          </a:solidFill>
        </p:spPr>
        <p:txBody>
          <a:bodyPr wrap="square" lIns="0" tIns="0" rIns="0" bIns="0" rtlCol="0" anchor="ctr" anchorCtr="0">
            <a:noAutofit/>
          </a:bodyPr>
          <a:lstStyle/>
          <a:p>
            <a:pPr algn="ctr"/>
            <a:r>
              <a:rPr lang="ja-JP" altLang="en-US" sz="1150" dirty="0" smtClean="0">
                <a:latin typeface="HG丸ｺﾞｼｯｸM-PRO" panose="020F0600000000000000" pitchFamily="50" charset="-128"/>
                <a:ea typeface="HG丸ｺﾞｼｯｸM-PRO" panose="020F0600000000000000" pitchFamily="50" charset="-128"/>
              </a:rPr>
              <a:t>慢性疾患などで</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できる限り</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家で過ごしたい</a:t>
            </a:r>
            <a:endParaRPr lang="en-US" altLang="ja-JP" sz="1150" dirty="0">
              <a:latin typeface="HG丸ｺﾞｼｯｸM-PRO" panose="020F0600000000000000" pitchFamily="50" charset="-128"/>
              <a:ea typeface="HG丸ｺﾞｼｯｸM-PRO" panose="020F0600000000000000" pitchFamily="50" charset="-128"/>
            </a:endParaRPr>
          </a:p>
        </p:txBody>
      </p:sp>
      <p:sp>
        <p:nvSpPr>
          <p:cNvPr id="75" name="角丸四角形 74"/>
          <p:cNvSpPr/>
          <p:nvPr/>
        </p:nvSpPr>
        <p:spPr>
          <a:xfrm>
            <a:off x="171756" y="215485"/>
            <a:ext cx="2970175" cy="396000"/>
          </a:xfrm>
          <a:prstGeom prst="roundRect">
            <a:avLst>
              <a:gd name="adj" fmla="val 50000"/>
            </a:avLst>
          </a:prstGeom>
          <a:solidFill>
            <a:schemeClr val="accent6">
              <a:lumMod val="75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 在宅医療を利用できる方（例）</a:t>
            </a:r>
            <a:endParaRPr kumimoji="1" lang="ja-JP" altLang="en-US" sz="15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76" name="角丸四角形 75"/>
          <p:cNvSpPr/>
          <p:nvPr/>
        </p:nvSpPr>
        <p:spPr>
          <a:xfrm>
            <a:off x="3545706" y="215485"/>
            <a:ext cx="3312368" cy="396000"/>
          </a:xfrm>
          <a:prstGeom prst="roundRect">
            <a:avLst>
              <a:gd name="adj" fmla="val 50000"/>
            </a:avLst>
          </a:prstGeom>
          <a:solidFill>
            <a:schemeClr val="accent6">
              <a:lumMod val="75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在宅医療で</a:t>
            </a:r>
            <a:r>
              <a:rPr kumimoji="1"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受けられる主なサービス</a:t>
            </a:r>
            <a:endParaRPr kumimoji="1" lang="ja-JP" altLang="en-US" sz="15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7" name="テキスト ボックス 86"/>
          <p:cNvSpPr txBox="1"/>
          <p:nvPr/>
        </p:nvSpPr>
        <p:spPr>
          <a:xfrm>
            <a:off x="1737392" y="3131765"/>
            <a:ext cx="1332000" cy="468000"/>
          </a:xfrm>
          <a:prstGeom prst="rect">
            <a:avLst/>
          </a:prstGeom>
          <a:solidFill>
            <a:schemeClr val="accent6">
              <a:lumMod val="20000"/>
              <a:lumOff val="80000"/>
            </a:schemeClr>
          </a:solidFill>
        </p:spPr>
        <p:txBody>
          <a:bodyPr wrap="square" lIns="0" tIns="0" rIns="0" bIns="0" rtlCol="0" anchor="ctr" anchorCtr="0">
            <a:noAutofit/>
          </a:bodyPr>
          <a:lstStyle/>
          <a:p>
            <a:pPr algn="ctr"/>
            <a:r>
              <a:rPr lang="ja-JP" altLang="en-US" sz="1150" dirty="0" smtClean="0">
                <a:latin typeface="HG丸ｺﾞｼｯｸM-PRO" panose="020F0600000000000000" pitchFamily="50" charset="-128"/>
                <a:ea typeface="HG丸ｺﾞｼｯｸM-PRO" panose="020F0600000000000000" pitchFamily="50" charset="-128"/>
              </a:rPr>
              <a:t>たんの吸引などが</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頻繁に必要</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43" name="テキスト ボックス 42"/>
          <p:cNvSpPr txBox="1"/>
          <p:nvPr/>
        </p:nvSpPr>
        <p:spPr>
          <a:xfrm>
            <a:off x="3605377" y="683493"/>
            <a:ext cx="3252697" cy="481670"/>
          </a:xfrm>
          <a:prstGeom prst="rect">
            <a:avLst/>
          </a:prstGeom>
          <a:noFill/>
        </p:spPr>
        <p:txBody>
          <a:bodyPr wrap="square" rtlCol="0">
            <a:spAutoFit/>
          </a:bodyPr>
          <a:lstStyle/>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かかりつけ医等が自宅などでの療養が必要だと判断した時に、以下のサービスを受けられます。</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67" name="テキスト ボックス 66"/>
          <p:cNvSpPr txBox="1"/>
          <p:nvPr/>
        </p:nvSpPr>
        <p:spPr>
          <a:xfrm>
            <a:off x="1743343" y="1691605"/>
            <a:ext cx="1332001" cy="484255"/>
          </a:xfrm>
          <a:prstGeom prst="rect">
            <a:avLst/>
          </a:prstGeom>
          <a:solidFill>
            <a:schemeClr val="accent6">
              <a:lumMod val="20000"/>
              <a:lumOff val="80000"/>
            </a:schemeClr>
          </a:solidFill>
        </p:spPr>
        <p:txBody>
          <a:bodyPr wrap="square" lIns="0" rIns="0" rtlCol="0">
            <a:noAutofit/>
          </a:bodyPr>
          <a:lstStyle/>
          <a:p>
            <a:pPr algn="ctr"/>
            <a:r>
              <a:rPr lang="ja-JP" altLang="en-US" sz="1150" dirty="0" smtClean="0">
                <a:latin typeface="HG丸ｺﾞｼｯｸM-PRO" panose="020F0600000000000000" pitchFamily="50" charset="-128"/>
                <a:ea typeface="HG丸ｺﾞｼｯｸM-PRO" panose="020F0600000000000000" pitchFamily="50" charset="-128"/>
              </a:rPr>
              <a:t>難病などで</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療養</a:t>
            </a:r>
            <a:r>
              <a:rPr lang="ja-JP" altLang="en-US" sz="1150" dirty="0">
                <a:latin typeface="HG丸ｺﾞｼｯｸM-PRO" panose="020F0600000000000000" pitchFamily="50" charset="-128"/>
                <a:ea typeface="HG丸ｺﾞｼｯｸM-PRO" panose="020F0600000000000000" pitchFamily="50" charset="-128"/>
              </a:rPr>
              <a:t>が必要</a:t>
            </a:r>
          </a:p>
        </p:txBody>
      </p:sp>
      <p:sp>
        <p:nvSpPr>
          <p:cNvPr id="110" name="Text Box 3"/>
          <p:cNvSpPr txBox="1">
            <a:spLocks noChangeArrowheads="1"/>
          </p:cNvSpPr>
          <p:nvPr/>
        </p:nvSpPr>
        <p:spPr bwMode="auto">
          <a:xfrm>
            <a:off x="7309455" y="2603007"/>
            <a:ext cx="3193834" cy="7459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en-US" sz="20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在宅医療をご存じですか？</a:t>
            </a:r>
            <a:endParaRPr lang="ja-JP" altLang="ja-JP" sz="2000"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11" name="Text Box 3"/>
          <p:cNvSpPr txBox="1">
            <a:spLocks noChangeArrowheads="1"/>
          </p:cNvSpPr>
          <p:nvPr/>
        </p:nvSpPr>
        <p:spPr bwMode="auto">
          <a:xfrm>
            <a:off x="7273887" y="3463365"/>
            <a:ext cx="3240434" cy="106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ja-JP" sz="1213" b="1" dirty="0">
                <a:solidFill>
                  <a:srgbClr val="6666B3"/>
                </a:solidFill>
                <a:latin typeface="メイリオ" pitchFamily="50" charset="-128"/>
                <a:ea typeface="メイリオ" pitchFamily="50" charset="-128"/>
                <a:cs typeface="ＭＳ Ｐゴシック" pitchFamily="50" charset="-128"/>
              </a:rPr>
              <a:t>　</a:t>
            </a:r>
            <a:endParaRPr lang="ja-JP" altLang="ja-JP" sz="3527" dirty="0">
              <a:latin typeface="Arial" pitchFamily="34" charset="0"/>
              <a:ea typeface="ＭＳ Ｐゴシック" pitchFamily="50" charset="-128"/>
              <a:cs typeface="ＭＳ Ｐゴシック" pitchFamily="50" charset="-128"/>
            </a:endParaRPr>
          </a:p>
        </p:txBody>
      </p:sp>
      <p:grpSp>
        <p:nvGrpSpPr>
          <p:cNvPr id="112" name="グループ化 111"/>
          <p:cNvGrpSpPr/>
          <p:nvPr/>
        </p:nvGrpSpPr>
        <p:grpSpPr>
          <a:xfrm>
            <a:off x="7798418" y="3010978"/>
            <a:ext cx="2197605" cy="1283816"/>
            <a:chOff x="4504616" y="4617828"/>
            <a:chExt cx="2038514" cy="1190877"/>
          </a:xfrm>
          <a:effectLst>
            <a:outerShdw blurRad="50800" dist="38100" dir="2700000" algn="tl" rotWithShape="0">
              <a:prstClr val="black">
                <a:alpha val="40000"/>
              </a:prstClr>
            </a:outerShdw>
          </a:effectLst>
        </p:grpSpPr>
        <p:sp>
          <p:nvSpPr>
            <p:cNvPr id="113" name="正方形/長方形 112"/>
            <p:cNvSpPr/>
            <p:nvPr/>
          </p:nvSpPr>
          <p:spPr>
            <a:xfrm>
              <a:off x="4959463" y="5073363"/>
              <a:ext cx="1136688" cy="735342"/>
            </a:xfrm>
            <a:prstGeom prst="rect">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二等辺三角形 113"/>
            <p:cNvSpPr/>
            <p:nvPr/>
          </p:nvSpPr>
          <p:spPr>
            <a:xfrm>
              <a:off x="4504616" y="4617828"/>
              <a:ext cx="2038514" cy="706743"/>
            </a:xfrm>
            <a:prstGeom prst="triangle">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5581022" y="5217274"/>
              <a:ext cx="350618" cy="29075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正方形/長方形 115"/>
            <p:cNvSpPr/>
            <p:nvPr/>
          </p:nvSpPr>
          <p:spPr>
            <a:xfrm>
              <a:off x="5099419" y="5361903"/>
              <a:ext cx="284922" cy="41192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 name="直線コネクタ 116"/>
            <p:cNvCxnSpPr>
              <a:stCxn id="115" idx="0"/>
              <a:endCxn id="115" idx="2"/>
            </p:cNvCxnSpPr>
            <p:nvPr/>
          </p:nvCxnSpPr>
          <p:spPr>
            <a:xfrm>
              <a:off x="5756331" y="5217274"/>
              <a:ext cx="0" cy="29075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a:stCxn id="115" idx="1"/>
            </p:cNvCxnSpPr>
            <p:nvPr/>
          </p:nvCxnSpPr>
          <p:spPr>
            <a:xfrm flipV="1">
              <a:off x="5581022" y="5361903"/>
              <a:ext cx="362300" cy="74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19" name="楕円 118"/>
            <p:cNvSpPr/>
            <p:nvPr/>
          </p:nvSpPr>
          <p:spPr>
            <a:xfrm>
              <a:off x="5165999" y="5566543"/>
              <a:ext cx="54000" cy="54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7" name="正方形/長方形 126"/>
          <p:cNvSpPr/>
          <p:nvPr/>
        </p:nvSpPr>
        <p:spPr>
          <a:xfrm>
            <a:off x="222295" y="5652045"/>
            <a:ext cx="2952000" cy="133125"/>
          </a:xfrm>
          <a:prstGeom prst="rect">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28" name="正方形/長方形 127"/>
          <p:cNvSpPr/>
          <p:nvPr/>
        </p:nvSpPr>
        <p:spPr>
          <a:xfrm>
            <a:off x="208573" y="4859957"/>
            <a:ext cx="2952000" cy="133125"/>
          </a:xfrm>
          <a:prstGeom prst="rect">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29" name="テキスト ボックス 128"/>
          <p:cNvSpPr txBox="1"/>
          <p:nvPr/>
        </p:nvSpPr>
        <p:spPr>
          <a:xfrm>
            <a:off x="162646" y="5796061"/>
            <a:ext cx="3023020" cy="457882"/>
          </a:xfrm>
          <a:prstGeom prst="rect">
            <a:avLst/>
          </a:prstGeom>
          <a:noFill/>
        </p:spPr>
        <p:txBody>
          <a:bodyPr wrap="square" rtlCol="0">
            <a:spAutoFit/>
          </a:bodyPr>
          <a:lstStyle/>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急変の際などに、不定期に、患者</a:t>
            </a:r>
            <a:r>
              <a:rPr lang="ja-JP" altLang="en-US" sz="1150" dirty="0">
                <a:latin typeface="HG丸ｺﾞｼｯｸM-PRO" panose="020F0600000000000000" pitchFamily="50" charset="-128"/>
                <a:ea typeface="HG丸ｺﾞｼｯｸM-PRO" panose="020F0600000000000000" pitchFamily="50" charset="-128"/>
              </a:rPr>
              <a:t>さん</a:t>
            </a:r>
            <a:r>
              <a:rPr lang="ja-JP" altLang="en-US" sz="1150" dirty="0" smtClean="0">
                <a:latin typeface="HG丸ｺﾞｼｯｸM-PRO" panose="020F0600000000000000" pitchFamily="50" charset="-128"/>
                <a:ea typeface="HG丸ｺﾞｼｯｸM-PRO" panose="020F0600000000000000" pitchFamily="50" charset="-128"/>
              </a:rPr>
              <a:t>のご自宅などに医師</a:t>
            </a:r>
            <a:r>
              <a:rPr lang="ja-JP" altLang="en-US" sz="1150" dirty="0">
                <a:latin typeface="HG丸ｺﾞｼｯｸM-PRO" panose="020F0600000000000000" pitchFamily="50" charset="-128"/>
                <a:ea typeface="HG丸ｺﾞｼｯｸM-PRO" panose="020F0600000000000000" pitchFamily="50" charset="-128"/>
              </a:rPr>
              <a:t>が訪問し</a:t>
            </a:r>
            <a:r>
              <a:rPr lang="ja-JP" altLang="en-US" sz="1150" dirty="0" smtClean="0">
                <a:latin typeface="HG丸ｺﾞｼｯｸM-PRO" panose="020F0600000000000000" pitchFamily="50" charset="-128"/>
                <a:ea typeface="HG丸ｺﾞｼｯｸM-PRO" panose="020F0600000000000000" pitchFamily="50" charset="-128"/>
              </a:rPr>
              <a:t>、診療を行います。</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130" name="テキスト ボックス 129"/>
          <p:cNvSpPr txBox="1"/>
          <p:nvPr/>
        </p:nvSpPr>
        <p:spPr>
          <a:xfrm>
            <a:off x="137554" y="5003973"/>
            <a:ext cx="3192128" cy="481670"/>
          </a:xfrm>
          <a:prstGeom prst="rect">
            <a:avLst/>
          </a:prstGeom>
          <a:noFill/>
        </p:spPr>
        <p:txBody>
          <a:bodyPr wrap="square" rtlCol="0">
            <a:spAutoFit/>
          </a:bodyPr>
          <a:lstStyle/>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計画的・定期的に、患者</a:t>
            </a:r>
            <a:r>
              <a:rPr lang="ja-JP" altLang="en-US" sz="1150" dirty="0">
                <a:latin typeface="HG丸ｺﾞｼｯｸM-PRO" panose="020F0600000000000000" pitchFamily="50" charset="-128"/>
                <a:ea typeface="HG丸ｺﾞｼｯｸM-PRO" panose="020F0600000000000000" pitchFamily="50" charset="-128"/>
              </a:rPr>
              <a:t>さん</a:t>
            </a:r>
            <a:r>
              <a:rPr lang="ja-JP" altLang="en-US" sz="1150" dirty="0" smtClean="0">
                <a:latin typeface="HG丸ｺﾞｼｯｸM-PRO" panose="020F0600000000000000" pitchFamily="50" charset="-128"/>
                <a:ea typeface="HG丸ｺﾞｼｯｸM-PRO" panose="020F0600000000000000" pitchFamily="50" charset="-128"/>
              </a:rPr>
              <a:t>のご自宅などに</a:t>
            </a:r>
            <a:endParaRPr lang="en-US" altLang="ja-JP" sz="1150" dirty="0" smtClean="0">
              <a:latin typeface="HG丸ｺﾞｼｯｸM-PRO" panose="020F0600000000000000" pitchFamily="50" charset="-128"/>
              <a:ea typeface="HG丸ｺﾞｼｯｸM-PRO" panose="020F0600000000000000" pitchFamily="50" charset="-128"/>
            </a:endParaRPr>
          </a:p>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医師</a:t>
            </a:r>
            <a:r>
              <a:rPr lang="ja-JP" altLang="en-US" sz="1150" dirty="0">
                <a:latin typeface="HG丸ｺﾞｼｯｸM-PRO" panose="020F0600000000000000" pitchFamily="50" charset="-128"/>
                <a:ea typeface="HG丸ｺﾞｼｯｸM-PRO" panose="020F0600000000000000" pitchFamily="50" charset="-128"/>
              </a:rPr>
              <a:t>が訪問し</a:t>
            </a:r>
            <a:r>
              <a:rPr lang="ja-JP" altLang="en-US" sz="1150" dirty="0" smtClean="0">
                <a:latin typeface="HG丸ｺﾞｼｯｸM-PRO" panose="020F0600000000000000" pitchFamily="50" charset="-128"/>
                <a:ea typeface="HG丸ｺﾞｼｯｸM-PRO" panose="020F0600000000000000" pitchFamily="50" charset="-128"/>
              </a:rPr>
              <a:t>、診療</a:t>
            </a:r>
            <a:r>
              <a:rPr lang="ja-JP" altLang="en-US" sz="1150" dirty="0">
                <a:latin typeface="HG丸ｺﾞｼｯｸM-PRO" panose="020F0600000000000000" pitchFamily="50" charset="-128"/>
                <a:ea typeface="HG丸ｺﾞｼｯｸM-PRO" panose="020F0600000000000000" pitchFamily="50" charset="-128"/>
              </a:rPr>
              <a:t>を</a:t>
            </a:r>
            <a:r>
              <a:rPr lang="ja-JP" altLang="en-US" sz="1150" dirty="0" smtClean="0">
                <a:latin typeface="HG丸ｺﾞｼｯｸM-PRO" panose="020F0600000000000000" pitchFamily="50" charset="-128"/>
                <a:ea typeface="HG丸ｺﾞｼｯｸM-PRO" panose="020F0600000000000000" pitchFamily="50" charset="-128"/>
              </a:rPr>
              <a:t>行います。</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132" name="角丸四角形 131"/>
          <p:cNvSpPr/>
          <p:nvPr/>
        </p:nvSpPr>
        <p:spPr>
          <a:xfrm>
            <a:off x="208573" y="4139877"/>
            <a:ext cx="2958194" cy="396000"/>
          </a:xfrm>
          <a:prstGeom prst="roundRect">
            <a:avLst>
              <a:gd name="adj" fmla="val 50000"/>
            </a:avLst>
          </a:prstGeom>
          <a:solidFill>
            <a:schemeClr val="accent6">
              <a:lumMod val="75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医師による在宅医療</a:t>
            </a:r>
            <a:endParaRPr kumimoji="1" lang="ja-JP" altLang="en-US" sz="15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133" name="角丸四角形 132"/>
          <p:cNvSpPr/>
          <p:nvPr/>
        </p:nvSpPr>
        <p:spPr>
          <a:xfrm>
            <a:off x="161330" y="5508029"/>
            <a:ext cx="3060000" cy="277392"/>
          </a:xfrm>
          <a:prstGeom prst="roundRect">
            <a:avLst>
              <a:gd name="adj" fmla="val 0"/>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marL="201239" indent="-201239" algn="ctr"/>
            <a:r>
              <a:rPr lang="ja-JP" altLang="en-US" sz="1600" dirty="0" smtClean="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往　診</a:t>
            </a:r>
            <a:endParaRPr lang="en-US" altLang="ja-JP" sz="1600" dirty="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p:txBody>
      </p:sp>
      <p:sp>
        <p:nvSpPr>
          <p:cNvPr id="134" name="角丸四角形 133"/>
          <p:cNvSpPr/>
          <p:nvPr/>
        </p:nvSpPr>
        <p:spPr>
          <a:xfrm>
            <a:off x="161330" y="4715941"/>
            <a:ext cx="3060000" cy="277392"/>
          </a:xfrm>
          <a:prstGeom prst="roundRect">
            <a:avLst>
              <a:gd name="adj" fmla="val 0"/>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marL="201239" indent="-201239" algn="ctr"/>
            <a:r>
              <a:rPr lang="ja-JP" altLang="en-US" sz="1600" dirty="0" smtClean="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訪 問 診 療</a:t>
            </a:r>
            <a:endParaRPr lang="en-US" altLang="ja-JP" sz="1600" dirty="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p:txBody>
      </p:sp>
      <p:sp>
        <p:nvSpPr>
          <p:cNvPr id="136" name="雲形吹き出し 135"/>
          <p:cNvSpPr/>
          <p:nvPr/>
        </p:nvSpPr>
        <p:spPr>
          <a:xfrm>
            <a:off x="230413" y="971525"/>
            <a:ext cx="1454442" cy="904220"/>
          </a:xfrm>
          <a:prstGeom prst="cloudCallout">
            <a:avLst>
              <a:gd name="adj1" fmla="val 40524"/>
              <a:gd name="adj2" fmla="val 79656"/>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37" name="正方形/長方形 136"/>
          <p:cNvSpPr/>
          <p:nvPr/>
        </p:nvSpPr>
        <p:spPr>
          <a:xfrm>
            <a:off x="49448" y="1187549"/>
            <a:ext cx="1849293" cy="534072"/>
          </a:xfrm>
          <a:prstGeom prst="rect">
            <a:avLst/>
          </a:prstGeom>
        </p:spPr>
        <p:txBody>
          <a:bodyPr wrap="square">
            <a:spAutoFit/>
          </a:bodyPr>
          <a:lstStyle/>
          <a:p>
            <a:pPr algn="ctr"/>
            <a:r>
              <a:rPr lang="ja-JP" altLang="en-US" sz="1400" dirty="0" smtClean="0">
                <a:latin typeface="HG丸ｺﾞｼｯｸM-PRO" panose="020F0600000000000000" pitchFamily="50" charset="-128"/>
                <a:ea typeface="HG丸ｺﾞｼｯｸM-PRO" panose="020F0600000000000000" pitchFamily="50" charset="-128"/>
              </a:rPr>
              <a:t>通院が困難。</a:t>
            </a:r>
            <a:endParaRPr lang="en-US" altLang="ja-JP" sz="1400" dirty="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例えば･･･</a:t>
            </a:r>
            <a:endParaRPr lang="ja-JP" altLang="en-US" sz="1400" dirty="0">
              <a:latin typeface="HG丸ｺﾞｼｯｸM-PRO" panose="020F0600000000000000" pitchFamily="50" charset="-128"/>
              <a:ea typeface="HG丸ｺﾞｼｯｸM-PRO" panose="020F0600000000000000" pitchFamily="50" charset="-128"/>
            </a:endParaRPr>
          </a:p>
        </p:txBody>
      </p:sp>
      <p:graphicFrame>
        <p:nvGraphicFramePr>
          <p:cNvPr id="140" name="表 139"/>
          <p:cNvGraphicFramePr>
            <a:graphicFrameLocks noGrp="1"/>
          </p:cNvGraphicFramePr>
          <p:nvPr>
            <p:extLst>
              <p:ext uri="{D42A27DB-BD31-4B8C-83A1-F6EECF244321}">
                <p14:modId xmlns:p14="http://schemas.microsoft.com/office/powerpoint/2010/main" val="174173378"/>
              </p:ext>
            </p:extLst>
          </p:nvPr>
        </p:nvGraphicFramePr>
        <p:xfrm>
          <a:off x="3639085" y="1222529"/>
          <a:ext cx="3195213" cy="6172704"/>
        </p:xfrm>
        <a:graphic>
          <a:graphicData uri="http://schemas.openxmlformats.org/drawingml/2006/table">
            <a:tbl>
              <a:tblPr firstRow="1" bandRow="1">
                <a:tableStyleId>{16D9F66E-5EB9-4882-86FB-DCBF35E3C3E4}</a:tableStyleId>
              </a:tblPr>
              <a:tblGrid>
                <a:gridCol w="410677">
                  <a:extLst>
                    <a:ext uri="{9D8B030D-6E8A-4147-A177-3AD203B41FA5}">
                      <a16:colId xmlns:a16="http://schemas.microsoft.com/office/drawing/2014/main" val="20000"/>
                    </a:ext>
                  </a:extLst>
                </a:gridCol>
                <a:gridCol w="2784536">
                  <a:extLst>
                    <a:ext uri="{9D8B030D-6E8A-4147-A177-3AD203B41FA5}">
                      <a16:colId xmlns:a16="http://schemas.microsoft.com/office/drawing/2014/main" val="20001"/>
                    </a:ext>
                  </a:extLst>
                </a:gridCol>
              </a:tblGrid>
              <a:tr h="469076">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訪問診療</a:t>
                      </a:r>
                      <a:r>
                        <a:rPr lang="ja-JP" altLang="en-US" sz="800" b="0" dirty="0" smtClean="0">
                          <a:latin typeface="HG丸ｺﾞｼｯｸM-PRO" panose="020F0600000000000000" pitchFamily="50" charset="-128"/>
                          <a:ea typeface="HG丸ｺﾞｼｯｸM-PRO" panose="020F0600000000000000" pitchFamily="50" charset="-128"/>
                        </a:rPr>
                        <a:t>　</a:t>
                      </a:r>
                      <a:endParaRPr lang="ja-JP" altLang="en-US" sz="800" b="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vert="eaVert" anchor="b"/>
                </a:tc>
                <a:tc>
                  <a:txBody>
                    <a:bodyPr/>
                    <a:lstStyle/>
                    <a:p>
                      <a:pPr>
                        <a:lnSpc>
                          <a:spcPct val="110000"/>
                        </a:lnSpc>
                      </a:pPr>
                      <a:r>
                        <a:rPr kumimoji="1" lang="ja-JP" altLang="en-US" sz="1400" b="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b="0" dirty="0" smtClean="0">
                        <a:latin typeface="HG丸ｺﾞｼｯｸM-PRO" panose="020F0600000000000000" pitchFamily="50" charset="-128"/>
                        <a:ea typeface="HG丸ｺﾞｼｯｸM-PRO" panose="020F0600000000000000" pitchFamily="50" charset="-128"/>
                      </a:endParaRPr>
                    </a:p>
                    <a:p>
                      <a:pPr>
                        <a:lnSpc>
                          <a:spcPct val="110000"/>
                        </a:lnSpc>
                      </a:pPr>
                      <a:r>
                        <a:rPr kumimoji="1" lang="ja-JP" altLang="en-US" sz="1400" b="1" u="sng" dirty="0" smtClean="0">
                          <a:latin typeface="HG丸ｺﾞｼｯｸM-PRO" panose="020F0600000000000000" pitchFamily="50" charset="-128"/>
                          <a:ea typeface="HG丸ｺﾞｼｯｸM-PRO" panose="020F0600000000000000" pitchFamily="50" charset="-128"/>
                        </a:rPr>
                        <a:t>医師</a:t>
                      </a:r>
                      <a:r>
                        <a:rPr kumimoji="1" lang="ja-JP" altLang="en-US" sz="1400" b="0" dirty="0" smtClean="0">
                          <a:latin typeface="HG丸ｺﾞｼｯｸM-PRO" panose="020F0600000000000000" pitchFamily="50" charset="-128"/>
                          <a:ea typeface="HG丸ｺﾞｼｯｸM-PRO" panose="020F0600000000000000" pitchFamily="50" charset="-128"/>
                        </a:rPr>
                        <a:t>が訪問し、診療を行います。</a:t>
                      </a:r>
                      <a:endParaRPr kumimoji="1" lang="ja-JP" altLang="en-US" sz="1400" b="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1"/>
                  </a:ext>
                </a:extLst>
              </a:tr>
              <a:tr h="1162458">
                <a:tc>
                  <a:txBody>
                    <a:bodyPr/>
                    <a:lstStyle/>
                    <a:p>
                      <a:pPr marL="0" marR="0" lvl="0" indent="0" algn="ctr" defTabSz="1007943" rtl="0" eaLnBrk="1" fontAlgn="auto" latinLnBrk="0" hangingPunct="1">
                        <a:lnSpc>
                          <a:spcPct val="110000"/>
                        </a:lnSpc>
                        <a:spcBef>
                          <a:spcPts val="0"/>
                        </a:spcBef>
                        <a:spcAft>
                          <a:spcPts val="0"/>
                        </a:spcAft>
                        <a:buClrTx/>
                        <a:buSzTx/>
                        <a:buFontTx/>
                        <a:buNone/>
                        <a:tabLst/>
                        <a:defRPr/>
                      </a:pPr>
                      <a:r>
                        <a:rPr lang="ja-JP" altLang="en-US" sz="800" b="1" dirty="0" smtClean="0">
                          <a:latin typeface="HG丸ｺﾞｼｯｸM-PRO" panose="020F0600000000000000" pitchFamily="50" charset="-128"/>
                          <a:ea typeface="HG丸ｺﾞｼｯｸM-PRO" panose="020F0600000000000000" pitchFamily="50" charset="-128"/>
                        </a:rPr>
                        <a:t>訪問歯科衛生指導</a:t>
                      </a:r>
                      <a:endParaRPr lang="en-US" altLang="ja-JP" sz="800" b="1" dirty="0" smtClean="0">
                        <a:latin typeface="HG丸ｺﾞｼｯｸM-PRO" panose="020F0600000000000000" pitchFamily="50" charset="-128"/>
                        <a:ea typeface="HG丸ｺﾞｼｯｸM-PRO" panose="020F0600000000000000" pitchFamily="50" charset="-128"/>
                      </a:endParaRPr>
                    </a:p>
                    <a:p>
                      <a:pPr marL="0" marR="0" lvl="0" indent="0" algn="ctr" defTabSz="1007943" rtl="0" eaLnBrk="1" fontAlgn="auto" latinLnBrk="0" hangingPunct="1">
                        <a:lnSpc>
                          <a:spcPct val="110000"/>
                        </a:lnSpc>
                        <a:spcBef>
                          <a:spcPts val="0"/>
                        </a:spcBef>
                        <a:spcAft>
                          <a:spcPts val="0"/>
                        </a:spcAft>
                        <a:buClrTx/>
                        <a:buSzTx/>
                        <a:buFontTx/>
                        <a:buNone/>
                        <a:tabLst/>
                        <a:defRPr/>
                      </a:pPr>
                      <a:r>
                        <a:rPr lang="ja-JP" altLang="en-US" sz="800" b="1" dirty="0" smtClean="0">
                          <a:latin typeface="HG丸ｺﾞｼｯｸM-PRO" panose="020F0600000000000000" pitchFamily="50" charset="-128"/>
                          <a:ea typeface="HG丸ｺﾞｼｯｸM-PRO" panose="020F0600000000000000" pitchFamily="50" charset="-128"/>
                        </a:rPr>
                        <a:t>訪問歯科診療・</a:t>
                      </a:r>
                      <a:r>
                        <a:rPr lang="ja-JP" altLang="en-US" sz="800" dirty="0" smtClean="0">
                          <a:latin typeface="HG丸ｺﾞｼｯｸM-PRO" panose="020F0600000000000000" pitchFamily="50" charset="-128"/>
                          <a:ea typeface="HG丸ｺﾞｼｯｸM-PRO" panose="020F0600000000000000" pitchFamily="50" charset="-128"/>
                        </a:rPr>
                        <a:t>　　　　　　　　</a:t>
                      </a:r>
                      <a:endParaRPr lang="en-US" altLang="ja-JP" sz="800" dirty="0" smtClean="0">
                        <a:latin typeface="HG丸ｺﾞｼｯｸM-PRO" panose="020F0600000000000000" pitchFamily="50" charset="-128"/>
                        <a:ea typeface="HG丸ｺﾞｼｯｸM-PRO" panose="020F0600000000000000" pitchFamily="50" charset="-128"/>
                      </a:endParaRP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歯科医師・歯科衛生士</a:t>
                      </a:r>
                      <a:r>
                        <a:rPr kumimoji="1" lang="ja-JP" altLang="en-US" sz="1400" dirty="0" smtClean="0">
                          <a:latin typeface="HG丸ｺﾞｼｯｸM-PRO" panose="020F0600000000000000" pitchFamily="50" charset="-128"/>
                          <a:ea typeface="HG丸ｺﾞｼｯｸM-PRO" panose="020F0600000000000000" pitchFamily="50" charset="-128"/>
                        </a:rPr>
                        <a:t>が訪問し、歯の治療や入れ歯の調整等を通じて食事を噛んで飲み込めるよう支援を行います。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2"/>
                  </a:ext>
                </a:extLst>
              </a:tr>
              <a:tr h="647696">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訪問看護*</a:t>
                      </a: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看護師等</a:t>
                      </a:r>
                      <a:r>
                        <a:rPr kumimoji="1" lang="ja-JP" altLang="en-US" sz="1400" dirty="0" smtClean="0">
                          <a:latin typeface="HG丸ｺﾞｼｯｸM-PRO" panose="020F0600000000000000" pitchFamily="50" charset="-128"/>
                          <a:ea typeface="HG丸ｺﾞｼｯｸM-PRO" panose="020F0600000000000000" pitchFamily="50" charset="-128"/>
                        </a:rPr>
                        <a:t>がご自宅に訪問し、安心感のある生活を営めるよう処置や療養中の世話等を行います。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3"/>
                  </a:ext>
                </a:extLst>
              </a:tr>
              <a:tr h="890358">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訪問薬剤管理*</a:t>
                      </a:r>
                      <a:endParaRPr lang="en-US" altLang="ja-JP" sz="8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薬剤師</a:t>
                      </a:r>
                      <a:r>
                        <a:rPr kumimoji="1" lang="ja-JP" altLang="en-US" sz="1400" dirty="0" smtClean="0">
                          <a:latin typeface="HG丸ｺﾞｼｯｸM-PRO" panose="020F0600000000000000" pitchFamily="50" charset="-128"/>
                          <a:ea typeface="HG丸ｺﾞｼｯｸM-PRO" panose="020F0600000000000000" pitchFamily="50" charset="-128"/>
                        </a:rPr>
                        <a:t>が訪問し、薬の飲み方や飲み合わせ等の確認・管理・説明等を行います。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4"/>
                  </a:ext>
                </a:extLst>
              </a:tr>
              <a:tr h="1330372">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a:t>
                      </a:r>
                      <a:r>
                        <a:rPr lang="ja-JP" altLang="en-US" sz="400" b="1" dirty="0" smtClean="0">
                          <a:latin typeface="HG丸ｺﾞｼｯｸM-PRO" panose="020F0600000000000000" pitchFamily="50" charset="-128"/>
                          <a:ea typeface="HG丸ｺﾞｼｯｸM-PRO" panose="020F0600000000000000" pitchFamily="50" charset="-128"/>
                        </a:rPr>
                        <a:t>による</a:t>
                      </a:r>
                      <a:r>
                        <a:rPr lang="ja-JP" altLang="en-US" sz="800" b="1" dirty="0" smtClean="0">
                          <a:latin typeface="HG丸ｺﾞｼｯｸM-PRO" panose="020F0600000000000000" pitchFamily="50" charset="-128"/>
                          <a:ea typeface="HG丸ｺﾞｼｯｸM-PRO" panose="020F0600000000000000" pitchFamily="50" charset="-128"/>
                        </a:rPr>
                        <a:t>リハビリテーション*</a:t>
                      </a: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理学療法士・作業療法士・言語聴覚士</a:t>
                      </a:r>
                      <a:r>
                        <a:rPr kumimoji="1" lang="ja-JP" altLang="en-US" sz="1400" dirty="0" smtClean="0">
                          <a:latin typeface="HG丸ｺﾞｼｯｸM-PRO" panose="020F0600000000000000" pitchFamily="50" charset="-128"/>
                          <a:ea typeface="HG丸ｺﾞｼｯｸM-PRO" panose="020F0600000000000000" pitchFamily="50" charset="-128"/>
                        </a:rPr>
                        <a:t>が訪問し、運動機能や日常生活で必要な動作を行えるように、訓練や家屋の適切な改造の指導等を行います。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5"/>
                  </a:ext>
                </a:extLst>
              </a:tr>
              <a:tr h="1012962">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訪問栄養食事指導*</a:t>
                      </a:r>
                      <a:endParaRPr lang="en-US" altLang="ja-JP" sz="8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vert="eaVert" anchor="b"/>
                </a:tc>
                <a:tc>
                  <a:txBody>
                    <a:bodyPr/>
                    <a:lstStyle/>
                    <a:p>
                      <a:pPr marL="0" marR="0" lvl="0" indent="0" algn="l" defTabSz="1007943"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管理栄養士</a:t>
                      </a:r>
                      <a:r>
                        <a:rPr kumimoji="1" lang="ja-JP" altLang="en-US" sz="1400" dirty="0" smtClean="0">
                          <a:latin typeface="HG丸ｺﾞｼｯｸM-PRO" panose="020F0600000000000000" pitchFamily="50" charset="-128"/>
                          <a:ea typeface="HG丸ｺﾞｼｯｸM-PRO" panose="020F0600000000000000" pitchFamily="50" charset="-128"/>
                        </a:rPr>
                        <a:t>がご自宅に訪問し、病状や食事の状況、栄養状態や生活の習慣に適した食事等の栄養管理の指導を行います。</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2832495165"/>
                  </a:ext>
                </a:extLst>
              </a:tr>
            </a:tbl>
          </a:graphicData>
        </a:graphic>
      </p:graphicFrame>
      <p:sp>
        <p:nvSpPr>
          <p:cNvPr id="54" name="テキスト ボックス 53"/>
          <p:cNvSpPr txBox="1"/>
          <p:nvPr/>
        </p:nvSpPr>
        <p:spPr>
          <a:xfrm>
            <a:off x="3689721" y="7326187"/>
            <a:ext cx="3096345" cy="270074"/>
          </a:xfrm>
          <a:prstGeom prst="rect">
            <a:avLst/>
          </a:prstGeom>
          <a:noFill/>
        </p:spPr>
        <p:txBody>
          <a:bodyPr wrap="square" rtlCol="0">
            <a:spAutoFit/>
          </a:bodyPr>
          <a:lstStyle/>
          <a:p>
            <a:pPr algn="just">
              <a:lnSpc>
                <a:spcPct val="110000"/>
              </a:lnSpc>
            </a:pPr>
            <a:r>
              <a:rPr lang="ja-JP" altLang="en-US" sz="1050" dirty="0" smtClean="0">
                <a:latin typeface="HG丸ｺﾞｼｯｸM-PRO" panose="020F0600000000000000" pitchFamily="50" charset="-128"/>
                <a:ea typeface="HG丸ｺﾞｼｯｸM-PRO" panose="020F0600000000000000" pitchFamily="50" charset="-128"/>
              </a:rPr>
              <a:t>*　医師の指示のもとで実施</a:t>
            </a:r>
            <a:endParaRPr lang="ja-JP" altLang="en-US" sz="1050" dirty="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08573" y="6516141"/>
            <a:ext cx="2952000" cy="646331"/>
          </a:xfrm>
          <a:prstGeom prst="rect">
            <a:avLst/>
          </a:prstGeom>
          <a:noFill/>
          <a:ln>
            <a:solidFill>
              <a:schemeClr val="accent6">
                <a:lumMod val="75000"/>
              </a:schemeClr>
            </a:solidFill>
            <a:prstDash val="dash"/>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かかりつけ医等は、ご本人の状態に応じ、適切なサービスを受けられるよう、他の医療従事者等へ指示を行います。</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87575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 Box 3"/>
          <p:cNvSpPr txBox="1">
            <a:spLocks noChangeArrowheads="1"/>
          </p:cNvSpPr>
          <p:nvPr/>
        </p:nvSpPr>
        <p:spPr bwMode="auto">
          <a:xfrm>
            <a:off x="0" y="7388931"/>
            <a:ext cx="10691813" cy="180453"/>
          </a:xfrm>
          <a:prstGeom prst="rect">
            <a:avLst/>
          </a:prstGeom>
          <a:solidFill>
            <a:schemeClr val="bg1"/>
          </a:solidFill>
          <a:ln>
            <a:noFill/>
          </a:ln>
          <a:effectLs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en-US" sz="1100" b="1" dirty="0">
                <a:latin typeface="+mn-ea"/>
                <a:cs typeface="ＭＳ Ｐゴシック" pitchFamily="50" charset="-128"/>
              </a:rPr>
              <a:t>各サービスの内容は、裏面をご参照ください</a:t>
            </a:r>
            <a:r>
              <a:rPr lang="ja-JP" altLang="en-US" sz="1100" b="1" dirty="0" smtClean="0">
                <a:latin typeface="+mn-ea"/>
                <a:cs typeface="ＭＳ Ｐゴシック" pitchFamily="50" charset="-128"/>
              </a:rPr>
              <a:t>。　地域によって受けられるサービスが異なる場合もありますので、医師・ケアマネジャー等とも相談しましょう。　</a:t>
            </a:r>
            <a:endParaRPr lang="ja-JP" altLang="ja-JP" sz="1100" b="1" dirty="0">
              <a:latin typeface="+mn-ea"/>
              <a:cs typeface="ＭＳ Ｐゴシック" pitchFamily="50" charset="-128"/>
            </a:endParaRPr>
          </a:p>
        </p:txBody>
      </p:sp>
      <p:sp>
        <p:nvSpPr>
          <p:cNvPr id="7" name="角丸四角形 6"/>
          <p:cNvSpPr/>
          <p:nvPr/>
        </p:nvSpPr>
        <p:spPr>
          <a:xfrm>
            <a:off x="208574" y="3396617"/>
            <a:ext cx="10363102" cy="3949323"/>
          </a:xfrm>
          <a:prstGeom prst="roundRect">
            <a:avLst>
              <a:gd name="adj" fmla="val 8474"/>
            </a:avLst>
          </a:prstGeom>
          <a:noFill/>
          <a:ln w="57150">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メモ 1"/>
          <p:cNvSpPr/>
          <p:nvPr/>
        </p:nvSpPr>
        <p:spPr>
          <a:xfrm>
            <a:off x="263237" y="1521445"/>
            <a:ext cx="3667306" cy="1763925"/>
          </a:xfrm>
          <a:prstGeom prst="foldedCorner">
            <a:avLst>
              <a:gd name="adj" fmla="val 16456"/>
            </a:avLst>
          </a:prstGeom>
          <a:solidFill>
            <a:schemeClr val="accent6">
              <a:lumMod val="20000"/>
              <a:lumOff val="80000"/>
            </a:schemeClr>
          </a:solidFill>
          <a:ln cap="rnd">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二等辺三角形 123"/>
          <p:cNvSpPr/>
          <p:nvPr/>
        </p:nvSpPr>
        <p:spPr>
          <a:xfrm rot="16200000">
            <a:off x="6255969" y="1933249"/>
            <a:ext cx="360000" cy="32400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5" name="二等辺三角形 124"/>
          <p:cNvSpPr/>
          <p:nvPr/>
        </p:nvSpPr>
        <p:spPr>
          <a:xfrm rot="16200000">
            <a:off x="6255969" y="1058247"/>
            <a:ext cx="360000" cy="32400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角丸四角形 2"/>
          <p:cNvSpPr/>
          <p:nvPr/>
        </p:nvSpPr>
        <p:spPr>
          <a:xfrm>
            <a:off x="233338" y="3410748"/>
            <a:ext cx="10297144" cy="3913596"/>
          </a:xfrm>
          <a:prstGeom prst="roundRect">
            <a:avLst>
              <a:gd name="adj" fmla="val 8345"/>
            </a:avLst>
          </a:prstGeom>
          <a:solidFill>
            <a:srgbClr val="D4F4F3"/>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accent6"/>
                </a:solidFill>
                <a:latin typeface="HG丸ｺﾞｼｯｸM-PRO" panose="020F0600000000000000" pitchFamily="50" charset="-128"/>
                <a:ea typeface="HG丸ｺﾞｼｯｸM-PRO" panose="020F0600000000000000" pitchFamily="50" charset="-128"/>
              </a:rPr>
              <a:t>ｚ</a:t>
            </a:r>
            <a:endParaRPr kumimoji="1" lang="ja-JP" altLang="en-US" dirty="0">
              <a:solidFill>
                <a:schemeClr val="accent6"/>
              </a:solidFill>
              <a:latin typeface="HG丸ｺﾞｼｯｸM-PRO" panose="020F0600000000000000" pitchFamily="50" charset="-128"/>
              <a:ea typeface="HG丸ｺﾞｼｯｸM-PRO" panose="020F0600000000000000" pitchFamily="50" charset="-128"/>
            </a:endParaRPr>
          </a:p>
        </p:txBody>
      </p:sp>
      <p:sp>
        <p:nvSpPr>
          <p:cNvPr id="121" name="角丸四角形 120"/>
          <p:cNvSpPr/>
          <p:nvPr/>
        </p:nvSpPr>
        <p:spPr>
          <a:xfrm>
            <a:off x="3990072" y="2474549"/>
            <a:ext cx="2735665" cy="1001387"/>
          </a:xfrm>
          <a:prstGeom prst="roundRect">
            <a:avLst>
              <a:gd name="adj" fmla="val 19037"/>
            </a:avLst>
          </a:prstGeom>
          <a:solidFill>
            <a:schemeClr val="bg1"/>
          </a:solidFill>
          <a:ln w="50800">
            <a:solidFill>
              <a:srgbClr val="2FBEBB"/>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t" anchorCtr="0"/>
          <a:lstStyle/>
          <a:p>
            <a:pPr algn="ctr"/>
            <a:r>
              <a:rPr kumimoji="1" lang="ja-JP" altLang="en-US" sz="3200" b="1" dirty="0" smtClean="0">
                <a:ln w="9525">
                  <a:noFill/>
                </a:ln>
                <a:solidFill>
                  <a:srgbClr val="2FBEBB"/>
                </a:solidFill>
                <a:latin typeface="HG丸ｺﾞｼｯｸM-PRO" panose="020F0600000000000000" pitchFamily="50" charset="-128"/>
                <a:ea typeface="HG丸ｺﾞｼｯｸM-PRO" panose="020F0600000000000000" pitchFamily="50" charset="-128"/>
              </a:rPr>
              <a:t>在 宅 医 療</a:t>
            </a:r>
            <a:endParaRPr kumimoji="1" lang="ja-JP" altLang="en-US" sz="3200" b="1" dirty="0">
              <a:ln w="9525">
                <a:noFill/>
              </a:ln>
              <a:solidFill>
                <a:srgbClr val="2FBEBB"/>
              </a:solidFill>
              <a:latin typeface="HG丸ｺﾞｼｯｸM-PRO" panose="020F0600000000000000" pitchFamily="50" charset="-128"/>
              <a:ea typeface="HG丸ｺﾞｼｯｸM-PRO" panose="020F0600000000000000" pitchFamily="50" charset="-128"/>
            </a:endParaRPr>
          </a:p>
        </p:txBody>
      </p:sp>
      <p:sp>
        <p:nvSpPr>
          <p:cNvPr id="4" name="円 3"/>
          <p:cNvSpPr/>
          <p:nvPr/>
        </p:nvSpPr>
        <p:spPr>
          <a:xfrm>
            <a:off x="3641667" y="3926660"/>
            <a:ext cx="3571995" cy="3353931"/>
          </a:xfrm>
          <a:prstGeom prst="pie">
            <a:avLst>
              <a:gd name="adj1" fmla="val 18041550"/>
              <a:gd name="adj2" fmla="val 9006417"/>
            </a:avLst>
          </a:prstGeom>
          <a:solidFill>
            <a:schemeClr val="accent6">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2" name="Text Box 3"/>
          <p:cNvSpPr txBox="1">
            <a:spLocks noChangeArrowheads="1"/>
          </p:cNvSpPr>
          <p:nvPr/>
        </p:nvSpPr>
        <p:spPr bwMode="auto">
          <a:xfrm>
            <a:off x="4015537" y="3167404"/>
            <a:ext cx="2741447" cy="2523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ja-JP"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a:t>
            </a:r>
            <a:r>
              <a:rPr lang="en-US" altLang="ja-JP"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 </a:t>
            </a:r>
            <a:r>
              <a:rPr lang="ja-JP" altLang="en-US"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自宅</a:t>
            </a:r>
            <a:r>
              <a:rPr lang="ja-JP" altLang="en-US" sz="11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等</a:t>
            </a:r>
            <a:r>
              <a:rPr lang="en-US" altLang="ja-JP" sz="11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a:t>
            </a:r>
            <a:r>
              <a:rPr lang="ja-JP" altLang="en-US"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で</a:t>
            </a:r>
            <a:r>
              <a:rPr lang="ja-JP" altLang="en-US" sz="1500" b="1" dirty="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受ける</a:t>
            </a:r>
            <a:r>
              <a:rPr lang="ja-JP" altLang="en-US"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医療 </a:t>
            </a:r>
            <a:r>
              <a:rPr lang="ja-JP" altLang="ja-JP"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a:t>
            </a:r>
            <a:endParaRPr lang="ja-JP" altLang="ja-JP" sz="1500" b="1" dirty="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endParaRPr>
          </a:p>
        </p:txBody>
      </p:sp>
      <p:sp>
        <p:nvSpPr>
          <p:cNvPr id="75" name="Text Box 2"/>
          <p:cNvSpPr txBox="1">
            <a:spLocks noChangeArrowheads="1"/>
          </p:cNvSpPr>
          <p:nvPr/>
        </p:nvSpPr>
        <p:spPr bwMode="auto">
          <a:xfrm>
            <a:off x="500185" y="251445"/>
            <a:ext cx="10030297" cy="5542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dist" defTabSz="1007943" fontAlgn="base">
              <a:spcBef>
                <a:spcPct val="0"/>
              </a:spcBef>
              <a:spcAft>
                <a:spcPct val="0"/>
              </a:spcAft>
            </a:pP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通院が難しくなったときや、退院後、自宅</a:t>
            </a:r>
            <a:r>
              <a:rPr lang="ja-JP" altLang="en-US" sz="14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等</a:t>
            </a:r>
            <a:r>
              <a:rPr lang="en-US" altLang="ja-JP" sz="10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でも医療を受けられます。</a:t>
            </a:r>
            <a:endParaRPr lang="ja-JP" altLang="ja-JP" sz="2400" b="1"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87" name="楕円 86"/>
          <p:cNvSpPr/>
          <p:nvPr/>
        </p:nvSpPr>
        <p:spPr>
          <a:xfrm>
            <a:off x="4073199" y="4301992"/>
            <a:ext cx="2781437" cy="2634364"/>
          </a:xfrm>
          <a:prstGeom prst="ellipse">
            <a:avLst/>
          </a:prstGeom>
          <a:solidFill>
            <a:schemeClr val="bg1"/>
          </a:solidFill>
          <a:ln w="130175">
            <a:solidFill>
              <a:srgbClr val="B6ECEB"/>
            </a:solidFill>
          </a:ln>
          <a:effectLst>
            <a:glow rad="88900">
              <a:srgbClr val="B6ECEB">
                <a:alpha val="60000"/>
              </a:srgbClr>
            </a:glow>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263" dirty="0"/>
          </a:p>
        </p:txBody>
      </p:sp>
      <p:sp>
        <p:nvSpPr>
          <p:cNvPr id="88" name="角丸四角形 87"/>
          <p:cNvSpPr/>
          <p:nvPr/>
        </p:nvSpPr>
        <p:spPr>
          <a:xfrm>
            <a:off x="8298442" y="3563813"/>
            <a:ext cx="1872000"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a:t>
            </a:r>
            <a:r>
              <a:rPr lang="ja-JP" altLang="en-US" sz="1800" dirty="0" smtClean="0">
                <a:latin typeface="HG丸ｺﾞｼｯｸM-PRO" panose="020F0600000000000000" pitchFamily="50" charset="-128"/>
                <a:ea typeface="HG丸ｺﾞｼｯｸM-PRO" panose="020F0600000000000000" pitchFamily="50" charset="-128"/>
              </a:rPr>
              <a:t>看護</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89" name="角丸四角形 88"/>
          <p:cNvSpPr/>
          <p:nvPr/>
        </p:nvSpPr>
        <p:spPr>
          <a:xfrm>
            <a:off x="3113658" y="3563813"/>
            <a:ext cx="1872000" cy="420176"/>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a:t>
            </a:r>
            <a:r>
              <a:rPr lang="ja-JP" altLang="en-US" sz="1800" dirty="0" smtClean="0">
                <a:latin typeface="HG丸ｺﾞｼｯｸM-PRO" panose="020F0600000000000000" pitchFamily="50" charset="-128"/>
                <a:ea typeface="HG丸ｺﾞｼｯｸM-PRO" panose="020F0600000000000000" pitchFamily="50" charset="-128"/>
              </a:rPr>
              <a:t>診療</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0" name="角丸四角形 89"/>
          <p:cNvSpPr/>
          <p:nvPr/>
        </p:nvSpPr>
        <p:spPr>
          <a:xfrm>
            <a:off x="737394" y="6804221"/>
            <a:ext cx="1836484"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smtClean="0">
                <a:latin typeface="HG丸ｺﾞｼｯｸM-PRO" panose="020F0600000000000000" pitchFamily="50" charset="-128"/>
                <a:ea typeface="HG丸ｺﾞｼｯｸM-PRO" panose="020F0600000000000000" pitchFamily="50" charset="-128"/>
              </a:rPr>
              <a:t>訪問薬剤管理</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1" name="角丸四角形 90"/>
          <p:cNvSpPr/>
          <p:nvPr/>
        </p:nvSpPr>
        <p:spPr>
          <a:xfrm>
            <a:off x="7353919" y="5508029"/>
            <a:ext cx="3104555"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smtClean="0">
                <a:latin typeface="HG丸ｺﾞｼｯｸM-PRO" panose="020F0600000000000000" pitchFamily="50" charset="-128"/>
                <a:ea typeface="HG丸ｺﾞｼｯｸM-PRO" panose="020F0600000000000000" pitchFamily="50" charset="-128"/>
              </a:rPr>
              <a:t>訪問</a:t>
            </a:r>
            <a:r>
              <a:rPr lang="ja-JP" altLang="en-US" sz="800" dirty="0" smtClean="0">
                <a:latin typeface="HG丸ｺﾞｼｯｸM-PRO" panose="020F0600000000000000" pitchFamily="50" charset="-128"/>
                <a:ea typeface="HG丸ｺﾞｼｯｸM-PRO" panose="020F0600000000000000" pitchFamily="50" charset="-128"/>
              </a:rPr>
              <a:t>による</a:t>
            </a:r>
            <a:r>
              <a:rPr lang="ja-JP" altLang="en-US" sz="1800" dirty="0" smtClean="0">
                <a:latin typeface="HG丸ｺﾞｼｯｸM-PRO" panose="020F0600000000000000" pitchFamily="50" charset="-128"/>
                <a:ea typeface="HG丸ｺﾞｼｯｸM-PRO" panose="020F0600000000000000" pitchFamily="50" charset="-128"/>
              </a:rPr>
              <a:t>リハビリテーション</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5" name="角丸四角形 94"/>
          <p:cNvSpPr/>
          <p:nvPr/>
        </p:nvSpPr>
        <p:spPr>
          <a:xfrm>
            <a:off x="305346" y="5580085"/>
            <a:ext cx="1872000"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訪問歯科</a:t>
            </a:r>
            <a:r>
              <a:rPr lang="ja-JP" altLang="en-US" sz="1800" dirty="0" smtClean="0">
                <a:latin typeface="HG丸ｺﾞｼｯｸM-PRO" panose="020F0600000000000000" pitchFamily="50" charset="-128"/>
                <a:ea typeface="HG丸ｺﾞｼｯｸM-PRO" panose="020F0600000000000000" pitchFamily="50" charset="-128"/>
              </a:rPr>
              <a:t>診療</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 name="下矢印 8"/>
          <p:cNvSpPr/>
          <p:nvPr/>
        </p:nvSpPr>
        <p:spPr>
          <a:xfrm>
            <a:off x="5067258" y="1709061"/>
            <a:ext cx="543973" cy="774632"/>
          </a:xfrm>
          <a:prstGeom prst="downArrow">
            <a:avLst/>
          </a:prstGeom>
          <a:gradFill flip="none" rotWithShape="1">
            <a:gsLst>
              <a:gs pos="100000">
                <a:schemeClr val="accent6">
                  <a:lumMod val="40000"/>
                  <a:lumOff val="60000"/>
                </a:schemeClr>
              </a:gs>
              <a:gs pos="0">
                <a:schemeClr val="accent6">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Text Box 2"/>
          <p:cNvSpPr txBox="1">
            <a:spLocks noChangeArrowheads="1"/>
          </p:cNvSpPr>
          <p:nvPr/>
        </p:nvSpPr>
        <p:spPr bwMode="auto">
          <a:xfrm>
            <a:off x="249012" y="683493"/>
            <a:ext cx="4210508" cy="7613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defTabSz="1007943" fontAlgn="base">
              <a:lnSpc>
                <a:spcPct val="110000"/>
              </a:lnSpc>
              <a:spcBef>
                <a:spcPct val="0"/>
              </a:spcBef>
              <a:spcAft>
                <a:spcPct val="0"/>
              </a:spcAft>
            </a:pPr>
            <a:r>
              <a:rPr lang="ja-JP" altLang="en-US" sz="1600"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困ったときのために、前もって</a:t>
            </a:r>
            <a:endParaRPr lang="en-US" altLang="ja-JP" sz="1600"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10000"/>
              </a:lnSpc>
              <a:spcBef>
                <a:spcPct val="0"/>
              </a:spcBef>
              <a:spcAft>
                <a:spcPct val="0"/>
              </a:spcAft>
            </a:pPr>
            <a:r>
              <a:rPr lang="ja-JP" altLang="en-US" sz="1600"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かかりつけの医師やケアマネジャーと相談し、色々な選択肢を見つけておきませんか？</a:t>
            </a:r>
            <a:endParaRPr lang="ja-JP" altLang="ja-JP" sz="1600"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13" name="角丸四角形 112"/>
          <p:cNvSpPr/>
          <p:nvPr/>
        </p:nvSpPr>
        <p:spPr>
          <a:xfrm>
            <a:off x="7074098" y="899517"/>
            <a:ext cx="3329434" cy="648000"/>
          </a:xfrm>
          <a:prstGeom prst="roundRect">
            <a:avLst>
              <a:gd name="adj" fmla="val 0"/>
            </a:avLst>
          </a:prstGeom>
          <a:solidFill>
            <a:schemeClr val="accent6">
              <a:lumMod val="20000"/>
              <a:lumOff val="80000"/>
            </a:scheme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432000" tIns="0" rIns="0" bIns="0" rtlCol="0" anchor="ct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通院が困難となり、</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通院から</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自宅</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等</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err="1" smtClean="0">
                <a:solidFill>
                  <a:schemeClr val="tx1"/>
                </a:solidFill>
                <a:latin typeface="HG丸ｺﾞｼｯｸM-PRO" panose="020F0600000000000000" pitchFamily="50" charset="-128"/>
                <a:ea typeface="HG丸ｺﾞｼｯｸM-PRO" panose="020F0600000000000000" pitchFamily="50" charset="-128"/>
              </a:rPr>
              <a:t>での</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在宅医療</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へ</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4" name="角丸四角形 113"/>
          <p:cNvSpPr/>
          <p:nvPr/>
        </p:nvSpPr>
        <p:spPr>
          <a:xfrm>
            <a:off x="6521464" y="818738"/>
            <a:ext cx="792000" cy="792000"/>
          </a:xfrm>
          <a:prstGeom prst="roundRect">
            <a:avLst>
              <a:gd name="adj" fmla="val 50000"/>
            </a:avLst>
          </a:prstGeom>
          <a:solidFill>
            <a:schemeClr val="accent6">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lnSpc>
                <a:spcPct val="9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ケース</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lnSpc>
                <a:spcPct val="90000"/>
              </a:lnSpc>
            </a:pPr>
            <a:r>
              <a:rPr kumimoji="1" lang="ja-JP" altLang="en-US" sz="1800" b="1" dirty="0" smtClean="0">
                <a:solidFill>
                  <a:schemeClr val="bg1"/>
                </a:solidFill>
                <a:latin typeface="HG丸ｺﾞｼｯｸM-PRO" panose="020F0600000000000000" pitchFamily="50" charset="-128"/>
                <a:ea typeface="HG丸ｺﾞｼｯｸM-PRO" panose="020F0600000000000000" pitchFamily="50" charset="-128"/>
              </a:rPr>
              <a:t>１</a:t>
            </a:r>
            <a:endParaRPr kumimoji="1" lang="ja-JP" altLang="en-US" sz="18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15" name="角丸四角形 114"/>
          <p:cNvSpPr/>
          <p:nvPr/>
        </p:nvSpPr>
        <p:spPr>
          <a:xfrm>
            <a:off x="7074098" y="1763685"/>
            <a:ext cx="3329433" cy="648000"/>
          </a:xfrm>
          <a:prstGeom prst="roundRect">
            <a:avLst>
              <a:gd name="adj" fmla="val 0"/>
            </a:avLst>
          </a:prstGeom>
          <a:solidFill>
            <a:schemeClr val="accent6">
              <a:lumMod val="20000"/>
              <a:lumOff val="80000"/>
            </a:scheme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432000" tIns="0" rIns="0" bIns="0" rtlCol="0" anchor="ct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病状が進むなどで入院し、</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退院後に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自宅</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等</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err="1" smtClean="0">
                <a:solidFill>
                  <a:schemeClr val="tx1"/>
                </a:solidFill>
                <a:latin typeface="HG丸ｺﾞｼｯｸM-PRO" panose="020F0600000000000000" pitchFamily="50" charset="-128"/>
                <a:ea typeface="HG丸ｺﾞｼｯｸM-PRO" panose="020F0600000000000000" pitchFamily="50" charset="-128"/>
              </a:rPr>
              <a:t>での</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在宅医療</a:t>
            </a:r>
            <a:r>
              <a:rPr lang="ja-JP" altLang="en-US" sz="1400" dirty="0">
                <a:solidFill>
                  <a:schemeClr val="tx1"/>
                </a:solidFill>
                <a:latin typeface="HG丸ｺﾞｼｯｸM-PRO" panose="020F0600000000000000" pitchFamily="50" charset="-128"/>
                <a:ea typeface="HG丸ｺﾞｼｯｸM-PRO" panose="020F0600000000000000" pitchFamily="50" charset="-128"/>
              </a:rPr>
              <a:t>へ</a:t>
            </a:r>
          </a:p>
        </p:txBody>
      </p:sp>
      <p:sp>
        <p:nvSpPr>
          <p:cNvPr id="116" name="角丸四角形 115"/>
          <p:cNvSpPr/>
          <p:nvPr/>
        </p:nvSpPr>
        <p:spPr>
          <a:xfrm>
            <a:off x="6521464" y="1687729"/>
            <a:ext cx="792000" cy="792000"/>
          </a:xfrm>
          <a:prstGeom prst="roundRect">
            <a:avLst>
              <a:gd name="adj" fmla="val 50000"/>
            </a:avLst>
          </a:prstGeom>
          <a:solidFill>
            <a:schemeClr val="accent6">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lnSpc>
                <a:spcPct val="9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ケース</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lnSpc>
                <a:spcPct val="90000"/>
              </a:lnSpc>
            </a:pPr>
            <a:r>
              <a:rPr kumimoji="1" lang="ja-JP" altLang="en-US" sz="1800" b="1" dirty="0" smtClean="0">
                <a:solidFill>
                  <a:schemeClr val="bg1"/>
                </a:solidFill>
                <a:latin typeface="HG丸ｺﾞｼｯｸM-PRO" panose="020F0600000000000000" pitchFamily="50" charset="-128"/>
                <a:ea typeface="HG丸ｺﾞｼｯｸM-PRO" panose="020F0600000000000000" pitchFamily="50" charset="-128"/>
              </a:rPr>
              <a:t>２</a:t>
            </a:r>
            <a:endParaRPr kumimoji="1" lang="ja-JP" altLang="en-US" sz="18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0" name="角丸四角形 119"/>
          <p:cNvSpPr/>
          <p:nvPr/>
        </p:nvSpPr>
        <p:spPr>
          <a:xfrm>
            <a:off x="4459520" y="827509"/>
            <a:ext cx="1723007" cy="916910"/>
          </a:xfrm>
          <a:prstGeom prst="roundRect">
            <a:avLst>
              <a:gd name="adj" fmla="val 35484"/>
            </a:avLst>
          </a:prstGeom>
          <a:solidFill>
            <a:schemeClr val="bg1"/>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病 院</a:t>
            </a:r>
            <a:endParaRPr kumimoji="1"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診 療 所</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28" name="角丸四角形 127"/>
          <p:cNvSpPr/>
          <p:nvPr/>
        </p:nvSpPr>
        <p:spPr>
          <a:xfrm>
            <a:off x="4913858" y="3491805"/>
            <a:ext cx="1002862" cy="56735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rPr>
              <a:t>医師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29" name="角丸四角形 128"/>
          <p:cNvSpPr/>
          <p:nvPr/>
        </p:nvSpPr>
        <p:spPr>
          <a:xfrm>
            <a:off x="6783061" y="3491869"/>
            <a:ext cx="1732753" cy="57600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看護師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30" name="角丸四角形 129"/>
          <p:cNvSpPr/>
          <p:nvPr/>
        </p:nvSpPr>
        <p:spPr>
          <a:xfrm>
            <a:off x="7351941" y="4283893"/>
            <a:ext cx="2674485" cy="1184839"/>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理学療法士</a:t>
            </a:r>
            <a:endParaRPr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作業療法士</a:t>
            </a:r>
            <a:endParaRPr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言語聴覚士</a:t>
            </a:r>
            <a:endParaRPr lang="en-US" altLang="ja-JP"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31" name="角丸四角形 130"/>
          <p:cNvSpPr/>
          <p:nvPr/>
        </p:nvSpPr>
        <p:spPr>
          <a:xfrm>
            <a:off x="2249562" y="5366162"/>
            <a:ext cx="2715148" cy="861947"/>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歯科医師</a:t>
            </a:r>
            <a:endParaRPr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r>
              <a:rPr kumimoji="1"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歯科衛生士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33" name="角丸四角形 132"/>
          <p:cNvSpPr/>
          <p:nvPr/>
        </p:nvSpPr>
        <p:spPr>
          <a:xfrm>
            <a:off x="2393578" y="6732229"/>
            <a:ext cx="1600272" cy="57600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薬剤師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cxnSp>
        <p:nvCxnSpPr>
          <p:cNvPr id="138" name="直線矢印コネクタ 137"/>
          <p:cNvCxnSpPr/>
          <p:nvPr/>
        </p:nvCxnSpPr>
        <p:spPr>
          <a:xfrm>
            <a:off x="5406769" y="4084137"/>
            <a:ext cx="11145" cy="487788"/>
          </a:xfrm>
          <a:prstGeom prst="straightConnector1">
            <a:avLst/>
          </a:prstGeom>
          <a:ln w="76200"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p:nvPr/>
        </p:nvCxnSpPr>
        <p:spPr>
          <a:xfrm flipV="1">
            <a:off x="3823341" y="5641442"/>
            <a:ext cx="586461" cy="10603"/>
          </a:xfrm>
          <a:prstGeom prst="straightConnector1">
            <a:avLst/>
          </a:prstGeom>
          <a:ln w="76200"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1" name="Text Box 2"/>
          <p:cNvSpPr txBox="1">
            <a:spLocks noChangeArrowheads="1"/>
          </p:cNvSpPr>
          <p:nvPr/>
        </p:nvSpPr>
        <p:spPr bwMode="auto">
          <a:xfrm>
            <a:off x="305346" y="3549200"/>
            <a:ext cx="4248470" cy="181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在宅医療では</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医師の指示のもと</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それぞれの専門知識をもつ医療職が連携し</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あなたの自宅</a:t>
            </a:r>
            <a:r>
              <a:rPr lang="ja-JP" altLang="en-US" sz="1100" b="1" dirty="0" smtClean="0">
                <a:latin typeface="HG丸ｺﾞｼｯｸM-PRO" panose="020F0600000000000000" pitchFamily="50" charset="-128"/>
                <a:ea typeface="HG丸ｺﾞｼｯｸM-PRO" panose="020F0600000000000000" pitchFamily="50" charset="-128"/>
                <a:cs typeface="ＭＳ Ｐゴシック" pitchFamily="50" charset="-128"/>
              </a:rPr>
              <a:t>等</a:t>
            </a:r>
            <a:r>
              <a:rPr lang="en-US" altLang="ja-JP" sz="11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を訪問することで</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専門的なサービスを受けられます。</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cxnSp>
        <p:nvCxnSpPr>
          <p:cNvPr id="58" name="直線コネクタ 57"/>
          <p:cNvCxnSpPr/>
          <p:nvPr/>
        </p:nvCxnSpPr>
        <p:spPr>
          <a:xfrm>
            <a:off x="346230" y="3851845"/>
            <a:ext cx="1327268" cy="0"/>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V="1">
            <a:off x="326524" y="4200060"/>
            <a:ext cx="1707014" cy="11825"/>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V="1">
            <a:off x="347472" y="4499917"/>
            <a:ext cx="4112048" cy="20210"/>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flipV="1">
            <a:off x="325212" y="4853175"/>
            <a:ext cx="3316455" cy="6782"/>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sp>
        <p:nvSpPr>
          <p:cNvPr id="77" name="角丸四角形 76"/>
          <p:cNvSpPr/>
          <p:nvPr/>
        </p:nvSpPr>
        <p:spPr>
          <a:xfrm>
            <a:off x="237456" y="1547589"/>
            <a:ext cx="3893789" cy="475486"/>
          </a:xfrm>
          <a:prstGeom prst="roundRect">
            <a:avLst>
              <a:gd name="adj" fmla="val 0"/>
            </a:avLst>
          </a:prstGeom>
          <a:noFill/>
          <a:ln>
            <a:noFill/>
            <a:prstDash val="sysDot"/>
          </a:ln>
        </p:spPr>
        <p:style>
          <a:lnRef idx="2">
            <a:schemeClr val="accent6">
              <a:shade val="50000"/>
            </a:schemeClr>
          </a:lnRef>
          <a:fillRef idx="1">
            <a:schemeClr val="accent6"/>
          </a:fillRef>
          <a:effectRef idx="0">
            <a:schemeClr val="accent6"/>
          </a:effectRef>
          <a:fontRef idx="minor">
            <a:schemeClr val="lt1"/>
          </a:fontRef>
        </p:style>
        <p:txBody>
          <a:bodyPr lIns="72000" tIns="72000" rIns="36000" bIns="72000" rtlCol="0" anchor="ctr"/>
          <a:lstStyle/>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介護サービスの利用についても</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今から調べておきましょう！</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6930082" y="2844894"/>
            <a:ext cx="3641594" cy="430887"/>
          </a:xfrm>
          <a:prstGeom prst="rect">
            <a:avLst/>
          </a:prstGeom>
        </p:spPr>
        <p:txBody>
          <a:bodyPr wrap="square">
            <a:spAutoFit/>
          </a:bodyPr>
          <a:lstStyle/>
          <a:p>
            <a:r>
              <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例えば、年齢・疾患・病状によって、自宅のほか</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高齢者住宅等のお住まいで、医療を受けることも可能。</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55" name="角丸四角形 54"/>
          <p:cNvSpPr/>
          <p:nvPr/>
        </p:nvSpPr>
        <p:spPr>
          <a:xfrm>
            <a:off x="7866186" y="6804221"/>
            <a:ext cx="2272945"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a:t>
            </a:r>
            <a:r>
              <a:rPr lang="ja-JP" altLang="en-US" sz="1800" dirty="0" smtClean="0">
                <a:latin typeface="HG丸ｺﾞｼｯｸM-PRO" panose="020F0600000000000000" pitchFamily="50" charset="-128"/>
                <a:ea typeface="HG丸ｺﾞｼｯｸM-PRO" panose="020F0600000000000000" pitchFamily="50" charset="-128"/>
              </a:rPr>
              <a:t>栄養食事指導</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62" name="角丸四角形 61"/>
          <p:cNvSpPr/>
          <p:nvPr/>
        </p:nvSpPr>
        <p:spPr>
          <a:xfrm>
            <a:off x="7290122" y="6228173"/>
            <a:ext cx="2690905" cy="57600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管理栄養士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grpSp>
        <p:nvGrpSpPr>
          <p:cNvPr id="80" name="グループ化 79"/>
          <p:cNvGrpSpPr/>
          <p:nvPr/>
        </p:nvGrpSpPr>
        <p:grpSpPr>
          <a:xfrm>
            <a:off x="4387512" y="4693026"/>
            <a:ext cx="2038514" cy="1190877"/>
            <a:chOff x="4504616" y="4617828"/>
            <a:chExt cx="2038514" cy="1190877"/>
          </a:xfrm>
        </p:grpSpPr>
        <p:sp>
          <p:nvSpPr>
            <p:cNvPr id="82" name="正方形/長方形 81"/>
            <p:cNvSpPr/>
            <p:nvPr/>
          </p:nvSpPr>
          <p:spPr>
            <a:xfrm>
              <a:off x="4959463" y="5073363"/>
              <a:ext cx="1136688" cy="735342"/>
            </a:xfrm>
            <a:prstGeom prst="rect">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二等辺三角形 82"/>
            <p:cNvSpPr/>
            <p:nvPr/>
          </p:nvSpPr>
          <p:spPr>
            <a:xfrm>
              <a:off x="4504616" y="4617828"/>
              <a:ext cx="2038514" cy="706743"/>
            </a:xfrm>
            <a:prstGeom prst="triangle">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5581022" y="5217274"/>
              <a:ext cx="350618" cy="29075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5099419" y="5361903"/>
              <a:ext cx="284922" cy="41192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 name="直線コネクタ 91"/>
            <p:cNvCxnSpPr>
              <a:stCxn id="84" idx="0"/>
              <a:endCxn id="84" idx="2"/>
            </p:cNvCxnSpPr>
            <p:nvPr/>
          </p:nvCxnSpPr>
          <p:spPr>
            <a:xfrm>
              <a:off x="5756331" y="5217274"/>
              <a:ext cx="0" cy="29075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a:stCxn id="84" idx="1"/>
            </p:cNvCxnSpPr>
            <p:nvPr/>
          </p:nvCxnSpPr>
          <p:spPr>
            <a:xfrm flipV="1">
              <a:off x="5581022" y="5361903"/>
              <a:ext cx="362300" cy="74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4" name="楕円 93"/>
            <p:cNvSpPr/>
            <p:nvPr/>
          </p:nvSpPr>
          <p:spPr>
            <a:xfrm>
              <a:off x="5165999" y="5566543"/>
              <a:ext cx="54000" cy="54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6" name="角丸四角形 95"/>
          <p:cNvSpPr/>
          <p:nvPr/>
        </p:nvSpPr>
        <p:spPr>
          <a:xfrm>
            <a:off x="4746948" y="5878188"/>
            <a:ext cx="1371478" cy="421929"/>
          </a:xfrm>
          <a:prstGeom prst="roundRect">
            <a:avLst>
              <a:gd name="adj" fmla="val 50000"/>
            </a:avLst>
          </a:prstGeom>
          <a:solidFill>
            <a:srgbClr val="00B050"/>
          </a:solidFill>
          <a:ln w="6350">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800" dirty="0" smtClean="0">
                <a:solidFill>
                  <a:schemeClr val="bg1"/>
                </a:solidFill>
                <a:latin typeface="HG丸ｺﾞｼｯｸM-PRO" panose="020F0600000000000000" pitchFamily="50" charset="-128"/>
                <a:ea typeface="HG丸ｺﾞｼｯｸM-PRO" panose="020F0600000000000000" pitchFamily="50" charset="-128"/>
              </a:rPr>
              <a:t>自 宅 </a:t>
            </a:r>
            <a:r>
              <a:rPr kumimoji="1" lang="ja-JP" altLang="en-US" sz="1100" dirty="0" smtClean="0">
                <a:solidFill>
                  <a:schemeClr val="bg1"/>
                </a:solidFill>
                <a:latin typeface="HG丸ｺﾞｼｯｸM-PRO" panose="020F0600000000000000" pitchFamily="50" charset="-128"/>
                <a:ea typeface="HG丸ｺﾞｼｯｸM-PRO" panose="020F0600000000000000" pitchFamily="50" charset="-128"/>
              </a:rPr>
              <a:t>等 </a:t>
            </a:r>
            <a:r>
              <a:rPr lang="en-US" altLang="ja-JP" sz="1100" dirty="0" smtClean="0">
                <a:latin typeface="+mn-ea"/>
                <a:cs typeface="ＭＳ Ｐゴシック" pitchFamily="50" charset="-128"/>
              </a:rPr>
              <a:t>※</a:t>
            </a:r>
            <a:endParaRPr kumimoji="1" lang="ja-JP" altLang="en-US" sz="1100" dirty="0">
              <a:solidFill>
                <a:schemeClr val="bg1"/>
              </a:solidFill>
              <a:latin typeface="HG丸ｺﾞｼｯｸM-PRO" panose="020F0600000000000000" pitchFamily="50" charset="-128"/>
              <a:ea typeface="HG丸ｺﾞｼｯｸM-PRO" panose="020F0600000000000000" pitchFamily="50" charset="-128"/>
            </a:endParaRPr>
          </a:p>
        </p:txBody>
      </p:sp>
      <p:pic>
        <p:nvPicPr>
          <p:cNvPr id="98" name="Picture 2"/>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8574" y="154185"/>
            <a:ext cx="10290418" cy="355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8" name="直線コネクタ 67"/>
          <p:cNvCxnSpPr/>
          <p:nvPr/>
        </p:nvCxnSpPr>
        <p:spPr>
          <a:xfrm flipV="1">
            <a:off x="305804" y="5197420"/>
            <a:ext cx="3335863" cy="22577"/>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148" name="直線矢印コネクタ 147"/>
          <p:cNvCxnSpPr/>
          <p:nvPr/>
        </p:nvCxnSpPr>
        <p:spPr>
          <a:xfrm flipH="1">
            <a:off x="6407970" y="4010308"/>
            <a:ext cx="615423" cy="741109"/>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矢印コネクタ 145"/>
          <p:cNvCxnSpPr/>
          <p:nvPr/>
        </p:nvCxnSpPr>
        <p:spPr>
          <a:xfrm flipH="1">
            <a:off x="6756984" y="4989568"/>
            <a:ext cx="765373" cy="408453"/>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H="1" flipV="1">
            <a:off x="6642050" y="6227821"/>
            <a:ext cx="880307" cy="288320"/>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直線矢印コネクタ 141"/>
          <p:cNvCxnSpPr/>
          <p:nvPr/>
        </p:nvCxnSpPr>
        <p:spPr>
          <a:xfrm flipV="1">
            <a:off x="3932942" y="6559131"/>
            <a:ext cx="628855" cy="482691"/>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5705946" y="3995861"/>
            <a:ext cx="482332" cy="238423"/>
          </a:xfrm>
          <a:prstGeom prst="straightConnector1">
            <a:avLst/>
          </a:prstGeom>
          <a:ln w="60325" cap="rnd">
            <a:solidFill>
              <a:schemeClr val="accent6">
                <a:lumMod val="7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5861575" y="3779837"/>
            <a:ext cx="492443" cy="276999"/>
          </a:xfrm>
          <a:prstGeom prst="rect">
            <a:avLst/>
          </a:prstGeom>
        </p:spPr>
        <p:txBody>
          <a:bodyPr wrap="none">
            <a:spAutoFit/>
          </a:bodyPr>
          <a:lstStyle/>
          <a:p>
            <a:r>
              <a:rPr lang="ja-JP" altLang="en-US" sz="1200" b="1"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指示</a:t>
            </a:r>
            <a:endParaRPr lang="ja-JP" altLang="en-US" sz="1200" dirty="0">
              <a:solidFill>
                <a:schemeClr val="accent6">
                  <a:lumMod val="75000"/>
                </a:schemeClr>
              </a:solidFill>
            </a:endParaRPr>
          </a:p>
        </p:txBody>
      </p:sp>
      <p:sp>
        <p:nvSpPr>
          <p:cNvPr id="6" name="正方形/長方形 5"/>
          <p:cNvSpPr/>
          <p:nvPr/>
        </p:nvSpPr>
        <p:spPr>
          <a:xfrm>
            <a:off x="233338" y="2039190"/>
            <a:ext cx="3590003" cy="1215717"/>
          </a:xfrm>
          <a:prstGeom prst="rect">
            <a:avLst/>
          </a:prstGeom>
        </p:spPr>
        <p:txBody>
          <a:bodyPr wrap="square">
            <a:spAutoFit/>
          </a:bodyPr>
          <a:lstStyle/>
          <a:p>
            <a:r>
              <a:rPr lang="ja-JP" altLang="en-US" sz="1300" dirty="0">
                <a:latin typeface="HG丸ｺﾞｼｯｸM-PRO" panose="020F0600000000000000" pitchFamily="50" charset="-128"/>
                <a:ea typeface="HG丸ｺﾞｼｯｸM-PRO" panose="020F0600000000000000" pitchFamily="50" charset="-128"/>
              </a:rPr>
              <a:t>□ 要介護認定の申請場所</a:t>
            </a:r>
            <a:r>
              <a:rPr lang="ja-JP" altLang="en-US" sz="1300" dirty="0" smtClean="0">
                <a:latin typeface="HG丸ｺﾞｼｯｸM-PRO" panose="020F0600000000000000" pitchFamily="50" charset="-128"/>
                <a:ea typeface="HG丸ｺﾞｼｯｸM-PRO" panose="020F0600000000000000" pitchFamily="50" charset="-128"/>
              </a:rPr>
              <a:t>は◎◎◎◎◎</a:t>
            </a:r>
            <a:endParaRPr lang="en-US" altLang="ja-JP" sz="1300" dirty="0">
              <a:latin typeface="HG丸ｺﾞｼｯｸM-PRO" panose="020F0600000000000000" pitchFamily="50" charset="-128"/>
              <a:ea typeface="HG丸ｺﾞｼｯｸM-PRO" panose="020F0600000000000000" pitchFamily="50" charset="-128"/>
            </a:endParaRPr>
          </a:p>
          <a:p>
            <a:endParaRPr lang="en-US" altLang="ja-JP" sz="4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dirty="0">
                <a:latin typeface="HG丸ｺﾞｼｯｸM-PRO" panose="020F0600000000000000" pitchFamily="50" charset="-128"/>
                <a:ea typeface="HG丸ｺﾞｼｯｸM-PRO" panose="020F0600000000000000" pitchFamily="50" charset="-128"/>
              </a:rPr>
              <a:t>ホームヘルパー等が自宅</a:t>
            </a:r>
            <a:r>
              <a:rPr lang="ja-JP" altLang="en-US" sz="1000" dirty="0">
                <a:latin typeface="HG丸ｺﾞｼｯｸM-PRO" panose="020F0600000000000000" pitchFamily="50" charset="-128"/>
                <a:ea typeface="HG丸ｺﾞｼｯｸM-PRO" panose="020F0600000000000000" pitchFamily="50" charset="-128"/>
              </a:rPr>
              <a:t>等</a:t>
            </a:r>
            <a:r>
              <a:rPr lang="ja-JP" altLang="en-US" sz="1300" dirty="0">
                <a:latin typeface="HG丸ｺﾞｼｯｸM-PRO" panose="020F0600000000000000" pitchFamily="50" charset="-128"/>
                <a:ea typeface="HG丸ｺﾞｼｯｸM-PRO" panose="020F0600000000000000" pitchFamily="50" charset="-128"/>
              </a:rPr>
              <a:t>を訪問し</a:t>
            </a:r>
            <a:r>
              <a:rPr lang="ja-JP" altLang="en-US" sz="1300" dirty="0" smtClean="0">
                <a:latin typeface="HG丸ｺﾞｼｯｸM-PRO" panose="020F0600000000000000" pitchFamily="50" charset="-128"/>
                <a:ea typeface="HG丸ｺﾞｼｯｸM-PRO" panose="020F0600000000000000" pitchFamily="50" charset="-128"/>
              </a:rPr>
              <a:t>、</a:t>
            </a:r>
            <a:endParaRPr lang="en-US" altLang="ja-JP" sz="1300" dirty="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食事</a:t>
            </a:r>
            <a:r>
              <a:rPr lang="ja-JP" altLang="en-US" sz="1300" dirty="0">
                <a:latin typeface="HG丸ｺﾞｼｯｸM-PRO" panose="020F0600000000000000" pitchFamily="50" charset="-128"/>
                <a:ea typeface="HG丸ｺﾞｼｯｸM-PRO" panose="020F0600000000000000" pitchFamily="50" charset="-128"/>
              </a:rPr>
              <a:t>･</a:t>
            </a:r>
            <a:r>
              <a:rPr lang="ja-JP" altLang="en-US" sz="1300" dirty="0" smtClean="0">
                <a:latin typeface="HG丸ｺﾞｼｯｸM-PRO" panose="020F0600000000000000" pitchFamily="50" charset="-128"/>
                <a:ea typeface="HG丸ｺﾞｼｯｸM-PRO" panose="020F0600000000000000" pitchFamily="50" charset="-128"/>
              </a:rPr>
              <a:t>入浴の</a:t>
            </a:r>
            <a:r>
              <a:rPr lang="ja-JP" altLang="en-US" sz="1300" dirty="0">
                <a:latin typeface="HG丸ｺﾞｼｯｸM-PRO" panose="020F0600000000000000" pitchFamily="50" charset="-128"/>
                <a:ea typeface="HG丸ｺﾞｼｯｸM-PRO" panose="020F0600000000000000" pitchFamily="50" charset="-128"/>
              </a:rPr>
              <a:t>介助や掃除･</a:t>
            </a:r>
            <a:r>
              <a:rPr lang="ja-JP" altLang="en-US" sz="1300" dirty="0" smtClean="0">
                <a:latin typeface="HG丸ｺﾞｼｯｸM-PRO" panose="020F0600000000000000" pitchFamily="50" charset="-128"/>
                <a:ea typeface="HG丸ｺﾞｼｯｸM-PRO" panose="020F0600000000000000" pitchFamily="50" charset="-128"/>
              </a:rPr>
              <a:t>洗濯の援助等　</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を通じて、生活を支援する</a:t>
            </a:r>
            <a:r>
              <a:rPr lang="ja-JP" altLang="en-US" sz="1300" b="1" u="sng" dirty="0" smtClean="0">
                <a:latin typeface="HG丸ｺﾞｼｯｸM-PRO" panose="020F0600000000000000" pitchFamily="50" charset="-128"/>
                <a:ea typeface="HG丸ｺﾞｼｯｸM-PRO" panose="020F0600000000000000" pitchFamily="50" charset="-128"/>
              </a:rPr>
              <a:t>訪問</a:t>
            </a:r>
            <a:r>
              <a:rPr lang="ja-JP" altLang="en-US" sz="1300" b="1" u="sng" dirty="0">
                <a:latin typeface="HG丸ｺﾞｼｯｸM-PRO" panose="020F0600000000000000" pitchFamily="50" charset="-128"/>
                <a:ea typeface="HG丸ｺﾞｼｯｸM-PRO" panose="020F0600000000000000" pitchFamily="50" charset="-128"/>
              </a:rPr>
              <a:t>介護</a:t>
            </a:r>
            <a:endParaRPr lang="en-US" altLang="ja-JP" sz="1300" u="sng" dirty="0">
              <a:latin typeface="HG丸ｺﾞｼｯｸM-PRO" panose="020F0600000000000000" pitchFamily="50" charset="-128"/>
              <a:ea typeface="HG丸ｺﾞｼｯｸM-PRO" panose="020F0600000000000000" pitchFamily="50" charset="-128"/>
            </a:endParaRPr>
          </a:p>
          <a:p>
            <a:endParaRPr lang="en-US" altLang="ja-JP" sz="4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一時的</a:t>
            </a:r>
            <a:r>
              <a:rPr lang="ja-JP" altLang="en-US" sz="1300" dirty="0">
                <a:latin typeface="HG丸ｺﾞｼｯｸM-PRO" panose="020F0600000000000000" pitchFamily="50" charset="-128"/>
                <a:ea typeface="HG丸ｺﾞｼｯｸM-PRO" panose="020F0600000000000000" pitchFamily="50" charset="-128"/>
              </a:rPr>
              <a:t>に施設に入所する</a:t>
            </a:r>
            <a:r>
              <a:rPr lang="ja-JP" altLang="en-US" sz="1300" b="1" u="sng" dirty="0">
                <a:latin typeface="HG丸ｺﾞｼｯｸM-PRO" panose="020F0600000000000000" pitchFamily="50" charset="-128"/>
                <a:ea typeface="HG丸ｺﾞｼｯｸM-PRO" panose="020F0600000000000000" pitchFamily="50" charset="-128"/>
              </a:rPr>
              <a:t>ショートステイ</a:t>
            </a:r>
            <a:r>
              <a:rPr lang="ja-JP" altLang="en-US" sz="1300" dirty="0">
                <a:latin typeface="HG丸ｺﾞｼｯｸM-PRO" panose="020F0600000000000000" pitchFamily="50" charset="-128"/>
                <a:ea typeface="HG丸ｺﾞｼｯｸM-PRO" panose="020F0600000000000000" pitchFamily="50" charset="-128"/>
              </a:rPr>
              <a:t>　</a:t>
            </a:r>
          </a:p>
        </p:txBody>
      </p:sp>
    </p:spTree>
    <p:extLst>
      <p:ext uri="{BB962C8B-B14F-4D97-AF65-F5344CB8AC3E}">
        <p14:creationId xmlns:p14="http://schemas.microsoft.com/office/powerpoint/2010/main" val="1027895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592</Words>
  <Application>Microsoft Office PowerPoint</Application>
  <PresentationFormat>ユーザー設定</PresentationFormat>
  <Paragraphs>91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ＤＦ特太ゴシック体</vt:lpstr>
      <vt:lpstr>HG丸ｺﾞｼｯｸM-PRO</vt:lpstr>
      <vt:lpstr>ＭＳ Ｐゴシック</vt:lpstr>
      <vt:lpstr>メイリオ</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2019-04-17T08:33:24Z</dcterms:created>
  <dcterms:modified xsi:type="dcterms:W3CDTF">2019-04-17T08:34:02Z</dcterms:modified>
</cp:coreProperties>
</file>