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7" r:id="rId2"/>
    <p:sldId id="266" r:id="rId3"/>
    <p:sldId id="263" r:id="rId4"/>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向 麻里(mukai-asari)" initials="向" lastIdx="1" clrIdx="0">
    <p:extLst>
      <p:ext uri="{19B8F6BF-5375-455C-9EA6-DF929625EA0E}">
        <p15:presenceInfo xmlns:p15="http://schemas.microsoft.com/office/powerpoint/2012/main" userId="S-1-5-21-4175116151-3849908774-3845857867-3611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9" autoAdjust="0"/>
    <p:restoredTop sz="94660"/>
  </p:normalViewPr>
  <p:slideViewPr>
    <p:cSldViewPr snapToGrid="0">
      <p:cViewPr varScale="1">
        <p:scale>
          <a:sx n="109" d="100"/>
          <a:sy n="109" d="100"/>
        </p:scale>
        <p:origin x="1452" y="8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306732" cy="342007"/>
          </a:xfrm>
          <a:prstGeom prst="rect">
            <a:avLst/>
          </a:prstGeom>
        </p:spPr>
        <p:txBody>
          <a:bodyPr vert="horz" lIns="90562" tIns="45281" rIns="90562" bIns="45281"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458" y="1"/>
            <a:ext cx="4308306" cy="342007"/>
          </a:xfrm>
          <a:prstGeom prst="rect">
            <a:avLst/>
          </a:prstGeom>
        </p:spPr>
        <p:txBody>
          <a:bodyPr vert="horz" lIns="90562" tIns="45281" rIns="90562" bIns="45281" rtlCol="0"/>
          <a:lstStyle>
            <a:lvl1pPr algn="r">
              <a:defRPr sz="1200"/>
            </a:lvl1pPr>
          </a:lstStyle>
          <a:p>
            <a:fld id="{73706770-CF23-447A-9300-24FC6DB492FC}" type="datetimeFigureOut">
              <a:rPr kumimoji="1" lang="ja-JP" altLang="en-US" smtClean="0"/>
              <a:t>2024/5/7</a:t>
            </a:fld>
            <a:endParaRPr kumimoji="1" lang="ja-JP" altLang="en-US"/>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0562" tIns="45281" rIns="90562" bIns="45281" rtlCol="0" anchor="ctr"/>
          <a:lstStyle/>
          <a:p>
            <a:endParaRPr lang="ja-JP" altLang="en-US"/>
          </a:p>
        </p:txBody>
      </p:sp>
      <p:sp>
        <p:nvSpPr>
          <p:cNvPr id="5" name="ノート プレースホルダー 4"/>
          <p:cNvSpPr>
            <a:spLocks noGrp="1"/>
          </p:cNvSpPr>
          <p:nvPr>
            <p:ph type="body" sz="quarter" idx="3"/>
          </p:nvPr>
        </p:nvSpPr>
        <p:spPr>
          <a:xfrm>
            <a:off x="993620" y="3275739"/>
            <a:ext cx="7952100" cy="2681149"/>
          </a:xfrm>
          <a:prstGeom prst="rect">
            <a:avLst/>
          </a:prstGeom>
        </p:spPr>
        <p:txBody>
          <a:bodyPr vert="horz" lIns="90562" tIns="45281" rIns="90562" bIns="452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193"/>
            <a:ext cx="4306732" cy="342007"/>
          </a:xfrm>
          <a:prstGeom prst="rect">
            <a:avLst/>
          </a:prstGeom>
        </p:spPr>
        <p:txBody>
          <a:bodyPr vert="horz" lIns="90562" tIns="45281" rIns="90562" bIns="4528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458" y="6465193"/>
            <a:ext cx="4308306" cy="342007"/>
          </a:xfrm>
          <a:prstGeom prst="rect">
            <a:avLst/>
          </a:prstGeom>
        </p:spPr>
        <p:txBody>
          <a:bodyPr vert="horz" lIns="90562" tIns="45281" rIns="90562" bIns="45281" rtlCol="0" anchor="b"/>
          <a:lstStyle>
            <a:lvl1pPr algn="r">
              <a:defRPr sz="1200"/>
            </a:lvl1pPr>
          </a:lstStyle>
          <a:p>
            <a:fld id="{306078FF-B04B-453E-B755-1C1B61BA3910}" type="slidenum">
              <a:rPr kumimoji="1" lang="ja-JP" altLang="en-US" smtClean="0"/>
              <a:t>‹#›</a:t>
            </a:fld>
            <a:endParaRPr kumimoji="1" lang="ja-JP" altLang="en-US"/>
          </a:p>
        </p:txBody>
      </p:sp>
    </p:spTree>
    <p:extLst>
      <p:ext uri="{BB962C8B-B14F-4D97-AF65-F5344CB8AC3E}">
        <p14:creationId xmlns:p14="http://schemas.microsoft.com/office/powerpoint/2010/main" val="28247467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841689-BF2F-41DE-B59D-3A14D905FEAF}" type="slidenum">
              <a:rPr kumimoji="1" lang="ja-JP" altLang="en-US" smtClean="0"/>
              <a:t>3</a:t>
            </a:fld>
            <a:endParaRPr kumimoji="1" lang="ja-JP" altLang="en-US"/>
          </a:p>
        </p:txBody>
      </p:sp>
    </p:spTree>
    <p:extLst>
      <p:ext uri="{BB962C8B-B14F-4D97-AF65-F5344CB8AC3E}">
        <p14:creationId xmlns:p14="http://schemas.microsoft.com/office/powerpoint/2010/main" val="3936625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9FE78F1-E1DB-4ED7-BB43-62C70B983150}" type="datetimeFigureOut">
              <a:rPr kumimoji="1" lang="ja-JP" altLang="en-US" smtClean="0"/>
              <a:t>2024/5/7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5D023A-CD70-44CC-9FF8-A3A8C5F38EF6}" type="slidenum">
              <a:rPr kumimoji="1" lang="ja-JP" altLang="en-US" smtClean="0"/>
              <a:t>‹#›</a:t>
            </a:fld>
            <a:endParaRPr kumimoji="1" lang="ja-JP" altLang="en-US"/>
          </a:p>
        </p:txBody>
      </p:sp>
    </p:spTree>
    <p:extLst>
      <p:ext uri="{BB962C8B-B14F-4D97-AF65-F5344CB8AC3E}">
        <p14:creationId xmlns:p14="http://schemas.microsoft.com/office/powerpoint/2010/main" val="50613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FE78F1-E1DB-4ED7-BB43-62C70B983150}" type="datetimeFigureOut">
              <a:rPr kumimoji="1" lang="ja-JP" altLang="en-US" smtClean="0"/>
              <a:t>2024/5/7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5D023A-CD70-44CC-9FF8-A3A8C5F38EF6}" type="slidenum">
              <a:rPr kumimoji="1" lang="ja-JP" altLang="en-US" smtClean="0"/>
              <a:t>‹#›</a:t>
            </a:fld>
            <a:endParaRPr kumimoji="1" lang="ja-JP" altLang="en-US"/>
          </a:p>
        </p:txBody>
      </p:sp>
    </p:spTree>
    <p:extLst>
      <p:ext uri="{BB962C8B-B14F-4D97-AF65-F5344CB8AC3E}">
        <p14:creationId xmlns:p14="http://schemas.microsoft.com/office/powerpoint/2010/main" val="3597822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FE78F1-E1DB-4ED7-BB43-62C70B983150}" type="datetimeFigureOut">
              <a:rPr kumimoji="1" lang="ja-JP" altLang="en-US" smtClean="0"/>
              <a:t>2024/5/7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5D023A-CD70-44CC-9FF8-A3A8C5F38EF6}" type="slidenum">
              <a:rPr kumimoji="1" lang="ja-JP" altLang="en-US" smtClean="0"/>
              <a:t>‹#›</a:t>
            </a:fld>
            <a:endParaRPr kumimoji="1" lang="ja-JP" altLang="en-US"/>
          </a:p>
        </p:txBody>
      </p:sp>
    </p:spTree>
    <p:extLst>
      <p:ext uri="{BB962C8B-B14F-4D97-AF65-F5344CB8AC3E}">
        <p14:creationId xmlns:p14="http://schemas.microsoft.com/office/powerpoint/2010/main" val="267099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ＭＳ Ｐゴシック" panose="020B0600070205080204" pitchFamily="50" charset="-128"/>
                <a:ea typeface="ＭＳ Ｐゴシック" panose="020B0600070205080204" pitchFamily="50" charset="-128"/>
              </a:defRPr>
            </a:lvl1pPr>
            <a:lvl2pPr>
              <a:defRPr>
                <a:latin typeface="ＭＳ Ｐゴシック" panose="020B0600070205080204" pitchFamily="50" charset="-128"/>
                <a:ea typeface="ＭＳ Ｐゴシック" panose="020B0600070205080204" pitchFamily="50" charset="-128"/>
              </a:defRPr>
            </a:lvl2pPr>
            <a:lvl3pPr>
              <a:defRPr>
                <a:latin typeface="ＭＳ Ｐゴシック" panose="020B0600070205080204" pitchFamily="50" charset="-128"/>
                <a:ea typeface="ＭＳ Ｐゴシック" panose="020B0600070205080204" pitchFamily="50" charset="-128"/>
              </a:defRPr>
            </a:lvl3pPr>
            <a:lvl4pPr>
              <a:defRPr sz="1100">
                <a:latin typeface="ＭＳ Ｐゴシック" panose="020B0600070205080204" pitchFamily="50" charset="-128"/>
                <a:ea typeface="ＭＳ Ｐゴシック" panose="020B0600070205080204" pitchFamily="50" charset="-128"/>
              </a:defRPr>
            </a:lvl4pPr>
            <a:lvl5pPr>
              <a:defRPr sz="1100">
                <a:latin typeface="ＭＳ Ｐゴシック" panose="020B0600070205080204" pitchFamily="50" charset="-128"/>
                <a:ea typeface="ＭＳ Ｐゴシック" panose="020B060007020508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2889911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9FE78F1-E1DB-4ED7-BB43-62C70B983150}" type="datetimeFigureOut">
              <a:rPr kumimoji="1" lang="ja-JP" altLang="en-US" smtClean="0"/>
              <a:t>2024/5/7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5D023A-CD70-44CC-9FF8-A3A8C5F38EF6}" type="slidenum">
              <a:rPr kumimoji="1" lang="ja-JP" altLang="en-US" smtClean="0"/>
              <a:t>‹#›</a:t>
            </a:fld>
            <a:endParaRPr kumimoji="1" lang="ja-JP" altLang="en-US"/>
          </a:p>
        </p:txBody>
      </p:sp>
    </p:spTree>
    <p:extLst>
      <p:ext uri="{BB962C8B-B14F-4D97-AF65-F5344CB8AC3E}">
        <p14:creationId xmlns:p14="http://schemas.microsoft.com/office/powerpoint/2010/main" val="3465630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9FE78F1-E1DB-4ED7-BB43-62C70B983150}" type="datetimeFigureOut">
              <a:rPr kumimoji="1" lang="ja-JP" altLang="en-US" smtClean="0"/>
              <a:t>2024/5/7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5D023A-CD70-44CC-9FF8-A3A8C5F38EF6}" type="slidenum">
              <a:rPr kumimoji="1" lang="ja-JP" altLang="en-US" smtClean="0"/>
              <a:t>‹#›</a:t>
            </a:fld>
            <a:endParaRPr kumimoji="1" lang="ja-JP" altLang="en-US"/>
          </a:p>
        </p:txBody>
      </p:sp>
    </p:spTree>
    <p:extLst>
      <p:ext uri="{BB962C8B-B14F-4D97-AF65-F5344CB8AC3E}">
        <p14:creationId xmlns:p14="http://schemas.microsoft.com/office/powerpoint/2010/main" val="3875284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9FE78F1-E1DB-4ED7-BB43-62C70B983150}" type="datetimeFigureOut">
              <a:rPr kumimoji="1" lang="ja-JP" altLang="en-US" smtClean="0"/>
              <a:t>2024/5/7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5D023A-CD70-44CC-9FF8-A3A8C5F38EF6}" type="slidenum">
              <a:rPr kumimoji="1" lang="ja-JP" altLang="en-US" smtClean="0"/>
              <a:t>‹#›</a:t>
            </a:fld>
            <a:endParaRPr kumimoji="1" lang="ja-JP" altLang="en-US"/>
          </a:p>
        </p:txBody>
      </p:sp>
    </p:spTree>
    <p:extLst>
      <p:ext uri="{BB962C8B-B14F-4D97-AF65-F5344CB8AC3E}">
        <p14:creationId xmlns:p14="http://schemas.microsoft.com/office/powerpoint/2010/main" val="836396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9FE78F1-E1DB-4ED7-BB43-62C70B983150}" type="datetimeFigureOut">
              <a:rPr kumimoji="1" lang="ja-JP" altLang="en-US" smtClean="0"/>
              <a:t>2024/5/7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5D023A-CD70-44CC-9FF8-A3A8C5F38EF6}" type="slidenum">
              <a:rPr kumimoji="1" lang="ja-JP" altLang="en-US" smtClean="0"/>
              <a:t>‹#›</a:t>
            </a:fld>
            <a:endParaRPr kumimoji="1" lang="ja-JP" altLang="en-US"/>
          </a:p>
        </p:txBody>
      </p:sp>
    </p:spTree>
    <p:extLst>
      <p:ext uri="{BB962C8B-B14F-4D97-AF65-F5344CB8AC3E}">
        <p14:creationId xmlns:p14="http://schemas.microsoft.com/office/powerpoint/2010/main" val="2461894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FE78F1-E1DB-4ED7-BB43-62C70B983150}" type="datetimeFigureOut">
              <a:rPr kumimoji="1" lang="ja-JP" altLang="en-US" smtClean="0"/>
              <a:t>2024/5/7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5D023A-CD70-44CC-9FF8-A3A8C5F38EF6}" type="slidenum">
              <a:rPr kumimoji="1" lang="ja-JP" altLang="en-US" smtClean="0"/>
              <a:t>‹#›</a:t>
            </a:fld>
            <a:endParaRPr kumimoji="1" lang="ja-JP" altLang="en-US"/>
          </a:p>
        </p:txBody>
      </p:sp>
    </p:spTree>
    <p:extLst>
      <p:ext uri="{BB962C8B-B14F-4D97-AF65-F5344CB8AC3E}">
        <p14:creationId xmlns:p14="http://schemas.microsoft.com/office/powerpoint/2010/main" val="577346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FE78F1-E1DB-4ED7-BB43-62C70B983150}" type="datetimeFigureOut">
              <a:rPr kumimoji="1" lang="ja-JP" altLang="en-US" smtClean="0"/>
              <a:t>2024/5/7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5D023A-CD70-44CC-9FF8-A3A8C5F38EF6}" type="slidenum">
              <a:rPr kumimoji="1" lang="ja-JP" altLang="en-US" smtClean="0"/>
              <a:t>‹#›</a:t>
            </a:fld>
            <a:endParaRPr kumimoji="1" lang="ja-JP" altLang="en-US"/>
          </a:p>
        </p:txBody>
      </p:sp>
    </p:spTree>
    <p:extLst>
      <p:ext uri="{BB962C8B-B14F-4D97-AF65-F5344CB8AC3E}">
        <p14:creationId xmlns:p14="http://schemas.microsoft.com/office/powerpoint/2010/main" val="600353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FE78F1-E1DB-4ED7-BB43-62C70B983150}" type="datetimeFigureOut">
              <a:rPr kumimoji="1" lang="ja-JP" altLang="en-US" smtClean="0"/>
              <a:t>2024/5/7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5D023A-CD70-44CC-9FF8-A3A8C5F38EF6}" type="slidenum">
              <a:rPr kumimoji="1" lang="ja-JP" altLang="en-US" smtClean="0"/>
              <a:t>‹#›</a:t>
            </a:fld>
            <a:endParaRPr kumimoji="1" lang="ja-JP" altLang="en-US"/>
          </a:p>
        </p:txBody>
      </p:sp>
    </p:spTree>
    <p:extLst>
      <p:ext uri="{BB962C8B-B14F-4D97-AF65-F5344CB8AC3E}">
        <p14:creationId xmlns:p14="http://schemas.microsoft.com/office/powerpoint/2010/main" val="3653163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FE78F1-E1DB-4ED7-BB43-62C70B983150}" type="datetimeFigureOut">
              <a:rPr kumimoji="1" lang="ja-JP" altLang="en-US" smtClean="0"/>
              <a:t>2024/5/7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D023A-CD70-44CC-9FF8-A3A8C5F38EF6}" type="slidenum">
              <a:rPr kumimoji="1" lang="ja-JP" altLang="en-US" smtClean="0"/>
              <a:t>‹#›</a:t>
            </a:fld>
            <a:endParaRPr kumimoji="1" lang="ja-JP" altLang="en-US"/>
          </a:p>
        </p:txBody>
      </p:sp>
    </p:spTree>
    <p:extLst>
      <p:ext uri="{BB962C8B-B14F-4D97-AF65-F5344CB8AC3E}">
        <p14:creationId xmlns:p14="http://schemas.microsoft.com/office/powerpoint/2010/main" val="1660891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628023317"/>
              </p:ext>
            </p:extLst>
          </p:nvPr>
        </p:nvGraphicFramePr>
        <p:xfrm>
          <a:off x="1" y="13086"/>
          <a:ext cx="9908296" cy="6843320"/>
        </p:xfrm>
        <a:graphic>
          <a:graphicData uri="http://schemas.openxmlformats.org/drawingml/2006/table">
            <a:tbl>
              <a:tblPr firstRow="1" bandRow="1">
                <a:tableStyleId>{5940675A-B579-460E-94D1-54222C63F5DA}</a:tableStyleId>
              </a:tblPr>
              <a:tblGrid>
                <a:gridCol w="232713">
                  <a:extLst>
                    <a:ext uri="{9D8B030D-6E8A-4147-A177-3AD203B41FA5}">
                      <a16:colId xmlns:a16="http://schemas.microsoft.com/office/drawing/2014/main" val="2032009333"/>
                    </a:ext>
                  </a:extLst>
                </a:gridCol>
                <a:gridCol w="682541">
                  <a:extLst>
                    <a:ext uri="{9D8B030D-6E8A-4147-A177-3AD203B41FA5}">
                      <a16:colId xmlns:a16="http://schemas.microsoft.com/office/drawing/2014/main" val="3222299211"/>
                    </a:ext>
                  </a:extLst>
                </a:gridCol>
                <a:gridCol w="552188">
                  <a:extLst>
                    <a:ext uri="{9D8B030D-6E8A-4147-A177-3AD203B41FA5}">
                      <a16:colId xmlns:a16="http://schemas.microsoft.com/office/drawing/2014/main" val="3621637391"/>
                    </a:ext>
                  </a:extLst>
                </a:gridCol>
                <a:gridCol w="230210">
                  <a:extLst>
                    <a:ext uri="{9D8B030D-6E8A-4147-A177-3AD203B41FA5}">
                      <a16:colId xmlns:a16="http://schemas.microsoft.com/office/drawing/2014/main" val="2287674743"/>
                    </a:ext>
                  </a:extLst>
                </a:gridCol>
                <a:gridCol w="195372">
                  <a:extLst>
                    <a:ext uri="{9D8B030D-6E8A-4147-A177-3AD203B41FA5}">
                      <a16:colId xmlns:a16="http://schemas.microsoft.com/office/drawing/2014/main" val="3658436355"/>
                    </a:ext>
                  </a:extLst>
                </a:gridCol>
                <a:gridCol w="285639">
                  <a:extLst>
                    <a:ext uri="{9D8B030D-6E8A-4147-A177-3AD203B41FA5}">
                      <a16:colId xmlns:a16="http://schemas.microsoft.com/office/drawing/2014/main" val="4293445430"/>
                    </a:ext>
                  </a:extLst>
                </a:gridCol>
                <a:gridCol w="284806">
                  <a:extLst>
                    <a:ext uri="{9D8B030D-6E8A-4147-A177-3AD203B41FA5}">
                      <a16:colId xmlns:a16="http://schemas.microsoft.com/office/drawing/2014/main" val="2483189542"/>
                    </a:ext>
                  </a:extLst>
                </a:gridCol>
                <a:gridCol w="437992">
                  <a:extLst>
                    <a:ext uri="{9D8B030D-6E8A-4147-A177-3AD203B41FA5}">
                      <a16:colId xmlns:a16="http://schemas.microsoft.com/office/drawing/2014/main" val="1468203063"/>
                    </a:ext>
                  </a:extLst>
                </a:gridCol>
                <a:gridCol w="570246">
                  <a:extLst>
                    <a:ext uri="{9D8B030D-6E8A-4147-A177-3AD203B41FA5}">
                      <a16:colId xmlns:a16="http://schemas.microsoft.com/office/drawing/2014/main" val="181599433"/>
                    </a:ext>
                  </a:extLst>
                </a:gridCol>
                <a:gridCol w="116840">
                  <a:extLst>
                    <a:ext uri="{9D8B030D-6E8A-4147-A177-3AD203B41FA5}">
                      <a16:colId xmlns:a16="http://schemas.microsoft.com/office/drawing/2014/main" val="2535959759"/>
                    </a:ext>
                  </a:extLst>
                </a:gridCol>
                <a:gridCol w="216323">
                  <a:extLst>
                    <a:ext uri="{9D8B030D-6E8A-4147-A177-3AD203B41FA5}">
                      <a16:colId xmlns:a16="http://schemas.microsoft.com/office/drawing/2014/main" val="2119049157"/>
                    </a:ext>
                  </a:extLst>
                </a:gridCol>
                <a:gridCol w="322879">
                  <a:extLst>
                    <a:ext uri="{9D8B030D-6E8A-4147-A177-3AD203B41FA5}">
                      <a16:colId xmlns:a16="http://schemas.microsoft.com/office/drawing/2014/main" val="2609922084"/>
                    </a:ext>
                  </a:extLst>
                </a:gridCol>
                <a:gridCol w="136363">
                  <a:extLst>
                    <a:ext uri="{9D8B030D-6E8A-4147-A177-3AD203B41FA5}">
                      <a16:colId xmlns:a16="http://schemas.microsoft.com/office/drawing/2014/main" val="404048827"/>
                    </a:ext>
                  </a:extLst>
                </a:gridCol>
                <a:gridCol w="383246">
                  <a:extLst>
                    <a:ext uri="{9D8B030D-6E8A-4147-A177-3AD203B41FA5}">
                      <a16:colId xmlns:a16="http://schemas.microsoft.com/office/drawing/2014/main" val="2231602904"/>
                    </a:ext>
                  </a:extLst>
                </a:gridCol>
                <a:gridCol w="359689">
                  <a:extLst>
                    <a:ext uri="{9D8B030D-6E8A-4147-A177-3AD203B41FA5}">
                      <a16:colId xmlns:a16="http://schemas.microsoft.com/office/drawing/2014/main" val="3300774664"/>
                    </a:ext>
                  </a:extLst>
                </a:gridCol>
                <a:gridCol w="116840">
                  <a:extLst>
                    <a:ext uri="{9D8B030D-6E8A-4147-A177-3AD203B41FA5}">
                      <a16:colId xmlns:a16="http://schemas.microsoft.com/office/drawing/2014/main" val="3121333645"/>
                    </a:ext>
                  </a:extLst>
                </a:gridCol>
                <a:gridCol w="473114">
                  <a:extLst>
                    <a:ext uri="{9D8B030D-6E8A-4147-A177-3AD203B41FA5}">
                      <a16:colId xmlns:a16="http://schemas.microsoft.com/office/drawing/2014/main" val="4219563011"/>
                    </a:ext>
                  </a:extLst>
                </a:gridCol>
                <a:gridCol w="188185">
                  <a:extLst>
                    <a:ext uri="{9D8B030D-6E8A-4147-A177-3AD203B41FA5}">
                      <a16:colId xmlns:a16="http://schemas.microsoft.com/office/drawing/2014/main" val="1075252163"/>
                    </a:ext>
                  </a:extLst>
                </a:gridCol>
                <a:gridCol w="460143">
                  <a:extLst>
                    <a:ext uri="{9D8B030D-6E8A-4147-A177-3AD203B41FA5}">
                      <a16:colId xmlns:a16="http://schemas.microsoft.com/office/drawing/2014/main" val="2624676473"/>
                    </a:ext>
                  </a:extLst>
                </a:gridCol>
                <a:gridCol w="220567">
                  <a:extLst>
                    <a:ext uri="{9D8B030D-6E8A-4147-A177-3AD203B41FA5}">
                      <a16:colId xmlns:a16="http://schemas.microsoft.com/office/drawing/2014/main" val="2477709177"/>
                    </a:ext>
                  </a:extLst>
                </a:gridCol>
                <a:gridCol w="591860">
                  <a:extLst>
                    <a:ext uri="{9D8B030D-6E8A-4147-A177-3AD203B41FA5}">
                      <a16:colId xmlns:a16="http://schemas.microsoft.com/office/drawing/2014/main" val="3911127182"/>
                    </a:ext>
                  </a:extLst>
                </a:gridCol>
                <a:gridCol w="206233">
                  <a:extLst>
                    <a:ext uri="{9D8B030D-6E8A-4147-A177-3AD203B41FA5}">
                      <a16:colId xmlns:a16="http://schemas.microsoft.com/office/drawing/2014/main" val="3031392756"/>
                    </a:ext>
                  </a:extLst>
                </a:gridCol>
                <a:gridCol w="438072">
                  <a:extLst>
                    <a:ext uri="{9D8B030D-6E8A-4147-A177-3AD203B41FA5}">
                      <a16:colId xmlns:a16="http://schemas.microsoft.com/office/drawing/2014/main" val="3891028592"/>
                    </a:ext>
                  </a:extLst>
                </a:gridCol>
                <a:gridCol w="334107">
                  <a:extLst>
                    <a:ext uri="{9D8B030D-6E8A-4147-A177-3AD203B41FA5}">
                      <a16:colId xmlns:a16="http://schemas.microsoft.com/office/drawing/2014/main" val="2220146926"/>
                    </a:ext>
                  </a:extLst>
                </a:gridCol>
                <a:gridCol w="1156873">
                  <a:extLst>
                    <a:ext uri="{9D8B030D-6E8A-4147-A177-3AD203B41FA5}">
                      <a16:colId xmlns:a16="http://schemas.microsoft.com/office/drawing/2014/main" val="3985948326"/>
                    </a:ext>
                  </a:extLst>
                </a:gridCol>
                <a:gridCol w="337830">
                  <a:extLst>
                    <a:ext uri="{9D8B030D-6E8A-4147-A177-3AD203B41FA5}">
                      <a16:colId xmlns:a16="http://schemas.microsoft.com/office/drawing/2014/main" val="4012053209"/>
                    </a:ext>
                  </a:extLst>
                </a:gridCol>
                <a:gridCol w="377425">
                  <a:extLst>
                    <a:ext uri="{9D8B030D-6E8A-4147-A177-3AD203B41FA5}">
                      <a16:colId xmlns:a16="http://schemas.microsoft.com/office/drawing/2014/main" val="2420520478"/>
                    </a:ext>
                  </a:extLst>
                </a:gridCol>
              </a:tblGrid>
              <a:tr h="280597">
                <a:tc gridSpan="27">
                  <a:txBody>
                    <a:bodyPr/>
                    <a:lstStyle/>
                    <a:p>
                      <a:pPr algn="ctr"/>
                      <a:r>
                        <a:rPr kumimoji="1" lang="ja-JP" altLang="en-US" sz="1400" b="1" dirty="0">
                          <a:solidFill>
                            <a:schemeClr val="tx1"/>
                          </a:solidFill>
                          <a:latin typeface="+mn-ea"/>
                          <a:ea typeface="+mn-ea"/>
                        </a:rPr>
                        <a:t>第</a:t>
                      </a:r>
                      <a:r>
                        <a:rPr kumimoji="1" lang="en-US" altLang="ja-JP" sz="1400" b="1" dirty="0">
                          <a:solidFill>
                            <a:schemeClr val="tx1"/>
                          </a:solidFill>
                          <a:latin typeface="+mn-ea"/>
                          <a:ea typeface="+mn-ea"/>
                        </a:rPr>
                        <a:t>13</a:t>
                      </a:r>
                      <a:r>
                        <a:rPr kumimoji="1" lang="ja-JP" altLang="en-US" sz="1400" b="1" dirty="0">
                          <a:solidFill>
                            <a:schemeClr val="tx1"/>
                          </a:solidFill>
                          <a:latin typeface="+mn-ea"/>
                          <a:ea typeface="+mn-ea"/>
                        </a:rPr>
                        <a:t>回健康寿命をのばそう！アワード</a:t>
                      </a:r>
                      <a:r>
                        <a:rPr kumimoji="1" lang="en-US" altLang="ja-JP" sz="1400" b="1" dirty="0">
                          <a:solidFill>
                            <a:schemeClr val="tx1"/>
                          </a:solidFill>
                          <a:latin typeface="+mn-ea"/>
                          <a:ea typeface="+mn-ea"/>
                        </a:rPr>
                        <a:t>(</a:t>
                      </a:r>
                      <a:r>
                        <a:rPr kumimoji="1" lang="ja-JP" altLang="en-US" sz="1400" b="1" dirty="0">
                          <a:solidFill>
                            <a:schemeClr val="tx1"/>
                          </a:solidFill>
                          <a:latin typeface="+mn-ea"/>
                          <a:ea typeface="+mn-ea"/>
                        </a:rPr>
                        <a:t>介護予防・高齢者生活支援分野</a:t>
                      </a:r>
                      <a:r>
                        <a:rPr kumimoji="1" lang="en-US" altLang="ja-JP" sz="1400" b="1" dirty="0">
                          <a:solidFill>
                            <a:schemeClr val="tx1"/>
                          </a:solidFill>
                          <a:latin typeface="+mn-ea"/>
                          <a:ea typeface="+mn-ea"/>
                        </a:rPr>
                        <a:t>) </a:t>
                      </a:r>
                      <a:r>
                        <a:rPr kumimoji="1" lang="ja-JP" altLang="en-US" sz="1400" b="1" dirty="0">
                          <a:solidFill>
                            <a:schemeClr val="tx1"/>
                          </a:solidFill>
                          <a:latin typeface="+mn-ea"/>
                          <a:ea typeface="+mn-ea"/>
                        </a:rPr>
                        <a:t>調査票</a:t>
                      </a:r>
                      <a:r>
                        <a:rPr kumimoji="1" lang="en-US" altLang="ja-JP" sz="1400" b="1" dirty="0">
                          <a:solidFill>
                            <a:schemeClr val="tx1"/>
                          </a:solidFill>
                          <a:latin typeface="+mn-ea"/>
                          <a:ea typeface="+mn-ea"/>
                        </a:rPr>
                        <a:t>(1/3)</a:t>
                      </a:r>
                      <a:endParaRPr kumimoji="1" lang="en-US" altLang="ja-JP" sz="1050" b="1" dirty="0">
                        <a:solidFill>
                          <a:schemeClr val="tx1"/>
                        </a:solidFill>
                        <a:latin typeface="+mn-ea"/>
                        <a:ea typeface="+mn-ea"/>
                      </a:endParaRPr>
                    </a:p>
                  </a:txBody>
                  <a:tcPr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dirty="0"/>
                    </a:p>
                  </a:txBody>
                  <a:tcPr marT="36000" marB="3600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hMerge="1">
                  <a:txBody>
                    <a:bodyPr/>
                    <a:lstStyle/>
                    <a:p>
                      <a:endParaRPr kumimoji="1" lang="ja-JP" altLang="en-US" dirty="0"/>
                    </a:p>
                  </a:txBody>
                  <a:tcPr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04611462"/>
                  </a:ext>
                </a:extLst>
              </a:tr>
              <a:tr h="310568">
                <a:tc gridSpan="27">
                  <a:txBody>
                    <a:bodyPr/>
                    <a:lstStyle/>
                    <a:p>
                      <a:r>
                        <a:rPr kumimoji="1" lang="ja-JP" altLang="en-US" sz="1600" dirty="0">
                          <a:solidFill>
                            <a:schemeClr val="tx1"/>
                          </a:solidFill>
                          <a:latin typeface="ＭＳ Ｐゴシック" panose="020B0600070205080204" pitchFamily="50" charset="-128"/>
                          <a:ea typeface="ＭＳ Ｐゴシック" panose="020B0600070205080204" pitchFamily="50" charset="-128"/>
                        </a:rPr>
                        <a:t>タイトル</a:t>
                      </a:r>
                      <a:r>
                        <a:rPr kumimoji="1" lang="en-US" altLang="ja-JP" sz="1600" dirty="0">
                          <a:solidFill>
                            <a:schemeClr val="tx1"/>
                          </a:solidFill>
                          <a:latin typeface="ＭＳ Ｐゴシック" panose="020B0600070205080204" pitchFamily="50" charset="-128"/>
                          <a:ea typeface="ＭＳ Ｐゴシック" panose="020B0600070205080204" pitchFamily="50" charset="-128"/>
                        </a:rPr>
                        <a:t>: </a:t>
                      </a:r>
                      <a:endParaRPr kumimoji="1" lang="ja-JP" altLang="en-US" sz="1600" dirty="0">
                        <a:solidFill>
                          <a:schemeClr val="tx1"/>
                        </a:solidFill>
                        <a:latin typeface="ＭＳ Ｐゴシック" panose="020B0600070205080204" pitchFamily="50" charset="-128"/>
                        <a:ea typeface="ＭＳ Ｐゴシック" panose="020B0600070205080204" pitchFamily="50" charset="-128"/>
                      </a:endParaRPr>
                    </a:p>
                  </a:txBody>
                  <a:tcPr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dirty="0"/>
                    </a:p>
                  </a:txBody>
                  <a:tcPr marT="36000" marB="3600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dirty="0"/>
                    </a:p>
                  </a:txBody>
                  <a:tcPr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30576991"/>
                  </a:ext>
                </a:extLst>
              </a:tr>
              <a:tr h="190683">
                <a:tc rowSpan="2">
                  <a:txBody>
                    <a:bodyPr/>
                    <a:lstStyle/>
                    <a:p>
                      <a:pPr algn="ctr"/>
                      <a:r>
                        <a:rPr kumimoji="1" lang="ja-JP" altLang="en-US" sz="1050" dirty="0">
                          <a:latin typeface="+mn-ea"/>
                          <a:ea typeface="+mn-ea"/>
                        </a:rPr>
                        <a:t>部門</a:t>
                      </a:r>
                    </a:p>
                  </a:txBody>
                  <a:tcPr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rowSpan="2" gridSpan="3">
                  <a:txBody>
                    <a:bodyPr/>
                    <a:lstStyle/>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企業部門</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団体部門</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p>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自治体部門</a:t>
                      </a:r>
                      <a:endParaRPr kumimoji="1" lang="zh-TW" altLang="en-US" sz="1050" dirty="0">
                        <a:solidFill>
                          <a:schemeClr val="tx1"/>
                        </a:solidFill>
                        <a:latin typeface="ＭＳ Ｐゴシック" panose="020B0600070205080204" pitchFamily="50" charset="-128"/>
                        <a:ea typeface="ＭＳ Ｐゴシック" panose="020B0600070205080204" pitchFamily="50" charset="-128"/>
                      </a:endParaRPr>
                    </a:p>
                  </a:txBody>
                  <a:tcPr marT="36000" marB="3600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hMerge="1">
                  <a:txBody>
                    <a:bodyPr/>
                    <a:lstStyle/>
                    <a:p>
                      <a:pPr algn="ctr"/>
                      <a:r>
                        <a:rPr kumimoji="1" lang="ja-JP" altLang="en-US" sz="1100" dirty="0">
                          <a:solidFill>
                            <a:schemeClr val="tx1"/>
                          </a:solidFill>
                          <a:latin typeface="+mj-ea"/>
                          <a:ea typeface="+mj-ea"/>
                        </a:rPr>
                        <a:t>活動</a:t>
                      </a:r>
                      <a:endParaRPr kumimoji="1" lang="en-US" altLang="ja-JP" sz="1100" dirty="0">
                        <a:solidFill>
                          <a:schemeClr val="tx1"/>
                        </a:solidFill>
                        <a:latin typeface="+mj-ea"/>
                        <a:ea typeface="+mj-ea"/>
                      </a:endParaRPr>
                    </a:p>
                    <a:p>
                      <a:pPr algn="ctr"/>
                      <a:r>
                        <a:rPr kumimoji="1" lang="ja-JP" altLang="en-US" sz="1100" dirty="0">
                          <a:solidFill>
                            <a:schemeClr val="tx1"/>
                          </a:solidFill>
                          <a:latin typeface="+mj-ea"/>
                          <a:ea typeface="+mj-ea"/>
                        </a:rPr>
                        <a:t>内容</a:t>
                      </a:r>
                      <a:endParaRPr kumimoji="1" lang="zh-TW" altLang="en-US" sz="1400" dirty="0">
                        <a:latin typeface="+mj-ea"/>
                        <a:ea typeface="+mj-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2" hMerge="1">
                  <a:txBody>
                    <a:bodyPr/>
                    <a:lstStyle/>
                    <a:p>
                      <a:pPr algn="ctr"/>
                      <a:r>
                        <a:rPr kumimoji="1" lang="ja-JP" altLang="en-US" sz="1050" dirty="0">
                          <a:solidFill>
                            <a:schemeClr val="tx1"/>
                          </a:solidFill>
                          <a:latin typeface="+mn-ea"/>
                          <a:ea typeface="+mn-ea"/>
                        </a:rPr>
                        <a:t>活動</a:t>
                      </a:r>
                      <a:endParaRPr kumimoji="1" lang="en-US" altLang="ja-JP" sz="1050" dirty="0">
                        <a:solidFill>
                          <a:schemeClr val="tx1"/>
                        </a:solidFill>
                        <a:latin typeface="+mn-ea"/>
                        <a:ea typeface="+mn-ea"/>
                      </a:endParaRPr>
                    </a:p>
                    <a:p>
                      <a:pPr algn="ctr"/>
                      <a:r>
                        <a:rPr kumimoji="1" lang="ja-JP" altLang="en-US" sz="1050" dirty="0">
                          <a:solidFill>
                            <a:schemeClr val="tx1"/>
                          </a:solidFill>
                          <a:latin typeface="+mn-ea"/>
                          <a:ea typeface="+mn-ea"/>
                        </a:rPr>
                        <a:t>内容</a:t>
                      </a:r>
                      <a:endParaRPr kumimoji="1" lang="ja-JP" altLang="en-US" sz="1400" dirty="0">
                        <a:latin typeface="+mn-ea"/>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CCFFFF"/>
                    </a:solidFill>
                  </a:tcPr>
                </a:tc>
                <a:tc rowSpan="2" gridSpan="2">
                  <a:txBody>
                    <a:bodyPr/>
                    <a:lstStyle/>
                    <a:p>
                      <a:pPr algn="ctr"/>
                      <a:r>
                        <a:rPr kumimoji="1" lang="ja-JP" altLang="en-US" sz="1050" dirty="0">
                          <a:solidFill>
                            <a:schemeClr val="tx1"/>
                          </a:solidFill>
                          <a:latin typeface="+mn-ea"/>
                          <a:ea typeface="+mn-ea"/>
                        </a:rPr>
                        <a:t>活動</a:t>
                      </a:r>
                      <a:endParaRPr kumimoji="1" lang="en-US" altLang="ja-JP" sz="1050" dirty="0">
                        <a:solidFill>
                          <a:schemeClr val="tx1"/>
                        </a:solidFill>
                        <a:latin typeface="+mn-ea"/>
                        <a:ea typeface="+mn-ea"/>
                      </a:endParaRPr>
                    </a:p>
                    <a:p>
                      <a:pPr algn="ctr"/>
                      <a:r>
                        <a:rPr kumimoji="1" lang="ja-JP" altLang="en-US" sz="1050" dirty="0">
                          <a:solidFill>
                            <a:schemeClr val="tx1"/>
                          </a:solidFill>
                          <a:latin typeface="+mn-ea"/>
                          <a:ea typeface="+mn-ea"/>
                        </a:rPr>
                        <a:t>内容</a:t>
                      </a:r>
                      <a:endParaRPr kumimoji="1" lang="ja-JP" altLang="en-US" dirty="0"/>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rowSpan="2" hMerge="1">
                  <a:txBody>
                    <a:bodyPr/>
                    <a:lstStyle/>
                    <a:p>
                      <a:pPr algn="ctr"/>
                      <a:endParaRPr kumimoji="1" lang="ja-JP" altLang="en-US" sz="1100" dirty="0">
                        <a:latin typeface="+mn-ea"/>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CCFFFF"/>
                    </a:solidFill>
                  </a:tcPr>
                </a:tc>
                <a:tc rowSpan="2" gridSpan="4">
                  <a:txBody>
                    <a:bodyPr/>
                    <a:lstStyle/>
                    <a:p>
                      <a:pPr algn="ctr"/>
                      <a:r>
                        <a:rPr kumimoji="1" lang="ja-JP" altLang="en-US" sz="1050" dirty="0">
                          <a:solidFill>
                            <a:schemeClr val="tx1"/>
                          </a:solidFill>
                          <a:latin typeface="+mn-ea"/>
                          <a:ea typeface="+mn-ea"/>
                        </a:rPr>
                        <a:t>介護予防</a:t>
                      </a:r>
                      <a:r>
                        <a:rPr kumimoji="1" lang="en-US" altLang="ja-JP" sz="1050" dirty="0">
                          <a:solidFill>
                            <a:schemeClr val="tx1"/>
                          </a:solidFill>
                          <a:latin typeface="+mn-ea"/>
                          <a:ea typeface="+mn-ea"/>
                        </a:rPr>
                        <a:t>/</a:t>
                      </a:r>
                      <a:r>
                        <a:rPr kumimoji="1" lang="ja-JP" altLang="en-US" sz="1050" dirty="0">
                          <a:solidFill>
                            <a:schemeClr val="tx1"/>
                          </a:solidFill>
                          <a:latin typeface="+mn-ea"/>
                          <a:ea typeface="+mn-ea"/>
                        </a:rPr>
                        <a:t>生活支援</a:t>
                      </a:r>
                      <a:r>
                        <a:rPr kumimoji="1" lang="en-US" altLang="ja-JP" sz="1050" dirty="0">
                          <a:solidFill>
                            <a:schemeClr val="tx1"/>
                          </a:solidFill>
                          <a:latin typeface="+mn-ea"/>
                          <a:ea typeface="+mn-ea"/>
                        </a:rPr>
                        <a:t>/</a:t>
                      </a:r>
                    </a:p>
                    <a:p>
                      <a:pPr algn="ctr"/>
                      <a:r>
                        <a:rPr kumimoji="1" lang="ja-JP" altLang="en-US" sz="1050" dirty="0">
                          <a:solidFill>
                            <a:schemeClr val="tx1"/>
                          </a:solidFill>
                          <a:latin typeface="+mn-ea"/>
                          <a:ea typeface="+mn-ea"/>
                        </a:rPr>
                        <a:t>両方とも</a:t>
                      </a:r>
                      <a:endParaRPr kumimoji="1" lang="ja-JP" altLang="en-US" sz="1050" dirty="0">
                        <a:latin typeface="+mn-ea"/>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rowSpan="2" hMerge="1">
                  <a:txBody>
                    <a:bodyPr/>
                    <a:lstStyle/>
                    <a:p>
                      <a:pPr algn="ctr"/>
                      <a:r>
                        <a:rPr kumimoji="1" lang="ja-JP" altLang="en-US" sz="1100" dirty="0">
                          <a:solidFill>
                            <a:schemeClr val="tx1"/>
                          </a:solidFill>
                          <a:latin typeface="+mj-ea"/>
                          <a:ea typeface="+mj-ea"/>
                        </a:rPr>
                        <a:t>都道府県</a:t>
                      </a:r>
                      <a:endParaRPr kumimoji="1" lang="en-US" altLang="ja-JP" sz="1100" dirty="0">
                        <a:solidFill>
                          <a:schemeClr val="tx1"/>
                        </a:solidFill>
                        <a:latin typeface="+mj-ea"/>
                        <a:ea typeface="+mj-ea"/>
                      </a:endParaRPr>
                    </a:p>
                    <a:p>
                      <a:pPr algn="ctr"/>
                      <a:r>
                        <a:rPr kumimoji="1" lang="ja-JP" altLang="en-US" sz="1100" dirty="0">
                          <a:solidFill>
                            <a:schemeClr val="tx1"/>
                          </a:solidFill>
                          <a:latin typeface="+mj-ea"/>
                          <a:ea typeface="+mj-ea"/>
                        </a:rPr>
                        <a:t>市町村等</a:t>
                      </a:r>
                      <a:endParaRPr kumimoji="1" lang="ja-JP" altLang="en-US" dirty="0">
                        <a:latin typeface="+mj-ea"/>
                        <a:ea typeface="+mj-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hMerge="1">
                  <a:txBody>
                    <a:bodyPr/>
                    <a:lstStyle/>
                    <a:p>
                      <a:r>
                        <a:rPr kumimoji="1" lang="ja-JP" altLang="en-US" sz="1300" dirty="0">
                          <a:solidFill>
                            <a:schemeClr val="tx1"/>
                          </a:solidFill>
                          <a:latin typeface="ＭＳ Ｐゴシック" panose="020B0600070205080204" pitchFamily="50" charset="-128"/>
                          <a:ea typeface="ＭＳ Ｐゴシック" panose="020B0600070205080204" pitchFamily="50" charset="-128"/>
                        </a:rPr>
                        <a:t>介護予防・生活支援・両方とも</a:t>
                      </a:r>
                      <a:endParaRPr kumimoji="1" lang="ja-JP" altLang="en-US" dirty="0"/>
                    </a:p>
                  </a:txBody>
                  <a:tcPr marT="36000" marB="36000" anchor="ct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hMerge="1">
                  <a:txBody>
                    <a:bodyPr/>
                    <a:lstStyle/>
                    <a:p>
                      <a:pPr algn="ctr"/>
                      <a:r>
                        <a:rPr kumimoji="1" lang="ja-JP" altLang="en-US" sz="1050" dirty="0">
                          <a:solidFill>
                            <a:schemeClr val="tx1"/>
                          </a:solidFill>
                          <a:latin typeface="+mn-ea"/>
                          <a:ea typeface="+mn-ea"/>
                        </a:rPr>
                        <a:t>推薦</a:t>
                      </a:r>
                      <a:endParaRPr kumimoji="1" lang="en-US" altLang="ja-JP" sz="1050" dirty="0">
                        <a:solidFill>
                          <a:schemeClr val="tx1"/>
                        </a:solidFill>
                        <a:latin typeface="+mn-ea"/>
                        <a:ea typeface="+mn-ea"/>
                      </a:endParaRPr>
                    </a:p>
                    <a:p>
                      <a:pPr algn="ctr"/>
                      <a:r>
                        <a:rPr kumimoji="1" lang="ja-JP" altLang="en-US" sz="1050" dirty="0">
                          <a:solidFill>
                            <a:schemeClr val="tx1"/>
                          </a:solidFill>
                          <a:latin typeface="+mn-ea"/>
                          <a:ea typeface="+mn-ea"/>
                        </a:rPr>
                        <a:t>区分</a:t>
                      </a:r>
                      <a:endParaRPr kumimoji="1" lang="ja-JP" altLang="en-US" sz="1100" dirty="0">
                        <a:latin typeface="+mn-ea"/>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rowSpan="2" gridSpan="2">
                  <a:txBody>
                    <a:bodyPr/>
                    <a:lstStyle/>
                    <a:p>
                      <a:pPr algn="ctr"/>
                      <a:r>
                        <a:rPr kumimoji="1" lang="ja-JP" altLang="en-US" sz="1050" dirty="0">
                          <a:solidFill>
                            <a:schemeClr val="tx1"/>
                          </a:solidFill>
                          <a:latin typeface="+mn-ea"/>
                          <a:ea typeface="+mn-ea"/>
                        </a:rPr>
                        <a:t>推薦</a:t>
                      </a:r>
                      <a:endParaRPr kumimoji="1" lang="en-US" altLang="ja-JP" sz="1050" dirty="0">
                        <a:solidFill>
                          <a:schemeClr val="tx1"/>
                        </a:solidFill>
                        <a:latin typeface="+mn-ea"/>
                        <a:ea typeface="+mn-ea"/>
                      </a:endParaRPr>
                    </a:p>
                    <a:p>
                      <a:pPr algn="ctr"/>
                      <a:r>
                        <a:rPr kumimoji="1" lang="ja-JP" altLang="en-US" sz="1050" dirty="0">
                          <a:solidFill>
                            <a:schemeClr val="tx1"/>
                          </a:solidFill>
                          <a:latin typeface="+mn-ea"/>
                          <a:ea typeface="+mn-ea"/>
                        </a:rPr>
                        <a:t>区分</a:t>
                      </a:r>
                      <a:endParaRPr kumimoji="1" lang="ja-JP" altLang="en-US" dirty="0"/>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rowSpan="2" hMerge="1">
                  <a:txBody>
                    <a:bodyPr/>
                    <a:lstStyle/>
                    <a:p>
                      <a:pPr algn="ctr"/>
                      <a:r>
                        <a:rPr kumimoji="1" lang="ja-JP" altLang="en-US" sz="1050" dirty="0">
                          <a:solidFill>
                            <a:schemeClr val="tx1"/>
                          </a:solidFill>
                          <a:latin typeface="+mn-ea"/>
                          <a:ea typeface="+mn-ea"/>
                        </a:rPr>
                        <a:t>都道府県・</a:t>
                      </a:r>
                      <a:endParaRPr kumimoji="1" lang="en-US" altLang="ja-JP" sz="1050" dirty="0">
                        <a:solidFill>
                          <a:schemeClr val="tx1"/>
                        </a:solidFill>
                        <a:latin typeface="+mn-ea"/>
                        <a:ea typeface="+mn-ea"/>
                      </a:endParaRPr>
                    </a:p>
                    <a:p>
                      <a:pPr algn="ctr"/>
                      <a:r>
                        <a:rPr kumimoji="1" lang="ja-JP" altLang="en-US" sz="1050" dirty="0">
                          <a:solidFill>
                            <a:schemeClr val="tx1"/>
                          </a:solidFill>
                          <a:latin typeface="+mn-ea"/>
                          <a:ea typeface="+mn-ea"/>
                        </a:rPr>
                        <a:t>市町村等</a:t>
                      </a:r>
                      <a:endParaRPr kumimoji="1" lang="ja-JP" altLang="en-US" sz="1200" dirty="0">
                        <a:latin typeface="+mn-ea"/>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gridSpan="3">
                  <a:txBody>
                    <a:bodyPr/>
                    <a:lstStyle/>
                    <a:p>
                      <a:pPr algn="ctr"/>
                      <a:r>
                        <a:rPr kumimoji="1" lang="ja-JP" altLang="en-US" sz="1050" dirty="0">
                          <a:solidFill>
                            <a:schemeClr val="tx1"/>
                          </a:solidFill>
                          <a:latin typeface="+mn-ea"/>
                          <a:ea typeface="+mn-ea"/>
                        </a:rPr>
                        <a:t>都道府県</a:t>
                      </a:r>
                      <a:r>
                        <a:rPr kumimoji="1" lang="en-US" altLang="ja-JP" sz="1050" dirty="0">
                          <a:solidFill>
                            <a:schemeClr val="tx1"/>
                          </a:solidFill>
                          <a:latin typeface="+mn-ea"/>
                          <a:ea typeface="+mn-ea"/>
                        </a:rPr>
                        <a:t>/</a:t>
                      </a:r>
                    </a:p>
                    <a:p>
                      <a:pPr algn="ctr"/>
                      <a:r>
                        <a:rPr kumimoji="1" lang="ja-JP" altLang="en-US" sz="1050" dirty="0">
                          <a:solidFill>
                            <a:schemeClr val="tx1"/>
                          </a:solidFill>
                          <a:latin typeface="+mn-ea"/>
                          <a:ea typeface="+mn-ea"/>
                        </a:rPr>
                        <a:t>市町村等</a:t>
                      </a:r>
                      <a:endParaRPr kumimoji="1" lang="ja-JP" altLang="en-US" dirty="0"/>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rowSpan="2" hMerge="1">
                  <a:txBody>
                    <a:bodyPr/>
                    <a:lstStyle/>
                    <a:p>
                      <a:pPr algn="ctr"/>
                      <a:r>
                        <a:rPr kumimoji="1" lang="ja-JP" altLang="en-US" sz="1050" dirty="0">
                          <a:solidFill>
                            <a:schemeClr val="tx1"/>
                          </a:solidFill>
                          <a:latin typeface="+mn-ea"/>
                          <a:ea typeface="+mn-ea"/>
                        </a:rPr>
                        <a:t>都道府県</a:t>
                      </a:r>
                      <a:r>
                        <a:rPr kumimoji="1" lang="en-US" altLang="ja-JP" sz="1050" dirty="0">
                          <a:solidFill>
                            <a:schemeClr val="tx1"/>
                          </a:solidFill>
                          <a:latin typeface="+mn-ea"/>
                          <a:ea typeface="+mn-ea"/>
                        </a:rPr>
                        <a:t>/</a:t>
                      </a:r>
                    </a:p>
                    <a:p>
                      <a:pPr algn="ctr"/>
                      <a:r>
                        <a:rPr kumimoji="1" lang="ja-JP" altLang="en-US" sz="1050" dirty="0">
                          <a:solidFill>
                            <a:schemeClr val="tx1"/>
                          </a:solidFill>
                          <a:latin typeface="+mn-ea"/>
                          <a:ea typeface="+mn-ea"/>
                        </a:rPr>
                        <a:t>市町村等</a:t>
                      </a:r>
                      <a:endParaRPr kumimoji="1" lang="ja-JP" altLang="en-US" sz="1000" dirty="0">
                        <a:latin typeface="+mn-ea"/>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noFill/>
                  </a:tcPr>
                </a:tc>
                <a:tc rowSpan="2" hMerge="1">
                  <a:txBody>
                    <a:bodyPr/>
                    <a:lstStyle/>
                    <a:p>
                      <a:pPr algn="ctr"/>
                      <a:r>
                        <a:rPr kumimoji="1" lang="ja-JP" altLang="en-US" sz="1000" dirty="0">
                          <a:latin typeface="+mn-ea"/>
                          <a:ea typeface="+mn-ea"/>
                        </a:rPr>
                        <a:t>過去の受賞歴</a:t>
                      </a:r>
                      <a:endParaRPr kumimoji="1" lang="ja-JP" altLang="en-US" sz="1100" dirty="0">
                        <a:latin typeface="+mn-ea"/>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CCFFFF"/>
                    </a:solidFill>
                  </a:tcPr>
                </a:tc>
                <a:tc rowSpan="2" gridSpan="2">
                  <a:txBody>
                    <a:bodyPr/>
                    <a:lstStyle/>
                    <a:p>
                      <a:pPr algn="ctr"/>
                      <a:r>
                        <a:rPr kumimoji="1" lang="ja-JP" altLang="en-US" sz="1000" dirty="0">
                          <a:latin typeface="+mn-ea"/>
                          <a:ea typeface="+mn-ea"/>
                        </a:rPr>
                        <a:t>過去の受賞歴</a:t>
                      </a:r>
                      <a:endParaRPr kumimoji="1" lang="ja-JP" altLang="en-US" sz="1100" dirty="0">
                        <a:latin typeface="+mn-ea"/>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rowSpan="2" hMerge="1">
                  <a:txBody>
                    <a:bodyPr/>
                    <a:lstStyle/>
                    <a:p>
                      <a:pPr algn="ctr"/>
                      <a:r>
                        <a:rPr kumimoji="1" lang="ja-JP" altLang="en-US" sz="1000" dirty="0">
                          <a:latin typeface="+mn-ea"/>
                          <a:ea typeface="+mn-ea"/>
                        </a:rPr>
                        <a:t>過去の受賞歴</a:t>
                      </a:r>
                      <a:endParaRPr kumimoji="1" lang="ja-JP" altLang="en-US" dirty="0"/>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CCFFFF"/>
                    </a:solidFill>
                  </a:tcPr>
                </a:tc>
                <a:tc rowSpan="2" gridSpan="3">
                  <a:txBody>
                    <a:bodyPr/>
                    <a:lstStyle/>
                    <a:p>
                      <a:pPr algn="ctr"/>
                      <a:r>
                        <a:rPr kumimoji="1" lang="ja-JP" altLang="en-US" sz="900" dirty="0">
                          <a:latin typeface="+mn-ea"/>
                          <a:ea typeface="+mn-ea"/>
                        </a:rPr>
                        <a:t>有・無</a:t>
                      </a:r>
                      <a:endParaRPr kumimoji="1" lang="en-US" altLang="ja-JP" sz="900" dirty="0">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n-ea"/>
                          <a:ea typeface="+mn-ea"/>
                        </a:rPr>
                        <a:t>（有の場合は右欄を記載すること）</a:t>
                      </a:r>
                      <a:endParaRPr kumimoji="1" lang="ja-JP" altLang="en-US" dirty="0"/>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rowSpan="2" hMerge="1">
                  <a:txBody>
                    <a:bodyPr/>
                    <a:lstStyle/>
                    <a:p>
                      <a:pPr algn="ctr"/>
                      <a:r>
                        <a:rPr kumimoji="1" lang="ja-JP" altLang="en-US" sz="900" dirty="0">
                          <a:latin typeface="+mn-ea"/>
                          <a:ea typeface="+mn-ea"/>
                        </a:rPr>
                        <a:t>有・無</a:t>
                      </a:r>
                      <a:endParaRPr kumimoji="1" lang="en-US" altLang="ja-JP" sz="900" dirty="0">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n-ea"/>
                          <a:ea typeface="+mn-ea"/>
                        </a:rPr>
                        <a:t>（有の場合は右欄を記載すること）</a:t>
                      </a:r>
                      <a:endParaRPr kumimoji="1" lang="ja-JP" altLang="en-US" sz="1100" dirty="0">
                        <a:latin typeface="+mn-ea"/>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noFill/>
                  </a:tcPr>
                </a:tc>
                <a:tc rowSpan="2" hMerge="1">
                  <a:txBody>
                    <a:bodyPr/>
                    <a:lstStyle/>
                    <a:p>
                      <a:r>
                        <a:rPr kumimoji="1" lang="ja-JP" altLang="en-US" sz="800">
                          <a:latin typeface="+mn-ea"/>
                          <a:ea typeface="+mn-ea"/>
                        </a:rPr>
                        <a:t>受賞回</a:t>
                      </a:r>
                      <a:endParaRPr kumimoji="1" lang="ja-JP" altLang="en-US"/>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dirty="0">
                          <a:latin typeface="+mn-ea"/>
                          <a:ea typeface="+mn-ea"/>
                        </a:rPr>
                        <a:t>受賞回</a:t>
                      </a:r>
                      <a:endParaRPr kumimoji="1" lang="ja-JP" altLang="en-US" dirty="0"/>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t>分野</a:t>
                      </a:r>
                      <a:endParaRPr kumimoji="1" lang="ja-JP" altLang="en-US" dirty="0"/>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a:t>分野</a:t>
                      </a:r>
                      <a:endParaRPr kumimoji="1" lang="ja-JP" altLang="en-US" sz="1300" dirty="0">
                        <a:solidFill>
                          <a:schemeClr val="tx1"/>
                        </a:solidFill>
                        <a:latin typeface="ＭＳ Ｐゴシック" panose="020B0600070205080204" pitchFamily="50" charset="-128"/>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r>
                        <a:rPr kumimoji="1" lang="ja-JP" altLang="en-US" sz="1100"/>
                        <a:t>応募回</a:t>
                      </a:r>
                      <a:endParaRPr kumimoji="1" lang="ja-JP" altLang="en-US" sz="1300" dirty="0">
                        <a:solidFill>
                          <a:schemeClr val="tx1"/>
                        </a:solidFill>
                      </a:endParaRPr>
                    </a:p>
                  </a:txBody>
                  <a:tcPr marT="36000" marB="3600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r>
                        <a:rPr kumimoji="1" lang="ja-JP" altLang="en-US" sz="900" dirty="0">
                          <a:latin typeface="+mn-ea"/>
                          <a:ea typeface="+mn-ea"/>
                        </a:rPr>
                        <a:t>応募回</a:t>
                      </a:r>
                      <a:endParaRPr kumimoji="1" lang="ja-JP" altLang="en-US" sz="1400" dirty="0"/>
                    </a:p>
                  </a:txBody>
                  <a:tcPr marT="36000" marB="3600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800" dirty="0">
                          <a:latin typeface="+mn-ea"/>
                          <a:ea typeface="+mn-ea"/>
                        </a:rPr>
                        <a:t>表彰賞</a:t>
                      </a:r>
                    </a:p>
                  </a:txBody>
                  <a:tcPr marT="36000" marB="3600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416950284"/>
                  </a:ext>
                </a:extLst>
              </a:tr>
              <a:tr h="0">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lnT w="12700" cap="flat" cmpd="sng" algn="ctr">
                      <a:solidFill>
                        <a:schemeClr val="tx1"/>
                      </a:solidFill>
                      <a:prstDash val="solid"/>
                      <a:round/>
                      <a:headEnd type="none" w="med" len="med"/>
                      <a:tailEnd type="none" w="med" len="med"/>
                    </a:lnT>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pPr algn="ctr"/>
                      <a:endParaRPr kumimoji="1" lang="ja-JP" altLang="en-US" sz="1100" dirty="0">
                        <a:latin typeface="+mn-ea"/>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endParaRPr kumimoji="1" lang="ja-JP" altLang="en-US" dirty="0"/>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kumimoji="1" lang="ja-JP" altLang="en-US" dirty="0"/>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gridSpan="4">
                  <a:txBody>
                    <a:bodyPr/>
                    <a:lstStyle/>
                    <a:p>
                      <a:pPr algn="ctr"/>
                      <a:r>
                        <a:rPr lang="ja-JP" altLang="ja-JP" sz="900" dirty="0">
                          <a:effectLst/>
                          <a:latin typeface="+mn-ea"/>
                          <a:ea typeface="+mn-ea"/>
                          <a:cs typeface="Times New Roman" panose="02020603050405020304" pitchFamily="18" charset="0"/>
                        </a:rPr>
                        <a:t>生活習慣病予防分野</a:t>
                      </a:r>
                      <a:r>
                        <a:rPr lang="en-US" altLang="ja-JP" sz="900" dirty="0">
                          <a:effectLst/>
                          <a:latin typeface="+mn-ea"/>
                          <a:ea typeface="+mn-ea"/>
                          <a:cs typeface="Times New Roman" panose="02020603050405020304" pitchFamily="18" charset="0"/>
                        </a:rPr>
                        <a:t>/</a:t>
                      </a:r>
                      <a:r>
                        <a:rPr lang="ja-JP" altLang="ja-JP" sz="900" dirty="0">
                          <a:effectLst/>
                          <a:latin typeface="+mn-ea"/>
                          <a:ea typeface="+mn-ea"/>
                          <a:cs typeface="Times New Roman" panose="02020603050405020304" pitchFamily="18" charset="0"/>
                        </a:rPr>
                        <a:t>母子保健分野</a:t>
                      </a:r>
                      <a:r>
                        <a:rPr lang="en-US" altLang="ja-JP" sz="900" dirty="0">
                          <a:effectLst/>
                          <a:latin typeface="+mn-ea"/>
                          <a:ea typeface="+mn-ea"/>
                          <a:cs typeface="Times New Roman" panose="02020603050405020304" pitchFamily="18" charset="0"/>
                        </a:rPr>
                        <a:t>/</a:t>
                      </a:r>
                    </a:p>
                    <a:p>
                      <a:pPr algn="ctr"/>
                      <a:r>
                        <a:rPr lang="ja-JP" altLang="ja-JP" sz="900" dirty="0">
                          <a:effectLst/>
                          <a:latin typeface="+mn-ea"/>
                          <a:ea typeface="+mn-ea"/>
                          <a:cs typeface="Times New Roman" panose="02020603050405020304" pitchFamily="18" charset="0"/>
                        </a:rPr>
                        <a:t>介護予防・高齢者生活支援分野</a:t>
                      </a:r>
                      <a:endParaRPr kumimoji="1" lang="ja-JP" altLang="en-US" sz="900" dirty="0">
                        <a:latin typeface="+mn-ea"/>
                        <a:ea typeface="+mn-ea"/>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marT="36000" marB="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p>
                  </a:txBody>
                  <a:tcPr marT="36000" marB="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800" dirty="0">
                          <a:latin typeface="+mn-ea"/>
                          <a:ea typeface="+mn-ea"/>
                        </a:rPr>
                        <a:t>大臣・局長</a:t>
                      </a:r>
                    </a:p>
                  </a:txBody>
                  <a:tcPr marT="36000" marB="3600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328622674"/>
                  </a:ext>
                </a:extLst>
              </a:tr>
              <a:tr h="192748">
                <a:tc gridSpan="2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ＭＳ Ｐゴシック" panose="020B0600070205080204" pitchFamily="50" charset="-128"/>
                          <a:ea typeface="+mn-ea"/>
                        </a:rPr>
                        <a:t>活動のアピールポイントを記入してください。</a:t>
                      </a:r>
                      <a:endParaRPr kumimoji="1" lang="en-US" altLang="ja-JP" sz="1000" b="0" baseline="0" noProof="0" dirty="0">
                        <a:solidFill>
                          <a:schemeClr val="tx1"/>
                        </a:solidFill>
                        <a:latin typeface="ＭＳ Ｐゴシック" panose="020B0600070205080204" pitchFamily="50" charset="-128"/>
                        <a:ea typeface="ＭＳ Ｐゴシック" panose="020B0600070205080204" pitchFamily="50" charset="-128"/>
                      </a:endParaRPr>
                    </a:p>
                  </a:txBody>
                  <a:tcPr marL="36000" marT="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dirty="0"/>
                    </a:p>
                  </a:txBody>
                  <a:tcPr marL="36000" marT="0" marB="36000">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2D050"/>
                    </a:solidFill>
                  </a:tcPr>
                </a:tc>
                <a:tc hMerge="1">
                  <a:txBody>
                    <a:bodyPr/>
                    <a:lstStyle/>
                    <a:p>
                      <a:endParaRPr kumimoji="1" lang="ja-JP" altLang="en-US" dirty="0"/>
                    </a:p>
                  </a:txBody>
                  <a:tcPr marL="36000" marT="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2D050"/>
                    </a:solidFil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681156761"/>
                  </a:ext>
                </a:extLst>
              </a:tr>
              <a:tr h="618931">
                <a:tc gridSpan="27">
                  <a:txBody>
                    <a:bodyPr/>
                    <a:lstStyle/>
                    <a:p>
                      <a:endParaRPr kumimoji="1" lang="en-US" altLang="ja-JP" sz="1100" baseline="0" noProof="0" dirty="0">
                        <a:solidFill>
                          <a:schemeClr val="tx1"/>
                        </a:solidFill>
                        <a:latin typeface="ＭＳ Ｐゴシック" panose="020B0600070205080204" pitchFamily="50" charset="-128"/>
                        <a:ea typeface="ＭＳ Ｐゴシック" panose="020B0600070205080204" pitchFamily="50" charset="-128"/>
                      </a:endParaRPr>
                    </a:p>
                  </a:txBody>
                  <a:tcPr marL="36000" marT="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dirty="0"/>
                    </a:p>
                  </a:txBody>
                  <a:tcPr marL="36000" marT="0" marB="36000">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dirty="0"/>
                    </a:p>
                  </a:txBody>
                  <a:tcPr marL="36000" marT="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55988544"/>
                  </a:ext>
                </a:extLst>
              </a:tr>
              <a:tr h="320559">
                <a:tc gridSpan="1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ＭＳ Ｐゴシック" panose="020B0600070205080204" pitchFamily="50" charset="-128"/>
                          <a:ea typeface="+mn-ea"/>
                        </a:rPr>
                        <a:t>①該当の取組を実施する事業者等についてご記入ください。</a:t>
                      </a:r>
                      <a:endParaRPr kumimoji="1" lang="en-US" altLang="ja-JP" sz="1050" dirty="0">
                        <a:solidFill>
                          <a:schemeClr val="tx1"/>
                        </a:solidFill>
                        <a:latin typeface="ＭＳ Ｐゴシック" panose="020B0600070205080204" pitchFamily="50" charset="-128"/>
                        <a:ea typeface="+mn-ea"/>
                      </a:endParaRPr>
                    </a:p>
                  </a:txBody>
                  <a:tcPr marL="36000" marT="3600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ＭＳ Ｐゴシック" panose="020B0600070205080204" pitchFamily="50" charset="-128"/>
                        <a:ea typeface="+mn-ea"/>
                      </a:endParaRPr>
                    </a:p>
                  </a:txBody>
                  <a:tcPr marL="36000" marT="3600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92D050"/>
                    </a:solidFill>
                  </a:tcPr>
                </a:tc>
                <a:tc gridSpan="10">
                  <a:txBody>
                    <a:bodyPr/>
                    <a:lstStyle/>
                    <a:p>
                      <a:r>
                        <a:rPr kumimoji="1" lang="ja-JP" altLang="en-US" sz="900" dirty="0">
                          <a:solidFill>
                            <a:schemeClr val="tx1"/>
                          </a:solidFill>
                          <a:latin typeface="ＭＳ Ｐゴシック" panose="020B0600070205080204" pitchFamily="50" charset="-128"/>
                          <a:ea typeface="+mn-ea"/>
                        </a:rPr>
                        <a:t>②取組の活動範囲を一つ選んで○をつけ、具体的な市町村名・地区名等を下にご記入ください。</a:t>
                      </a:r>
                      <a:endParaRPr kumimoji="1" lang="ja-JP" altLang="en-US" dirty="0"/>
                    </a:p>
                  </a:txBody>
                  <a:tcPr marL="36000" marR="3600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69366588"/>
                  </a:ext>
                </a:extLst>
              </a:tr>
              <a:tr h="539038">
                <a:tc gridSpan="17">
                  <a:txBody>
                    <a:bodyPr/>
                    <a:lstStyle/>
                    <a:p>
                      <a:r>
                        <a:rPr kumimoji="1" lang="ja-JP" altLang="en-US" sz="1400" dirty="0">
                          <a:solidFill>
                            <a:schemeClr val="tx1"/>
                          </a:solidFill>
                          <a:latin typeface="ＭＳ Ｐゴシック" panose="020B0600070205080204" pitchFamily="50" charset="-128"/>
                          <a:ea typeface="ＭＳ Ｐゴシック" panose="020B0600070205080204" pitchFamily="50" charset="-128"/>
                        </a:rPr>
                        <a:t>名称：</a:t>
                      </a:r>
                      <a:endParaRPr kumimoji="1" lang="en-US" altLang="ja-JP" sz="1400" dirty="0">
                        <a:solidFill>
                          <a:schemeClr val="tx1"/>
                        </a:solidFill>
                        <a:latin typeface="+mn-ea"/>
                        <a:ea typeface="+mn-ea"/>
                      </a:endParaRPr>
                    </a:p>
                    <a:p>
                      <a:pPr>
                        <a:lnSpc>
                          <a:spcPts val="300"/>
                        </a:lnSpc>
                      </a:pPr>
                      <a:r>
                        <a:rPr kumimoji="1" lang="ja-JP" altLang="en-US" sz="1400" dirty="0">
                          <a:solidFill>
                            <a:schemeClr val="tx1"/>
                          </a:solidFill>
                          <a:latin typeface="+mn-ea"/>
                          <a:ea typeface="+mn-ea"/>
                        </a:rPr>
                        <a:t>　　　　　　　　　　　</a:t>
                      </a:r>
                    </a:p>
                    <a:p>
                      <a:r>
                        <a:rPr kumimoji="1" lang="ja-JP" altLang="en-US" sz="1200" dirty="0">
                          <a:solidFill>
                            <a:schemeClr val="tx1"/>
                          </a:solidFill>
                          <a:latin typeface="+mn-ea"/>
                          <a:ea typeface="+mn-ea"/>
                        </a:rPr>
                        <a:t>住所：</a:t>
                      </a:r>
                      <a:endParaRPr kumimoji="1" lang="en-US" altLang="ja-JP" sz="1200" dirty="0">
                        <a:solidFill>
                          <a:schemeClr val="tx1"/>
                        </a:solidFill>
                        <a:latin typeface="+mn-ea"/>
                        <a:ea typeface="+mn-ea"/>
                      </a:endParaRPr>
                    </a:p>
                    <a:p>
                      <a:pPr>
                        <a:lnSpc>
                          <a:spcPts val="300"/>
                        </a:lnSpc>
                      </a:pPr>
                      <a:endParaRPr kumimoji="1" lang="ja-JP" altLang="en-US" sz="1200" dirty="0">
                        <a:solidFill>
                          <a:schemeClr val="tx1"/>
                        </a:solidFill>
                        <a:latin typeface="+mn-ea"/>
                        <a:ea typeface="+mn-ea"/>
                      </a:endParaRPr>
                    </a:p>
                    <a:p>
                      <a:r>
                        <a:rPr kumimoji="1" lang="ja-JP" altLang="en-US" sz="1200" dirty="0">
                          <a:solidFill>
                            <a:schemeClr val="tx1"/>
                          </a:solidFill>
                          <a:latin typeface="+mn-ea"/>
                          <a:ea typeface="+mn-ea"/>
                        </a:rPr>
                        <a:t>担当者名：　　　　　　　　　　　　　　　　　電話番号：　　　　　　　　　</a:t>
                      </a:r>
                      <a:r>
                        <a:rPr kumimoji="1" lang="en-US" altLang="ja-JP" sz="1200" dirty="0">
                          <a:solidFill>
                            <a:schemeClr val="tx1"/>
                          </a:solidFill>
                          <a:latin typeface="+mn-ea"/>
                          <a:ea typeface="+mn-ea"/>
                        </a:rPr>
                        <a:t>E-mail</a:t>
                      </a:r>
                      <a:r>
                        <a:rPr kumimoji="1" lang="ja-JP" altLang="en-US" sz="1200" dirty="0">
                          <a:solidFill>
                            <a:schemeClr val="tx1"/>
                          </a:solidFill>
                          <a:latin typeface="+mn-ea"/>
                          <a:ea typeface="+mn-ea"/>
                        </a:rPr>
                        <a:t>：</a:t>
                      </a:r>
                      <a:endParaRPr kumimoji="1" lang="en-US" altLang="ja-JP" sz="1200" dirty="0">
                        <a:solidFill>
                          <a:schemeClr val="tx1"/>
                        </a:solidFill>
                        <a:latin typeface="+mn-ea"/>
                        <a:ea typeface="+mn-ea"/>
                      </a:endParaRPr>
                    </a:p>
                  </a:txBody>
                  <a:tcPr marL="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txBody>
                  <a:tcPr marL="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gridSpan="10">
                  <a:txBody>
                    <a:bodyPr/>
                    <a:lstStyle/>
                    <a:p>
                      <a:pPr>
                        <a:lnSpc>
                          <a:spcPts val="1000"/>
                        </a:lnSpc>
                      </a:pPr>
                      <a:r>
                        <a:rPr kumimoji="1" lang="ja-JP" altLang="en-US" sz="900" dirty="0">
                          <a:solidFill>
                            <a:schemeClr val="tx1"/>
                          </a:solidFill>
                          <a:latin typeface="ＭＳ Ｐゴシック" panose="020B0600070205080204" pitchFamily="50" charset="-128"/>
                          <a:ea typeface="+mn-ea"/>
                        </a:rPr>
                        <a:t>  </a:t>
                      </a:r>
                      <a:r>
                        <a:rPr kumimoji="1" lang="en-US" altLang="ja-JP" sz="900" dirty="0">
                          <a:solidFill>
                            <a:schemeClr val="tx1"/>
                          </a:solidFill>
                          <a:latin typeface="ＭＳ Ｐゴシック" panose="020B0600070205080204" pitchFamily="50" charset="-128"/>
                          <a:ea typeface="+mn-ea"/>
                        </a:rPr>
                        <a:t>1.  </a:t>
                      </a:r>
                      <a:r>
                        <a:rPr kumimoji="1" lang="ja-JP" altLang="en-US" sz="900" dirty="0">
                          <a:solidFill>
                            <a:schemeClr val="tx1"/>
                          </a:solidFill>
                          <a:latin typeface="ＭＳ Ｐゴシック" panose="020B0600070205080204" pitchFamily="50" charset="-128"/>
                          <a:ea typeface="+mn-ea"/>
                        </a:rPr>
                        <a:t>複数の市町村にまたがる広域</a:t>
                      </a:r>
                    </a:p>
                    <a:p>
                      <a:pPr>
                        <a:lnSpc>
                          <a:spcPts val="1000"/>
                        </a:lnSpc>
                      </a:pPr>
                      <a:r>
                        <a:rPr kumimoji="1" lang="ja-JP" altLang="en-US" sz="900" dirty="0">
                          <a:solidFill>
                            <a:schemeClr val="tx1"/>
                          </a:solidFill>
                          <a:latin typeface="ＭＳ Ｐゴシック" panose="020B0600070205080204" pitchFamily="50" charset="-128"/>
                          <a:ea typeface="+mn-ea"/>
                        </a:rPr>
                        <a:t>  </a:t>
                      </a:r>
                      <a:r>
                        <a:rPr kumimoji="1" lang="en-US" altLang="ja-JP" sz="900" dirty="0">
                          <a:solidFill>
                            <a:schemeClr val="tx1"/>
                          </a:solidFill>
                          <a:latin typeface="ＭＳ Ｐゴシック" panose="020B0600070205080204" pitchFamily="50" charset="-128"/>
                          <a:ea typeface="+mn-ea"/>
                        </a:rPr>
                        <a:t>2.  </a:t>
                      </a:r>
                      <a:r>
                        <a:rPr kumimoji="1" lang="ja-JP" altLang="en-US" sz="900" dirty="0">
                          <a:solidFill>
                            <a:schemeClr val="tx1"/>
                          </a:solidFill>
                          <a:latin typeface="ＭＳ Ｐゴシック" panose="020B0600070205080204" pitchFamily="50" charset="-128"/>
                          <a:ea typeface="+mn-ea"/>
                        </a:rPr>
                        <a:t>市区町村内の概ね全域</a:t>
                      </a:r>
                    </a:p>
                    <a:p>
                      <a:pPr>
                        <a:lnSpc>
                          <a:spcPts val="1000"/>
                        </a:lnSpc>
                      </a:pPr>
                      <a:r>
                        <a:rPr kumimoji="1" lang="ja-JP" altLang="en-US" sz="900" dirty="0">
                          <a:solidFill>
                            <a:schemeClr val="tx1"/>
                          </a:solidFill>
                          <a:latin typeface="ＭＳ Ｐゴシック" panose="020B0600070205080204" pitchFamily="50" charset="-128"/>
                          <a:ea typeface="+mn-ea"/>
                        </a:rPr>
                        <a:t>  </a:t>
                      </a:r>
                      <a:r>
                        <a:rPr kumimoji="1" lang="en-US" altLang="ja-JP" sz="900" dirty="0">
                          <a:solidFill>
                            <a:schemeClr val="tx1"/>
                          </a:solidFill>
                          <a:latin typeface="ＭＳ Ｐゴシック" panose="020B0600070205080204" pitchFamily="50" charset="-128"/>
                          <a:ea typeface="+mn-ea"/>
                        </a:rPr>
                        <a:t>3.  </a:t>
                      </a:r>
                      <a:r>
                        <a:rPr kumimoji="1" lang="ja-JP" altLang="en-US" sz="900" dirty="0">
                          <a:solidFill>
                            <a:schemeClr val="tx1"/>
                          </a:solidFill>
                          <a:latin typeface="ＭＳ Ｐゴシック" panose="020B0600070205080204" pitchFamily="50" charset="-128"/>
                          <a:ea typeface="+mn-ea"/>
                        </a:rPr>
                        <a:t>中学校区単位</a:t>
                      </a:r>
                    </a:p>
                    <a:p>
                      <a:pPr>
                        <a:lnSpc>
                          <a:spcPts val="1000"/>
                        </a:lnSpc>
                      </a:pPr>
                      <a:r>
                        <a:rPr kumimoji="1" lang="ja-JP" altLang="en-US" sz="900" dirty="0">
                          <a:solidFill>
                            <a:schemeClr val="tx1"/>
                          </a:solidFill>
                          <a:latin typeface="ＭＳ Ｐゴシック" panose="020B0600070205080204" pitchFamily="50" charset="-128"/>
                          <a:ea typeface="+mn-ea"/>
                        </a:rPr>
                        <a:t>  </a:t>
                      </a:r>
                      <a:r>
                        <a:rPr kumimoji="1" lang="en-US" altLang="ja-JP" sz="900" dirty="0">
                          <a:solidFill>
                            <a:schemeClr val="tx1"/>
                          </a:solidFill>
                          <a:latin typeface="ＭＳ Ｐゴシック" panose="020B0600070205080204" pitchFamily="50" charset="-128"/>
                          <a:ea typeface="+mn-ea"/>
                        </a:rPr>
                        <a:t>4.  </a:t>
                      </a:r>
                      <a:r>
                        <a:rPr kumimoji="1" lang="ja-JP" altLang="en-US" sz="900" dirty="0">
                          <a:solidFill>
                            <a:schemeClr val="tx1"/>
                          </a:solidFill>
                          <a:latin typeface="ＭＳ Ｐゴシック" panose="020B0600070205080204" pitchFamily="50" charset="-128"/>
                          <a:ea typeface="+mn-ea"/>
                        </a:rPr>
                        <a:t>小学校区単位</a:t>
                      </a:r>
                    </a:p>
                    <a:p>
                      <a:pPr>
                        <a:lnSpc>
                          <a:spcPts val="1000"/>
                        </a:lnSpc>
                      </a:pPr>
                      <a:r>
                        <a:rPr kumimoji="1" lang="ja-JP" altLang="en-US" sz="900" dirty="0">
                          <a:solidFill>
                            <a:schemeClr val="tx1"/>
                          </a:solidFill>
                          <a:latin typeface="ＭＳ Ｐゴシック" panose="020B0600070205080204" pitchFamily="50" charset="-128"/>
                          <a:ea typeface="+mn-ea"/>
                        </a:rPr>
                        <a:t>  </a:t>
                      </a:r>
                      <a:r>
                        <a:rPr kumimoji="1" lang="en-US" altLang="ja-JP" sz="900" dirty="0">
                          <a:solidFill>
                            <a:schemeClr val="tx1"/>
                          </a:solidFill>
                          <a:latin typeface="ＭＳ Ｐゴシック" panose="020B0600070205080204" pitchFamily="50" charset="-128"/>
                          <a:ea typeface="+mn-ea"/>
                        </a:rPr>
                        <a:t>5.  </a:t>
                      </a:r>
                      <a:r>
                        <a:rPr kumimoji="1" lang="ja-JP" altLang="en-US" sz="900" dirty="0">
                          <a:solidFill>
                            <a:schemeClr val="tx1"/>
                          </a:solidFill>
                          <a:latin typeface="ＭＳ Ｐゴシック" panose="020B0600070205080204" pitchFamily="50" charset="-128"/>
                          <a:ea typeface="+mn-ea"/>
                        </a:rPr>
                        <a:t>自治会単位</a:t>
                      </a:r>
                      <a:endParaRPr kumimoji="1" lang="ja-JP" alt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2535894695"/>
                  </a:ext>
                </a:extLst>
              </a:tr>
              <a:tr h="22545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j-ea"/>
                          <a:ea typeface="+mj-ea"/>
                        </a:rPr>
                        <a:t>取組の開始年月</a:t>
                      </a:r>
                      <a:endParaRPr kumimoji="1" lang="en-US" altLang="ja-JP" sz="900" dirty="0">
                        <a:solidFill>
                          <a:schemeClr val="tx1"/>
                        </a:solidFill>
                        <a:latin typeface="+mj-ea"/>
                        <a:ea typeface="+mj-ea"/>
                      </a:endParaRPr>
                    </a:p>
                  </a:txBody>
                  <a:tcPr marL="36000" marR="0" marT="36000" marB="36000">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tc>
                <a:tc gridSpan="3">
                  <a:txBody>
                    <a:bodyPr/>
                    <a:lstStyle/>
                    <a:p>
                      <a:pPr algn="r"/>
                      <a:r>
                        <a:rPr kumimoji="1" lang="ja-JP" altLang="en-US" sz="900" dirty="0">
                          <a:solidFill>
                            <a:schemeClr val="tx1"/>
                          </a:solidFill>
                          <a:latin typeface="+mj-ea"/>
                          <a:ea typeface="+mj-ea"/>
                        </a:rPr>
                        <a:t>元号　　年　　　月</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l"/>
                      <a:endParaRPr kumimoji="1" lang="ja-JP" altLang="en-US" sz="900" dirty="0">
                        <a:latin typeface="+mj-ea"/>
                        <a:ea typeface="+mj-ea"/>
                      </a:endParaRPr>
                    </a:p>
                  </a:txBody>
                  <a:tcPr marL="0" marR="0" marT="36000" marB="36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CCFFFF"/>
                    </a:solidFill>
                  </a:tcPr>
                </a:tc>
                <a:tc hMerge="1">
                  <a:txBody>
                    <a:bodyPr/>
                    <a:lstStyle/>
                    <a:p>
                      <a:pPr algn="r"/>
                      <a:endParaRPr kumimoji="1" lang="ja-JP" altLang="en-US" sz="900" dirty="0">
                        <a:solidFill>
                          <a:schemeClr val="tx1"/>
                        </a:solidFill>
                        <a:latin typeface="+mj-ea"/>
                        <a:ea typeface="+mj-ea"/>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gridSpan="6">
                  <a:txBody>
                    <a:bodyPr/>
                    <a:lstStyle/>
                    <a:p>
                      <a:r>
                        <a:rPr kumimoji="1" lang="ja-JP" altLang="en-US" sz="900" dirty="0">
                          <a:solidFill>
                            <a:schemeClr val="tx1"/>
                          </a:solidFill>
                          <a:latin typeface="+mj-ea"/>
                          <a:ea typeface="+mj-ea"/>
                        </a:rPr>
                        <a:t>取組に関わっている職員と担い手の数</a:t>
                      </a:r>
                      <a:endParaRPr kumimoji="1" lang="ja-JP" altLang="en-US" dirty="0"/>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dirty="0"/>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CCFFFF"/>
                    </a:solidFill>
                  </a:tcPr>
                </a:tc>
                <a:tc gridSpan="2">
                  <a:txBody>
                    <a:bodyPr/>
                    <a:lstStyle/>
                    <a:p>
                      <a:r>
                        <a:rPr kumimoji="1" lang="ja-JP" altLang="en-US" sz="900" dirty="0">
                          <a:solidFill>
                            <a:schemeClr val="tx1"/>
                          </a:solidFill>
                          <a:latin typeface="+mj-ea"/>
                          <a:ea typeface="+mj-ea"/>
                        </a:rPr>
                        <a:t>職員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sz="90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CCFFF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j-ea"/>
                          <a:ea typeface="+mj-ea"/>
                        </a:rPr>
                        <a:t>人</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gridSpan="2">
                  <a:txBody>
                    <a:bodyPr/>
                    <a:lstStyle/>
                    <a:p>
                      <a:r>
                        <a:rPr kumimoji="1" lang="ja-JP" altLang="en-US" sz="900" dirty="0">
                          <a:solidFill>
                            <a:schemeClr val="tx1"/>
                          </a:solidFill>
                          <a:latin typeface="+mj-ea"/>
                          <a:ea typeface="+mj-ea"/>
                        </a:rPr>
                        <a:t>担い手</a:t>
                      </a:r>
                      <a:endParaRPr kumimoji="1" lang="ja-JP" altLang="en-US" dirty="0"/>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dirty="0"/>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CCFFFF"/>
                    </a:solidFill>
                  </a:tcPr>
                </a:tc>
                <a:tc>
                  <a:txBody>
                    <a:bodyPr/>
                    <a:lstStyle/>
                    <a:p>
                      <a:pPr algn="r"/>
                      <a:r>
                        <a:rPr kumimoji="1" lang="ja-JP" altLang="en-US" sz="900" dirty="0">
                          <a:solidFill>
                            <a:schemeClr val="tx1"/>
                          </a:solidFill>
                          <a:latin typeface="+mj-ea"/>
                          <a:ea typeface="+mj-ea"/>
                        </a:rPr>
                        <a:t>人</a:t>
                      </a: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gridSpan="5">
                  <a:txBody>
                    <a:bodyPr/>
                    <a:lstStyle/>
                    <a:p>
                      <a:r>
                        <a:rPr kumimoji="1" lang="ja-JP" altLang="en-US" sz="900" dirty="0">
                          <a:solidFill>
                            <a:schemeClr val="tx1"/>
                          </a:solidFill>
                          <a:latin typeface="+mj-ea"/>
                          <a:ea typeface="+mj-ea"/>
                        </a:rPr>
                        <a:t>具体的な範囲</a:t>
                      </a:r>
                      <a:endParaRPr kumimoji="1" lang="ja-JP" altLang="en-US" dirty="0"/>
                    </a:p>
                  </a:txBody>
                  <a:tcPr marL="36000" marR="36000" marT="36000" marB="36000">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solidFill>
                          <a:schemeClr val="tx1"/>
                        </a:solidFill>
                        <a:latin typeface="+mj-ea"/>
                        <a:ea typeface="+mj-ea"/>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CCFFFF"/>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42236239"/>
                  </a:ext>
                </a:extLst>
              </a:tr>
              <a:tr h="162594">
                <a:tc gridSpan="11">
                  <a:txBody>
                    <a:bodyPr/>
                    <a:lstStyle/>
                    <a:p>
                      <a:pPr algn="l">
                        <a:lnSpc>
                          <a:spcPts val="1500"/>
                        </a:lnSpc>
                      </a:pPr>
                      <a:r>
                        <a:rPr kumimoji="1" lang="ja-JP" altLang="en-US" sz="1050" dirty="0">
                          <a:solidFill>
                            <a:schemeClr val="tx1"/>
                          </a:solidFill>
                          <a:latin typeface="ＭＳ Ｐゴシック" panose="020B0600070205080204" pitchFamily="50" charset="-128"/>
                          <a:ea typeface="ＭＳ Ｐゴシック" panose="020B0600070205080204" pitchFamily="50" charset="-128"/>
                        </a:rPr>
                        <a:t>③主な活動範囲となっている市区町村のデータをご記入ください。</a:t>
                      </a:r>
                    </a:p>
                  </a:txBody>
                  <a:tcPr marL="3600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pPr algn="l">
                        <a:lnSpc>
                          <a:spcPts val="1500"/>
                        </a:lnSpc>
                      </a:pP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marL="3600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rowSpan="2" gridSpan="16">
                  <a:txBody>
                    <a:bodyPr/>
                    <a:lstStyle/>
                    <a:p>
                      <a:r>
                        <a:rPr kumimoji="1" lang="ja-JP" altLang="en-US" sz="1050" dirty="0">
                          <a:solidFill>
                            <a:schemeClr val="tx1"/>
                          </a:solidFill>
                          <a:latin typeface="ＭＳ Ｐゴシック" panose="020B0600070205080204" pitchFamily="50" charset="-128"/>
                          <a:ea typeface="ＭＳ Ｐゴシック" panose="020B0600070205080204" pitchFamily="50" charset="-128"/>
                        </a:rPr>
                        <a:t>⑤各属性ごとの利用者の有無とその各年度ごとの参加人数をご記入ください。</a:t>
                      </a:r>
                    </a:p>
                    <a:p>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参加人数が不明確な場合はおおよその参加人数の割合をご記入ください</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marL="36000" marR="36000" marT="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rowSpan="2" hMerge="1">
                  <a:txBody>
                    <a:bodyPr/>
                    <a:lstStyle/>
                    <a:p>
                      <a:endParaRPr kumimoji="1" lang="ja-JP" altLang="en-US"/>
                    </a:p>
                  </a:txBody>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tcPr>
                </a:tc>
                <a:tc rowSpan="2" hMerge="1">
                  <a:txBody>
                    <a:bodyPr/>
                    <a:lstStyle/>
                    <a:p>
                      <a:endParaRPr kumimoji="1" lang="ja-JP" altLang="en-US"/>
                    </a:p>
                  </a:txBody>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rowSpan="2" hMerge="1">
                  <a:txBody>
                    <a:bodyPr/>
                    <a:lstStyle/>
                    <a:p>
                      <a:endParaRPr kumimoji="1" lang="ja-JP" altLang="en-US"/>
                    </a:p>
                  </a:txBody>
                  <a:tcPr>
                    <a:lnT w="19050" cap="flat" cmpd="sng" algn="ctr">
                      <a:solidFill>
                        <a:schemeClr val="tx1"/>
                      </a:solidFill>
                      <a:prstDash val="solid"/>
                      <a:round/>
                      <a:headEnd type="none" w="med" len="med"/>
                      <a:tailEnd type="none" w="med" len="med"/>
                    </a:lnT>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87021324"/>
                  </a:ext>
                </a:extLst>
              </a:tr>
              <a:tr h="200241">
                <a:tc rowSpan="2" gridSpan="3">
                  <a:txBody>
                    <a:bodyPr/>
                    <a:lstStyle/>
                    <a:p>
                      <a:pPr algn="ctr">
                        <a:lnSpc>
                          <a:spcPts val="1300"/>
                        </a:lnSpc>
                      </a:pPr>
                      <a:r>
                        <a:rPr kumimoji="1" lang="ja-JP" altLang="en-US" sz="1050" dirty="0">
                          <a:solidFill>
                            <a:schemeClr val="tx1"/>
                          </a:solidFill>
                          <a:latin typeface="ＭＳ Ｐゴシック" panose="020B0600070205080204" pitchFamily="50" charset="-128"/>
                          <a:ea typeface="ＭＳ Ｐゴシック" panose="020B0600070205080204" pitchFamily="50" charset="-128"/>
                        </a:rPr>
                        <a:t>地域包括支援</a:t>
                      </a:r>
                    </a:p>
                    <a:p>
                      <a:pPr algn="ctr">
                        <a:lnSpc>
                          <a:spcPts val="1300"/>
                        </a:lnSpc>
                      </a:pPr>
                      <a:r>
                        <a:rPr kumimoji="1" lang="ja-JP" altLang="en-US" sz="1050" dirty="0">
                          <a:solidFill>
                            <a:schemeClr val="tx1"/>
                          </a:solidFill>
                          <a:latin typeface="ＭＳ Ｐゴシック" panose="020B0600070205080204" pitchFamily="50" charset="-128"/>
                          <a:ea typeface="ＭＳ Ｐゴシック" panose="020B0600070205080204" pitchFamily="50" charset="-128"/>
                        </a:rPr>
                        <a:t>センター設置数</a:t>
                      </a:r>
                    </a:p>
                  </a:txBody>
                  <a:tcPr marT="36000" marB="0">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2" hMerge="1">
                  <a:txBody>
                    <a:bodyPr/>
                    <a:lstStyle/>
                    <a:p>
                      <a:endParaRPr kumimoji="1" lang="ja-JP" altLang="en-US"/>
                    </a:p>
                  </a:txBody>
                  <a:tcPr/>
                </a:tc>
                <a:tc rowSpan="2" hMerge="1">
                  <a:txBody>
                    <a:bodyPr/>
                    <a:lstStyle/>
                    <a:p>
                      <a:endParaRPr kumimoji="1" lang="ja-JP" altLang="en-US"/>
                    </a:p>
                  </a:txBody>
                  <a:tcPr/>
                </a:tc>
                <a:tc gridSpan="4">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直営</a:t>
                      </a: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CCFFFF"/>
                    </a:solidFill>
                  </a:tcPr>
                </a:tc>
                <a:tc gridSpan="2">
                  <a:txBody>
                    <a:bodyPr/>
                    <a:lstStyle/>
                    <a:p>
                      <a:pPr algn="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ＭＳ Ｐゴシック" panose="020B0600070205080204" pitchFamily="50" charset="-128"/>
                          <a:ea typeface="ＭＳ Ｐゴシック" panose="020B0600070205080204" pitchFamily="50" charset="-128"/>
                        </a:rPr>
                        <a:t>カ所</a:t>
                      </a:r>
                    </a:p>
                  </a:txBody>
                  <a:tcPr marL="36000" marR="36000" marT="36000" marB="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16"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a:endParaRPr kumimoji="1" lang="ja-JP" altLang="en-US" sz="1050" dirty="0">
                        <a:latin typeface="ＭＳ Ｐゴシック" panose="020B0600070205080204" pitchFamily="50" charset="-128"/>
                        <a:ea typeface="ＭＳ Ｐゴシック" panose="020B0600070205080204" pitchFamily="50" charset="-128"/>
                      </a:endParaRPr>
                    </a:p>
                  </a:txBody>
                  <a:tcPr marL="72000" marR="36000" marT="36000" marB="3600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3704655"/>
                  </a:ext>
                </a:extLst>
              </a:tr>
              <a:tr h="228147">
                <a:tc gridSpan="3" vMerge="1">
                  <a:txBody>
                    <a:bodyPr/>
                    <a:lstStyle/>
                    <a:p>
                      <a:pPr algn="l"/>
                      <a:endParaRPr kumimoji="1" lang="ja-JP" altLang="en-US" sz="1100" dirty="0">
                        <a:latin typeface="ＭＳ Ｐゴシック" panose="020B0600070205080204" pitchFamily="50" charset="-128"/>
                        <a:ea typeface="ＭＳ Ｐゴシック" panose="020B0600070205080204" pitchFamily="50" charset="-128"/>
                      </a:endParaRPr>
                    </a:p>
                  </a:txBody>
                  <a:tcP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FF"/>
                    </a:solidFill>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委託</a:t>
                      </a: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FF"/>
                    </a:solidFill>
                  </a:tcPr>
                </a:tc>
                <a:tc gridSpan="2">
                  <a:txBody>
                    <a:bodyPr/>
                    <a:lstStyle/>
                    <a:p>
                      <a:pPr algn="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ＭＳ Ｐゴシック" panose="020B0600070205080204" pitchFamily="50" charset="-128"/>
                          <a:ea typeface="ＭＳ Ｐゴシック" panose="020B0600070205080204" pitchFamily="50" charset="-128"/>
                        </a:rPr>
                        <a:t>カ所</a:t>
                      </a:r>
                    </a:p>
                  </a:txBody>
                  <a:tcPr marL="36000" marR="36000" marT="36000" marB="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3">
                  <a:txBody>
                    <a:bodyPr/>
                    <a:lstStyle/>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利用者属性</a:t>
                      </a:r>
                    </a:p>
                  </a:txBody>
                  <a:tcPr marL="36000" marR="36000" marT="36000" marB="3600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gridSpan="5">
                  <a:txBody>
                    <a:bodyPr/>
                    <a:lstStyle/>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令和３年度</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ＭＳ Ｐゴシック" panose="020B0600070205080204" pitchFamily="50" charset="-128"/>
                          <a:ea typeface="+mn-ea"/>
                        </a:rPr>
                        <a:t>令和４年度</a:t>
                      </a:r>
                      <a:endParaRPr kumimoji="1" lang="ja-JP" altLang="en-US" sz="105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ＭＳ Ｐゴシック" panose="020B0600070205080204" pitchFamily="50" charset="-128"/>
                          <a:ea typeface="+mn-ea"/>
                        </a:rPr>
                        <a:t>令和５年度</a:t>
                      </a:r>
                      <a:endParaRPr kumimoji="1" lang="ja-JP" altLang="en-US" sz="1050" dirty="0">
                        <a:solidFill>
                          <a:schemeClr val="tx1"/>
                        </a:solidFill>
                      </a:endParaRPr>
                    </a:p>
                  </a:txBody>
                  <a:tcPr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pPr algn="ct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993228"/>
                  </a:ext>
                </a:extLst>
              </a:tr>
              <a:tr h="243595">
                <a:tc gridSpan="3">
                  <a:txBody>
                    <a:bodyPr/>
                    <a:lstStyle/>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総人口</a:t>
                      </a:r>
                    </a:p>
                  </a:txBody>
                  <a:tcPr marT="36000" marB="36000">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gridSpan="6">
                  <a:txBody>
                    <a:bodyPr/>
                    <a:lstStyle/>
                    <a:p>
                      <a:pPr algn="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tcPr>
                </a:tc>
                <a:tc hMerge="1">
                  <a:txBody>
                    <a:bodyPr/>
                    <a:lstStyle/>
                    <a:p>
                      <a:endParaRPr kumimoji="1" lang="ja-JP" altLang="en-US"/>
                    </a:p>
                  </a:txBody>
                  <a:tcP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tcPr>
                </a:tc>
                <a:tc h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ＭＳ Ｐゴシック" panose="020B0600070205080204" pitchFamily="50" charset="-128"/>
                          <a:ea typeface="ＭＳ Ｐゴシック" panose="020B0600070205080204" pitchFamily="50" charset="-128"/>
                        </a:rPr>
                        <a:t>人</a:t>
                      </a:r>
                    </a:p>
                  </a:txBody>
                  <a:tcPr marL="36000" marR="36000"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3">
                  <a:txBody>
                    <a:bodyPr/>
                    <a:lstStyle/>
                    <a:p>
                      <a:pPr algn="ctr"/>
                      <a:r>
                        <a:rPr kumimoji="1" lang="ja-JP" altLang="en-US" sz="1000" dirty="0">
                          <a:solidFill>
                            <a:schemeClr val="tx1"/>
                          </a:solidFill>
                          <a:latin typeface="ＭＳ Ｐゴシック" panose="020B0600070205080204" pitchFamily="50" charset="-128"/>
                          <a:ea typeface="ＭＳ Ｐゴシック" panose="020B0600070205080204" pitchFamily="50" charset="-128"/>
                        </a:rPr>
                        <a:t>全体</a:t>
                      </a:r>
                    </a:p>
                  </a:txBody>
                  <a:tcPr marL="36000" marR="36000" marT="36000" marB="36000">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000" dirty="0">
                        <a:solidFill>
                          <a:schemeClr val="tx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sz="1000" dirty="0">
                        <a:solidFill>
                          <a:schemeClr val="tx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Ｐゴシック" panose="020B0600070205080204" pitchFamily="50" charset="-128"/>
                          <a:ea typeface="ＭＳ Ｐゴシック" panose="020B0600070205080204" pitchFamily="50" charset="-128"/>
                        </a:rPr>
                        <a:t>人</a:t>
                      </a:r>
                    </a:p>
                  </a:txBody>
                  <a:tcPr marL="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CFFFF"/>
                    </a:solidFill>
                  </a:tcPr>
                </a:tc>
                <a:tc gridSpan="4">
                  <a:txBody>
                    <a:bodyPr/>
                    <a:lstStyle/>
                    <a:p>
                      <a:pPr algn="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Ｐゴシック" panose="020B0600070205080204" pitchFamily="50" charset="-128"/>
                          <a:ea typeface="ＭＳ Ｐゴシック" panose="020B0600070205080204" pitchFamily="50" charset="-128"/>
                        </a:rPr>
                        <a:t>人</a:t>
                      </a:r>
                    </a:p>
                  </a:txBody>
                  <a:tcPr marL="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CFFFF"/>
                    </a:solidFill>
                  </a:tcPr>
                </a:tc>
                <a:tc gridSpan="2">
                  <a:txBody>
                    <a:bodyPr/>
                    <a:lstStyle/>
                    <a:p>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a:solidFill>
                          <a:schemeClr val="tx1"/>
                        </a:solidFill>
                      </a:endParaRPr>
                    </a:p>
                  </a:txBody>
                  <a:tcPr marT="36000" marB="36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人</a:t>
                      </a:r>
                    </a:p>
                  </a:txBody>
                  <a:tcPr marL="36000" marR="36000"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3705329275"/>
                  </a:ext>
                </a:extLst>
              </a:tr>
              <a:tr h="235640">
                <a:tc rowSpan="2" gridSpan="3">
                  <a:txBody>
                    <a:bodyPr/>
                    <a:lstStyle/>
                    <a:p>
                      <a:pPr algn="ctr"/>
                      <a:r>
                        <a:rPr lang="en-US" altLang="ja-JP" sz="1050" dirty="0">
                          <a:solidFill>
                            <a:schemeClr val="tx1"/>
                          </a:solidFill>
                          <a:latin typeface="ＭＳ Ｐゴシック" panose="020B0600070205080204" pitchFamily="50" charset="-128"/>
                          <a:ea typeface="ＭＳ Ｐゴシック" panose="020B0600070205080204" pitchFamily="50" charset="-128"/>
                        </a:rPr>
                        <a:t>65</a:t>
                      </a:r>
                      <a:r>
                        <a:rPr lang="ja-JP" altLang="en-US" sz="1050" dirty="0">
                          <a:solidFill>
                            <a:schemeClr val="tx1"/>
                          </a:solidFill>
                          <a:latin typeface="ＭＳ Ｐゴシック" panose="020B0600070205080204" pitchFamily="50" charset="-128"/>
                          <a:ea typeface="ＭＳ Ｐゴシック" panose="020B0600070205080204" pitchFamily="50" charset="-128"/>
                        </a:rPr>
                        <a:t>歳以上高齢者人口</a:t>
                      </a:r>
                    </a:p>
                    <a:p>
                      <a:pPr algn="ctr"/>
                      <a:r>
                        <a:rPr lang="en-US" altLang="ja-JP" sz="1050" dirty="0">
                          <a:solidFill>
                            <a:schemeClr val="tx1"/>
                          </a:solidFill>
                          <a:latin typeface="ＭＳ Ｐゴシック" panose="020B0600070205080204" pitchFamily="50" charset="-128"/>
                          <a:ea typeface="ＭＳ Ｐゴシック" panose="020B0600070205080204" pitchFamily="50" charset="-128"/>
                        </a:rPr>
                        <a:t>(</a:t>
                      </a:r>
                      <a:r>
                        <a:rPr lang="ja-JP" altLang="en-US" sz="1050" dirty="0">
                          <a:solidFill>
                            <a:schemeClr val="tx1"/>
                          </a:solidFill>
                          <a:latin typeface="ＭＳ Ｐゴシック" panose="020B0600070205080204" pitchFamily="50" charset="-128"/>
                          <a:ea typeface="ＭＳ Ｐゴシック" panose="020B0600070205080204" pitchFamily="50" charset="-128"/>
                        </a:rPr>
                        <a:t>総人口に対する割合</a:t>
                      </a:r>
                      <a:r>
                        <a:rPr lang="en-US" altLang="ja-JP" sz="1050" dirty="0">
                          <a:solidFill>
                            <a:schemeClr val="tx1"/>
                          </a:solidFill>
                          <a:latin typeface="ＭＳ Ｐゴシック" panose="020B0600070205080204" pitchFamily="50" charset="-128"/>
                          <a:ea typeface="ＭＳ Ｐゴシック" panose="020B0600070205080204" pitchFamily="50" charset="-128"/>
                        </a:rPr>
                        <a:t>)</a:t>
                      </a:r>
                    </a:p>
                  </a:txBody>
                  <a:tcPr marT="36000" marB="36000">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2" hMerge="1">
                  <a:txBody>
                    <a:bodyPr/>
                    <a:lstStyle/>
                    <a:p>
                      <a:endParaRPr kumimoji="1" lang="ja-JP" altLang="en-US"/>
                    </a:p>
                  </a:txBody>
                  <a:tcPr/>
                </a:tc>
                <a:tc rowSpan="2" hMerge="1">
                  <a:txBody>
                    <a:bodyPr/>
                    <a:lstStyle/>
                    <a:p>
                      <a:endParaRPr kumimoji="1" lang="ja-JP" altLang="en-US"/>
                    </a:p>
                  </a:txBody>
                  <a:tcPr/>
                </a:tc>
                <a:tc gridSpan="6">
                  <a:txBody>
                    <a:bodyPr/>
                    <a:lstStyle/>
                    <a:p>
                      <a:pPr algn="r"/>
                      <a:endParaRPr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ＭＳ Ｐゴシック" panose="020B0600070205080204" pitchFamily="50" charset="-128"/>
                          <a:ea typeface="ＭＳ Ｐゴシック" panose="020B0600070205080204" pitchFamily="50" charset="-128"/>
                        </a:rPr>
                        <a:t>人</a:t>
                      </a:r>
                    </a:p>
                  </a:txBody>
                  <a:tcPr marL="36000" marR="36000"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2" gridSpan="3">
                  <a:txBody>
                    <a:bodyPr/>
                    <a:lstStyle/>
                    <a:p>
                      <a:pPr algn="ctr"/>
                      <a:r>
                        <a:rPr kumimoji="1" lang="ja-JP" altLang="en-US" sz="1000" dirty="0">
                          <a:solidFill>
                            <a:schemeClr val="tx1"/>
                          </a:solidFill>
                          <a:latin typeface="ＭＳ Ｐゴシック" panose="020B0600070205080204" pitchFamily="50" charset="-128"/>
                          <a:ea typeface="ＭＳ Ｐゴシック" panose="020B0600070205080204" pitchFamily="50" charset="-128"/>
                        </a:rPr>
                        <a:t>後期高齢者</a:t>
                      </a:r>
                      <a:br>
                        <a:rPr kumimoji="1" lang="ja-JP" altLang="en-US" sz="1000" dirty="0">
                          <a:solidFill>
                            <a:schemeClr val="tx1"/>
                          </a:solidFill>
                          <a:latin typeface="ＭＳ Ｐゴシック" panose="020B0600070205080204" pitchFamily="50" charset="-128"/>
                          <a:ea typeface="ＭＳ Ｐゴシック" panose="020B0600070205080204" pitchFamily="50" charset="-128"/>
                        </a:rPr>
                      </a:br>
                      <a:r>
                        <a:rPr kumimoji="1" lang="en-US" altLang="ja-JP" sz="1000" dirty="0">
                          <a:solidFill>
                            <a:schemeClr val="tx1"/>
                          </a:solidFill>
                          <a:latin typeface="ＭＳ Ｐゴシック" panose="020B0600070205080204" pitchFamily="50" charset="-128"/>
                          <a:ea typeface="ＭＳ Ｐゴシック" panose="020B0600070205080204" pitchFamily="50" charset="-128"/>
                        </a:rPr>
                        <a:t>(75</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歳以上</a:t>
                      </a:r>
                      <a:r>
                        <a:rPr kumimoji="1" lang="en-US" altLang="ja-JP" sz="1000" dirty="0">
                          <a:solidFill>
                            <a:schemeClr val="tx1"/>
                          </a:solidFill>
                          <a:latin typeface="ＭＳ Ｐゴシック" panose="020B0600070205080204" pitchFamily="50" charset="-128"/>
                          <a:ea typeface="ＭＳ Ｐゴシック" panose="020B0600070205080204" pitchFamily="50" charset="-128"/>
                        </a:rPr>
                        <a:t>)</a:t>
                      </a:r>
                    </a:p>
                  </a:txBody>
                  <a:tcPr marL="36000" marR="36000" marT="36000" marB="36000">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2" hMerge="1">
                  <a:txBody>
                    <a:bodyPr/>
                    <a:lstStyle/>
                    <a:p>
                      <a:endParaRPr kumimoji="1" lang="ja-JP" altLang="en-US"/>
                    </a:p>
                  </a:txBody>
                  <a:tcPr/>
                </a:tc>
                <a:tc rowSpan="2" hMerge="1">
                  <a:txBody>
                    <a:bodyPr/>
                    <a:lstStyle/>
                    <a:p>
                      <a:endParaRPr kumimoji="1" lang="ja-JP" altLang="en-US"/>
                    </a:p>
                  </a:txBody>
                  <a:tcPr>
                    <a:lnL w="12700" cap="flat" cmpd="sng" algn="ctr">
                      <a:solidFill>
                        <a:schemeClr val="tx1"/>
                      </a:solidFill>
                      <a:prstDash val="solid"/>
                      <a:round/>
                      <a:headEnd type="none" w="med" len="med"/>
                      <a:tailEnd type="none" w="med" len="med"/>
                    </a:lnL>
                  </a:tcPr>
                </a:tc>
                <a:tc gridSpan="4">
                  <a:txBody>
                    <a:bodyPr/>
                    <a:lstStyle/>
                    <a:p>
                      <a:r>
                        <a:rPr kumimoji="1" lang="zh-TW" altLang="en-US" sz="1000" dirty="0">
                          <a:solidFill>
                            <a:schemeClr val="tx1"/>
                          </a:solidFill>
                          <a:latin typeface="ＭＳ Ｐゴシック" panose="020B0600070205080204" pitchFamily="50" charset="-128"/>
                          <a:ea typeface="ＭＳ Ｐゴシック" panose="020B0600070205080204" pitchFamily="50" charset="-128"/>
                        </a:rPr>
                        <a:t>利用者　　有　　無</a:t>
                      </a: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zh-TW" altLang="en-US" sz="1000" dirty="0">
                        <a:solidFill>
                          <a:schemeClr val="tx1"/>
                        </a:solidFill>
                        <a:latin typeface="ＭＳ Ｐゴシック" panose="020B0600070205080204" pitchFamily="50" charset="-128"/>
                        <a:ea typeface="ＭＳ Ｐゴシック" panose="020B060007020508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0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dirty="0">
                          <a:solidFill>
                            <a:schemeClr val="tx1"/>
                          </a:solidFill>
                          <a:latin typeface="ＭＳ Ｐゴシック" panose="020B0600070205080204" pitchFamily="50" charset="-128"/>
                          <a:ea typeface="ＭＳ Ｐゴシック" panose="020B0600070205080204" pitchFamily="50" charset="-128"/>
                        </a:rPr>
                        <a:t>利用者　　有　無</a:t>
                      </a: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ctr"/>
                      <a:endParaRPr kumimoji="1" lang="ja-JP" altLang="en-US" sz="100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dirty="0">
                          <a:solidFill>
                            <a:schemeClr val="tx1"/>
                          </a:solidFill>
                          <a:latin typeface="ＭＳ Ｐゴシック" panose="020B0600070205080204" pitchFamily="50" charset="-128"/>
                          <a:ea typeface="ＭＳ Ｐゴシック" panose="020B0600070205080204" pitchFamily="50" charset="-128"/>
                        </a:rPr>
                        <a:t>利用者　</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　</a:t>
                      </a:r>
                      <a:r>
                        <a:rPr kumimoji="1" lang="zh-TW" altLang="en-US" sz="1000" dirty="0">
                          <a:solidFill>
                            <a:schemeClr val="tx1"/>
                          </a:solidFill>
                          <a:latin typeface="ＭＳ Ｐゴシック" panose="020B0600070205080204" pitchFamily="50" charset="-128"/>
                          <a:ea typeface="ＭＳ Ｐゴシック" panose="020B0600070205080204" pitchFamily="50" charset="-128"/>
                        </a:rPr>
                        <a:t>有　無</a:t>
                      </a: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ＭＳ Ｐゴシック" panose="020B0600070205080204" pitchFamily="50" charset="-128"/>
                        <a:ea typeface="ＭＳ Ｐゴシック" panose="020B0600070205080204" pitchFamily="50" charset="-128"/>
                      </a:endParaRPr>
                    </a:p>
                  </a:txBody>
                  <a:tcPr marL="72000" marR="36000" marT="36000" marB="3600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768275"/>
                  </a:ext>
                </a:extLst>
              </a:tr>
              <a:tr h="235640">
                <a:tc gridSpan="3" vMerge="1">
                  <a:txBody>
                    <a:bodyPr/>
                    <a:lstStyle/>
                    <a:p>
                      <a:endParaRPr lang="ja-JP" altLang="en-US" sz="1050" dirty="0">
                        <a:latin typeface="ＭＳ Ｐゴシック" panose="020B0600070205080204" pitchFamily="50" charset="-128"/>
                        <a:ea typeface="ＭＳ Ｐゴシック" panose="020B0600070205080204" pitchFamily="50" charset="-128"/>
                      </a:endParaRPr>
                    </a:p>
                  </a:txBody>
                  <a:tcPr marT="36000" marB="36000">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FF"/>
                    </a:solidFill>
                  </a:tcPr>
                </a:tc>
                <a:tc hMerge="1" vMerge="1">
                  <a:txBody>
                    <a:bodyPr/>
                    <a:lstStyle/>
                    <a:p>
                      <a:endParaRPr kumimoji="1" lang="ja-JP" altLang="en-US"/>
                    </a:p>
                  </a:txBody>
                  <a:tcPr/>
                </a:tc>
                <a:tc hMerge="1" vMerge="1">
                  <a:txBody>
                    <a:bodyPr/>
                    <a:lstStyle/>
                    <a:p>
                      <a:endParaRPr kumimoji="1" lang="ja-JP" altLang="en-US"/>
                    </a:p>
                  </a:txBody>
                  <a:tcPr/>
                </a:tc>
                <a:tc gridSpan="6">
                  <a:txBody>
                    <a:bodyPr/>
                    <a:lstStyle/>
                    <a:p>
                      <a:pPr algn="r"/>
                      <a:endParaRPr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3"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endParaRPr kumimoji="1" lang="ja-JP" altLang="en-US" sz="1000" dirty="0">
                        <a:solidFill>
                          <a:schemeClr val="tx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sz="1000" dirty="0">
                        <a:solidFill>
                          <a:schemeClr val="tx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Ｐゴシック" panose="020B0600070205080204" pitchFamily="50" charset="-128"/>
                          <a:ea typeface="ＭＳ Ｐゴシック" panose="020B0600070205080204" pitchFamily="50" charset="-128"/>
                        </a:rPr>
                        <a:t>人</a:t>
                      </a:r>
                    </a:p>
                  </a:txBody>
                  <a:tcPr marL="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4">
                  <a:txBody>
                    <a:bodyPr/>
                    <a:lstStyle/>
                    <a:p>
                      <a:pPr algn="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Ｐゴシック" panose="020B0600070205080204" pitchFamily="50" charset="-128"/>
                          <a:ea typeface="ＭＳ Ｐゴシック" panose="020B0600070205080204" pitchFamily="50" charset="-128"/>
                        </a:rPr>
                        <a:t>人</a:t>
                      </a:r>
                    </a:p>
                  </a:txBody>
                  <a:tcPr marL="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2">
                  <a:txBody>
                    <a:bodyPr/>
                    <a:lstStyle/>
                    <a:p>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人</a:t>
                      </a:r>
                    </a:p>
                  </a:txBody>
                  <a:tcPr marL="36000" marR="36000"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257764663"/>
                  </a:ext>
                </a:extLst>
              </a:tr>
              <a:tr h="239640">
                <a:tc rowSpan="2" gridSpan="3">
                  <a:txBody>
                    <a:bodyPr/>
                    <a:lstStyle/>
                    <a:p>
                      <a:pPr algn="ctr">
                        <a:lnSpc>
                          <a:spcPts val="1600"/>
                        </a:lnSpc>
                      </a:pPr>
                      <a:r>
                        <a:rPr kumimoji="1" lang="en-US" altLang="ja-JP" sz="1050" dirty="0">
                          <a:solidFill>
                            <a:schemeClr val="tx1"/>
                          </a:solidFill>
                          <a:latin typeface="ＭＳ Ｐゴシック" panose="020B0600070205080204" pitchFamily="50" charset="-128"/>
                          <a:ea typeface="ＭＳ Ｐゴシック" panose="020B0600070205080204" pitchFamily="50" charset="-128"/>
                        </a:rPr>
                        <a:t>75</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歳以上高齢者人口</a:t>
                      </a:r>
                      <a:endParaRPr kumimoji="1" lang="en-US" altLang="ja-JP" sz="1050" dirty="0">
                        <a:solidFill>
                          <a:schemeClr val="tx1"/>
                        </a:solidFill>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総人口に対する割合</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p>
                  </a:txBody>
                  <a:tcPr marT="36000" marB="36000">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2" hMerge="1">
                  <a:txBody>
                    <a:bodyPr/>
                    <a:lstStyle/>
                    <a:p>
                      <a:endParaRPr kumimoji="1" lang="ja-JP" altLang="en-US"/>
                    </a:p>
                  </a:txBody>
                  <a:tcPr/>
                </a:tc>
                <a:tc rowSpan="2" hMerge="1">
                  <a:txBody>
                    <a:bodyPr/>
                    <a:lstStyle/>
                    <a:p>
                      <a:endParaRPr kumimoji="1" lang="ja-JP" altLang="en-US"/>
                    </a:p>
                  </a:txBody>
                  <a:tcPr/>
                </a:tc>
                <a:tc gridSpan="6">
                  <a:txBody>
                    <a:bodyPr/>
                    <a:lstStyle/>
                    <a:p>
                      <a:pPr algn="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ＭＳ Ｐゴシック" panose="020B0600070205080204" pitchFamily="50" charset="-128"/>
                          <a:ea typeface="ＭＳ Ｐゴシック" panose="020B0600070205080204" pitchFamily="50" charset="-128"/>
                        </a:rPr>
                        <a:t>人</a:t>
                      </a:r>
                    </a:p>
                  </a:txBody>
                  <a:tcPr marL="36000" marR="36000"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2" gridSpan="3">
                  <a:txBody>
                    <a:bodyPr/>
                    <a:lstStyle/>
                    <a:p>
                      <a:pPr algn="ctr"/>
                      <a:r>
                        <a:rPr kumimoji="1" lang="ja-JP" altLang="en-US" sz="1000" dirty="0">
                          <a:solidFill>
                            <a:schemeClr val="tx1"/>
                          </a:solidFill>
                          <a:latin typeface="ＭＳ Ｐゴシック" panose="020B0600070205080204" pitchFamily="50" charset="-128"/>
                          <a:ea typeface="ＭＳ Ｐゴシック" panose="020B0600070205080204" pitchFamily="50" charset="-128"/>
                        </a:rPr>
                        <a:t>男性高齢者</a:t>
                      </a:r>
                    </a:p>
                  </a:txBody>
                  <a:tcPr marL="36000" marR="36000" marT="36000" marB="36000">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2" hMerge="1">
                  <a:txBody>
                    <a:bodyPr/>
                    <a:lstStyle/>
                    <a:p>
                      <a:endParaRPr kumimoji="1" lang="ja-JP" altLang="en-US"/>
                    </a:p>
                  </a:txBody>
                  <a:tcPr/>
                </a:tc>
                <a:tc rowSpan="2" hMerge="1">
                  <a:txBody>
                    <a:bodyPr/>
                    <a:lstStyle/>
                    <a:p>
                      <a:endParaRPr kumimoji="1" lang="ja-JP" altLang="en-US"/>
                    </a:p>
                  </a:txBody>
                  <a:tcPr>
                    <a:lnL w="12700" cap="flat" cmpd="sng" algn="ctr">
                      <a:solidFill>
                        <a:schemeClr val="tx1"/>
                      </a:solidFill>
                      <a:prstDash val="solid"/>
                      <a:round/>
                      <a:headEnd type="none" w="med" len="med"/>
                      <a:tailEnd type="none" w="med" len="med"/>
                    </a:lnL>
                  </a:tcPr>
                </a:tc>
                <a:tc gridSpan="4">
                  <a:txBody>
                    <a:bodyPr/>
                    <a:lstStyle/>
                    <a:p>
                      <a:pPr marL="0" algn="l" defTabSz="914400" rtl="0" eaLnBrk="1" latinLnBrk="0" hangingPunct="1"/>
                      <a:r>
                        <a:rPr kumimoji="1" lang="zh-TW" altLang="en-US" sz="1000" kern="1200" dirty="0">
                          <a:solidFill>
                            <a:schemeClr val="tx1"/>
                          </a:solidFill>
                          <a:latin typeface="ＭＳ Ｐゴシック" panose="020B0600070205080204" pitchFamily="50" charset="-128"/>
                          <a:ea typeface="ＭＳ Ｐゴシック" panose="020B0600070205080204" pitchFamily="50" charset="-128"/>
                          <a:cs typeface="+mn-cs"/>
                        </a:rPr>
                        <a:t>利用者　　有　　無</a:t>
                      </a: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marL="0" algn="l" defTabSz="914400" rtl="0" eaLnBrk="1" latinLnBrk="0" hangingPunct="1"/>
                      <a:endParaRPr kumimoji="1" lang="zh-TW"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0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dirty="0">
                          <a:solidFill>
                            <a:schemeClr val="tx1"/>
                          </a:solidFill>
                          <a:latin typeface="ＭＳ Ｐゴシック" panose="020B0600070205080204" pitchFamily="50" charset="-128"/>
                          <a:ea typeface="ＭＳ Ｐゴシック" panose="020B0600070205080204" pitchFamily="50" charset="-128"/>
                        </a:rPr>
                        <a:t>利用者　</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　</a:t>
                      </a:r>
                      <a:r>
                        <a:rPr kumimoji="1" lang="zh-TW" altLang="en-US" sz="1000" dirty="0">
                          <a:solidFill>
                            <a:schemeClr val="tx1"/>
                          </a:solidFill>
                          <a:latin typeface="ＭＳ Ｐゴシック" panose="020B0600070205080204" pitchFamily="50" charset="-128"/>
                          <a:ea typeface="ＭＳ Ｐゴシック" panose="020B0600070205080204" pitchFamily="50" charset="-128"/>
                        </a:rPr>
                        <a:t>有　無</a:t>
                      </a:r>
                      <a:endParaRPr kumimoji="1" lang="zh-TW"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ct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dirty="0">
                          <a:solidFill>
                            <a:schemeClr val="tx1"/>
                          </a:solidFill>
                          <a:latin typeface="ＭＳ Ｐゴシック" panose="020B0600070205080204" pitchFamily="50" charset="-128"/>
                          <a:ea typeface="ＭＳ Ｐゴシック" panose="020B0600070205080204" pitchFamily="50" charset="-128"/>
                        </a:rPr>
                        <a:t>利用者　　有　無</a:t>
                      </a: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ＭＳ Ｐゴシック" panose="020B0600070205080204" pitchFamily="50" charset="-128"/>
                        <a:ea typeface="ＭＳ Ｐゴシック" panose="020B0600070205080204" pitchFamily="50" charset="-128"/>
                      </a:endParaRPr>
                    </a:p>
                  </a:txBody>
                  <a:tcPr marL="72000" marR="36000" marT="36000" marB="3600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7866068"/>
                  </a:ext>
                </a:extLst>
              </a:tr>
              <a:tr h="239640">
                <a:tc gridSpan="3" vMerge="1">
                  <a:txBody>
                    <a:bodyPr/>
                    <a:lstStyle/>
                    <a:p>
                      <a:endParaRPr lang="ja-JP" altLang="en-US" sz="1050" dirty="0">
                        <a:latin typeface="ＭＳ Ｐゴシック" panose="020B0600070205080204" pitchFamily="50" charset="-128"/>
                        <a:ea typeface="ＭＳ Ｐゴシック" panose="020B0600070205080204" pitchFamily="50" charset="-128"/>
                      </a:endParaRPr>
                    </a:p>
                  </a:txBody>
                  <a:tcPr marT="36000" marB="36000">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FF"/>
                    </a:solidFill>
                  </a:tcPr>
                </a:tc>
                <a:tc hMerge="1" vMerge="1">
                  <a:txBody>
                    <a:bodyPr/>
                    <a:lstStyle/>
                    <a:p>
                      <a:endParaRPr kumimoji="1" lang="ja-JP" altLang="en-US"/>
                    </a:p>
                  </a:txBody>
                  <a:tcPr/>
                </a:tc>
                <a:tc hMerge="1" vMerge="1">
                  <a:txBody>
                    <a:bodyPr/>
                    <a:lstStyle/>
                    <a:p>
                      <a:endParaRPr kumimoji="1" lang="ja-JP" altLang="en-US"/>
                    </a:p>
                  </a:txBody>
                  <a:tcPr/>
                </a:tc>
                <a:tc gridSpan="6">
                  <a:txBody>
                    <a:bodyPr/>
                    <a:lstStyle/>
                    <a:p>
                      <a:pPr algn="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3"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Ｐゴシック" panose="020B0600070205080204" pitchFamily="50" charset="-128"/>
                          <a:ea typeface="ＭＳ Ｐゴシック" panose="020B0600070205080204" pitchFamily="50" charset="-128"/>
                        </a:rPr>
                        <a:t>人</a:t>
                      </a:r>
                    </a:p>
                  </a:txBody>
                  <a:tcPr marL="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4">
                  <a:txBody>
                    <a:bodyPr/>
                    <a:lstStyle/>
                    <a:p>
                      <a:pPr algn="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Ｐゴシック" panose="020B0600070205080204" pitchFamily="50" charset="-128"/>
                          <a:ea typeface="ＭＳ Ｐゴシック" panose="020B0600070205080204" pitchFamily="50" charset="-128"/>
                        </a:rPr>
                        <a:t>人</a:t>
                      </a:r>
                    </a:p>
                  </a:txBody>
                  <a:tcPr marL="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2">
                  <a:txBody>
                    <a:bodyPr/>
                    <a:lstStyle/>
                    <a:p>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人</a:t>
                      </a:r>
                    </a:p>
                  </a:txBody>
                  <a:tcPr marL="36000" marR="36000"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93324275"/>
                  </a:ext>
                </a:extLst>
              </a:tr>
              <a:tr h="23564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050" dirty="0">
                          <a:solidFill>
                            <a:schemeClr val="tx1"/>
                          </a:solidFill>
                          <a:latin typeface="ＭＳ Ｐゴシック" panose="020B0600070205080204" pitchFamily="50" charset="-128"/>
                          <a:ea typeface="ＭＳ Ｐゴシック" panose="020B0600070205080204" pitchFamily="50" charset="-128"/>
                        </a:rPr>
                        <a:t>第</a:t>
                      </a:r>
                      <a:r>
                        <a:rPr kumimoji="1" lang="ja-JP" altLang="en-US" sz="1050">
                          <a:solidFill>
                            <a:schemeClr val="tx1"/>
                          </a:solidFill>
                          <a:latin typeface="ＭＳ Ｐゴシック" panose="020B0600070205080204" pitchFamily="50" charset="-128"/>
                          <a:ea typeface="ＭＳ Ｐゴシック" panose="020B0600070205080204" pitchFamily="50" charset="-128"/>
                        </a:rPr>
                        <a:t>９</a:t>
                      </a:r>
                      <a:r>
                        <a:rPr kumimoji="1" lang="zh-CN" altLang="en-US" sz="1050">
                          <a:solidFill>
                            <a:schemeClr val="tx1"/>
                          </a:solidFill>
                          <a:latin typeface="ＭＳ Ｐゴシック" panose="020B0600070205080204" pitchFamily="50" charset="-128"/>
                          <a:ea typeface="ＭＳ Ｐゴシック" panose="020B0600070205080204" pitchFamily="50" charset="-128"/>
                        </a:rPr>
                        <a:t>期</a:t>
                      </a:r>
                      <a:r>
                        <a:rPr kumimoji="1" lang="en-US" altLang="zh-CN" sz="1050" dirty="0">
                          <a:solidFill>
                            <a:schemeClr val="tx1"/>
                          </a:solidFill>
                          <a:latin typeface="ＭＳ Ｐゴシック" panose="020B0600070205080204" pitchFamily="50" charset="-128"/>
                          <a:ea typeface="ＭＳ Ｐゴシック" panose="020B0600070205080204" pitchFamily="50" charset="-128"/>
                        </a:rPr>
                        <a:t>1</a:t>
                      </a:r>
                      <a:r>
                        <a:rPr kumimoji="1" lang="zh-CN" altLang="en-US" sz="1050" dirty="0">
                          <a:solidFill>
                            <a:schemeClr val="tx1"/>
                          </a:solidFill>
                          <a:latin typeface="ＭＳ Ｐゴシック" panose="020B0600070205080204" pitchFamily="50" charset="-128"/>
                          <a:ea typeface="ＭＳ Ｐゴシック" panose="020B0600070205080204" pitchFamily="50" charset="-128"/>
                        </a:rPr>
                        <a:t>号保険料</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marT="36000" marB="36000">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tc>
                <a:tc gridSpan="6">
                  <a:txBody>
                    <a:bodyPr/>
                    <a:lstStyle/>
                    <a:p>
                      <a:pPr algn="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gridSpan="2">
                  <a:txBody>
                    <a:bodyPr/>
                    <a:lstStyle/>
                    <a:p>
                      <a:pPr algn="l"/>
                      <a:r>
                        <a:rPr lang="ja-JP" altLang="en-US" sz="1050" dirty="0">
                          <a:solidFill>
                            <a:schemeClr val="tx1"/>
                          </a:solidFill>
                          <a:latin typeface="ＭＳ Ｐゴシック" panose="020B0600070205080204" pitchFamily="50" charset="-128"/>
                          <a:ea typeface="ＭＳ Ｐゴシック" panose="020B0600070205080204" pitchFamily="50" charset="-128"/>
                        </a:rPr>
                        <a:t>円</a:t>
                      </a:r>
                    </a:p>
                  </a:txBody>
                  <a:tcPr marL="36000" marR="36000"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hMerge="1">
                  <a:txBody>
                    <a:bodyPr/>
                    <a:lstStyle/>
                    <a:p>
                      <a:pPr algn="l"/>
                      <a:endParaRPr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rowSpan="2" gridSpan="3">
                  <a:txBody>
                    <a:bodyPr/>
                    <a:lstStyle/>
                    <a:p>
                      <a:pPr algn="ctr"/>
                      <a:r>
                        <a:rPr kumimoji="1" lang="zh-TW" altLang="en-US" sz="1000" dirty="0">
                          <a:solidFill>
                            <a:schemeClr val="tx1"/>
                          </a:solidFill>
                          <a:latin typeface="ＭＳ Ｐゴシック" panose="020B0600070205080204" pitchFamily="50" charset="-128"/>
                          <a:ea typeface="ＭＳ Ｐゴシック" panose="020B0600070205080204" pitchFamily="50" charset="-128"/>
                        </a:rPr>
                        <a:t>要介護高齢者</a:t>
                      </a:r>
                    </a:p>
                  </a:txBody>
                  <a:tcPr marL="36000" marR="36000" marT="36000" marB="36000">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2" hMerge="1">
                  <a:txBody>
                    <a:bodyPr/>
                    <a:lstStyle/>
                    <a:p>
                      <a:endParaRPr kumimoji="1" lang="ja-JP" altLang="en-US"/>
                    </a:p>
                  </a:txBody>
                  <a:tcPr/>
                </a:tc>
                <a:tc rowSpan="2" hMerge="1">
                  <a:txBody>
                    <a:bodyPr/>
                    <a:lstStyle/>
                    <a:p>
                      <a:endParaRPr kumimoji="1" lang="ja-JP" altLang="en-US"/>
                    </a:p>
                  </a:txBody>
                  <a:tcPr>
                    <a:lnL w="12700" cap="flat" cmpd="sng" algn="ctr">
                      <a:solidFill>
                        <a:schemeClr val="tx1"/>
                      </a:solidFill>
                      <a:prstDash val="solid"/>
                      <a:round/>
                      <a:headEnd type="none" w="med" len="med"/>
                      <a:tailEnd type="none" w="med" len="med"/>
                    </a:lnL>
                  </a:tcPr>
                </a:tc>
                <a:tc gridSpan="4">
                  <a:txBody>
                    <a:bodyPr/>
                    <a:lstStyle/>
                    <a:p>
                      <a:r>
                        <a:rPr kumimoji="1" lang="zh-TW" altLang="en-US" sz="1000" dirty="0">
                          <a:solidFill>
                            <a:schemeClr val="tx1"/>
                          </a:solidFill>
                          <a:latin typeface="ＭＳ Ｐゴシック" panose="020B0600070205080204" pitchFamily="50" charset="-128"/>
                          <a:ea typeface="ＭＳ Ｐゴシック" panose="020B0600070205080204" pitchFamily="50" charset="-128"/>
                        </a:rPr>
                        <a:t>利用者　　有　　無</a:t>
                      </a: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zh-TW" altLang="en-US" sz="1000" dirty="0">
                        <a:solidFill>
                          <a:schemeClr val="tx1"/>
                        </a:solidFill>
                        <a:latin typeface="ＭＳ Ｐゴシック" panose="020B0600070205080204" pitchFamily="50" charset="-128"/>
                        <a:ea typeface="ＭＳ Ｐゴシック" panose="020B060007020508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dirty="0">
                          <a:solidFill>
                            <a:schemeClr val="tx1"/>
                          </a:solidFill>
                          <a:latin typeface="ＭＳ Ｐゴシック" panose="020B0600070205080204" pitchFamily="50" charset="-128"/>
                          <a:ea typeface="ＭＳ Ｐゴシック" panose="020B0600070205080204" pitchFamily="50" charset="-128"/>
                        </a:rPr>
                        <a:t>利用者　　有　無</a:t>
                      </a: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ct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dirty="0">
                          <a:solidFill>
                            <a:schemeClr val="tx1"/>
                          </a:solidFill>
                          <a:latin typeface="ＭＳ Ｐゴシック" panose="020B0600070205080204" pitchFamily="50" charset="-128"/>
                          <a:ea typeface="ＭＳ Ｐゴシック" panose="020B0600070205080204" pitchFamily="50" charset="-128"/>
                        </a:rPr>
                        <a:t>利用者　　有　無</a:t>
                      </a: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endParaRPr>
                    </a:p>
                  </a:txBody>
                  <a:tcPr marT="36000" marB="36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ＭＳ Ｐゴシック" panose="020B0600070205080204" pitchFamily="50" charset="-128"/>
                        <a:ea typeface="ＭＳ Ｐゴシック" panose="020B0600070205080204" pitchFamily="50" charset="-128"/>
                      </a:endParaRPr>
                    </a:p>
                  </a:txBody>
                  <a:tcPr marL="72000" marR="36000" marT="36000" marB="3600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7758624"/>
                  </a:ext>
                </a:extLst>
              </a:tr>
              <a:tr h="220654">
                <a:tc rowSpan="2" gridSpan="11">
                  <a:txBody>
                    <a:bodyPr/>
                    <a:lstStyle/>
                    <a:p>
                      <a:r>
                        <a:rPr lang="ja-JP" altLang="en-US" sz="1050" dirty="0">
                          <a:latin typeface="+mn-ea"/>
                          <a:ea typeface="+mn-ea"/>
                        </a:rPr>
                        <a:t>④取組推進にあたって、自治体からの補助金・助成金の支給を受けていますか（または受けていましたか）。該当する選択肢に○をつけてください。</a:t>
                      </a:r>
                      <a:endParaRPr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rowSpan="2" hMerge="1">
                  <a:txBody>
                    <a:bodyPr/>
                    <a:lstStyle/>
                    <a:p>
                      <a:endParaRPr kumimoji="1" lang="ja-JP" altLang="en-US"/>
                    </a:p>
                  </a:txBody>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tcPr>
                </a:tc>
                <a:tc rowSpan="2" hMerge="1">
                  <a:txBody>
                    <a:bodyPr/>
                    <a:lstStyle/>
                    <a:p>
                      <a:endParaRPr kumimoji="1" lang="ja-JP" altLang="en-US"/>
                    </a:p>
                  </a:txBody>
                  <a:tcPr/>
                </a:tc>
                <a:tc rowSpan="2" hMerge="1">
                  <a:txBody>
                    <a:bodyPr/>
                    <a:lstStyle/>
                    <a:p>
                      <a:endParaRPr kumimoji="1" lang="ja-JP" altLang="en-US"/>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rowSpan="2" hMerge="1">
                  <a:txBody>
                    <a:bodyPr/>
                    <a:lstStyle/>
                    <a:p>
                      <a:endParaRPr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3"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endParaRPr kumimoji="1" lang="ja-JP" altLang="en-US" sz="10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sz="10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Ｐゴシック" panose="020B0600070205080204" pitchFamily="50" charset="-128"/>
                          <a:ea typeface="ＭＳ Ｐゴシック" panose="020B0600070205080204" pitchFamily="50" charset="-128"/>
                        </a:rPr>
                        <a:t>人</a:t>
                      </a:r>
                    </a:p>
                  </a:txBody>
                  <a:tcPr marL="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4">
                  <a:txBody>
                    <a:bodyPr/>
                    <a:lstStyle/>
                    <a:p>
                      <a:pPr algn="r"/>
                      <a:endParaRPr kumimoji="1" lang="ja-JP" altLang="en-US" sz="1000" dirty="0"/>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Ｐゴシック" panose="020B0600070205080204" pitchFamily="50" charset="-128"/>
                          <a:ea typeface="ＭＳ Ｐゴシック" panose="020B0600070205080204" pitchFamily="50" charset="-128"/>
                        </a:rPr>
                        <a:t>人</a:t>
                      </a:r>
                    </a:p>
                  </a:txBody>
                  <a:tcPr marL="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2">
                  <a:txBody>
                    <a:bodyPr/>
                    <a:lstStyle/>
                    <a:p>
                      <a:endParaRPr kumimoji="1" lang="ja-JP" altLang="en-US" sz="1000" dirty="0"/>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p>
                  </a:txBody>
                  <a:tcPr marT="36000" marB="36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人</a:t>
                      </a:r>
                    </a:p>
                  </a:txBody>
                  <a:tcPr marL="36000" marR="36000"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522035621"/>
                  </a:ext>
                </a:extLst>
              </a:tr>
              <a:tr h="322191">
                <a:tc gridSpan="11" vMerge="1">
                  <a:txBody>
                    <a:bodyPr/>
                    <a:lstStyle/>
                    <a:p>
                      <a:endParaRPr lang="ja-JP" altLang="en-US" sz="1050" dirty="0">
                        <a:latin typeface="ＭＳ Ｐゴシック" panose="020B0600070205080204" pitchFamily="50" charset="-128"/>
                        <a:ea typeface="ＭＳ Ｐゴシック" panose="020B0600070205080204" pitchFamily="50" charset="-128"/>
                      </a:endParaRPr>
                    </a:p>
                  </a:txBody>
                  <a:tcPr marT="36000" marB="36000">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FF"/>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3" gridSpan="3">
                  <a:txBody>
                    <a:bodyPr/>
                    <a:lstStyle/>
                    <a:p>
                      <a:pPr algn="ctr"/>
                      <a:r>
                        <a:rPr kumimoji="1" lang="zh-TW" altLang="en-US" sz="1000" dirty="0">
                          <a:latin typeface="ＭＳ Ｐゴシック" panose="020B0600070205080204" pitchFamily="50" charset="-128"/>
                          <a:ea typeface="ＭＳ Ｐゴシック" panose="020B0600070205080204" pitchFamily="50" charset="-128"/>
                        </a:rPr>
                        <a:t>認知症高齢者</a:t>
                      </a:r>
                    </a:p>
                  </a:txBody>
                  <a:tcPr marL="36000" marR="36000" marT="36000" marB="36000">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3" hMerge="1">
                  <a:txBody>
                    <a:bodyPr/>
                    <a:lstStyle/>
                    <a:p>
                      <a:endParaRPr kumimoji="1" lang="ja-JP" altLang="en-US"/>
                    </a:p>
                  </a:txBody>
                  <a:tcPr/>
                </a:tc>
                <a:tc rowSpan="3" hMerge="1">
                  <a:txBody>
                    <a:bodyPr/>
                    <a:lstStyle/>
                    <a:p>
                      <a:endParaRPr kumimoji="1" lang="ja-JP" altLang="en-US"/>
                    </a:p>
                  </a:txBody>
                  <a:tcPr>
                    <a:lnL w="12700" cap="flat" cmpd="sng" algn="ctr">
                      <a:solidFill>
                        <a:schemeClr val="tx1"/>
                      </a:solidFill>
                      <a:prstDash val="solid"/>
                      <a:round/>
                      <a:headEnd type="none" w="med" len="med"/>
                      <a:tailEnd type="none" w="med" len="med"/>
                    </a:lnL>
                  </a:tcPr>
                </a:tc>
                <a:tc rowSpan="2" gridSpan="4">
                  <a:txBody>
                    <a:bodyPr/>
                    <a:lstStyle/>
                    <a:p>
                      <a:r>
                        <a:rPr kumimoji="1" lang="zh-TW" altLang="en-US" sz="1000" dirty="0">
                          <a:latin typeface="ＭＳ Ｐゴシック" panose="020B0600070205080204" pitchFamily="50" charset="-128"/>
                          <a:ea typeface="ＭＳ Ｐゴシック" panose="020B0600070205080204" pitchFamily="50" charset="-128"/>
                        </a:rPr>
                        <a:t>利用者　　有　　無</a:t>
                      </a: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lnL w="12700" cap="flat" cmpd="sng" algn="ctr">
                      <a:solidFill>
                        <a:schemeClr val="tx1"/>
                      </a:solidFill>
                      <a:prstDash val="solid"/>
                      <a:round/>
                      <a:headEnd type="none" w="med" len="med"/>
                      <a:tailEnd type="none" w="med" len="med"/>
                    </a:lnL>
                  </a:tcPr>
                </a:tc>
                <a:tc rowSpan="2" hMerge="1">
                  <a:txBody>
                    <a:bodyPr/>
                    <a:lstStyle/>
                    <a:p>
                      <a:endParaRPr kumimoji="1" lang="zh-TW" altLang="en-US" sz="1000" dirty="0">
                        <a:latin typeface="ＭＳ Ｐゴシック" panose="020B0600070205080204" pitchFamily="50" charset="-128"/>
                        <a:ea typeface="ＭＳ Ｐゴシック" panose="020B060007020508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endParaRPr kumimoji="1" lang="ja-JP" altLang="en-US" sz="1000" dirty="0"/>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dirty="0">
                          <a:latin typeface="ＭＳ Ｐゴシック" panose="020B0600070205080204" pitchFamily="50" charset="-128"/>
                          <a:ea typeface="ＭＳ Ｐゴシック" panose="020B0600070205080204" pitchFamily="50" charset="-128"/>
                        </a:rPr>
                        <a:t>利用者　　有　無</a:t>
                      </a:r>
                      <a:endParaRPr kumimoji="1" lang="ja-JP" altLang="en-US" sz="1000" dirty="0"/>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lnL w="12700" cap="flat" cmpd="sng" algn="ctr">
                      <a:solidFill>
                        <a:schemeClr val="tx1"/>
                      </a:solidFill>
                      <a:prstDash val="solid"/>
                      <a:round/>
                      <a:headEnd type="none" w="med" len="med"/>
                      <a:tailEnd type="none" w="med" len="med"/>
                    </a:lnL>
                  </a:tcPr>
                </a:tc>
                <a:tc rowSpan="2" hMerge="1">
                  <a:txBody>
                    <a:bodyPr/>
                    <a:lstStyle/>
                    <a:p>
                      <a:endParaRPr kumimoji="1" lang="ja-JP" altLang="en-US"/>
                    </a:p>
                  </a:txBody>
                  <a:tcPr/>
                </a:tc>
                <a:tc rowSpan="2">
                  <a:txBody>
                    <a:bodyPr/>
                    <a:lstStyle/>
                    <a:p>
                      <a:pPr algn="ctr"/>
                      <a:endParaRPr kumimoji="1" lang="ja-JP" altLang="en-US" sz="1000" dirty="0"/>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dirty="0">
                          <a:latin typeface="ＭＳ Ｐゴシック" panose="020B0600070205080204" pitchFamily="50" charset="-128"/>
                          <a:ea typeface="ＭＳ Ｐゴシック" panose="020B0600070205080204" pitchFamily="50" charset="-128"/>
                        </a:rPr>
                        <a:t>利用者　　有　無</a:t>
                      </a: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TW" altLang="en-US" sz="1000" dirty="0">
                        <a:latin typeface="ＭＳ Ｐゴシック" panose="020B0600070205080204" pitchFamily="50" charset="-128"/>
                        <a:ea typeface="ＭＳ Ｐゴシック" panose="020B060007020508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ＭＳ Ｐゴシック" panose="020B0600070205080204" pitchFamily="50" charset="-128"/>
                        <a:ea typeface="ＭＳ Ｐゴシック" panose="020B0600070205080204" pitchFamily="50" charset="-128"/>
                      </a:endParaRPr>
                    </a:p>
                  </a:txBody>
                  <a:tcPr marL="72000" marR="36000" marT="36000" marB="3600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6664958"/>
                  </a:ext>
                </a:extLst>
              </a:tr>
              <a:tr h="61685">
                <a:tc rowSpan="4"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mn-ea"/>
                        </a:rPr>
                        <a:t>現在受けている　</a:t>
                      </a:r>
                      <a:endParaRPr lang="en-US" altLang="ja-JP" sz="900" dirty="0">
                        <a:latin typeface="ＭＳ Ｐゴシック" panose="020B0600070205080204" pitchFamily="50" charset="-128"/>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900" dirty="0">
                        <a:latin typeface="ＭＳ Ｐゴシック" panose="020B0600070205080204" pitchFamily="50" charset="-128"/>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mn-ea"/>
                        </a:rPr>
                        <a:t>　かつて受けていたが現在は受けていない　　</a:t>
                      </a:r>
                      <a:endParaRPr lang="en-US" altLang="ja-JP" sz="900" dirty="0">
                        <a:latin typeface="ＭＳ Ｐゴシック" panose="020B0600070205080204" pitchFamily="50" charset="-128"/>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900" dirty="0">
                        <a:latin typeface="ＭＳ Ｐゴシック" panose="020B0600070205080204" pitchFamily="50" charset="-128"/>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mn-ea"/>
                        </a:rPr>
                        <a:t>受けたことがない</a:t>
                      </a:r>
                      <a:endParaRPr lang="ja-JP" altLang="en-US" sz="900" dirty="0">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lnL w="19050" cap="flat" cmpd="sng" algn="ctr">
                      <a:solidFill>
                        <a:schemeClr val="tx1"/>
                      </a:solidFill>
                      <a:prstDash val="solid"/>
                      <a:round/>
                      <a:headEnd type="none" w="med" len="med"/>
                      <a:tailEnd type="none" w="med" len="med"/>
                    </a:lnL>
                  </a:tcPr>
                </a:tc>
                <a:tc rowSpan="4" hMerge="1">
                  <a:txBody>
                    <a:bodyPr/>
                    <a:lstStyle/>
                    <a:p>
                      <a:endParaRPr kumimoji="1" lang="ja-JP" altLang="en-US"/>
                    </a:p>
                  </a:txBody>
                  <a:tcPr/>
                </a:tc>
                <a:tc rowSpan="4" hMerge="1">
                  <a:txBody>
                    <a:bodyPr/>
                    <a:lstStyle/>
                    <a:p>
                      <a:endParaRPr kumimoji="1" lang="ja-JP" altLang="en-US"/>
                    </a:p>
                  </a:txBody>
                  <a:tcPr>
                    <a:lnL w="19050" cap="flat" cmpd="sng" algn="ctr">
                      <a:solidFill>
                        <a:schemeClr val="tx1"/>
                      </a:solidFill>
                      <a:prstDash val="solid"/>
                      <a:round/>
                      <a:headEnd type="none" w="med" len="med"/>
                      <a:tailEnd type="none" w="med" len="med"/>
                    </a:lnL>
                  </a:tcPr>
                </a:tc>
                <a:tc rowSpan="4" hMerge="1">
                  <a:txBody>
                    <a:bodyPr/>
                    <a:lstStyle/>
                    <a:p>
                      <a:endParaRPr kumimoji="1" lang="ja-JP" altLang="en-US"/>
                    </a:p>
                  </a:txBody>
                  <a:tcPr>
                    <a:lnL w="19050" cap="flat" cmpd="sng" algn="ctr">
                      <a:solidFill>
                        <a:schemeClr val="tx1"/>
                      </a:solidFill>
                      <a:prstDash val="solid"/>
                      <a:round/>
                      <a:headEnd type="none" w="med" len="med"/>
                      <a:tailEnd type="none" w="med" len="med"/>
                    </a:lnL>
                  </a:tcPr>
                </a:tc>
                <a:tc rowSpan="4" hMerge="1">
                  <a:txBody>
                    <a:bodyPr/>
                    <a:lstStyle/>
                    <a:p>
                      <a:endParaRPr kumimoji="1" lang="ja-JP" altLang="en-US"/>
                    </a:p>
                  </a:txBody>
                  <a:tcPr>
                    <a:lnL w="19050" cap="flat" cmpd="sng" algn="ctr">
                      <a:solidFill>
                        <a:schemeClr val="tx1"/>
                      </a:solidFill>
                      <a:prstDash val="solid"/>
                      <a:round/>
                      <a:headEnd type="none" w="med" len="med"/>
                      <a:tailEnd type="none" w="med" len="med"/>
                    </a:lnL>
                  </a:tcPr>
                </a:tc>
                <a:tc rowSpan="4" hMerge="1">
                  <a:txBody>
                    <a:bodyPr/>
                    <a:lstStyle/>
                    <a:p>
                      <a:endParaRPr kumimoji="1" lang="ja-JP" altLang="en-US"/>
                    </a:p>
                  </a:txBody>
                  <a:tcPr/>
                </a:tc>
                <a:tc rowSpan="4" hMerge="1">
                  <a:txBody>
                    <a:bodyPr/>
                    <a:lstStyle/>
                    <a:p>
                      <a:endParaRPr kumimoji="1" lang="ja-JP" altLang="en-US"/>
                    </a:p>
                  </a:txBody>
                  <a:tcPr>
                    <a:lnL w="19050" cap="flat" cmpd="sng" algn="ctr">
                      <a:solidFill>
                        <a:schemeClr val="tx1"/>
                      </a:solidFill>
                      <a:prstDash val="solid"/>
                      <a:round/>
                      <a:headEnd type="none" w="med" len="med"/>
                      <a:tailEnd type="none" w="med" len="med"/>
                    </a:lnL>
                  </a:tcPr>
                </a:tc>
                <a:tc rowSpan="4"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900" dirty="0">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311489948"/>
                  </a:ext>
                </a:extLst>
              </a:tr>
              <a:tr h="220654">
                <a:tc gridSpan="11" vMerge="1">
                  <a:txBody>
                    <a:bodyPr/>
                    <a:lstStyle/>
                    <a:p>
                      <a:endParaRPr lang="ja-JP" altLang="en-US" sz="1050" dirty="0">
                        <a:latin typeface="ＭＳ Ｐゴシック" panose="020B0600070205080204" pitchFamily="50" charset="-128"/>
                        <a:ea typeface="ＭＳ Ｐゴシック" panose="020B0600070205080204" pitchFamily="50" charset="-128"/>
                      </a:endParaRPr>
                    </a:p>
                  </a:txBody>
                  <a:tcPr marT="36000" marB="36000">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FF"/>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endParaRPr kumimoji="1" lang="ja-JP" altLang="en-US" sz="10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sz="10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Ｐゴシック" panose="020B0600070205080204" pitchFamily="50" charset="-128"/>
                          <a:ea typeface="+mn-ea"/>
                        </a:rPr>
                        <a:t>人</a:t>
                      </a:r>
                    </a:p>
                  </a:txBody>
                  <a:tcPr marL="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4">
                  <a:txBody>
                    <a:bodyPr/>
                    <a:lstStyle/>
                    <a:p>
                      <a:pPr algn="r"/>
                      <a:endParaRPr kumimoji="1" lang="ja-JP" altLang="en-US" sz="1000" dirty="0"/>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人</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2">
                  <a:txBody>
                    <a:bodyPr/>
                    <a:lstStyle/>
                    <a:p>
                      <a:endParaRPr kumimoji="1" lang="ja-JP" altLang="en-US" sz="1000" dirty="0"/>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p>
                  </a:txBody>
                  <a:tcPr marT="36000" marB="36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人</a:t>
                      </a:r>
                    </a:p>
                  </a:txBody>
                  <a:tcPr marL="36000" marR="36000"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342627725"/>
                  </a:ext>
                </a:extLst>
              </a:tr>
              <a:tr h="220654">
                <a:tc gridSpan="11" vMerge="1">
                  <a:txBody>
                    <a:bodyPr/>
                    <a:lstStyle/>
                    <a:p>
                      <a:endParaRPr lang="ja-JP" altLang="en-US" sz="1050" dirty="0">
                        <a:latin typeface="ＭＳ Ｐゴシック" panose="020B0600070205080204" pitchFamily="50" charset="-128"/>
                        <a:ea typeface="ＭＳ Ｐゴシック" panose="020B0600070205080204" pitchFamily="50" charset="-128"/>
                      </a:endParaRPr>
                    </a:p>
                  </a:txBody>
                  <a:tcPr marT="36000" marB="36000">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FF"/>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gridSpan="3">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独居高齢者</a:t>
                      </a:r>
                    </a:p>
                  </a:txBody>
                  <a:tcPr marL="36000" marR="36000" marT="36000" marB="36000">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2" hMerge="1">
                  <a:txBody>
                    <a:bodyPr/>
                    <a:lstStyle/>
                    <a:p>
                      <a:endParaRPr kumimoji="1" lang="ja-JP" altLang="en-US"/>
                    </a:p>
                  </a:txBody>
                  <a:tcPr/>
                </a:tc>
                <a:tc rowSpan="2" hMerge="1">
                  <a:txBody>
                    <a:bodyPr/>
                    <a:lstStyle/>
                    <a:p>
                      <a:endParaRPr kumimoji="1" lang="ja-JP" altLang="en-US"/>
                    </a:p>
                  </a:txBody>
                  <a:tcPr>
                    <a:lnL w="12700" cap="flat" cmpd="sng" algn="ctr">
                      <a:solidFill>
                        <a:schemeClr val="tx1"/>
                      </a:solidFill>
                      <a:prstDash val="solid"/>
                      <a:round/>
                      <a:headEnd type="none" w="med" len="med"/>
                      <a:tailEnd type="none" w="med" len="med"/>
                    </a:lnL>
                  </a:tcPr>
                </a:tc>
                <a:tc gridSpan="4">
                  <a:txBody>
                    <a:bodyPr/>
                    <a:lstStyle/>
                    <a:p>
                      <a:r>
                        <a:rPr kumimoji="1" lang="zh-TW" altLang="en-US" sz="1000" dirty="0">
                          <a:latin typeface="ＭＳ Ｐゴシック" panose="020B0600070205080204" pitchFamily="50" charset="-128"/>
                          <a:ea typeface="ＭＳ Ｐゴシック" panose="020B0600070205080204" pitchFamily="50" charset="-128"/>
                        </a:rPr>
                        <a:t>利用者　　有　　無</a:t>
                      </a: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zh-TW" altLang="en-US" sz="1000" dirty="0">
                        <a:latin typeface="ＭＳ Ｐゴシック" panose="020B0600070205080204" pitchFamily="50" charset="-128"/>
                        <a:ea typeface="ＭＳ Ｐゴシック" panose="020B060007020508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00" dirty="0"/>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dirty="0">
                          <a:latin typeface="ＭＳ Ｐゴシック" panose="020B0600070205080204" pitchFamily="50" charset="-128"/>
                          <a:ea typeface="ＭＳ Ｐゴシック" panose="020B0600070205080204" pitchFamily="50" charset="-128"/>
                        </a:rPr>
                        <a:t>利用者　　有　無</a:t>
                      </a:r>
                      <a:endParaRPr kumimoji="1" lang="ja-JP" altLang="en-US" sz="1000" dirty="0"/>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ctr"/>
                      <a:endParaRPr kumimoji="1" lang="ja-JP" altLang="en-US" sz="1000" dirty="0"/>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dirty="0">
                          <a:latin typeface="ＭＳ Ｐゴシック" panose="020B0600070205080204" pitchFamily="50" charset="-128"/>
                          <a:ea typeface="ＭＳ Ｐゴシック" panose="020B0600070205080204" pitchFamily="50" charset="-128"/>
                        </a:rPr>
                        <a:t>利用者　　有　無</a:t>
                      </a:r>
                      <a:endParaRPr kumimoji="1" lang="ja-JP" altLang="en-US" sz="1000" dirty="0"/>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marT="36000" marB="36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ＭＳ Ｐゴシック" panose="020B0600070205080204" pitchFamily="50" charset="-128"/>
                        <a:ea typeface="ＭＳ Ｐゴシック" panose="020B0600070205080204" pitchFamily="50" charset="-128"/>
                      </a:endParaRPr>
                    </a:p>
                  </a:txBody>
                  <a:tcPr marL="72000" marR="36000" marT="36000" marB="3600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9342385"/>
                  </a:ext>
                </a:extLst>
              </a:tr>
              <a:tr h="242157">
                <a:tc gridSpan="11" vMerge="1">
                  <a:txBody>
                    <a:bodyPr/>
                    <a:lstStyle/>
                    <a:p>
                      <a:endParaRPr lang="ja-JP" altLang="en-US" sz="1050" dirty="0">
                        <a:latin typeface="ＭＳ Ｐゴシック" panose="020B0600070205080204" pitchFamily="50" charset="-128"/>
                        <a:ea typeface="ＭＳ Ｐゴシック" panose="020B0600070205080204" pitchFamily="50" charset="-128"/>
                      </a:endParaRPr>
                    </a:p>
                  </a:txBody>
                  <a:tcPr marT="36000" marB="36000">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FF"/>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endParaRPr kumimoji="1" lang="ja-JP" altLang="en-US" sz="10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sz="10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Ｐゴシック" panose="020B0600070205080204" pitchFamily="50" charset="-128"/>
                          <a:ea typeface="ＭＳ Ｐゴシック" panose="020B0600070205080204" pitchFamily="50" charset="-128"/>
                        </a:rPr>
                        <a:t>人</a:t>
                      </a:r>
                    </a:p>
                  </a:txBody>
                  <a:tcPr marL="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4">
                  <a:txBody>
                    <a:bodyPr/>
                    <a:lstStyle/>
                    <a:p>
                      <a:pPr algn="r"/>
                      <a:endParaRPr kumimoji="1" lang="ja-JP" altLang="en-US" sz="1000" dirty="0"/>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Ｐゴシック" panose="020B0600070205080204" pitchFamily="50" charset="-128"/>
                          <a:ea typeface="ＭＳ Ｐゴシック" panose="020B0600070205080204" pitchFamily="50" charset="-128"/>
                        </a:rPr>
                        <a:t>人</a:t>
                      </a:r>
                    </a:p>
                  </a:txBody>
                  <a:tcPr marL="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gridSpan="2">
                  <a:txBody>
                    <a:bodyPr/>
                    <a:lstStyle/>
                    <a:p>
                      <a:endParaRPr kumimoji="1" lang="ja-JP" altLang="en-US" sz="1000" dirty="0"/>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p>
                  </a:txBody>
                  <a:tcPr marT="36000" marB="36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人</a:t>
                      </a:r>
                    </a:p>
                  </a:txBody>
                  <a:tcPr marL="36000" marR="36000" marT="36000" marB="36000">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3902134643"/>
                  </a:ext>
                </a:extLst>
              </a:tr>
              <a:tr h="186800">
                <a:tc gridSpan="8">
                  <a:txBody>
                    <a:bodyPr/>
                    <a:lstStyle/>
                    <a:p>
                      <a:r>
                        <a:rPr lang="ja-JP" altLang="en-US" sz="1050" dirty="0">
                          <a:latin typeface="ＭＳ Ｐゴシック" panose="020B0600070205080204" pitchFamily="50" charset="-128"/>
                          <a:ea typeface="ＭＳ Ｐゴシック" panose="020B0600070205080204" pitchFamily="50" charset="-128"/>
                        </a:rPr>
                        <a:t> 現在受けている場合、事業全体額に占める割合</a:t>
                      </a:r>
                    </a:p>
                  </a:txBody>
                  <a:tcPr marL="36000" marR="36000" marT="36000" marB="3600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ja-JP" altLang="en-US" sz="1050" dirty="0">
                        <a:latin typeface="ＭＳ Ｐゴシック" panose="020B0600070205080204" pitchFamily="50" charset="-128"/>
                        <a:ea typeface="ＭＳ Ｐゴシック" panose="020B0600070205080204" pitchFamily="50" charset="-128"/>
                      </a:endParaRPr>
                    </a:p>
                  </a:txBody>
                  <a:tcPr marT="36000" marB="36000">
                    <a:lnL w="3175" cap="flat" cmpd="sng" algn="ctr">
                      <a:solidFill>
                        <a:schemeClr val="bg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gridSpan="3">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TW" sz="1050" dirty="0">
                          <a:latin typeface="ＭＳ Ｐゴシック" panose="020B0600070205080204" pitchFamily="50" charset="-128"/>
                          <a:ea typeface="ＭＳ Ｐゴシック" panose="020B0600070205080204" pitchFamily="50" charset="-128"/>
                        </a:rPr>
                        <a:t>(</a:t>
                      </a:r>
                      <a:r>
                        <a:rPr lang="zh-TW" altLang="en-US" sz="1050" dirty="0">
                          <a:latin typeface="ＭＳ Ｐゴシック" panose="020B0600070205080204" pitchFamily="50" charset="-128"/>
                          <a:ea typeface="ＭＳ Ｐゴシック" panose="020B0600070205080204" pitchFamily="50" charset="-128"/>
                        </a:rPr>
                        <a:t>約　　割</a:t>
                      </a:r>
                      <a:r>
                        <a:rPr lang="en-US" altLang="zh-TW" sz="1050" dirty="0">
                          <a:latin typeface="ＭＳ Ｐゴシック" panose="020B0600070205080204" pitchFamily="50" charset="-128"/>
                          <a:ea typeface="ＭＳ Ｐゴシック" panose="020B0600070205080204" pitchFamily="50" charset="-128"/>
                        </a:rPr>
                        <a:t>)</a:t>
                      </a:r>
                      <a:endParaRPr lang="ja-JP" altLang="en-US" sz="1050" dirty="0">
                        <a:latin typeface="ＭＳ Ｐゴシック" panose="020B0600070205080204" pitchFamily="50" charset="-128"/>
                        <a:ea typeface="ＭＳ Ｐゴシック" panose="020B0600070205080204" pitchFamily="50" charset="-128"/>
                      </a:endParaRPr>
                    </a:p>
                  </a:txBody>
                  <a:tcPr marT="36000" marB="3600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ja-JP" altLang="en-US" sz="1050" dirty="0">
                        <a:latin typeface="ＭＳ Ｐゴシック" panose="020B0600070205080204" pitchFamily="50" charset="-128"/>
                        <a:ea typeface="ＭＳ Ｐゴシック" panose="020B0600070205080204" pitchFamily="50" charset="-128"/>
                      </a:endParaRPr>
                    </a:p>
                  </a:txBody>
                  <a:tcPr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gridSpan="12">
                  <a:txBody>
                    <a:bodyPr/>
                    <a:lstStyle/>
                    <a:p>
                      <a:pPr algn="ctr"/>
                      <a:r>
                        <a:rPr kumimoji="1" lang="ja-JP" altLang="en-US" sz="900" dirty="0">
                          <a:latin typeface="ＭＳ Ｐゴシック" panose="020B0600070205080204" pitchFamily="50" charset="-128"/>
                          <a:ea typeface="+mn-ea"/>
                        </a:rPr>
                        <a:t>利用者（参加者）一人あたりのおおよその利用（参加）頻度</a:t>
                      </a:r>
                      <a:endParaRPr kumimoji="1" lang="ja-JP" altLang="en-US" sz="900" dirty="0">
                        <a:latin typeface="ＭＳ Ｐゴシック" panose="020B0600070205080204" pitchFamily="50" charset="-128"/>
                        <a:ea typeface="ＭＳ Ｐゴシック" panose="020B0600070205080204" pitchFamily="50" charset="-128"/>
                      </a:endParaRPr>
                    </a:p>
                  </a:txBody>
                  <a:tcPr marL="36000" marR="36000" marT="36000" marB="3600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a:r>
                        <a:rPr kumimoji="1" lang="ja-JP" altLang="en-US" sz="1000" dirty="0">
                          <a:latin typeface="ＭＳ Ｐゴシック" panose="020B0600070205080204" pitchFamily="50" charset="-128"/>
                          <a:ea typeface="+mn-ea"/>
                        </a:rPr>
                        <a:t>週</a:t>
                      </a:r>
                      <a:endParaRPr kumimoji="1" lang="ja-JP" altLang="en-US" sz="1000" dirty="0">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gridSpan="2">
                  <a:txBody>
                    <a:bodyPr/>
                    <a:lstStyle/>
                    <a:p>
                      <a:endParaRPr kumimoji="1" lang="ja-JP" altLang="en-US" sz="1000" dirty="0"/>
                    </a:p>
                  </a:txBody>
                  <a:tcPr marT="36000" marB="36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000" dirty="0"/>
                    </a:p>
                  </a:txBody>
                  <a:tcPr marT="36000" marB="36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回</a:t>
                      </a:r>
                    </a:p>
                  </a:txBody>
                  <a:tcPr marL="36000" marR="36000" marT="36000" marB="3600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564090148"/>
                  </a:ext>
                </a:extLst>
              </a:tr>
            </a:tbl>
          </a:graphicData>
        </a:graphic>
      </p:graphicFrame>
      <p:sp>
        <p:nvSpPr>
          <p:cNvPr id="3" name="テキスト ボックス 2"/>
          <p:cNvSpPr txBox="1"/>
          <p:nvPr/>
        </p:nvSpPr>
        <p:spPr>
          <a:xfrm>
            <a:off x="9096293" y="64129"/>
            <a:ext cx="699715" cy="276999"/>
          </a:xfrm>
          <a:prstGeom prst="rect">
            <a:avLst/>
          </a:prstGeom>
          <a:noFill/>
        </p:spPr>
        <p:txBody>
          <a:bodyPr wrap="square" rtlCol="0">
            <a:spAutoFit/>
          </a:bodyPr>
          <a:lstStyle/>
          <a:p>
            <a:pPr algn="ctr"/>
            <a:r>
              <a:rPr kumimoji="1" lang="ja-JP" altLang="en-US" sz="1200" dirty="0"/>
              <a:t>別添２</a:t>
            </a:r>
          </a:p>
        </p:txBody>
      </p:sp>
    </p:spTree>
    <p:extLst>
      <p:ext uri="{BB962C8B-B14F-4D97-AF65-F5344CB8AC3E}">
        <p14:creationId xmlns:p14="http://schemas.microsoft.com/office/powerpoint/2010/main" val="3593575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720586757"/>
              </p:ext>
            </p:extLst>
          </p:nvPr>
        </p:nvGraphicFramePr>
        <p:xfrm>
          <a:off x="127000" y="41481"/>
          <a:ext cx="9664702" cy="6789305"/>
        </p:xfrm>
        <a:graphic>
          <a:graphicData uri="http://schemas.openxmlformats.org/drawingml/2006/table">
            <a:tbl>
              <a:tblPr firstRow="1" bandRow="1">
                <a:tableStyleId>{5940675A-B579-460E-94D1-54222C63F5DA}</a:tableStyleId>
              </a:tblPr>
              <a:tblGrid>
                <a:gridCol w="1122960">
                  <a:extLst>
                    <a:ext uri="{9D8B030D-6E8A-4147-A177-3AD203B41FA5}">
                      <a16:colId xmlns:a16="http://schemas.microsoft.com/office/drawing/2014/main" val="579085051"/>
                    </a:ext>
                  </a:extLst>
                </a:gridCol>
                <a:gridCol w="655040">
                  <a:extLst>
                    <a:ext uri="{9D8B030D-6E8A-4147-A177-3AD203B41FA5}">
                      <a16:colId xmlns:a16="http://schemas.microsoft.com/office/drawing/2014/main" val="2271006128"/>
                    </a:ext>
                  </a:extLst>
                </a:gridCol>
                <a:gridCol w="347737">
                  <a:extLst>
                    <a:ext uri="{9D8B030D-6E8A-4147-A177-3AD203B41FA5}">
                      <a16:colId xmlns:a16="http://schemas.microsoft.com/office/drawing/2014/main" val="3083792235"/>
                    </a:ext>
                  </a:extLst>
                </a:gridCol>
                <a:gridCol w="708579">
                  <a:extLst>
                    <a:ext uri="{9D8B030D-6E8A-4147-A177-3AD203B41FA5}">
                      <a16:colId xmlns:a16="http://schemas.microsoft.com/office/drawing/2014/main" val="3439265092"/>
                    </a:ext>
                  </a:extLst>
                </a:gridCol>
                <a:gridCol w="1434516">
                  <a:extLst>
                    <a:ext uri="{9D8B030D-6E8A-4147-A177-3AD203B41FA5}">
                      <a16:colId xmlns:a16="http://schemas.microsoft.com/office/drawing/2014/main" val="1122180864"/>
                    </a:ext>
                  </a:extLst>
                </a:gridCol>
                <a:gridCol w="5395870">
                  <a:extLst>
                    <a:ext uri="{9D8B030D-6E8A-4147-A177-3AD203B41FA5}">
                      <a16:colId xmlns:a16="http://schemas.microsoft.com/office/drawing/2014/main" val="930776748"/>
                    </a:ext>
                  </a:extLst>
                </a:gridCol>
              </a:tblGrid>
              <a:tr h="328825">
                <a:tc gridSpan="6">
                  <a:txBody>
                    <a:bodyPr/>
                    <a:lstStyle/>
                    <a:p>
                      <a:pPr algn="ctr">
                        <a:lnSpc>
                          <a:spcPts val="1200"/>
                        </a:lnSpc>
                      </a:pPr>
                      <a:r>
                        <a:rPr kumimoji="1" lang="ja-JP" altLang="en-US" sz="1400" b="1" dirty="0">
                          <a:latin typeface="+mn-ea"/>
                          <a:ea typeface="+mn-ea"/>
                        </a:rPr>
                        <a:t>第</a:t>
                      </a:r>
                      <a:r>
                        <a:rPr kumimoji="1" lang="en-US" altLang="ja-JP" sz="1400" b="1" dirty="0">
                          <a:latin typeface="+mn-ea"/>
                          <a:ea typeface="+mn-ea"/>
                        </a:rPr>
                        <a:t>13</a:t>
                      </a:r>
                      <a:r>
                        <a:rPr kumimoji="1" lang="ja-JP" altLang="en-US" sz="1400" b="1" dirty="0">
                          <a:latin typeface="+mn-ea"/>
                          <a:ea typeface="+mn-ea"/>
                        </a:rPr>
                        <a:t>回健康寿命をのばそう！アワード</a:t>
                      </a:r>
                      <a:r>
                        <a:rPr kumimoji="1" lang="en-US" altLang="ja-JP" sz="1400" b="1" dirty="0">
                          <a:latin typeface="+mn-ea"/>
                          <a:ea typeface="+mn-ea"/>
                        </a:rPr>
                        <a:t>(</a:t>
                      </a:r>
                      <a:r>
                        <a:rPr kumimoji="1" lang="ja-JP" altLang="en-US" sz="1400" b="1" dirty="0">
                          <a:latin typeface="+mn-ea"/>
                          <a:ea typeface="+mn-ea"/>
                        </a:rPr>
                        <a:t>介護予防・高齢者生活支援分野</a:t>
                      </a:r>
                      <a:r>
                        <a:rPr kumimoji="1" lang="en-US" altLang="ja-JP" sz="1400" b="1" dirty="0">
                          <a:latin typeface="+mn-ea"/>
                          <a:ea typeface="+mn-ea"/>
                        </a:rPr>
                        <a:t>) </a:t>
                      </a:r>
                      <a:r>
                        <a:rPr kumimoji="1" lang="ja-JP" altLang="en-US" sz="1400" b="1" dirty="0">
                          <a:latin typeface="+mn-ea"/>
                          <a:ea typeface="+mn-ea"/>
                        </a:rPr>
                        <a:t>調査票</a:t>
                      </a:r>
                      <a:r>
                        <a:rPr kumimoji="1" lang="en-US" altLang="ja-JP" sz="1400" b="1" dirty="0">
                          <a:latin typeface="+mn-ea"/>
                          <a:ea typeface="+mn-ea"/>
                        </a:rPr>
                        <a:t>(2/3) </a:t>
                      </a:r>
                    </a:p>
                  </a:txBody>
                  <a:tcPr marL="36000" marR="36000" marT="72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a:p>
                  </a:txBody>
                  <a:tcPr/>
                </a:tc>
                <a:extLst>
                  <a:ext uri="{0D108BD9-81ED-4DB2-BD59-A6C34878D82A}">
                    <a16:rowId xmlns:a16="http://schemas.microsoft.com/office/drawing/2014/main" val="133115615"/>
                  </a:ext>
                </a:extLst>
              </a:tr>
              <a:tr h="376800">
                <a:tc gridSpan="4">
                  <a:txBody>
                    <a:bodyPr/>
                    <a:lstStyle/>
                    <a:p>
                      <a:pPr algn="l">
                        <a:lnSpc>
                          <a:spcPts val="1200"/>
                        </a:lnSpc>
                      </a:pPr>
                      <a:r>
                        <a:rPr kumimoji="1" lang="ja-JP" altLang="en-US" sz="1050" dirty="0">
                          <a:latin typeface="ＭＳ Ｐゴシック" panose="020B0600070205080204" pitchFamily="50" charset="-128"/>
                          <a:ea typeface="ＭＳ Ｐゴシック" panose="020B0600070205080204" pitchFamily="50" charset="-128"/>
                        </a:rPr>
                        <a:t>⑥</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050" dirty="0">
                          <a:solidFill>
                            <a:schemeClr val="tx1"/>
                          </a:solidFill>
                          <a:latin typeface="ＭＳ Ｐゴシック" panose="020B0600070205080204" pitchFamily="50" charset="-128"/>
                          <a:ea typeface="+mn-ea"/>
                        </a:rPr>
                        <a:t>取組が行われた背景・課題認識、経緯、目的・目標・目指す姿について</a:t>
                      </a:r>
                      <a:r>
                        <a:rPr kumimoji="1" lang="ja-JP" altLang="en-US" sz="1050" dirty="0">
                          <a:latin typeface="ＭＳ Ｐゴシック" panose="020B0600070205080204" pitchFamily="50" charset="-128"/>
                          <a:ea typeface="+mn-ea"/>
                        </a:rPr>
                        <a:t>ご回答ください。</a:t>
                      </a:r>
                      <a:endParaRPr kumimoji="1" lang="en-US" altLang="ja-JP" sz="1050" dirty="0">
                        <a:latin typeface="ＭＳ Ｐゴシック" panose="020B0600070205080204" pitchFamily="50" charset="-128"/>
                        <a:ea typeface="+mn-ea"/>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ＭＳ Ｐゴシック" panose="020B0600070205080204" pitchFamily="50" charset="-128"/>
                        </a:rPr>
                        <a:t>⑧具体的な取組内容をご回答ください（写真や図を自由に用いて作成してください。その際、取組における</a:t>
                      </a:r>
                      <a:r>
                        <a:rPr kumimoji="1" lang="ja-JP" altLang="en-US" sz="1050" u="sng" dirty="0">
                          <a:latin typeface="ＭＳ Ｐゴシック" panose="020B0600070205080204" pitchFamily="50" charset="-128"/>
                          <a:ea typeface="ＭＳ Ｐゴシック" panose="020B0600070205080204" pitchFamily="50" charset="-128"/>
                        </a:rPr>
                        <a:t>地域住民の関わり方</a:t>
                      </a:r>
                      <a:r>
                        <a:rPr kumimoji="1" lang="ja-JP" altLang="en-US" sz="1050" u="none" dirty="0">
                          <a:latin typeface="ＭＳ Ｐゴシック" panose="020B0600070205080204" pitchFamily="50" charset="-128"/>
                          <a:ea typeface="ＭＳ Ｐゴシック" panose="020B0600070205080204" pitchFamily="50" charset="-128"/>
                        </a:rPr>
                        <a:t>や、</a:t>
                      </a:r>
                      <a:r>
                        <a:rPr kumimoji="1" lang="ja-JP" altLang="en-US" sz="1050" u="sng" dirty="0">
                          <a:latin typeface="ＭＳ Ｐゴシック" panose="020B0600070205080204" pitchFamily="50" charset="-128"/>
                          <a:ea typeface="ＭＳ Ｐゴシック" panose="020B0600070205080204" pitchFamily="50" charset="-128"/>
                        </a:rPr>
                        <a:t>他の組織・団体との関わり方</a:t>
                      </a:r>
                      <a:r>
                        <a:rPr kumimoji="1" lang="ja-JP" altLang="en-US" sz="1050" dirty="0">
                          <a:latin typeface="ＭＳ Ｐゴシック" panose="020B0600070205080204" pitchFamily="50" charset="-128"/>
                          <a:ea typeface="ＭＳ Ｐゴシック" panose="020B0600070205080204" pitchFamily="50" charset="-128"/>
                        </a:rPr>
                        <a:t>が具体的に伝わるようにしてください。</a:t>
                      </a:r>
                      <a:r>
                        <a:rPr kumimoji="1" lang="en-US" altLang="ja-JP" sz="1050" dirty="0">
                          <a:latin typeface="ＭＳ Ｐゴシック" panose="020B0600070205080204" pitchFamily="50" charset="-128"/>
                          <a:ea typeface="ＭＳ Ｐゴシック" panose="020B0600070205080204" pitchFamily="50" charset="-128"/>
                        </a:rPr>
                        <a:t>※</a:t>
                      </a:r>
                      <a:r>
                        <a:rPr kumimoji="1" lang="ja-JP" altLang="en-US" sz="1050" dirty="0">
                          <a:latin typeface="ＭＳ Ｐゴシック" panose="020B0600070205080204" pitchFamily="50" charset="-128"/>
                          <a:ea typeface="ＭＳ Ｐゴシック" panose="020B0600070205080204" pitchFamily="50" charset="-128"/>
                        </a:rPr>
                        <a:t>サービス提供にあたっての継続性や質の確保の工夫等もあればあわせてご記載ください。</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枠内に収まらない場合は別添も可とする。</a:t>
                      </a: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2D050"/>
                    </a:solidFill>
                  </a:tcPr>
                </a:tc>
                <a:tc rowSpan="2" hMerge="1">
                  <a:txBody>
                    <a:bodyPr/>
                    <a:lstStyle/>
                    <a:p>
                      <a:endParaRPr kumimoji="1" lang="ja-JP" altLang="en-US"/>
                    </a:p>
                  </a:txBody>
                  <a:tcPr/>
                </a:tc>
                <a:extLst>
                  <a:ext uri="{0D108BD9-81ED-4DB2-BD59-A6C34878D82A}">
                    <a16:rowId xmlns:a16="http://schemas.microsoft.com/office/drawing/2014/main" val="2492055354"/>
                  </a:ext>
                </a:extLst>
              </a:tr>
              <a:tr h="98918">
                <a:tc rowSpan="2" gridSpan="4">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a:t>背景</a:t>
                      </a:r>
                      <a:r>
                        <a:rPr kumimoji="1" lang="ja-JP" altLang="en-US" sz="1100" dirty="0">
                          <a:solidFill>
                            <a:schemeClr val="tx1"/>
                          </a:solidFill>
                        </a:rPr>
                        <a:t>・課題認識</a:t>
                      </a:r>
                    </a:p>
                    <a:p>
                      <a:pPr algn="l">
                        <a:lnSpc>
                          <a:spcPts val="1200"/>
                        </a:lnSpc>
                      </a:pPr>
                      <a:endParaRPr kumimoji="1" lang="ja-JP" altLang="en-US" sz="1100" dirty="0"/>
                    </a:p>
                    <a:p>
                      <a:pPr algn="l">
                        <a:lnSpc>
                          <a:spcPts val="1200"/>
                        </a:lnSpc>
                      </a:pPr>
                      <a:endParaRPr kumimoji="1" lang="ja-JP" altLang="en-US" sz="1100" dirty="0">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2"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hMerge="1" vMerge="1">
                  <a:txBody>
                    <a:bodyPr/>
                    <a:lstStyle/>
                    <a:p>
                      <a:endParaRPr kumimoji="1" lang="ja-JP" altLang="en-US"/>
                    </a:p>
                  </a:txBody>
                  <a:tcPr/>
                </a:tc>
                <a:extLst>
                  <a:ext uri="{0D108BD9-81ED-4DB2-BD59-A6C34878D82A}">
                    <a16:rowId xmlns:a16="http://schemas.microsoft.com/office/drawing/2014/main" val="997741969"/>
                  </a:ext>
                </a:extLst>
              </a:tr>
              <a:tr h="955338">
                <a:tc gridSpan="4" vMerge="1">
                  <a:txBody>
                    <a:bodyPr/>
                    <a:lstStyle/>
                    <a:p>
                      <a:pPr algn="l">
                        <a:lnSpc>
                          <a:spcPts val="1200"/>
                        </a:lnSpc>
                      </a:pPr>
                      <a:endParaRPr kumimoji="1" lang="ja-JP" altLang="en-US" sz="1100" dirty="0">
                        <a:latin typeface="ＭＳ Ｐゴシック" panose="020B0600070205080204" pitchFamily="50" charset="-128"/>
                        <a:ea typeface="ＭＳ Ｐゴシック" panose="020B0600070205080204" pitchFamily="50" charset="-128"/>
                      </a:endParaRPr>
                    </a:p>
                  </a:txBody>
                  <a:tcPr marL="36000" marR="36000" marT="36000" marB="36000">
                    <a:lnR w="28575" cap="flat" cmpd="sng" algn="ctr">
                      <a:solidFill>
                        <a:schemeClr val="tx1"/>
                      </a:solidFill>
                      <a:prstDash val="solid"/>
                      <a:round/>
                      <a:headEnd type="none" w="med" len="med"/>
                      <a:tailEnd type="none" w="med" len="med"/>
                    </a:lnR>
                    <a:no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6"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6" hMerge="1">
                  <a:txBody>
                    <a:bodyPr/>
                    <a:lstStyle/>
                    <a:p>
                      <a:endParaRPr kumimoji="1" lang="ja-JP" altLang="en-US"/>
                    </a:p>
                  </a:txBody>
                  <a:tcPr/>
                </a:tc>
                <a:extLst>
                  <a:ext uri="{0D108BD9-81ED-4DB2-BD59-A6C34878D82A}">
                    <a16:rowId xmlns:a16="http://schemas.microsoft.com/office/drawing/2014/main" val="142435905"/>
                  </a:ext>
                </a:extLst>
              </a:tr>
              <a:tr h="1218763">
                <a:tc gridSpan="4">
                  <a:txBody>
                    <a:bodyPr/>
                    <a:lstStyle/>
                    <a:p>
                      <a:pPr algn="l">
                        <a:lnSpc>
                          <a:spcPts val="1200"/>
                        </a:lnSpc>
                      </a:pPr>
                      <a:r>
                        <a:rPr kumimoji="1" lang="ja-JP" altLang="en-US" sz="1100" dirty="0"/>
                        <a:t>経緯</a:t>
                      </a:r>
                    </a:p>
                    <a:p>
                      <a:pPr algn="l">
                        <a:lnSpc>
                          <a:spcPts val="1200"/>
                        </a:lnSpc>
                      </a:pPr>
                      <a:endParaRPr kumimoji="1" lang="ja-JP" altLang="en-US" sz="1100" dirty="0">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hMerge="1" vMerge="1">
                  <a:txBody>
                    <a:bodyPr/>
                    <a:lstStyle/>
                    <a:p>
                      <a:endParaRPr kumimoji="1" lang="ja-JP" altLang="en-US"/>
                    </a:p>
                  </a:txBody>
                  <a:tcPr/>
                </a:tc>
                <a:extLst>
                  <a:ext uri="{0D108BD9-81ED-4DB2-BD59-A6C34878D82A}">
                    <a16:rowId xmlns:a16="http://schemas.microsoft.com/office/drawing/2014/main" val="1490552463"/>
                  </a:ext>
                </a:extLst>
              </a:tr>
              <a:tr h="1188877">
                <a:tc gridSpan="4">
                  <a:txBody>
                    <a:bodyPr/>
                    <a:lstStyle/>
                    <a:p>
                      <a:pPr algn="l">
                        <a:lnSpc>
                          <a:spcPts val="1200"/>
                        </a:lnSpc>
                      </a:pPr>
                      <a:r>
                        <a:rPr kumimoji="1" lang="ja-JP" altLang="en-US" sz="1100" dirty="0"/>
                        <a:t>目的</a:t>
                      </a:r>
                      <a:r>
                        <a:rPr kumimoji="1" lang="ja-JP" altLang="en-US" sz="1100" dirty="0">
                          <a:solidFill>
                            <a:schemeClr val="tx1"/>
                          </a:solidFill>
                        </a:rPr>
                        <a:t>・目標・目指す姿</a:t>
                      </a:r>
                    </a:p>
                    <a:p>
                      <a:pPr algn="l">
                        <a:lnSpc>
                          <a:spcPts val="1200"/>
                        </a:lnSpc>
                      </a:pPr>
                      <a:endParaRPr kumimoji="1" lang="ja-JP" altLang="en-US" sz="1100" dirty="0">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hMerge="1" vMerge="1">
                  <a:txBody>
                    <a:bodyPr/>
                    <a:lstStyle/>
                    <a:p>
                      <a:endParaRPr kumimoji="1" lang="ja-JP" altLang="en-US"/>
                    </a:p>
                  </a:txBody>
                  <a:tcPr/>
                </a:tc>
                <a:extLst>
                  <a:ext uri="{0D108BD9-81ED-4DB2-BD59-A6C34878D82A}">
                    <a16:rowId xmlns:a16="http://schemas.microsoft.com/office/drawing/2014/main" val="901133985"/>
                  </a:ext>
                </a:extLst>
              </a:tr>
              <a:tr h="781144">
                <a:tc gridSpan="4">
                  <a:txBody>
                    <a:bodyPr/>
                    <a:lstStyle/>
                    <a:p>
                      <a:pPr algn="l">
                        <a:lnSpc>
                          <a:spcPts val="1200"/>
                        </a:lnSpc>
                      </a:pPr>
                      <a:r>
                        <a:rPr kumimoji="1" lang="ja-JP" altLang="en-US" sz="1050" dirty="0">
                          <a:latin typeface="ＭＳ Ｐゴシック" panose="020B0600070205080204" pitchFamily="50" charset="-128"/>
                          <a:ea typeface="ＭＳ Ｐゴシック" panose="020B0600070205080204" pitchFamily="50" charset="-128"/>
                        </a:rPr>
                        <a:t>⑦　取組を行うにあたって、連携している（したことがある</a:t>
                      </a:r>
                      <a:r>
                        <a:rPr kumimoji="1" lang="en-US" altLang="ja-JP" sz="1050" dirty="0">
                          <a:latin typeface="ＭＳ Ｐゴシック" panose="020B0600070205080204" pitchFamily="50" charset="-128"/>
                          <a:ea typeface="ＭＳ Ｐゴシック" panose="020B0600070205080204" pitchFamily="50" charset="-128"/>
                        </a:rPr>
                        <a:t>)</a:t>
                      </a:r>
                      <a:r>
                        <a:rPr kumimoji="1" lang="ja-JP" altLang="en-US" sz="1050" dirty="0">
                          <a:latin typeface="ＭＳ Ｐゴシック" panose="020B0600070205080204" pitchFamily="50" charset="-128"/>
                          <a:ea typeface="ＭＳ Ｐゴシック" panose="020B0600070205080204" pitchFamily="50" charset="-128"/>
                        </a:rPr>
                        <a:t>組織・団体数をご回答いただき、それらの法人種別として該当するものをすべて選んで○を付けてください。</a:t>
                      </a: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ＭＳ Ｐゴシック" panose="020B0600070205080204" pitchFamily="50" charset="-128"/>
                        <a:ea typeface="ＭＳ Ｐゴシック" panose="020B0600070205080204" pitchFamily="50" charset="-128"/>
                      </a:endParaRPr>
                    </a:p>
                  </a:txBody>
                  <a:tcPr marL="36000" marR="36000" marT="36000" marB="36000"/>
                </a:tc>
                <a:tc hMerge="1" vMerge="1">
                  <a:txBody>
                    <a:bodyPr/>
                    <a:lstStyle/>
                    <a:p>
                      <a:endParaRPr kumimoji="1" lang="ja-JP" altLang="en-US"/>
                    </a:p>
                  </a:txBody>
                  <a:tcPr/>
                </a:tc>
                <a:extLst>
                  <a:ext uri="{0D108BD9-81ED-4DB2-BD59-A6C34878D82A}">
                    <a16:rowId xmlns:a16="http://schemas.microsoft.com/office/drawing/2014/main" val="3839862921"/>
                  </a:ext>
                </a:extLst>
              </a:tr>
              <a:tr h="373566">
                <a:tc>
                  <a:txBody>
                    <a:bodyPr/>
                    <a:lstStyle/>
                    <a:p>
                      <a:pPr algn="l">
                        <a:lnSpc>
                          <a:spcPts val="1200"/>
                        </a:lnSpc>
                      </a:pPr>
                      <a:r>
                        <a:rPr kumimoji="1" lang="ja-JP" altLang="en-US" sz="1050" dirty="0">
                          <a:latin typeface="ＭＳ Ｐゴシック" panose="020B0600070205080204" pitchFamily="50" charset="-128"/>
                          <a:ea typeface="+mn-ea"/>
                        </a:rPr>
                        <a:t>連携している（していた）組織・団体数</a:t>
                      </a: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CCFFFF"/>
                    </a:solidFill>
                  </a:tcPr>
                </a:tc>
                <a:tc gridSpan="2">
                  <a:txBody>
                    <a:bodyPr/>
                    <a:lstStyle/>
                    <a:p>
                      <a:pPr algn="r">
                        <a:lnSpc>
                          <a:spcPts val="1200"/>
                        </a:lnSpc>
                      </a:pPr>
                      <a:endParaRPr kumimoji="1" lang="ja-JP" altLang="en-US" sz="1100" dirty="0">
                        <a:latin typeface="ＭＳ Ｐゴシック" panose="020B0600070205080204" pitchFamily="50" charset="-128"/>
                        <a:ea typeface="ＭＳ Ｐゴシック" panose="020B060007020508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lnSpc>
                          <a:spcPts val="1200"/>
                        </a:lnSpc>
                      </a:pPr>
                      <a:r>
                        <a:rPr kumimoji="1" lang="ja-JP" altLang="en-US" sz="1050" dirty="0">
                          <a:latin typeface="ＭＳ Ｐゴシック" panose="020B0600070205080204" pitchFamily="50" charset="-128"/>
                          <a:ea typeface="ＭＳ Ｐゴシック" panose="020B0600070205080204" pitchFamily="50" charset="-128"/>
                        </a:rPr>
                        <a:t>団体</a:t>
                      </a:r>
                    </a:p>
                  </a:txBody>
                  <a:tcPr marL="36000" marR="36000" marT="36000" marB="36000" anchor="ctr">
                    <a:lnL w="3175" cap="flat" cmpd="sng" algn="ctr">
                      <a:solidFill>
                        <a:schemeClr val="bg1"/>
                      </a:solidFill>
                      <a:prstDash val="solid"/>
                      <a:round/>
                      <a:headEnd type="none" w="med" len="med"/>
                      <a:tailEnd type="none" w="med" len="med"/>
                    </a:lnL>
                    <a:lnR w="19050"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CCFFFF"/>
                    </a:solidFill>
                  </a:tcPr>
                </a:tc>
                <a:tc gridSpan="2"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ＭＳ Ｐゴシック" panose="020B0600070205080204" pitchFamily="50" charset="-128"/>
                        <a:ea typeface="ＭＳ Ｐゴシック" panose="020B0600070205080204" pitchFamily="50" charset="-128"/>
                      </a:endParaRPr>
                    </a:p>
                  </a:txBody>
                  <a:tcPr marL="36000" marR="36000" marT="36000" marB="36000"/>
                </a:tc>
                <a:tc hMerge="1" vMerge="1">
                  <a:txBody>
                    <a:bodyPr/>
                    <a:lstStyle/>
                    <a:p>
                      <a:endParaRPr kumimoji="1" lang="ja-JP" altLang="en-US"/>
                    </a:p>
                  </a:txBody>
                  <a:tcPr/>
                </a:tc>
                <a:extLst>
                  <a:ext uri="{0D108BD9-81ED-4DB2-BD59-A6C34878D82A}">
                    <a16:rowId xmlns:a16="http://schemas.microsoft.com/office/drawing/2014/main" val="3640177564"/>
                  </a:ext>
                </a:extLst>
              </a:tr>
              <a:tr h="248698">
                <a:tc rowSpan="2" gridSpan="2">
                  <a:txBody>
                    <a:bodyPr/>
                    <a:lstStyle/>
                    <a:p>
                      <a:pPr algn="l">
                        <a:lnSpc>
                          <a:spcPts val="1200"/>
                        </a:lnSpc>
                      </a:pPr>
                      <a:r>
                        <a:rPr kumimoji="1" lang="ja-JP" altLang="en-US" sz="800" dirty="0">
                          <a:latin typeface="ＭＳ Ｐゴシック" panose="020B0600070205080204" pitchFamily="50" charset="-128"/>
                          <a:ea typeface="ＭＳ Ｐゴシック" panose="020B0600070205080204" pitchFamily="50" charset="-128"/>
                        </a:rPr>
                        <a:t>１</a:t>
                      </a:r>
                      <a:r>
                        <a:rPr kumimoji="1" lang="en-US" altLang="ja-JP" sz="800" dirty="0">
                          <a:latin typeface="ＭＳ Ｐゴシック" panose="020B0600070205080204" pitchFamily="50" charset="-128"/>
                          <a:ea typeface="ＭＳ Ｐゴシック" panose="020B0600070205080204" pitchFamily="50" charset="-128"/>
                        </a:rPr>
                        <a:t>.</a:t>
                      </a:r>
                      <a:r>
                        <a:rPr kumimoji="1" lang="ja-JP" altLang="en-US" sz="800" dirty="0">
                          <a:latin typeface="ＭＳ Ｐゴシック" panose="020B0600070205080204" pitchFamily="50" charset="-128"/>
                          <a:ea typeface="ＭＳ Ｐゴシック" panose="020B0600070205080204" pitchFamily="50" charset="-128"/>
                        </a:rPr>
                        <a:t>　社会福祉法人</a:t>
                      </a:r>
                      <a:r>
                        <a:rPr kumimoji="1" lang="en-US" altLang="ja-JP" sz="800" dirty="0">
                          <a:latin typeface="ＭＳ Ｐゴシック" panose="020B0600070205080204" pitchFamily="50" charset="-128"/>
                          <a:ea typeface="ＭＳ Ｐゴシック" panose="020B0600070205080204" pitchFamily="50" charset="-128"/>
                        </a:rPr>
                        <a:t>(</a:t>
                      </a:r>
                      <a:r>
                        <a:rPr kumimoji="1" lang="ja-JP" altLang="en-US" sz="800" dirty="0">
                          <a:latin typeface="ＭＳ Ｐゴシック" panose="020B0600070205080204" pitchFamily="50" charset="-128"/>
                          <a:ea typeface="ＭＳ Ｐゴシック" panose="020B0600070205080204" pitchFamily="50" charset="-128"/>
                        </a:rPr>
                        <a:t>社協以外</a:t>
                      </a:r>
                      <a:r>
                        <a:rPr kumimoji="1" lang="en-US" altLang="ja-JP" sz="800" dirty="0">
                          <a:latin typeface="ＭＳ Ｐゴシック" panose="020B0600070205080204" pitchFamily="50" charset="-128"/>
                          <a:ea typeface="ＭＳ Ｐゴシック" panose="020B0600070205080204" pitchFamily="50" charset="-128"/>
                        </a:rPr>
                        <a:t>)</a:t>
                      </a:r>
                      <a:endParaRPr kumimoji="1" lang="ja-JP" altLang="en-US" sz="800" dirty="0">
                        <a:latin typeface="ＭＳ Ｐゴシック" panose="020B0600070205080204" pitchFamily="50" charset="-128"/>
                        <a:ea typeface="ＭＳ Ｐゴシック" panose="020B0600070205080204" pitchFamily="50" charset="-128"/>
                      </a:endParaRPr>
                    </a:p>
                    <a:p>
                      <a:pPr algn="l">
                        <a:lnSpc>
                          <a:spcPts val="1200"/>
                        </a:lnSpc>
                      </a:pPr>
                      <a:r>
                        <a:rPr kumimoji="1" lang="en-US" altLang="ja-JP" sz="800" dirty="0">
                          <a:latin typeface="ＭＳ Ｐゴシック" panose="020B0600070205080204" pitchFamily="50" charset="-128"/>
                          <a:ea typeface="ＭＳ Ｐゴシック" panose="020B0600070205080204" pitchFamily="50" charset="-128"/>
                        </a:rPr>
                        <a:t>2.</a:t>
                      </a:r>
                      <a:r>
                        <a:rPr kumimoji="1" lang="ja-JP" altLang="en-US" sz="800" dirty="0">
                          <a:latin typeface="ＭＳ Ｐゴシック" panose="020B0600070205080204" pitchFamily="50" charset="-128"/>
                          <a:ea typeface="ＭＳ Ｐゴシック" panose="020B0600070205080204" pitchFamily="50" charset="-128"/>
                        </a:rPr>
                        <a:t>　社会福祉法人</a:t>
                      </a:r>
                      <a:r>
                        <a:rPr kumimoji="1" lang="en-US" altLang="ja-JP" sz="800" dirty="0">
                          <a:latin typeface="ＭＳ Ｐゴシック" panose="020B0600070205080204" pitchFamily="50" charset="-128"/>
                          <a:ea typeface="ＭＳ Ｐゴシック" panose="020B0600070205080204" pitchFamily="50" charset="-128"/>
                        </a:rPr>
                        <a:t>(</a:t>
                      </a:r>
                      <a:r>
                        <a:rPr kumimoji="1" lang="ja-JP" altLang="en-US" sz="800" dirty="0">
                          <a:latin typeface="ＭＳ Ｐゴシック" panose="020B0600070205080204" pitchFamily="50" charset="-128"/>
                          <a:ea typeface="ＭＳ Ｐゴシック" panose="020B0600070205080204" pitchFamily="50" charset="-128"/>
                        </a:rPr>
                        <a:t>社協</a:t>
                      </a:r>
                      <a:r>
                        <a:rPr kumimoji="1" lang="en-US" altLang="ja-JP" sz="800" dirty="0">
                          <a:latin typeface="ＭＳ Ｐゴシック" panose="020B0600070205080204" pitchFamily="50" charset="-128"/>
                          <a:ea typeface="ＭＳ Ｐゴシック" panose="020B0600070205080204" pitchFamily="50" charset="-128"/>
                        </a:rPr>
                        <a:t>)</a:t>
                      </a:r>
                      <a:endParaRPr kumimoji="1" lang="ja-JP" altLang="en-US" sz="800" dirty="0">
                        <a:latin typeface="ＭＳ Ｐゴシック" panose="020B0600070205080204" pitchFamily="50" charset="-128"/>
                        <a:ea typeface="ＭＳ Ｐゴシック" panose="020B0600070205080204" pitchFamily="50" charset="-128"/>
                      </a:endParaRPr>
                    </a:p>
                    <a:p>
                      <a:pPr algn="l">
                        <a:lnSpc>
                          <a:spcPts val="1200"/>
                        </a:lnSpc>
                      </a:pPr>
                      <a:r>
                        <a:rPr kumimoji="1" lang="en-US" altLang="ja-JP" sz="800" dirty="0">
                          <a:latin typeface="ＭＳ Ｐゴシック" panose="020B0600070205080204" pitchFamily="50" charset="-128"/>
                          <a:ea typeface="ＭＳ Ｐゴシック" panose="020B0600070205080204" pitchFamily="50" charset="-128"/>
                        </a:rPr>
                        <a:t>3.</a:t>
                      </a:r>
                      <a:r>
                        <a:rPr kumimoji="1" lang="ja-JP" altLang="en-US" sz="800" dirty="0">
                          <a:latin typeface="ＭＳ Ｐゴシック" panose="020B0600070205080204" pitchFamily="50" charset="-128"/>
                          <a:ea typeface="ＭＳ Ｐゴシック" panose="020B0600070205080204" pitchFamily="50" charset="-128"/>
                        </a:rPr>
                        <a:t>　営利法人</a:t>
                      </a:r>
                      <a:r>
                        <a:rPr kumimoji="1" lang="en-US" altLang="ja-JP" sz="800" dirty="0">
                          <a:latin typeface="ＭＳ Ｐゴシック" panose="020B0600070205080204" pitchFamily="50" charset="-128"/>
                          <a:ea typeface="ＭＳ Ｐゴシック" panose="020B0600070205080204" pitchFamily="50" charset="-128"/>
                        </a:rPr>
                        <a:t>(</a:t>
                      </a:r>
                      <a:r>
                        <a:rPr kumimoji="1" lang="ja-JP" altLang="en-US" sz="800" dirty="0">
                          <a:latin typeface="ＭＳ Ｐゴシック" panose="020B0600070205080204" pitchFamily="50" charset="-128"/>
                          <a:ea typeface="ＭＳ Ｐゴシック" panose="020B0600070205080204" pitchFamily="50" charset="-128"/>
                        </a:rPr>
                        <a:t>株式会社・有限会社</a:t>
                      </a:r>
                      <a:r>
                        <a:rPr kumimoji="1" lang="en-US" altLang="ja-JP" sz="800" dirty="0">
                          <a:latin typeface="ＭＳ Ｐゴシック" panose="020B0600070205080204" pitchFamily="50" charset="-128"/>
                          <a:ea typeface="ＭＳ Ｐゴシック" panose="020B0600070205080204" pitchFamily="50" charset="-128"/>
                        </a:rPr>
                        <a:t>)</a:t>
                      </a:r>
                      <a:endParaRPr kumimoji="1" lang="ja-JP" altLang="en-US" sz="800" dirty="0">
                        <a:latin typeface="ＭＳ Ｐゴシック" panose="020B0600070205080204" pitchFamily="50" charset="-128"/>
                        <a:ea typeface="ＭＳ Ｐゴシック" panose="020B0600070205080204" pitchFamily="50" charset="-128"/>
                      </a:endParaRPr>
                    </a:p>
                    <a:p>
                      <a:pPr algn="l">
                        <a:lnSpc>
                          <a:spcPts val="1200"/>
                        </a:lnSpc>
                      </a:pPr>
                      <a:r>
                        <a:rPr kumimoji="1" lang="en-US" altLang="ja-JP" sz="800" dirty="0">
                          <a:latin typeface="ＭＳ Ｐゴシック" panose="020B0600070205080204" pitchFamily="50" charset="-128"/>
                          <a:ea typeface="ＭＳ Ｐゴシック" panose="020B0600070205080204" pitchFamily="50" charset="-128"/>
                        </a:rPr>
                        <a:t>4.</a:t>
                      </a:r>
                      <a:r>
                        <a:rPr kumimoji="1" lang="ja-JP" altLang="en-US" sz="800" dirty="0">
                          <a:latin typeface="ＭＳ Ｐゴシック" panose="020B0600070205080204" pitchFamily="50" charset="-128"/>
                          <a:ea typeface="ＭＳ Ｐゴシック" panose="020B0600070205080204" pitchFamily="50" charset="-128"/>
                        </a:rPr>
                        <a:t>　協同組合</a:t>
                      </a:r>
                    </a:p>
                    <a:p>
                      <a:pPr algn="l">
                        <a:lnSpc>
                          <a:spcPts val="1200"/>
                        </a:lnSpc>
                      </a:pPr>
                      <a:r>
                        <a:rPr kumimoji="1" lang="en-US" altLang="ja-JP" sz="800" dirty="0">
                          <a:latin typeface="ＭＳ Ｐゴシック" panose="020B0600070205080204" pitchFamily="50" charset="-128"/>
                          <a:ea typeface="ＭＳ Ｐゴシック" panose="020B0600070205080204" pitchFamily="50" charset="-128"/>
                        </a:rPr>
                        <a:t>5.</a:t>
                      </a:r>
                      <a:r>
                        <a:rPr kumimoji="1" lang="ja-JP" altLang="en-US" sz="800" dirty="0">
                          <a:latin typeface="ＭＳ Ｐゴシック" panose="020B0600070205080204" pitchFamily="50" charset="-128"/>
                          <a:ea typeface="ＭＳ Ｐゴシック" panose="020B0600070205080204" pitchFamily="50" charset="-128"/>
                        </a:rPr>
                        <a:t>　</a:t>
                      </a:r>
                      <a:r>
                        <a:rPr kumimoji="1" lang="en-US" altLang="ja-JP" sz="800" dirty="0">
                          <a:latin typeface="ＭＳ Ｐゴシック" panose="020B0600070205080204" pitchFamily="50" charset="-128"/>
                          <a:ea typeface="ＭＳ Ｐゴシック" panose="020B0600070205080204" pitchFamily="50" charset="-128"/>
                        </a:rPr>
                        <a:t>NPO</a:t>
                      </a:r>
                      <a:r>
                        <a:rPr kumimoji="1" lang="ja-JP" altLang="en-US" sz="800" dirty="0">
                          <a:latin typeface="ＭＳ Ｐゴシック" panose="020B0600070205080204" pitchFamily="50" charset="-128"/>
                          <a:ea typeface="ＭＳ Ｐゴシック" panose="020B0600070205080204" pitchFamily="50" charset="-128"/>
                        </a:rPr>
                        <a:t>法人</a:t>
                      </a:r>
                    </a:p>
                    <a:p>
                      <a:pPr algn="l">
                        <a:lnSpc>
                          <a:spcPts val="1200"/>
                        </a:lnSpc>
                      </a:pPr>
                      <a:r>
                        <a:rPr kumimoji="1" lang="en-US" altLang="ja-JP" sz="800" dirty="0">
                          <a:latin typeface="ＭＳ Ｐゴシック" panose="020B0600070205080204" pitchFamily="50" charset="-128"/>
                          <a:ea typeface="ＭＳ Ｐゴシック" panose="020B0600070205080204" pitchFamily="50" charset="-128"/>
                        </a:rPr>
                        <a:t>6.</a:t>
                      </a:r>
                      <a:r>
                        <a:rPr kumimoji="1" lang="ja-JP" altLang="en-US" sz="800" dirty="0">
                          <a:latin typeface="ＭＳ Ｐゴシック" panose="020B0600070205080204" pitchFamily="50" charset="-128"/>
                          <a:ea typeface="ＭＳ Ｐゴシック" panose="020B0600070205080204" pitchFamily="50" charset="-128"/>
                        </a:rPr>
                        <a:t>　社団・財団法人</a:t>
                      </a:r>
                    </a:p>
                    <a:p>
                      <a:pPr algn="l">
                        <a:lnSpc>
                          <a:spcPts val="1200"/>
                        </a:lnSpc>
                      </a:pPr>
                      <a:r>
                        <a:rPr kumimoji="1" lang="en-US" altLang="ja-JP" sz="800" dirty="0">
                          <a:latin typeface="ＭＳ Ｐゴシック" panose="020B0600070205080204" pitchFamily="50" charset="-128"/>
                          <a:ea typeface="ＭＳ Ｐゴシック" panose="020B0600070205080204" pitchFamily="50" charset="-128"/>
                        </a:rPr>
                        <a:t>7.</a:t>
                      </a:r>
                      <a:r>
                        <a:rPr kumimoji="1" lang="ja-JP" altLang="en-US" sz="800" dirty="0">
                          <a:latin typeface="ＭＳ Ｐゴシック" panose="020B0600070205080204" pitchFamily="50" charset="-128"/>
                          <a:ea typeface="ＭＳ Ｐゴシック" panose="020B0600070205080204" pitchFamily="50" charset="-128"/>
                        </a:rPr>
                        <a:t>　医療法人</a:t>
                      </a:r>
                    </a:p>
                    <a:p>
                      <a:pPr algn="l">
                        <a:lnSpc>
                          <a:spcPts val="1200"/>
                        </a:lnSpc>
                      </a:pPr>
                      <a:r>
                        <a:rPr kumimoji="1" lang="en-US" altLang="ja-JP" sz="800" dirty="0">
                          <a:latin typeface="ＭＳ Ｐゴシック" panose="020B0600070205080204" pitchFamily="50" charset="-128"/>
                          <a:ea typeface="ＭＳ Ｐゴシック" panose="020B0600070205080204" pitchFamily="50" charset="-128"/>
                        </a:rPr>
                        <a:t>8.</a:t>
                      </a:r>
                      <a:r>
                        <a:rPr kumimoji="1" lang="ja-JP" altLang="en-US" sz="800" dirty="0">
                          <a:latin typeface="ＭＳ Ｐゴシック" panose="020B0600070205080204" pitchFamily="50" charset="-128"/>
                          <a:ea typeface="ＭＳ Ｐゴシック" panose="020B0600070205080204" pitchFamily="50" charset="-128"/>
                        </a:rPr>
                        <a:t>　住民組織・ボランティア・町内会等</a:t>
                      </a:r>
                    </a:p>
                  </a:txBody>
                  <a:tcPr marL="72000" marR="36000" marT="36000" marB="36000">
                    <a:lnL w="19050"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rowSpan="2" gridSpan="2">
                  <a:txBody>
                    <a:bodyPr/>
                    <a:lstStyle/>
                    <a:p>
                      <a:pPr algn="l">
                        <a:lnSpc>
                          <a:spcPts val="1200"/>
                        </a:lnSpc>
                      </a:pPr>
                      <a:r>
                        <a:rPr kumimoji="1" lang="en-US" altLang="ja-JP" sz="800" dirty="0">
                          <a:latin typeface="ＭＳ Ｐゴシック" panose="020B0600070205080204" pitchFamily="50" charset="-128"/>
                          <a:ea typeface="ＭＳ Ｐゴシック" panose="020B0600070205080204" pitchFamily="50" charset="-128"/>
                        </a:rPr>
                        <a:t> 9.</a:t>
                      </a:r>
                      <a:r>
                        <a:rPr kumimoji="1" lang="ja-JP" altLang="en-US" sz="800" dirty="0">
                          <a:latin typeface="ＭＳ Ｐゴシック" panose="020B0600070205080204" pitchFamily="50" charset="-128"/>
                          <a:ea typeface="ＭＳ Ｐゴシック" panose="020B0600070205080204" pitchFamily="50" charset="-128"/>
                        </a:rPr>
                        <a:t>　学校法人等</a:t>
                      </a:r>
                    </a:p>
                    <a:p>
                      <a:pPr algn="l">
                        <a:lnSpc>
                          <a:spcPts val="1200"/>
                        </a:lnSpc>
                      </a:pPr>
                      <a:r>
                        <a:rPr kumimoji="1" lang="en-US" altLang="ja-JP" sz="800" dirty="0">
                          <a:latin typeface="ＭＳ Ｐゴシック" panose="020B0600070205080204" pitchFamily="50" charset="-128"/>
                          <a:ea typeface="ＭＳ Ｐゴシック" panose="020B0600070205080204" pitchFamily="50" charset="-128"/>
                        </a:rPr>
                        <a:t>10.</a:t>
                      </a:r>
                      <a:r>
                        <a:rPr kumimoji="1" lang="ja-JP" altLang="en-US" sz="800" dirty="0">
                          <a:latin typeface="ＭＳ Ｐゴシック" panose="020B0600070205080204" pitchFamily="50" charset="-128"/>
                          <a:ea typeface="ＭＳ Ｐゴシック" panose="020B0600070205080204" pitchFamily="50" charset="-128"/>
                        </a:rPr>
                        <a:t>　自治体</a:t>
                      </a:r>
                    </a:p>
                    <a:p>
                      <a:pPr algn="l">
                        <a:lnSpc>
                          <a:spcPts val="1200"/>
                        </a:lnSpc>
                      </a:pPr>
                      <a:r>
                        <a:rPr kumimoji="1" lang="en-US" altLang="ja-JP" sz="800" dirty="0">
                          <a:latin typeface="ＭＳ Ｐゴシック" panose="020B0600070205080204" pitchFamily="50" charset="-128"/>
                          <a:ea typeface="ＭＳ Ｐゴシック" panose="020B0600070205080204" pitchFamily="50" charset="-128"/>
                        </a:rPr>
                        <a:t>11.</a:t>
                      </a:r>
                      <a:r>
                        <a:rPr kumimoji="1" lang="ja-JP" altLang="en-US" sz="800" dirty="0">
                          <a:latin typeface="ＭＳ Ｐゴシック" panose="020B0600070205080204" pitchFamily="50" charset="-128"/>
                          <a:ea typeface="ＭＳ Ｐゴシック" panose="020B0600070205080204" pitchFamily="50" charset="-128"/>
                        </a:rPr>
                        <a:t>　その他の法人</a:t>
                      </a:r>
                    </a:p>
                  </a:txBody>
                  <a:tcPr marL="72000" marR="36000" marT="36000" marB="36000">
                    <a:lnL w="3175" cap="flat" cmpd="sng" algn="ctr">
                      <a:solidFill>
                        <a:schemeClr val="bg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29141983"/>
                  </a:ext>
                </a:extLst>
              </a:tr>
              <a:tr h="264958">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⑨取組の評価を実施していますか。実施している場合は、</a:t>
                      </a:r>
                      <a:r>
                        <a:rPr kumimoji="1" lang="ja-JP" altLang="en-US" sz="1050" dirty="0">
                          <a:solidFill>
                            <a:schemeClr val="tx1"/>
                          </a:solidFill>
                          <a:latin typeface="ＭＳ Ｐゴシック" panose="020B0600070205080204" pitchFamily="50" charset="-128"/>
                          <a:ea typeface="+mn-ea"/>
                        </a:rPr>
                        <a:t>具体的な評価方法や</a:t>
                      </a:r>
                      <a:r>
                        <a:rPr kumimoji="1" lang="ja-JP" altLang="en-US" sz="1050" dirty="0">
                          <a:solidFill>
                            <a:schemeClr val="tx1"/>
                          </a:solidFill>
                        </a:rPr>
                        <a:t>評価指標とその数値（例：認定率等）を（経年で）</a:t>
                      </a:r>
                      <a:r>
                        <a:rPr kumimoji="1" lang="ja-JP" altLang="en-US" sz="1050" dirty="0">
                          <a:solidFill>
                            <a:schemeClr val="tx1"/>
                          </a:solidFill>
                          <a:latin typeface="ＭＳ Ｐゴシック" panose="020B0600070205080204" pitchFamily="50" charset="-128"/>
                          <a:ea typeface="+mn-ea"/>
                        </a:rPr>
                        <a:t>ご回答</a:t>
                      </a:r>
                      <a:r>
                        <a:rPr kumimoji="1" lang="ja-JP" altLang="en-US" sz="1050" dirty="0">
                          <a:latin typeface="ＭＳ Ｐゴシック" panose="020B0600070205080204" pitchFamily="50" charset="-128"/>
                          <a:ea typeface="+mn-ea"/>
                        </a:rPr>
                        <a:t>ください。</a:t>
                      </a: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ＭＳ Ｐゴシック" panose="020B0600070205080204" pitchFamily="50" charset="-128"/>
                        <a:ea typeface="ＭＳ Ｐゴシック" panose="020B0600070205080204" pitchFamily="50" charset="-128"/>
                      </a:endParaRPr>
                    </a:p>
                  </a:txBody>
                  <a:tcPr marL="36000" marR="36000" marT="36000" marB="36000">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1308018"/>
                  </a:ext>
                </a:extLst>
              </a:tr>
            </a:tbl>
          </a:graphicData>
        </a:graphic>
      </p:graphicFrame>
    </p:spTree>
    <p:extLst>
      <p:ext uri="{BB962C8B-B14F-4D97-AF65-F5344CB8AC3E}">
        <p14:creationId xmlns:p14="http://schemas.microsoft.com/office/powerpoint/2010/main" val="2108402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2"/>
          <p:cNvSpPr txBox="1">
            <a:spLocks/>
          </p:cNvSpPr>
          <p:nvPr/>
        </p:nvSpPr>
        <p:spPr>
          <a:xfrm>
            <a:off x="704528" y="3573016"/>
            <a:ext cx="8424936" cy="208823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376692824"/>
              </p:ext>
            </p:extLst>
          </p:nvPr>
        </p:nvGraphicFramePr>
        <p:xfrm>
          <a:off x="66675" y="80335"/>
          <a:ext cx="9744075" cy="6742267"/>
        </p:xfrm>
        <a:graphic>
          <a:graphicData uri="http://schemas.openxmlformats.org/drawingml/2006/table">
            <a:tbl>
              <a:tblPr firstRow="1" bandRow="1">
                <a:tableStyleId>{5940675A-B579-460E-94D1-54222C63F5DA}</a:tableStyleId>
              </a:tblPr>
              <a:tblGrid>
                <a:gridCol w="9744075">
                  <a:extLst>
                    <a:ext uri="{9D8B030D-6E8A-4147-A177-3AD203B41FA5}">
                      <a16:colId xmlns:a16="http://schemas.microsoft.com/office/drawing/2014/main" val="63398294"/>
                    </a:ext>
                  </a:extLst>
                </a:gridCol>
              </a:tblGrid>
              <a:tr h="3255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n-ea"/>
                          <a:ea typeface="+mn-ea"/>
                        </a:rPr>
                        <a:t>第</a:t>
                      </a:r>
                      <a:r>
                        <a:rPr kumimoji="1" lang="en-US" altLang="ja-JP" sz="1400" b="1" dirty="0">
                          <a:solidFill>
                            <a:schemeClr val="tx1"/>
                          </a:solidFill>
                          <a:latin typeface="+mn-ea"/>
                          <a:ea typeface="+mn-ea"/>
                        </a:rPr>
                        <a:t>13</a:t>
                      </a:r>
                      <a:r>
                        <a:rPr kumimoji="1" lang="ja-JP" altLang="en-US" sz="1400" b="1" dirty="0">
                          <a:solidFill>
                            <a:schemeClr val="tx1"/>
                          </a:solidFill>
                          <a:latin typeface="+mn-ea"/>
                          <a:ea typeface="+mn-ea"/>
                        </a:rPr>
                        <a:t>回健康寿命をのばそう！アワード</a:t>
                      </a:r>
                      <a:r>
                        <a:rPr kumimoji="1" lang="en-US" altLang="ja-JP" sz="1400" b="1" dirty="0">
                          <a:solidFill>
                            <a:schemeClr val="tx1"/>
                          </a:solidFill>
                          <a:latin typeface="+mn-ea"/>
                          <a:ea typeface="+mn-ea"/>
                        </a:rPr>
                        <a:t>(</a:t>
                      </a:r>
                      <a:r>
                        <a:rPr kumimoji="1" lang="ja-JP" altLang="en-US" sz="1400" b="1" dirty="0">
                          <a:solidFill>
                            <a:schemeClr val="tx1"/>
                          </a:solidFill>
                          <a:latin typeface="+mn-ea"/>
                          <a:ea typeface="+mn-ea"/>
                        </a:rPr>
                        <a:t>介護予防・高齢者生活支援分野</a:t>
                      </a:r>
                      <a:r>
                        <a:rPr kumimoji="1" lang="en-US" altLang="ja-JP" sz="1400" b="1" dirty="0">
                          <a:solidFill>
                            <a:schemeClr val="tx1"/>
                          </a:solidFill>
                          <a:latin typeface="+mn-ea"/>
                          <a:ea typeface="+mn-ea"/>
                        </a:rPr>
                        <a:t>) </a:t>
                      </a:r>
                      <a:r>
                        <a:rPr kumimoji="1" lang="ja-JP" altLang="en-US" sz="1400" b="1" dirty="0">
                          <a:solidFill>
                            <a:schemeClr val="tx1"/>
                          </a:solidFill>
                          <a:latin typeface="+mn-ea"/>
                          <a:ea typeface="+mn-ea"/>
                        </a:rPr>
                        <a:t>調査票</a:t>
                      </a:r>
                      <a:r>
                        <a:rPr kumimoji="1" lang="en-US" altLang="ja-JP" sz="1400" b="1" dirty="0">
                          <a:solidFill>
                            <a:schemeClr val="tx1"/>
                          </a:solidFill>
                          <a:latin typeface="+mn-ea"/>
                          <a:ea typeface="+mn-ea"/>
                        </a:rPr>
                        <a:t>(3/3)</a:t>
                      </a:r>
                      <a:r>
                        <a:rPr kumimoji="1" lang="ja-JP" altLang="en-US" sz="1400" b="1" dirty="0">
                          <a:solidFill>
                            <a:schemeClr val="tx1"/>
                          </a:solidFill>
                          <a:latin typeface="+mn-ea"/>
                          <a:ea typeface="+mn-ea"/>
                        </a:rPr>
                        <a:t> </a:t>
                      </a:r>
                    </a:p>
                  </a:txBody>
                  <a:tcPr marL="36000" marR="36000" marT="3600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74327207"/>
                  </a:ext>
                </a:extLst>
              </a:tr>
              <a:tr h="4183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ＭＳ Ｐゴシック" panose="020B0600070205080204" pitchFamily="50" charset="-128"/>
                        </a:rPr>
                        <a:t>⑩利用者（参加者）の生活状態・心身の状況や生きがい・社会的役割にどのような変化が見られているか、および利用者の日常生活の状況にどのような変化が見られているか、箇条書きで記載してください。（活動内容が高齢者生活支援の場合は、多様な高齢者の日常生活上の困りごとやニーズに対する対応や、日常生活支援の具体的な内容について記載ください。）</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marL="36000" marR="36000" marT="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640453895"/>
                  </a:ext>
                </a:extLst>
              </a:tr>
              <a:tr h="1290559">
                <a:tc>
                  <a:txBody>
                    <a:bodyPr/>
                    <a:lstStyle/>
                    <a:p>
                      <a:endParaRPr kumimoji="1" lang="ja-JP" altLang="en-US" sz="1100" dirty="0">
                        <a:latin typeface="ＭＳ Ｐゴシック" panose="020B0600070205080204" pitchFamily="50" charset="-128"/>
                        <a:ea typeface="ＭＳ Ｐゴシック" panose="020B0600070205080204" pitchFamily="50" charset="-128"/>
                      </a:endParaRPr>
                    </a:p>
                  </a:txBody>
                  <a:tcPr marL="36000" marR="36000" marT="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8937586"/>
                  </a:ext>
                </a:extLst>
              </a:tr>
              <a:tr h="224071">
                <a:tc>
                  <a:txBody>
                    <a:bodyPr/>
                    <a:lstStyle/>
                    <a:p>
                      <a:r>
                        <a:rPr kumimoji="1" lang="ja-JP" altLang="en-US" sz="1050" dirty="0">
                          <a:latin typeface="ＭＳ Ｐゴシック" panose="020B0600070205080204" pitchFamily="50" charset="-128"/>
                          <a:ea typeface="+mn-ea"/>
                        </a:rPr>
                        <a:t>⑪個別</a:t>
                      </a:r>
                      <a:r>
                        <a:rPr kumimoji="1" lang="ja-JP" altLang="en-US" sz="1050" dirty="0">
                          <a:solidFill>
                            <a:schemeClr val="tx1"/>
                          </a:solidFill>
                          <a:latin typeface="ＭＳ Ｐゴシック" panose="020B0600070205080204" pitchFamily="50" charset="-128"/>
                          <a:ea typeface="+mn-ea"/>
                        </a:rPr>
                        <a:t>ケースの支援の経過・支援を行う前に抱えていた課題・支援によって改善した内容を写真、図等を</a:t>
                      </a:r>
                      <a:r>
                        <a:rPr kumimoji="1" lang="ja-JP" altLang="en-US" sz="1050" dirty="0">
                          <a:latin typeface="ＭＳ Ｐゴシック" panose="020B0600070205080204" pitchFamily="50" charset="-128"/>
                          <a:ea typeface="+mn-ea"/>
                        </a:rPr>
                        <a:t>用いて自由に記載してください。</a:t>
                      </a:r>
                    </a:p>
                  </a:txBody>
                  <a:tcPr marL="36000" marR="36000" marT="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83022218"/>
                  </a:ext>
                </a:extLst>
              </a:tr>
              <a:tr h="4386008">
                <a:tc>
                  <a:txBody>
                    <a:bodyPr/>
                    <a:lstStyle/>
                    <a:p>
                      <a:endParaRPr kumimoji="1" lang="ja-JP" altLang="en-US" sz="1100" dirty="0">
                        <a:latin typeface="ＭＳ Ｐゴシック" panose="020B0600070205080204" pitchFamily="50" charset="-128"/>
                        <a:ea typeface="ＭＳ Ｐゴシック" panose="020B0600070205080204" pitchFamily="50" charset="-128"/>
                      </a:endParaRPr>
                    </a:p>
                  </a:txBody>
                  <a:tcPr marL="36000" marR="36000" marT="0" marB="36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187759"/>
                  </a:ext>
                </a:extLst>
              </a:tr>
            </a:tbl>
          </a:graphicData>
        </a:graphic>
      </p:graphicFrame>
    </p:spTree>
    <p:extLst>
      <p:ext uri="{BB962C8B-B14F-4D97-AF65-F5344CB8AC3E}">
        <p14:creationId xmlns:p14="http://schemas.microsoft.com/office/powerpoint/2010/main" val="6550053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3221</TotalTime>
  <Words>917</Words>
  <Application>Microsoft Office PowerPoint</Application>
  <PresentationFormat>A4 210 x 297 mm</PresentationFormat>
  <Paragraphs>144</Paragraphs>
  <Slides>3</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ＭＳ Ｐゴシック</vt:lpstr>
      <vt:lpstr>游ゴシック</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大竹繁雄</dc:creator>
  <cp:lastModifiedBy>内田 祐紀(uchida-yuuki.k64)</cp:lastModifiedBy>
  <cp:revision>207</cp:revision>
  <cp:lastPrinted>2024-05-07T01:46:50Z</cp:lastPrinted>
  <dcterms:created xsi:type="dcterms:W3CDTF">2017-05-10T12:16:23Z</dcterms:created>
  <dcterms:modified xsi:type="dcterms:W3CDTF">2024-05-07T01:46:54Z</dcterms:modified>
</cp:coreProperties>
</file>