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5" r:id="rId2"/>
    <p:sldId id="342" r:id="rId3"/>
    <p:sldId id="335" r:id="rId4"/>
    <p:sldId id="324" r:id="rId5"/>
    <p:sldId id="336" r:id="rId6"/>
    <p:sldId id="337" r:id="rId7"/>
    <p:sldId id="340" r:id="rId8"/>
    <p:sldId id="341"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EF9694"/>
    <a:srgbClr val="EF476F"/>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48" autoAdjust="0"/>
    <p:restoredTop sz="94588" autoAdjust="0"/>
  </p:normalViewPr>
  <p:slideViewPr>
    <p:cSldViewPr>
      <p:cViewPr varScale="1">
        <p:scale>
          <a:sx n="83" d="100"/>
          <a:sy n="83" d="100"/>
        </p:scale>
        <p:origin x="90" y="51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E7D57A1B-6562-4CEC-A40E-B98327757B9A}" type="datetimeFigureOut">
              <a:rPr kumimoji="1" lang="ja-JP" altLang="en-US" smtClean="0"/>
              <a:t>2024/2/28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3556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576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82941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44269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31">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14331">
                <a:defRPr/>
              </a:pPr>
              <a:t>8</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29512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FF9123A-AD2D-4856-8577-09CF6551E4A9}"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20379E-E4FF-4E6F-B303-346EC7F7D14B}"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3DEA5B-3D2D-4B47-99DC-C3E12625F628}"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501256-AAE8-4BD7-874E-A873A617E077}"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5A84E53-29B1-40E5-9E8F-AE6E6358F481}" type="datetime1">
              <a:rPr kumimoji="1" lang="ja-JP" altLang="en-US" smtClean="0"/>
              <a:t>2024/2/28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C49748F-8147-425C-A678-5438B25DE9D0}"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8907F8-15A7-4236-BB91-05A35ED8A574}" type="datetime1">
              <a:rPr kumimoji="1" lang="ja-JP" altLang="en-US" smtClean="0"/>
              <a:t>2024/2/28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2B9AC51-3590-4D8B-B0BD-8BAED7728202}" type="datetime1">
              <a:rPr kumimoji="1" lang="ja-JP" altLang="en-US" smtClean="0"/>
              <a:t>2024/2/28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96FFDD-D4C9-4078-AA9D-B7AEDA387A97}" type="datetime1">
              <a:rPr kumimoji="1" lang="ja-JP" altLang="en-US" smtClean="0"/>
              <a:t>2024/2/28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F64A41-AFE7-45CF-B1AE-7CDDD406B26C}"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3022A9-BA79-4BF5-BCC3-619A686A4F06}" type="datetime1">
              <a:rPr kumimoji="1" lang="ja-JP" altLang="en-US" smtClean="0"/>
              <a:t>2024/2/28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426C3-5E71-4E6E-A64C-F88E2C5E6428}" type="datetime1">
              <a:rPr kumimoji="1" lang="ja-JP" altLang="en-US" smtClean="0"/>
              <a:t>2024/2/28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70762" y="615496"/>
            <a:ext cx="40621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名称</a:t>
            </a:r>
            <a:r>
              <a:rPr lang="ja-JP" altLang="en-US" sz="1400" b="1" dirty="0">
                <a:latin typeface="メイリオ" panose="020B0604030504040204" pitchFamily="50" charset="-128"/>
                <a:ea typeface="メイリオ" panose="020B0604030504040204" pitchFamily="50" charset="-128"/>
              </a:rPr>
              <a:t>（法人名）、所在地、支店に関する情報</a:t>
            </a:r>
            <a:endParaRPr lang="ja-JP" altLang="en-US" sz="1400" b="1" dirty="0">
              <a:solidFill>
                <a:schemeClr val="lt1"/>
              </a:solidFill>
              <a:latin typeface="メイリオ" panose="020B0604030504040204" pitchFamily="50" charset="-128"/>
              <a:ea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92875"/>
            <a:ext cx="2311400" cy="365125"/>
          </a:xfrm>
        </p:spPr>
        <p:txBody>
          <a:bodyPr>
            <a:noAutofit/>
          </a:bodyPr>
          <a:lstStyle/>
          <a:p>
            <a:fld id="{973FA57C-AB59-4833-AF31-95C44D5249F2}" type="slidenum">
              <a:rPr kumimoji="1" lang="ja-JP" altLang="en-US" smtClean="0"/>
              <a:t>1</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3" name="テキスト ボックス 12">
            <a:extLst>
              <a:ext uri="{FF2B5EF4-FFF2-40B4-BE49-F238E27FC236}">
                <a16:creationId xmlns:a16="http://schemas.microsoft.com/office/drawing/2014/main" id="{782CAD9A-C0F0-4A78-8FD1-BB99C733D215}"/>
              </a:ext>
            </a:extLst>
          </p:cNvPr>
          <p:cNvSpPr txBox="1"/>
          <p:nvPr/>
        </p:nvSpPr>
        <p:spPr>
          <a:xfrm>
            <a:off x="138729" y="917176"/>
            <a:ext cx="9422783" cy="2007768"/>
          </a:xfrm>
          <a:prstGeom prst="rect">
            <a:avLst/>
          </a:prstGeom>
          <a:noFill/>
          <a:ln>
            <a:solidFill>
              <a:schemeClr val="tx2">
                <a:lumMod val="40000"/>
                <a:lumOff val="60000"/>
              </a:schemeClr>
            </a:solidFill>
            <a:prstDash val="dash"/>
          </a:ln>
        </p:spPr>
        <p:txBody>
          <a:bodyPr wrap="square" rtlCol="0">
            <a:noAutofit/>
          </a:bodyPr>
          <a:lstStyle/>
          <a:p>
            <a:pPr algn="ct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
        <p:nvSpPr>
          <p:cNvPr id="14" name="角丸四角形 10">
            <a:extLst>
              <a:ext uri="{FF2B5EF4-FFF2-40B4-BE49-F238E27FC236}">
                <a16:creationId xmlns:a16="http://schemas.microsoft.com/office/drawing/2014/main" id="{ACE82757-D554-40C4-A3C8-26F01B6889D4}"/>
              </a:ext>
            </a:extLst>
          </p:cNvPr>
          <p:cNvSpPr/>
          <p:nvPr/>
        </p:nvSpPr>
        <p:spPr>
          <a:xfrm>
            <a:off x="128464" y="3124657"/>
            <a:ext cx="2582023"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主な業務の内容・業務規模</a:t>
            </a:r>
          </a:p>
        </p:txBody>
      </p:sp>
      <p:sp>
        <p:nvSpPr>
          <p:cNvPr id="15" name="テキスト ボックス 14">
            <a:extLst>
              <a:ext uri="{FF2B5EF4-FFF2-40B4-BE49-F238E27FC236}">
                <a16:creationId xmlns:a16="http://schemas.microsoft.com/office/drawing/2014/main" id="{373259CE-7BEE-47DA-B1D2-B3CC583E4B4E}"/>
              </a:ext>
            </a:extLst>
          </p:cNvPr>
          <p:cNvSpPr txBox="1"/>
          <p:nvPr/>
        </p:nvSpPr>
        <p:spPr>
          <a:xfrm>
            <a:off x="128464" y="3484698"/>
            <a:ext cx="9433048" cy="2926700"/>
          </a:xfrm>
          <a:prstGeom prst="rect">
            <a:avLst/>
          </a:prstGeom>
          <a:noFill/>
          <a:ln>
            <a:solidFill>
              <a:schemeClr val="tx2">
                <a:lumMod val="40000"/>
                <a:lumOff val="60000"/>
              </a:schemeClr>
            </a:solidFill>
            <a:prstDash val="dash"/>
          </a:ln>
        </p:spPr>
        <p:txBody>
          <a:bodyPr wrap="square" rtlCol="0">
            <a:noAutofit/>
          </a:bodyPr>
          <a:lstStyle/>
          <a:p>
            <a:pPr algn="ct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
        <p:nvSpPr>
          <p:cNvPr id="3" name="テキスト ボックス 2">
            <a:extLst>
              <a:ext uri="{FF2B5EF4-FFF2-40B4-BE49-F238E27FC236}">
                <a16:creationId xmlns:a16="http://schemas.microsoft.com/office/drawing/2014/main" id="{3AE7C03C-DB6E-6728-9827-3E2DD574FFDD}"/>
              </a:ext>
            </a:extLst>
          </p:cNvPr>
          <p:cNvSpPr txBox="1"/>
          <p:nvPr/>
        </p:nvSpPr>
        <p:spPr>
          <a:xfrm>
            <a:off x="8996224" y="105429"/>
            <a:ext cx="1130576" cy="276999"/>
          </a:xfrm>
          <a:prstGeom prst="rect">
            <a:avLst/>
          </a:prstGeom>
          <a:noFill/>
        </p:spPr>
        <p:txBody>
          <a:bodyPr wrap="square" rtlCol="0">
            <a:spAutoFit/>
          </a:bodyPr>
          <a:lstStyle/>
          <a:p>
            <a:r>
              <a:rPr kumimoji="1" lang="ja-JP" altLang="en-US" sz="1200" dirty="0">
                <a:solidFill>
                  <a:schemeClr val="bg1"/>
                </a:solidFill>
              </a:rPr>
              <a:t>別紙２</a:t>
            </a:r>
          </a:p>
        </p:txBody>
      </p:sp>
    </p:spTree>
    <p:extLst>
      <p:ext uri="{BB962C8B-B14F-4D97-AF65-F5344CB8AC3E}">
        <p14:creationId xmlns:p14="http://schemas.microsoft.com/office/powerpoint/2010/main" val="19673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92875"/>
            <a:ext cx="2311400" cy="365125"/>
          </a:xfrm>
        </p:spPr>
        <p:txBody>
          <a:bodyPr>
            <a:noAutofit/>
          </a:bodyPr>
          <a:lstStyle/>
          <a:p>
            <a:fld id="{973FA57C-AB59-4833-AF31-95C44D5249F2}" type="slidenum">
              <a:rPr kumimoji="1" lang="ja-JP" altLang="en-US" smtClean="0"/>
              <a:t>2</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2" name="角丸四角形 10">
            <a:extLst>
              <a:ext uri="{FF2B5EF4-FFF2-40B4-BE49-F238E27FC236}">
                <a16:creationId xmlns:a16="http://schemas.microsoft.com/office/drawing/2014/main" id="{F0EFAF1B-8B57-154A-2BE7-0D3679306307}"/>
              </a:ext>
            </a:extLst>
          </p:cNvPr>
          <p:cNvSpPr/>
          <p:nvPr/>
        </p:nvSpPr>
        <p:spPr>
          <a:xfrm>
            <a:off x="150404" y="692696"/>
            <a:ext cx="372247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１．事業の提案理由・提案内容のポイント</a:t>
            </a:r>
          </a:p>
        </p:txBody>
      </p:sp>
      <p:sp>
        <p:nvSpPr>
          <p:cNvPr id="4" name="テキスト ボックス 3">
            <a:extLst>
              <a:ext uri="{FF2B5EF4-FFF2-40B4-BE49-F238E27FC236}">
                <a16:creationId xmlns:a16="http://schemas.microsoft.com/office/drawing/2014/main" id="{877B3E48-8D50-DD7A-2C0C-295198CB8231}"/>
              </a:ext>
            </a:extLst>
          </p:cNvPr>
          <p:cNvSpPr txBox="1"/>
          <p:nvPr/>
        </p:nvSpPr>
        <p:spPr>
          <a:xfrm>
            <a:off x="128464" y="1124744"/>
            <a:ext cx="9433048" cy="5184576"/>
          </a:xfrm>
          <a:prstGeom prst="rect">
            <a:avLst/>
          </a:prstGeom>
          <a:noFill/>
          <a:ln>
            <a:solidFill>
              <a:schemeClr val="tx2">
                <a:lumMod val="40000"/>
                <a:lumOff val="60000"/>
              </a:schemeClr>
            </a:solidFill>
            <a:prstDash val="dash"/>
          </a:ln>
        </p:spPr>
        <p:txBody>
          <a:bodyPr wrap="square" rtlCol="0">
            <a:noAutofit/>
          </a:bodyPr>
          <a:lstStyle/>
          <a:p>
            <a:r>
              <a:rPr lang="ja-JP" altLang="en-US" sz="1200" dirty="0">
                <a:latin typeface="+mn-ea"/>
              </a:rPr>
              <a:t>・事業の提案理由や提案内容のアピールポイントについて、記載してください。</a:t>
            </a:r>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14228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a:xfrm>
            <a:off x="7594600" y="6475025"/>
            <a:ext cx="2311400" cy="365125"/>
          </a:xfrm>
        </p:spPr>
        <p:txBody>
          <a:bodyPr>
            <a:noAutofit/>
          </a:bodyPr>
          <a:lstStyle/>
          <a:p>
            <a:fld id="{973FA57C-AB59-4833-AF31-95C44D5249F2}" type="slidenum">
              <a:rPr kumimoji="1" lang="ja-JP" altLang="en-US" smtClean="0"/>
              <a:t>3</a:t>
            </a:fld>
            <a:endParaRPr kumimoji="1" lang="ja-JP" altLang="en-US" dirty="0"/>
          </a:p>
        </p:txBody>
      </p:sp>
      <p:sp>
        <p:nvSpPr>
          <p:cNvPr id="7" name="正方形/長方形 6">
            <a:extLst>
              <a:ext uri="{FF2B5EF4-FFF2-40B4-BE49-F238E27FC236}">
                <a16:creationId xmlns:a16="http://schemas.microsoft.com/office/drawing/2014/main" id="{F1F62484-4B80-416B-A309-3E4BF35FE3F9}"/>
              </a:ext>
            </a:extLst>
          </p:cNvPr>
          <p:cNvSpPr/>
          <p:nvPr/>
        </p:nvSpPr>
        <p:spPr>
          <a:xfrm>
            <a:off x="6000" y="13097"/>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0" name="角丸四角形 10">
            <a:extLst>
              <a:ext uri="{FF2B5EF4-FFF2-40B4-BE49-F238E27FC236}">
                <a16:creationId xmlns:a16="http://schemas.microsoft.com/office/drawing/2014/main" id="{1802D894-6870-6F27-60BC-648132384444}"/>
              </a:ext>
            </a:extLst>
          </p:cNvPr>
          <p:cNvSpPr/>
          <p:nvPr/>
        </p:nvSpPr>
        <p:spPr>
          <a:xfrm>
            <a:off x="14047" y="547733"/>
            <a:ext cx="273630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ja-JP" altLang="en-US" sz="1400" b="1" dirty="0">
                <a:solidFill>
                  <a:schemeClr val="lt1"/>
                </a:solidFill>
                <a:latin typeface="メイリオ" panose="020B0604030504040204" pitchFamily="50" charset="-128"/>
                <a:ea typeface="メイリオ" panose="020B0604030504040204" pitchFamily="50" charset="-128"/>
              </a:rPr>
              <a:t>２．事業実施体制</a:t>
            </a:r>
          </a:p>
        </p:txBody>
      </p:sp>
      <p:sp>
        <p:nvSpPr>
          <p:cNvPr id="12" name="テキスト ボックス 11">
            <a:extLst>
              <a:ext uri="{FF2B5EF4-FFF2-40B4-BE49-F238E27FC236}">
                <a16:creationId xmlns:a16="http://schemas.microsoft.com/office/drawing/2014/main" id="{70C35BEE-AB3D-3A2C-F361-134440E7C3F0}"/>
              </a:ext>
            </a:extLst>
          </p:cNvPr>
          <p:cNvSpPr txBox="1"/>
          <p:nvPr/>
        </p:nvSpPr>
        <p:spPr>
          <a:xfrm>
            <a:off x="109969" y="896508"/>
            <a:ext cx="9451543" cy="3756628"/>
          </a:xfrm>
          <a:prstGeom prst="rect">
            <a:avLst/>
          </a:prstGeom>
          <a:noFill/>
          <a:ln>
            <a:solidFill>
              <a:schemeClr val="tx2">
                <a:lumMod val="40000"/>
                <a:lumOff val="60000"/>
              </a:schemeClr>
            </a:solidFill>
            <a:prstDash val="dash"/>
          </a:ln>
        </p:spPr>
        <p:txBody>
          <a:bodyPr wrap="square" rtlCol="0">
            <a:noAutofit/>
          </a:bodyPr>
          <a:lstStyle/>
          <a:p>
            <a:r>
              <a:rPr lang="ja-JP" altLang="en-US" sz="1200">
                <a:latin typeface="+mn-ea"/>
              </a:rPr>
              <a:t>・事業</a:t>
            </a:r>
            <a:r>
              <a:rPr lang="ja-JP" altLang="en-US" sz="1200" dirty="0">
                <a:latin typeface="+mn-ea"/>
              </a:rPr>
              <a:t>を実施する体制・担当業務を記載してください。</a:t>
            </a:r>
            <a:endParaRPr lang="en-US" altLang="ja-JP" sz="1200" dirty="0">
              <a:latin typeface="+mn-ea"/>
            </a:endParaRPr>
          </a:p>
          <a:p>
            <a:pPr algn="ctr"/>
            <a:endParaRPr lang="en-US" altLang="ja-JP" sz="1200" dirty="0">
              <a:latin typeface="+mn-ea"/>
            </a:endParaRPr>
          </a:p>
          <a:p>
            <a:pPr algn="ctr"/>
            <a:endParaRPr lang="en-US" altLang="ja-JP" sz="1200" dirty="0">
              <a:latin typeface="+mn-ea"/>
            </a:endParaRPr>
          </a:p>
        </p:txBody>
      </p:sp>
    </p:spTree>
    <p:extLst>
      <p:ext uri="{BB962C8B-B14F-4D97-AF65-F5344CB8AC3E}">
        <p14:creationId xmlns:p14="http://schemas.microsoft.com/office/powerpoint/2010/main" val="389201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2" y="652827"/>
            <a:ext cx="3384028"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４．事業の周知・広報に関すること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4</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449000"/>
            <a:ext cx="9490651" cy="198000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・特設サイトや事業周知用パンフレットの構成をできる限り詳細に記載してください。</a:t>
            </a:r>
            <a:endParaRPr lang="en-US" altLang="ja-JP" sz="1400" dirty="0">
              <a:latin typeface="メイリオ"/>
              <a:ea typeface="メイリオ"/>
            </a:endParaRPr>
          </a:p>
          <a:p>
            <a:pPr>
              <a:defRPr/>
            </a:pPr>
            <a:r>
              <a:rPr lang="ja-JP" altLang="en-US" sz="1200" dirty="0">
                <a:latin typeface="メイリオ"/>
                <a:ea typeface="メイリオ"/>
              </a:rPr>
              <a:t>・上記以外の有効な広報手段について、どのような方法を想定しているのか、具体的に記載してください。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42869" y="4257312"/>
            <a:ext cx="9490651" cy="198000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・対象者に提供すべき情報</a:t>
            </a:r>
            <a:r>
              <a:rPr lang="en-US" altLang="ja-JP" sz="1200" dirty="0">
                <a:latin typeface="メイリオ"/>
                <a:ea typeface="メイリオ"/>
              </a:rPr>
              <a:t>(</a:t>
            </a:r>
            <a:r>
              <a:rPr lang="ja-JP" altLang="en-US" sz="1200" dirty="0">
                <a:latin typeface="メイリオ"/>
                <a:ea typeface="メイリオ"/>
              </a:rPr>
              <a:t>業務内容や労働条件など）について、想定している具体的な項目や内容を記載してください。</a:t>
            </a:r>
            <a:endParaRPr lang="en-US" altLang="ja-JP" sz="1400" dirty="0">
              <a:latin typeface="メイリオ"/>
              <a:ea typeface="メイリオ"/>
            </a:endParaRPr>
          </a:p>
          <a:p>
            <a:pPr>
              <a:defRPr/>
            </a:pP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146594"/>
            <a:ext cx="5400600" cy="307777"/>
          </a:xfrm>
          <a:prstGeom prst="rect">
            <a:avLst/>
          </a:prstGeom>
          <a:noFill/>
        </p:spPr>
        <p:txBody>
          <a:bodyPr wrap="square" rtlCol="0">
            <a:spAutoFit/>
          </a:bodyPr>
          <a:lstStyle/>
          <a:p>
            <a:r>
              <a:rPr kumimoji="1" lang="ja-JP" altLang="en-US" sz="1400" dirty="0"/>
              <a:t>ア　特設サイト・事業周知用パンフレット等</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91814" y="3974796"/>
            <a:ext cx="3205002" cy="307777"/>
          </a:xfrm>
          <a:prstGeom prst="rect">
            <a:avLst/>
          </a:prstGeom>
          <a:noFill/>
        </p:spPr>
        <p:txBody>
          <a:bodyPr wrap="square" rtlCol="0">
            <a:spAutoFit/>
          </a:bodyPr>
          <a:lstStyle/>
          <a:p>
            <a:r>
              <a:rPr kumimoji="1" lang="ja-JP" altLang="en-US" sz="1400" dirty="0"/>
              <a:t>イ　対象者に提供する情報</a:t>
            </a:r>
          </a:p>
        </p:txBody>
      </p:sp>
    </p:spTree>
    <p:extLst>
      <p:ext uri="{BB962C8B-B14F-4D97-AF65-F5344CB8AC3E}">
        <p14:creationId xmlns:p14="http://schemas.microsoft.com/office/powerpoint/2010/main" val="192880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3" y="652827"/>
            <a:ext cx="276442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５．対象者に関すること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5</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369594"/>
            <a:ext cx="9490651" cy="2923502"/>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・対象者が</a:t>
            </a:r>
            <a:r>
              <a:rPr lang="en-US" altLang="ja-JP" sz="1200" dirty="0">
                <a:latin typeface="メイリオ"/>
                <a:ea typeface="メイリオ"/>
              </a:rPr>
              <a:t>200</a:t>
            </a:r>
            <a:r>
              <a:rPr lang="ja-JP" altLang="en-US" sz="1200" dirty="0">
                <a:latin typeface="メイリオ"/>
                <a:ea typeface="メイリオ"/>
              </a:rPr>
              <a:t>人、</a:t>
            </a:r>
            <a:r>
              <a:rPr lang="en-US" altLang="ja-JP" sz="1200" dirty="0">
                <a:latin typeface="メイリオ"/>
                <a:ea typeface="メイリオ"/>
              </a:rPr>
              <a:t>400</a:t>
            </a:r>
            <a:r>
              <a:rPr lang="ja-JP" altLang="en-US" sz="1200" dirty="0">
                <a:latin typeface="メイリオ"/>
                <a:ea typeface="メイリオ"/>
              </a:rPr>
              <a:t>人又は</a:t>
            </a:r>
            <a:r>
              <a:rPr lang="en-US" altLang="ja-JP" sz="1200" dirty="0">
                <a:latin typeface="メイリオ"/>
                <a:ea typeface="メイリオ"/>
              </a:rPr>
              <a:t>600</a:t>
            </a:r>
            <a:r>
              <a:rPr lang="ja-JP" altLang="en-US" sz="1200" dirty="0">
                <a:latin typeface="メイリオ"/>
                <a:ea typeface="メイリオ"/>
              </a:rPr>
              <a:t>人</a:t>
            </a:r>
            <a:r>
              <a:rPr lang="en-US" altLang="ja-JP" sz="1200" dirty="0">
                <a:latin typeface="メイリオ"/>
                <a:ea typeface="メイリオ"/>
              </a:rPr>
              <a:t>(</a:t>
            </a:r>
            <a:r>
              <a:rPr lang="ja-JP" altLang="en-US" sz="1200" dirty="0">
                <a:latin typeface="メイリオ"/>
                <a:ea typeface="メイリオ"/>
              </a:rPr>
              <a:t>令和６年度、</a:t>
            </a:r>
            <a:r>
              <a:rPr lang="en-US" altLang="ja-JP" sz="1200" dirty="0">
                <a:latin typeface="メイリオ"/>
                <a:ea typeface="メイリオ"/>
              </a:rPr>
              <a:t>7</a:t>
            </a:r>
            <a:r>
              <a:rPr lang="ja-JP" altLang="en-US" sz="1200" dirty="0">
                <a:latin typeface="メイリオ"/>
                <a:ea typeface="メイリオ"/>
              </a:rPr>
              <a:t>年度の各年度で</a:t>
            </a:r>
            <a:r>
              <a:rPr lang="en-US" altLang="ja-JP" sz="1200" dirty="0">
                <a:latin typeface="メイリオ"/>
                <a:ea typeface="メイリオ"/>
              </a:rPr>
              <a:t>100</a:t>
            </a:r>
            <a:r>
              <a:rPr lang="ja-JP" altLang="en-US" sz="1200" dirty="0">
                <a:latin typeface="メイリオ"/>
                <a:ea typeface="メイリオ"/>
              </a:rPr>
              <a:t>人、</a:t>
            </a:r>
            <a:r>
              <a:rPr lang="en-US" altLang="ja-JP" sz="1200" dirty="0">
                <a:latin typeface="メイリオ"/>
                <a:ea typeface="メイリオ"/>
              </a:rPr>
              <a:t>200</a:t>
            </a:r>
            <a:r>
              <a:rPr lang="ja-JP" altLang="en-US" sz="1200" dirty="0">
                <a:latin typeface="メイリオ"/>
                <a:ea typeface="メイリオ"/>
              </a:rPr>
              <a:t>人又は</a:t>
            </a:r>
            <a:r>
              <a:rPr lang="en-US" altLang="ja-JP" sz="1200" dirty="0">
                <a:latin typeface="メイリオ"/>
                <a:ea typeface="メイリオ"/>
              </a:rPr>
              <a:t>300</a:t>
            </a:r>
            <a:r>
              <a:rPr lang="ja-JP" altLang="en-US" sz="1200" dirty="0">
                <a:latin typeface="メイリオ"/>
                <a:ea typeface="メイリオ"/>
              </a:rPr>
              <a:t>人）程度となるよう、具体的かつ効果的な対象者の確保策を記載してください。</a:t>
            </a:r>
          </a:p>
          <a:p>
            <a:pPr>
              <a:defRPr/>
            </a:pPr>
            <a:r>
              <a:rPr lang="ja-JP" altLang="en-US" sz="1200" dirty="0">
                <a:latin typeface="メイリオ"/>
                <a:ea typeface="メイリオ"/>
              </a:rPr>
              <a:t>・公的職業訓練以外の民間講習も対象とする場合、具体的かつ効果的な対象者の捕捉方法を記載してください。</a:t>
            </a:r>
          </a:p>
          <a:p>
            <a:pPr>
              <a:defRPr/>
            </a:pPr>
            <a:r>
              <a:rPr lang="ja-JP" altLang="en-US" sz="1200" dirty="0">
                <a:latin typeface="メイリオ"/>
              </a:rPr>
              <a:t>・</a:t>
            </a:r>
            <a:r>
              <a:rPr lang="ja-JP" altLang="en-US" sz="1200" dirty="0">
                <a:latin typeface="メイリオ"/>
                <a:ea typeface="メイリオ"/>
              </a:rPr>
              <a:t>民間講習の選定基準について、記載してください。</a:t>
            </a:r>
            <a:endParaRPr lang="en-US" altLang="ja-JP" sz="1200" dirty="0">
              <a:latin typeface="メイリオ"/>
              <a:ea typeface="メイリオ"/>
            </a:endParaRPr>
          </a:p>
          <a:p>
            <a:pPr>
              <a:defRPr/>
            </a:pPr>
            <a:r>
              <a:rPr lang="ja-JP" altLang="en-US" sz="1200" dirty="0">
                <a:latin typeface="メイリオ"/>
                <a:ea typeface="メイリオ"/>
              </a:rPr>
              <a:t>・以下の者が含まれるか記載してください。</a:t>
            </a:r>
            <a:endParaRPr lang="en-US" altLang="ja-JP" sz="1200" dirty="0">
              <a:latin typeface="メイリオ"/>
              <a:ea typeface="メイリオ"/>
            </a:endParaRPr>
          </a:p>
          <a:p>
            <a:pPr>
              <a:defRPr/>
            </a:pPr>
            <a:r>
              <a:rPr lang="ja-JP" altLang="en-US" sz="1200" dirty="0">
                <a:latin typeface="メイリオ"/>
                <a:ea typeface="メイリオ"/>
              </a:rPr>
              <a:t>　１　生成</a:t>
            </a:r>
            <a:r>
              <a:rPr lang="en-US" altLang="ja-JP" sz="1200" dirty="0">
                <a:latin typeface="メイリオ"/>
                <a:ea typeface="メイリオ"/>
              </a:rPr>
              <a:t>AI</a:t>
            </a:r>
            <a:r>
              <a:rPr lang="ja-JP" altLang="en-US" sz="1200" dirty="0">
                <a:latin typeface="メイリオ"/>
                <a:ea typeface="メイリオ"/>
              </a:rPr>
              <a:t>を活用するプログラミングに係る科目がカリキュラムに含まれるプログラミング関係の公的職業訓練又は民間講習を受講　</a:t>
            </a:r>
            <a:endParaRPr lang="en-US" altLang="ja-JP" sz="1200" dirty="0">
              <a:latin typeface="メイリオ"/>
              <a:ea typeface="メイリオ"/>
            </a:endParaRPr>
          </a:p>
          <a:p>
            <a:pPr>
              <a:defRPr/>
            </a:pPr>
            <a:r>
              <a:rPr lang="ja-JP" altLang="en-US" sz="1200" dirty="0">
                <a:latin typeface="メイリオ"/>
                <a:ea typeface="メイリオ"/>
              </a:rPr>
              <a:t>　　した者</a:t>
            </a:r>
            <a:endParaRPr lang="en-US" altLang="ja-JP" sz="1200" dirty="0">
              <a:latin typeface="メイリオ"/>
              <a:ea typeface="メイリオ"/>
            </a:endParaRPr>
          </a:p>
          <a:p>
            <a:pPr>
              <a:defRPr/>
            </a:pPr>
            <a:r>
              <a:rPr lang="ja-JP" altLang="en-US" sz="1200" dirty="0">
                <a:latin typeface="メイリオ"/>
                <a:ea typeface="メイリオ"/>
              </a:rPr>
              <a:t>　２　プロンプトエンジニアとしての素養を持ち、「デジタルスキル標準（</a:t>
            </a:r>
            <a:r>
              <a:rPr lang="en-US" altLang="ja-JP" sz="1200" dirty="0">
                <a:latin typeface="メイリオ"/>
                <a:ea typeface="メイリオ"/>
              </a:rPr>
              <a:t>DSS</a:t>
            </a:r>
            <a:r>
              <a:rPr lang="ja-JP" altLang="en-US" sz="1200" dirty="0">
                <a:latin typeface="メイリオ"/>
                <a:ea typeface="メイリオ"/>
              </a:rPr>
              <a:t>）」共通スキルリストの「データ活用」「テクノロ</a:t>
            </a:r>
            <a:endParaRPr lang="en-US" altLang="ja-JP" sz="1200" dirty="0">
              <a:latin typeface="メイリオ"/>
              <a:ea typeface="メイリオ"/>
            </a:endParaRPr>
          </a:p>
          <a:p>
            <a:pPr>
              <a:defRPr/>
            </a:pPr>
            <a:r>
              <a:rPr lang="ja-JP" altLang="en-US" sz="1200" dirty="0">
                <a:latin typeface="メイリオ"/>
                <a:ea typeface="メイリオ"/>
              </a:rPr>
              <a:t>　　ジー」「セキュリティ」カテゴリーの内容の民間講習を計</a:t>
            </a:r>
            <a:r>
              <a:rPr lang="en-US" altLang="ja-JP" sz="1200" dirty="0">
                <a:latin typeface="メイリオ"/>
                <a:ea typeface="メイリオ"/>
              </a:rPr>
              <a:t>60</a:t>
            </a:r>
            <a:r>
              <a:rPr lang="ja-JP" altLang="en-US" sz="1200" dirty="0">
                <a:latin typeface="メイリオ"/>
                <a:ea typeface="メイリオ"/>
              </a:rPr>
              <a:t>時間程度受講した者</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42869" y="4864888"/>
            <a:ext cx="9490651" cy="1660456"/>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・事業の申し込みから１か月を目途に派遣が可能となるよう、どのようなマッチングの取り組みを行うのか、具体的に記載してください。</a:t>
            </a:r>
            <a:endParaRPr lang="en-US" altLang="ja-JP" sz="1200" dirty="0">
              <a:latin typeface="メイリオ"/>
              <a:ea typeface="メイリオ"/>
            </a:endParaRPr>
          </a:p>
          <a:p>
            <a:pPr>
              <a:defRPr/>
            </a:pPr>
            <a:r>
              <a:rPr lang="ja-JP" altLang="en-US" sz="1200" dirty="0">
                <a:latin typeface="メイリオ"/>
                <a:ea typeface="メイリオ"/>
              </a:rPr>
              <a:t>・対象者と派遣先をどのように効果的・効率的にマッチングさせるのか、具体的に記載してください。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092596"/>
            <a:ext cx="5400600" cy="307777"/>
          </a:xfrm>
          <a:prstGeom prst="rect">
            <a:avLst/>
          </a:prstGeom>
          <a:noFill/>
        </p:spPr>
        <p:txBody>
          <a:bodyPr wrap="square" rtlCol="0">
            <a:spAutoFit/>
          </a:bodyPr>
          <a:lstStyle/>
          <a:p>
            <a:r>
              <a:rPr kumimoji="1" lang="ja-JP" altLang="en-US" sz="1400" dirty="0"/>
              <a:t>ア　対象者の確保</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88104" y="4570654"/>
            <a:ext cx="3205002" cy="307777"/>
          </a:xfrm>
          <a:prstGeom prst="rect">
            <a:avLst/>
          </a:prstGeom>
          <a:noFill/>
        </p:spPr>
        <p:txBody>
          <a:bodyPr wrap="square" rtlCol="0">
            <a:spAutoFit/>
          </a:bodyPr>
          <a:lstStyle/>
          <a:p>
            <a:r>
              <a:rPr kumimoji="1" lang="ja-JP" altLang="en-US" sz="1400" dirty="0"/>
              <a:t>イ　対象者と派遣先のマッチング</a:t>
            </a:r>
          </a:p>
        </p:txBody>
      </p:sp>
    </p:spTree>
    <p:extLst>
      <p:ext uri="{BB962C8B-B14F-4D97-AF65-F5344CB8AC3E}">
        <p14:creationId xmlns:p14="http://schemas.microsoft.com/office/powerpoint/2010/main" val="86545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520259"/>
            <a:ext cx="2311400" cy="365125"/>
          </a:xfrm>
        </p:spPr>
        <p:txBody>
          <a:bodyPr/>
          <a:lstStyle/>
          <a:p>
            <a:fld id="{973FA57C-AB59-4833-AF31-95C44D5249F2}" type="slidenum">
              <a:rPr kumimoji="1" lang="ja-JP" altLang="en-US" smtClean="0"/>
              <a:t>6</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897687"/>
            <a:ext cx="9490651" cy="919615"/>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・実施時期、実施方法、所要時間</a:t>
            </a:r>
            <a:r>
              <a:rPr lang="ja-JP" altLang="en-US" sz="1200">
                <a:latin typeface="メイリオ"/>
                <a:ea typeface="メイリオ"/>
              </a:rPr>
              <a:t>及び回数等に</a:t>
            </a:r>
            <a:r>
              <a:rPr lang="ja-JP" altLang="en-US" sz="1200" dirty="0">
                <a:latin typeface="メイリオ"/>
                <a:ea typeface="メイリオ"/>
              </a:rPr>
              <a:t>ついて、具体的内容を記載してください。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26335" y="2429165"/>
            <a:ext cx="9490651" cy="1431883"/>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・実施を想定している</a:t>
            </a:r>
            <a:r>
              <a:rPr lang="en-US" altLang="ja-JP" sz="1200" dirty="0">
                <a:latin typeface="メイリオ"/>
                <a:ea typeface="メイリオ"/>
              </a:rPr>
              <a:t>OFF-JT</a:t>
            </a:r>
            <a:r>
              <a:rPr lang="ja-JP" altLang="en-US" sz="1200" dirty="0">
                <a:latin typeface="メイリオ"/>
                <a:ea typeface="メイリオ"/>
              </a:rPr>
              <a:t>の具体的内容を記載してください。</a:t>
            </a:r>
            <a:endParaRPr lang="en-US" altLang="ja-JP" sz="1200" dirty="0">
              <a:latin typeface="メイリオ"/>
              <a:ea typeface="メイリオ"/>
            </a:endParaRPr>
          </a:p>
          <a:p>
            <a:pPr>
              <a:defRPr/>
            </a:pPr>
            <a:r>
              <a:rPr lang="ja-JP" altLang="en-US" sz="1200" dirty="0">
                <a:latin typeface="メイリオ"/>
                <a:ea typeface="メイリオ"/>
              </a:rPr>
              <a:t>・</a:t>
            </a:r>
            <a:r>
              <a:rPr lang="en-US" altLang="ja-JP" sz="1200" dirty="0">
                <a:latin typeface="メイリオ"/>
                <a:ea typeface="メイリオ"/>
              </a:rPr>
              <a:t>OFF-JT</a:t>
            </a:r>
            <a:r>
              <a:rPr lang="ja-JP" altLang="en-US" sz="1200" dirty="0">
                <a:latin typeface="メイリオ"/>
                <a:ea typeface="メイリオ"/>
              </a:rPr>
              <a:t>の対象者の選定基準について、具体的内容を記載してください。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620688"/>
            <a:ext cx="5400600" cy="307777"/>
          </a:xfrm>
          <a:prstGeom prst="rect">
            <a:avLst/>
          </a:prstGeom>
          <a:noFill/>
        </p:spPr>
        <p:txBody>
          <a:bodyPr wrap="square" rtlCol="0">
            <a:spAutoFit/>
          </a:bodyPr>
          <a:lstStyle/>
          <a:p>
            <a:r>
              <a:rPr kumimoji="1" lang="ja-JP" altLang="en-US" sz="1400" dirty="0"/>
              <a:t>ウ　キャリアコンサルティングの実施</a:t>
            </a:r>
          </a:p>
        </p:txBody>
      </p:sp>
      <p:sp>
        <p:nvSpPr>
          <p:cNvPr id="4" name="テキスト ボックス 3">
            <a:extLst>
              <a:ext uri="{FF2B5EF4-FFF2-40B4-BE49-F238E27FC236}">
                <a16:creationId xmlns:a16="http://schemas.microsoft.com/office/drawing/2014/main" id="{C9BC397B-AC71-4B21-DEE6-FE212C9A4F0B}"/>
              </a:ext>
            </a:extLst>
          </p:cNvPr>
          <p:cNvSpPr txBox="1"/>
          <p:nvPr/>
        </p:nvSpPr>
        <p:spPr>
          <a:xfrm>
            <a:off x="91814" y="2147773"/>
            <a:ext cx="3205002" cy="307777"/>
          </a:xfrm>
          <a:prstGeom prst="rect">
            <a:avLst/>
          </a:prstGeom>
          <a:noFill/>
        </p:spPr>
        <p:txBody>
          <a:bodyPr wrap="square" rtlCol="0">
            <a:spAutoFit/>
          </a:bodyPr>
          <a:lstStyle/>
          <a:p>
            <a:r>
              <a:rPr kumimoji="1" lang="ja-JP" altLang="en-US" sz="1400" dirty="0"/>
              <a:t>エ　</a:t>
            </a:r>
            <a:r>
              <a:rPr kumimoji="1" lang="en-US" altLang="ja-JP" sz="1400" dirty="0"/>
              <a:t>OFF-JT</a:t>
            </a:r>
            <a:r>
              <a:rPr kumimoji="1" lang="ja-JP" altLang="en-US" sz="1400" dirty="0"/>
              <a:t>の実施</a:t>
            </a:r>
          </a:p>
        </p:txBody>
      </p:sp>
      <p:sp>
        <p:nvSpPr>
          <p:cNvPr id="7" name="テキスト ボックス 6">
            <a:extLst>
              <a:ext uri="{FF2B5EF4-FFF2-40B4-BE49-F238E27FC236}">
                <a16:creationId xmlns:a16="http://schemas.microsoft.com/office/drawing/2014/main" id="{6985AC18-6E18-C705-B841-88B8B14EE507}"/>
              </a:ext>
            </a:extLst>
          </p:cNvPr>
          <p:cNvSpPr txBox="1"/>
          <p:nvPr/>
        </p:nvSpPr>
        <p:spPr>
          <a:xfrm>
            <a:off x="162985" y="4341802"/>
            <a:ext cx="9454001" cy="2399565"/>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・早期の再就職に結びつくよう、効果的・効率的な職業紹介の実施について、具体的な計画を記載してください。</a:t>
            </a:r>
            <a:endParaRPr lang="en-US" altLang="ja-JP" sz="1200" dirty="0">
              <a:latin typeface="メイリオ"/>
              <a:ea typeface="メイリオ"/>
            </a:endParaRPr>
          </a:p>
          <a:p>
            <a:pPr>
              <a:defRPr/>
            </a:pPr>
            <a:r>
              <a:rPr lang="ja-JP" altLang="en-US" sz="1200" dirty="0">
                <a:latin typeface="メイリオ"/>
                <a:ea typeface="メイリオ"/>
              </a:rPr>
              <a:t>・職業紹介以外に有効な就職支援を計画しているか、記載してください。</a:t>
            </a:r>
            <a:endParaRPr lang="en-US" altLang="ja-JP" sz="1200" dirty="0">
              <a:latin typeface="メイリオ"/>
              <a:ea typeface="メイリオ"/>
            </a:endParaRPr>
          </a:p>
        </p:txBody>
      </p:sp>
      <p:sp>
        <p:nvSpPr>
          <p:cNvPr id="8" name="テキスト ボックス 7">
            <a:extLst>
              <a:ext uri="{FF2B5EF4-FFF2-40B4-BE49-F238E27FC236}">
                <a16:creationId xmlns:a16="http://schemas.microsoft.com/office/drawing/2014/main" id="{2DBC102E-4820-72CD-4970-6BCE5371EAA7}"/>
              </a:ext>
            </a:extLst>
          </p:cNvPr>
          <p:cNvSpPr txBox="1"/>
          <p:nvPr/>
        </p:nvSpPr>
        <p:spPr>
          <a:xfrm>
            <a:off x="126335" y="4077072"/>
            <a:ext cx="3205002" cy="307777"/>
          </a:xfrm>
          <a:prstGeom prst="rect">
            <a:avLst/>
          </a:prstGeom>
          <a:noFill/>
        </p:spPr>
        <p:txBody>
          <a:bodyPr wrap="square" rtlCol="0">
            <a:spAutoFit/>
          </a:bodyPr>
          <a:lstStyle/>
          <a:p>
            <a:r>
              <a:rPr kumimoji="1" lang="ja-JP" altLang="en-US" sz="1400" dirty="0"/>
              <a:t>オ　就職支援の実施</a:t>
            </a:r>
          </a:p>
        </p:txBody>
      </p:sp>
    </p:spTree>
    <p:extLst>
      <p:ext uri="{BB962C8B-B14F-4D97-AF65-F5344CB8AC3E}">
        <p14:creationId xmlns:p14="http://schemas.microsoft.com/office/powerpoint/2010/main" val="26566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812" y="652827"/>
            <a:ext cx="3816075"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６</a:t>
            </a:r>
            <a:r>
              <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実践の場となる派遣先に関すること</a:t>
            </a: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53242" y="6381328"/>
            <a:ext cx="2311400" cy="365125"/>
          </a:xfrm>
        </p:spPr>
        <p:txBody>
          <a:bodyPr/>
          <a:lstStyle/>
          <a:p>
            <a:fld id="{973FA57C-AB59-4833-AF31-95C44D5249F2}" type="slidenum">
              <a:rPr kumimoji="1" lang="ja-JP" altLang="en-US" smtClean="0"/>
              <a:t>7</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42869" y="1329734"/>
            <a:ext cx="9490651" cy="2387297"/>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rPr>
              <a:t>・公的職業訓練や民間講座の受講によって獲得した技能・技術を活用し、デジタル分野での就職の可能性が高まる派遣先をどのように開拓するのか、具体的内容を記載してください。</a:t>
            </a:r>
            <a:endParaRPr lang="en-US" altLang="ja-JP" sz="1200" dirty="0">
              <a:latin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1052736"/>
            <a:ext cx="5400600" cy="307777"/>
          </a:xfrm>
          <a:prstGeom prst="rect">
            <a:avLst/>
          </a:prstGeom>
          <a:noFill/>
        </p:spPr>
        <p:txBody>
          <a:bodyPr wrap="square" rtlCol="0">
            <a:spAutoFit/>
          </a:bodyPr>
          <a:lstStyle/>
          <a:p>
            <a:r>
              <a:rPr kumimoji="1" lang="ja-JP" altLang="en-US" sz="1400" dirty="0"/>
              <a:t>ア　派遣先の開拓</a:t>
            </a:r>
          </a:p>
        </p:txBody>
      </p:sp>
      <p:sp>
        <p:nvSpPr>
          <p:cNvPr id="9" name="テキスト ボックス 8">
            <a:extLst>
              <a:ext uri="{FF2B5EF4-FFF2-40B4-BE49-F238E27FC236}">
                <a16:creationId xmlns:a16="http://schemas.microsoft.com/office/drawing/2014/main" id="{788A340A-1E59-1521-8FAB-BC84379143EA}"/>
              </a:ext>
            </a:extLst>
          </p:cNvPr>
          <p:cNvSpPr txBox="1"/>
          <p:nvPr/>
        </p:nvSpPr>
        <p:spPr>
          <a:xfrm>
            <a:off x="56456" y="4077072"/>
            <a:ext cx="3205002" cy="307777"/>
          </a:xfrm>
          <a:prstGeom prst="rect">
            <a:avLst/>
          </a:prstGeom>
          <a:noFill/>
        </p:spPr>
        <p:txBody>
          <a:bodyPr wrap="square" rtlCol="0">
            <a:spAutoFit/>
          </a:bodyPr>
          <a:lstStyle/>
          <a:p>
            <a:r>
              <a:rPr kumimoji="1" lang="ja-JP" altLang="en-US" sz="1400" dirty="0"/>
              <a:t>イ　メンター配置の支援</a:t>
            </a:r>
          </a:p>
        </p:txBody>
      </p:sp>
      <p:sp>
        <p:nvSpPr>
          <p:cNvPr id="10" name="テキスト ボックス 9">
            <a:extLst>
              <a:ext uri="{FF2B5EF4-FFF2-40B4-BE49-F238E27FC236}">
                <a16:creationId xmlns:a16="http://schemas.microsoft.com/office/drawing/2014/main" id="{7CD77CEB-C298-FEEB-3049-617E53DC34B8}"/>
              </a:ext>
            </a:extLst>
          </p:cNvPr>
          <p:cNvSpPr txBox="1"/>
          <p:nvPr/>
        </p:nvSpPr>
        <p:spPr>
          <a:xfrm>
            <a:off x="187641" y="4335588"/>
            <a:ext cx="9454001" cy="2045740"/>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・派遣先におけるメンターの配置について、どのように支援する計画か、</a:t>
            </a:r>
            <a:r>
              <a:rPr lang="ja-JP" altLang="en-US" sz="1200" dirty="0">
                <a:latin typeface="メイリオ"/>
              </a:rPr>
              <a:t>具体的内容を記載してください。</a:t>
            </a:r>
            <a:endParaRPr lang="en-US" altLang="ja-JP" sz="1200" dirty="0">
              <a:latin typeface="メイリオ"/>
            </a:endParaRPr>
          </a:p>
          <a:p>
            <a:pPr>
              <a:defRPr/>
            </a:pPr>
            <a:r>
              <a:rPr lang="ja-JP" altLang="en-US" sz="1200" dirty="0">
                <a:latin typeface="メイリオ"/>
                <a:ea typeface="メイリオ"/>
              </a:rPr>
              <a:t>・どのような経歴・職責の者をメンターとして配置するよう促すのか、</a:t>
            </a:r>
            <a:r>
              <a:rPr lang="ja-JP" altLang="en-US" sz="1200" dirty="0">
                <a:latin typeface="メイリオ"/>
              </a:rPr>
              <a:t>具体的内容を記載してください。</a:t>
            </a:r>
            <a:endParaRPr lang="en-US" altLang="ja-JP" sz="1200" dirty="0">
              <a:latin typeface="メイリオ"/>
            </a:endParaRPr>
          </a:p>
          <a:p>
            <a:pPr>
              <a:defRPr/>
            </a:pPr>
            <a:endParaRPr lang="en-US" altLang="ja-JP" sz="1200" dirty="0">
              <a:latin typeface="メイリオ"/>
              <a:ea typeface="メイリオ"/>
            </a:endParaRPr>
          </a:p>
        </p:txBody>
      </p:sp>
    </p:spTree>
    <p:extLst>
      <p:ext uri="{BB962C8B-B14F-4D97-AF65-F5344CB8AC3E}">
        <p14:creationId xmlns:p14="http://schemas.microsoft.com/office/powerpoint/2010/main" val="210615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a:xfrm>
            <a:off x="7588600" y="6381328"/>
            <a:ext cx="2311400" cy="365125"/>
          </a:xfrm>
        </p:spPr>
        <p:txBody>
          <a:bodyPr/>
          <a:lstStyle/>
          <a:p>
            <a:fld id="{973FA57C-AB59-4833-AF31-95C44D5249F2}" type="slidenum">
              <a:rPr kumimoji="1" lang="ja-JP" altLang="en-US" smtClean="0"/>
              <a:t>8</a:t>
            </a:fld>
            <a:endParaRPr kumimoji="1" lang="ja-JP" altLang="en-US" dirty="0"/>
          </a:p>
        </p:txBody>
      </p:sp>
      <p:sp>
        <p:nvSpPr>
          <p:cNvPr id="11" name="正方形/長方形 10">
            <a:extLst>
              <a:ext uri="{FF2B5EF4-FFF2-40B4-BE49-F238E27FC236}">
                <a16:creationId xmlns:a16="http://schemas.microsoft.com/office/drawing/2014/main" id="{FEE6D934-95F3-4648-A98C-E8F400D8AF5F}"/>
              </a:ext>
            </a:extLst>
          </p:cNvPr>
          <p:cNvSpPr/>
          <p:nvPr/>
        </p:nvSpPr>
        <p:spPr>
          <a:xfrm>
            <a:off x="0" y="-17214"/>
            <a:ext cx="9900000" cy="4616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00" spc="-120" dirty="0">
                <a:solidFill>
                  <a:schemeClr val="bg1"/>
                </a:solidFill>
                <a:latin typeface="+mj-ea"/>
              </a:rPr>
              <a:t>デジタル人材育成のための「実践の場」開拓モデル事業</a:t>
            </a:r>
            <a:r>
              <a:rPr lang="en-US" altLang="ja-JP" sz="1600" spc="-120" dirty="0">
                <a:solidFill>
                  <a:schemeClr val="bg1"/>
                </a:solidFill>
                <a:latin typeface="+mj-ea"/>
              </a:rPr>
              <a:t>(</a:t>
            </a:r>
            <a:r>
              <a:rPr lang="ja-JP" altLang="en-US" sz="1600" spc="-120" dirty="0">
                <a:solidFill>
                  <a:schemeClr val="bg1"/>
                </a:solidFill>
                <a:latin typeface="+mj-ea"/>
              </a:rPr>
              <a:t>エントリー～ミドル</a:t>
            </a:r>
            <a:r>
              <a:rPr lang="en-US" altLang="ja-JP" sz="1600" spc="-120" dirty="0">
                <a:solidFill>
                  <a:schemeClr val="bg1"/>
                </a:solidFill>
                <a:latin typeface="+mj-ea"/>
              </a:rPr>
              <a:t>)</a:t>
            </a:r>
            <a:r>
              <a:rPr lang="ja-JP" altLang="en-US" sz="1600" spc="-120" dirty="0">
                <a:solidFill>
                  <a:schemeClr val="bg1"/>
                </a:solidFill>
                <a:latin typeface="+mj-ea"/>
              </a:rPr>
              <a:t>　 企画書　　　　　　　　　　　　　　　　</a:t>
            </a:r>
            <a:endParaRPr lang="ja-JP" altLang="en-US" sz="1600" dirty="0">
              <a:solidFill>
                <a:schemeClr val="bg1"/>
              </a:solidFill>
            </a:endParaRPr>
          </a:p>
        </p:txBody>
      </p:sp>
      <p:sp>
        <p:nvSpPr>
          <p:cNvPr id="17" name="テキスト ボックス 16">
            <a:extLst>
              <a:ext uri="{FF2B5EF4-FFF2-40B4-BE49-F238E27FC236}">
                <a16:creationId xmlns:a16="http://schemas.microsoft.com/office/drawing/2014/main" id="{568939E5-8140-4151-B85E-0A5A61C4FA99}"/>
              </a:ext>
            </a:extLst>
          </p:cNvPr>
          <p:cNvSpPr txBox="1"/>
          <p:nvPr/>
        </p:nvSpPr>
        <p:spPr>
          <a:xfrm>
            <a:off x="125495" y="856457"/>
            <a:ext cx="9490651" cy="2101104"/>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・派遣先が作成する「実践の</a:t>
            </a:r>
            <a:r>
              <a:rPr lang="ja-JP" altLang="en-US" sz="1200">
                <a:latin typeface="メイリオ"/>
                <a:ea typeface="メイリオ"/>
              </a:rPr>
              <a:t>場実施計画」</a:t>
            </a:r>
            <a:r>
              <a:rPr lang="ja-JP" altLang="en-US" sz="1200" dirty="0">
                <a:latin typeface="メイリオ"/>
                <a:ea typeface="メイリオ"/>
              </a:rPr>
              <a:t>の進捗状況の確認に当たって、受託法人としてどのような支援を行う計画か、記載してください。</a:t>
            </a:r>
          </a:p>
          <a:p>
            <a:pPr>
              <a:defRPr/>
            </a:pPr>
            <a:r>
              <a:rPr lang="ja-JP" altLang="en-US" sz="1200" dirty="0">
                <a:latin typeface="メイリオ"/>
                <a:ea typeface="メイリオ"/>
              </a:rPr>
              <a:t>・その他、派遣先に対する支援としてどのようなことを計画しているのか、記載してください。</a:t>
            </a:r>
            <a:endParaRPr lang="en-US" altLang="ja-JP" sz="1200" dirty="0">
              <a:latin typeface="メイリオ"/>
              <a:ea typeface="メイリオ"/>
            </a:endParaRPr>
          </a:p>
        </p:txBody>
      </p:sp>
      <p:sp>
        <p:nvSpPr>
          <p:cNvPr id="2" name="テキスト ボックス 1">
            <a:extLst>
              <a:ext uri="{FF2B5EF4-FFF2-40B4-BE49-F238E27FC236}">
                <a16:creationId xmlns:a16="http://schemas.microsoft.com/office/drawing/2014/main" id="{AA9EAF1F-EB2D-57EA-7E89-6AB10D416CF4}"/>
              </a:ext>
            </a:extLst>
          </p:cNvPr>
          <p:cNvSpPr txBox="1"/>
          <p:nvPr/>
        </p:nvSpPr>
        <p:spPr>
          <a:xfrm>
            <a:off x="128812" y="3602958"/>
            <a:ext cx="9490651" cy="2922386"/>
          </a:xfrm>
          <a:prstGeom prst="rect">
            <a:avLst/>
          </a:prstGeom>
          <a:noFill/>
          <a:ln>
            <a:solidFill>
              <a:schemeClr val="tx2">
                <a:lumMod val="40000"/>
                <a:lumOff val="60000"/>
              </a:schemeClr>
            </a:solidFill>
            <a:prstDash val="dash"/>
          </a:ln>
        </p:spPr>
        <p:txBody>
          <a:bodyPr wrap="square" rtlCol="0">
            <a:noAutofit/>
          </a:bodyPr>
          <a:lstStyle/>
          <a:p>
            <a:pPr>
              <a:defRPr/>
            </a:pPr>
            <a:r>
              <a:rPr lang="ja-JP" altLang="en-US" sz="1200" dirty="0">
                <a:latin typeface="メイリオ"/>
                <a:ea typeface="メイリオ"/>
              </a:rPr>
              <a:t>・どのような項目を分析・検証する想定か、</a:t>
            </a:r>
            <a:r>
              <a:rPr lang="ja-JP" altLang="en-US" sz="1200" dirty="0">
                <a:latin typeface="メイリオ"/>
              </a:rPr>
              <a:t>具体的に記載してください。</a:t>
            </a:r>
            <a:endParaRPr lang="en-US" altLang="ja-JP" sz="1200" dirty="0">
              <a:latin typeface="メイリオ"/>
              <a:ea typeface="メイリオ"/>
            </a:endParaRPr>
          </a:p>
          <a:p>
            <a:pPr>
              <a:defRPr/>
            </a:pPr>
            <a:r>
              <a:rPr lang="ja-JP" altLang="en-US" sz="1200" dirty="0">
                <a:latin typeface="メイリオ"/>
                <a:ea typeface="メイリオ"/>
              </a:rPr>
              <a:t>・分析・検証を行う体制について、記載してください。</a:t>
            </a:r>
            <a:endParaRPr lang="en-US" altLang="ja-JP" sz="1200" dirty="0">
              <a:latin typeface="メイリオ"/>
              <a:ea typeface="メイリオ"/>
            </a:endParaRPr>
          </a:p>
        </p:txBody>
      </p:sp>
      <p:sp>
        <p:nvSpPr>
          <p:cNvPr id="3" name="テキスト ボックス 2">
            <a:extLst>
              <a:ext uri="{FF2B5EF4-FFF2-40B4-BE49-F238E27FC236}">
                <a16:creationId xmlns:a16="http://schemas.microsoft.com/office/drawing/2014/main" id="{D0FE2248-4B35-3B93-593F-C39AD173F53E}"/>
              </a:ext>
            </a:extLst>
          </p:cNvPr>
          <p:cNvSpPr txBox="1"/>
          <p:nvPr/>
        </p:nvSpPr>
        <p:spPr>
          <a:xfrm>
            <a:off x="91814" y="548680"/>
            <a:ext cx="5400600" cy="307777"/>
          </a:xfrm>
          <a:prstGeom prst="rect">
            <a:avLst/>
          </a:prstGeom>
          <a:noFill/>
        </p:spPr>
        <p:txBody>
          <a:bodyPr wrap="square" rtlCol="0">
            <a:spAutoFit/>
          </a:bodyPr>
          <a:lstStyle/>
          <a:p>
            <a:r>
              <a:rPr kumimoji="1" lang="ja-JP" altLang="en-US" sz="1400" dirty="0"/>
              <a:t>ウ　派遣先に対する支援内容</a:t>
            </a:r>
          </a:p>
        </p:txBody>
      </p:sp>
      <p:sp>
        <p:nvSpPr>
          <p:cNvPr id="9" name="角丸四角形 5">
            <a:extLst>
              <a:ext uri="{FF2B5EF4-FFF2-40B4-BE49-F238E27FC236}">
                <a16:creationId xmlns:a16="http://schemas.microsoft.com/office/drawing/2014/main" id="{80FAD81B-E5B1-229D-EA96-6C1A53DED722}"/>
              </a:ext>
            </a:extLst>
          </p:cNvPr>
          <p:cNvSpPr/>
          <p:nvPr/>
        </p:nvSpPr>
        <p:spPr>
          <a:xfrm>
            <a:off x="128812" y="3212976"/>
            <a:ext cx="432013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７．事業の効果・課題等の分析・検証に関すること</a:t>
            </a:r>
          </a:p>
        </p:txBody>
      </p:sp>
    </p:spTree>
    <p:extLst>
      <p:ext uri="{BB962C8B-B14F-4D97-AF65-F5344CB8AC3E}">
        <p14:creationId xmlns:p14="http://schemas.microsoft.com/office/powerpoint/2010/main" val="57439694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14954</TotalTime>
  <Words>920</Words>
  <PresentationFormat>A4 210 x 297 mm</PresentationFormat>
  <Paragraphs>69</Paragraphs>
  <Slides>8</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2023-10-05T07:22:53Z</cp:lastPrinted>
  <dcterms:created xsi:type="dcterms:W3CDTF">2015-11-11T08:20:08Z</dcterms:created>
  <dcterms:modified xsi:type="dcterms:W3CDTF">2024-02-28T00:28:21Z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