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756" r:id="rId4"/>
  </p:sldMasterIdLst>
  <p:notesMasterIdLst>
    <p:notesMasterId r:id="rId13"/>
  </p:notesMasterIdLst>
  <p:sldIdLst>
    <p:sldId id="2491" r:id="rId5"/>
    <p:sldId id="2511" r:id="rId6"/>
    <p:sldId id="2534" r:id="rId7"/>
    <p:sldId id="2547" r:id="rId8"/>
    <p:sldId id="2548" r:id="rId9"/>
    <p:sldId id="2552" r:id="rId10"/>
    <p:sldId id="2549" r:id="rId11"/>
    <p:sldId id="2550" r:id="rId1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0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11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16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2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5278" algn="l" defTabSz="914112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2335" algn="l" defTabSz="914112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199390" algn="l" defTabSz="914112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6446" algn="l" defTabSz="914112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>
          <p15:clr>
            <a:srgbClr val="A4A3A4"/>
          </p15:clr>
        </p15:guide>
        <p15:guide id="2" pos="3121">
          <p15:clr>
            <a:srgbClr val="A4A3A4"/>
          </p15:clr>
        </p15:guide>
        <p15:guide id="3" pos="6068" userDrawn="1">
          <p15:clr>
            <a:srgbClr val="A4A3A4"/>
          </p15:clr>
        </p15:guide>
        <p15:guide id="4" pos="1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佐伯 郁苗(saeki-kanae.oy9)" initials="佐伯" lastIdx="2" clrIdx="0">
    <p:extLst>
      <p:ext uri="{19B8F6BF-5375-455C-9EA6-DF929625EA0E}">
        <p15:presenceInfo xmlns:p15="http://schemas.microsoft.com/office/powerpoint/2012/main" userId="S-1-5-21-4175116151-3849908774-3845857867-550426" providerId="AD"/>
      </p:ext>
    </p:extLst>
  </p:cmAuthor>
  <p:cmAuthor id="4" name="石川 紀子(ishikawa-noriko.y26)" initials="石川" lastIdx="2" clrIdx="1">
    <p:extLst>
      <p:ext uri="{19B8F6BF-5375-455C-9EA6-DF929625EA0E}">
        <p15:presenceInfo xmlns:p15="http://schemas.microsoft.com/office/powerpoint/2012/main" userId="S-1-5-21-4175116151-3849908774-3845857867-619702" providerId="AD"/>
      </p:ext>
    </p:extLst>
  </p:cmAuthor>
  <p:cmAuthor id="5" name="大野 孝司" initials="大野" lastIdx="16" clrIdx="2">
    <p:extLst>
      <p:ext uri="{19B8F6BF-5375-455C-9EA6-DF929625EA0E}">
        <p15:presenceInfo xmlns:p15="http://schemas.microsoft.com/office/powerpoint/2012/main" userId="S-1-5-21-119559289-308561185-1852903728-79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9900"/>
    <a:srgbClr val="3399FF"/>
    <a:srgbClr val="990099"/>
    <a:srgbClr val="800080"/>
    <a:srgbClr val="CC6600"/>
    <a:srgbClr val="660033"/>
    <a:srgbClr val="663300"/>
    <a:srgbClr val="FFF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0" autoAdjust="0"/>
    <p:restoredTop sz="96507" autoAdjust="0"/>
  </p:normalViewPr>
  <p:slideViewPr>
    <p:cSldViewPr>
      <p:cViewPr varScale="1">
        <p:scale>
          <a:sx n="111" d="100"/>
          <a:sy n="111" d="100"/>
        </p:scale>
        <p:origin x="1674" y="60"/>
      </p:cViewPr>
      <p:guideLst>
        <p:guide orient="horz" pos="436"/>
        <p:guide pos="3121"/>
        <p:guide pos="6068"/>
        <p:guide pos="172"/>
      </p:guideLst>
    </p:cSldViewPr>
  </p:slideViewPr>
  <p:outlineViewPr>
    <p:cViewPr>
      <p:scale>
        <a:sx n="33" d="100"/>
        <a:sy n="33" d="100"/>
      </p:scale>
      <p:origin x="0" y="-39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0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8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6125"/>
            <a:ext cx="538003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9" y="4721225"/>
            <a:ext cx="544480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0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4C97A7-1F3F-4E66-8E80-4C266C1D86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38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05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11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16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22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278" algn="l" defTabSz="9141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35" algn="l" defTabSz="9141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390" algn="l" defTabSz="9141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446" algn="l" defTabSz="9141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kern="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C97A7-1F3F-4E66-8E80-4C266C1D86EA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677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kern="0" dirty="0" smtClean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C97A7-1F3F-4E66-8E80-4C266C1D86EA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727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2B853A86-3EEA-354D-94D1-2263E9AA6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50884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chemeClr val="accent2"/>
            </a:fgClr>
            <a:bgClr>
              <a:srgbClr val="DF637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1000">
                <a:schemeClr val="accent4"/>
              </a:gs>
              <a:gs pos="62000">
                <a:schemeClr val="accent2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7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0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chemeClr val="accent3"/>
            </a:fgClr>
            <a:bgClr>
              <a:srgbClr val="7EC4C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26000">
                <a:schemeClr val="accent5"/>
              </a:gs>
              <a:gs pos="67000">
                <a:schemeClr val="accent3">
                  <a:alpha val="2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テキスト プレースホルダー 13">
            <a:extLst>
              <a:ext uri="{FF2B5EF4-FFF2-40B4-BE49-F238E27FC236}">
                <a16:creationId xmlns:a16="http://schemas.microsoft.com/office/drawing/2014/main" id="{013672E4-8361-284E-8D6A-CC652AA0D4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4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0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2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2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8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947288C7-7203-D54E-8629-CD9317DDB283}"/>
              </a:ext>
            </a:extLst>
          </p:cNvPr>
          <p:cNvSpPr txBox="1">
            <a:spLocks/>
          </p:cNvSpPr>
          <p:nvPr userDrawn="1"/>
        </p:nvSpPr>
        <p:spPr>
          <a:xfrm>
            <a:off x="0" y="3886200"/>
            <a:ext cx="9906000" cy="3000118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430249E-AE45-AB46-9462-F239EA5FB436}"/>
              </a:ext>
            </a:extLst>
          </p:cNvPr>
          <p:cNvSpPr txBox="1">
            <a:spLocks/>
          </p:cNvSpPr>
          <p:nvPr userDrawn="1"/>
        </p:nvSpPr>
        <p:spPr>
          <a:xfrm>
            <a:off x="4165600" y="3886200"/>
            <a:ext cx="5740400" cy="300011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3858857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858857 w 9907200"/>
              <a:gd name="connsiteY4" fmla="*/ 5588 h 827999"/>
              <a:gd name="connsiteX0" fmla="*/ 5052983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5052983 w 9907200"/>
              <a:gd name="connsiteY4" fmla="*/ 5588 h 827999"/>
              <a:gd name="connsiteX0" fmla="*/ 3331732 w 9907200"/>
              <a:gd name="connsiteY0" fmla="*/ 0 h 828042"/>
              <a:gd name="connsiteX1" fmla="*/ 9907200 w 9907200"/>
              <a:gd name="connsiteY1" fmla="*/ 43 h 828042"/>
              <a:gd name="connsiteX2" fmla="*/ 9907200 w 9907200"/>
              <a:gd name="connsiteY2" fmla="*/ 828042 h 828042"/>
              <a:gd name="connsiteX3" fmla="*/ 0 w 9907200"/>
              <a:gd name="connsiteY3" fmla="*/ 828042 h 828042"/>
              <a:gd name="connsiteX4" fmla="*/ 3331732 w 9907200"/>
              <a:gd name="connsiteY4" fmla="*/ 0 h 828042"/>
              <a:gd name="connsiteX0" fmla="*/ 4732750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4732750 w 11308218"/>
              <a:gd name="connsiteY4" fmla="*/ 0 h 828042"/>
              <a:gd name="connsiteX0" fmla="*/ 5153056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5153056 w 11308218"/>
              <a:gd name="connsiteY4" fmla="*/ 0 h 828042"/>
              <a:gd name="connsiteX0" fmla="*/ 5613390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613390 w 11308218"/>
              <a:gd name="connsiteY4" fmla="*/ 5588 h 827999"/>
              <a:gd name="connsiteX0" fmla="*/ 5702896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702896 w 11308218"/>
              <a:gd name="connsiteY4" fmla="*/ 5588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8218" h="827999">
                <a:moveTo>
                  <a:pt x="5702896" y="5588"/>
                </a:moveTo>
                <a:lnTo>
                  <a:pt x="11308218" y="0"/>
                </a:lnTo>
                <a:lnTo>
                  <a:pt x="11308218" y="827999"/>
                </a:lnTo>
                <a:lnTo>
                  <a:pt x="0" y="827999"/>
                </a:lnTo>
                <a:lnTo>
                  <a:pt x="5702896" y="5588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-17980" y="0"/>
            <a:ext cx="9923980" cy="3874149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20281" y="5866857"/>
            <a:ext cx="3913874" cy="340093"/>
          </a:xfrm>
        </p:spPr>
        <p:txBody>
          <a:bodyPr wrap="square" lIns="0" tIns="0" rIns="0" bIns="0" anchor="b">
            <a:spAutoFit/>
          </a:bodyPr>
          <a:lstStyle>
            <a:lvl1pPr marL="0" indent="0">
              <a:spcAft>
                <a:spcPts val="400"/>
              </a:spcAft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2pPr>
            <a:lvl3pPr marL="6858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3pPr>
            <a:lvl4pPr marL="11430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4pPr>
            <a:lvl5pPr marL="1600200" indent="0">
              <a:spcAft>
                <a:spcPts val="400"/>
              </a:spcAft>
              <a:buNone/>
              <a:defRPr lang="ja-JP" altLang="en-US" sz="1800"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7237314" y="2838996"/>
            <a:ext cx="2291003" cy="318273"/>
          </a:xfrm>
          <a:prstGeom prst="rect">
            <a:avLst/>
          </a:prstGeom>
          <a:noFill/>
          <a:ln>
            <a:noFill/>
          </a:ln>
        </p:spPr>
        <p:txBody>
          <a:bodyPr wrap="none" lIns="105747" tIns="0" rIns="105747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B4AD2287-6E3C-6647-80BD-596F7E84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20019" y="4878176"/>
            <a:ext cx="222885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683" y="6469296"/>
            <a:ext cx="3757975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1200"/>
            <a:ext cx="9897010" cy="1904457"/>
          </a:xfrm>
        </p:spPr>
        <p:txBody>
          <a:bodyPr lIns="288000" tIns="180000" rIns="360000" bIns="72000"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4">
            <a:extLst>
              <a:ext uri="{FF2B5EF4-FFF2-40B4-BE49-F238E27FC236}">
                <a16:creationId xmlns:a16="http://schemas.microsoft.com/office/drawing/2014/main" id="{D77FD104-BAAE-1E43-B733-8EE9CC9EC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9227" y="3901925"/>
            <a:ext cx="9924453" cy="412805"/>
          </a:xfrm>
        </p:spPr>
        <p:txBody>
          <a:bodyPr wrap="square" lIns="288000">
            <a:spAutoFit/>
          </a:bodyPr>
          <a:lstStyle>
            <a:lvl1pPr marL="0" indent="0"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2pPr>
            <a:lvl3pPr marL="6858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3pPr>
            <a:lvl4pPr marL="11430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4pPr>
            <a:lvl5pPr marL="1600200" indent="0">
              <a:buNone/>
              <a:defRPr lang="ja-JP" altLang="en-US" sz="1700">
                <a:solidFill>
                  <a:schemeClr val="bg1"/>
                </a:solidFill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85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1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2371426" y="3027"/>
            <a:ext cx="7543800" cy="6854973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62200" y="4042659"/>
            <a:ext cx="7534810" cy="412421"/>
          </a:xfrm>
        </p:spPr>
        <p:txBody>
          <a:bodyPr wrap="square" lIns="288000">
            <a:spAutoFit/>
          </a:bodyPr>
          <a:lstStyle>
            <a:lvl1pPr marL="0" indent="0">
              <a:spcAft>
                <a:spcPts val="400"/>
              </a:spcAft>
              <a:buNone/>
              <a:defRPr lang="ja-JP" altLang="en-US" sz="1600" spc="150" smtClean="0">
                <a:solidFill>
                  <a:schemeClr val="tx1"/>
                </a:solidFill>
              </a:defRPr>
            </a:lvl1pPr>
            <a:lvl2pPr marL="2286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 marL="1143000" indent="0">
              <a:spcAft>
                <a:spcPts val="400"/>
              </a:spcAft>
              <a:buNone/>
              <a:defRPr lang="ja-JP" altLang="en-US" sz="16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 marL="1600200" indent="0">
              <a:spcAft>
                <a:spcPts val="400"/>
              </a:spcAft>
              <a:buNone/>
              <a:defRPr lang="ja-JP" altLang="en-US" sz="16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 smtClean="0"/>
              <a:t>マスター テキストの書式設定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F91CF97-003A-8047-ADC7-81411BD333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469296"/>
            <a:ext cx="3813317" cy="173332"/>
          </a:xfrm>
          <a:prstGeom prst="rect">
            <a:avLst/>
          </a:prstGeom>
        </p:spPr>
      </p:pic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7237314" y="2838996"/>
            <a:ext cx="2291003" cy="318273"/>
          </a:xfrm>
          <a:prstGeom prst="rect">
            <a:avLst/>
          </a:prstGeom>
          <a:noFill/>
          <a:ln>
            <a:noFill/>
          </a:ln>
        </p:spPr>
        <p:txBody>
          <a:bodyPr wrap="none" lIns="105747" tIns="0" rIns="105747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50710" y="6379365"/>
            <a:ext cx="3757975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200" y="1447800"/>
            <a:ext cx="7534810" cy="2304191"/>
          </a:xfrm>
        </p:spPr>
        <p:txBody>
          <a:bodyPr lIns="288000" tIns="180000" rIns="360000" bIns="72000"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7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・目次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030BBF-1018-E14A-AC2B-DC996F9E0808}"/>
              </a:ext>
            </a:extLst>
          </p:cNvPr>
          <p:cNvSpPr/>
          <p:nvPr userDrawn="1"/>
        </p:nvSpPr>
        <p:spPr>
          <a:xfrm>
            <a:off x="2362200" y="0"/>
            <a:ext cx="7543799" cy="6854972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31000"/>
                </a:srgbClr>
              </a:gs>
              <a:gs pos="99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4EA809F9-0C86-CF4D-85E3-67D8D37806DE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2362200" cy="6854973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A93A36DD-2A38-364A-8A47-8780ED7B4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130336"/>
            <a:ext cx="4440062" cy="3054682"/>
          </a:xfrm>
        </p:spPr>
        <p:txBody>
          <a:bodyPr wrap="none" anchor="ctr">
            <a:spAutoFit/>
          </a:bodyPr>
          <a:lstStyle>
            <a:lvl1pPr>
              <a:defRPr lang="ja-JP" altLang="en-US" sz="2000" spc="272" smtClean="0"/>
            </a:lvl1pPr>
            <a:lvl2pPr>
              <a:defRPr lang="ja-JP" altLang="en-US" sz="1800" smtClean="0">
                <a:latin typeface="+mn-lt"/>
                <a:ea typeface="+mn-ea"/>
              </a:defRPr>
            </a:lvl2pPr>
            <a:lvl3pPr>
              <a:defRPr lang="ja-JP" altLang="en-US" sz="1800" smtClean="0">
                <a:latin typeface="+mn-lt"/>
                <a:ea typeface="+mn-ea"/>
              </a:defRPr>
            </a:lvl3pPr>
            <a:lvl4pPr>
              <a:defRPr lang="ja-JP" altLang="en-US" sz="1800" smtClean="0">
                <a:latin typeface="+mn-lt"/>
                <a:ea typeface="+mn-ea"/>
              </a:defRPr>
            </a:lvl4pPr>
            <a:lvl5pPr>
              <a:defRPr lang="ja-JP" altLang="en-US" sz="1800"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マスター テキストの書式設定</a:t>
            </a:r>
          </a:p>
          <a:p>
            <a:pPr marL="342900" lvl="1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marL="342900" lvl="2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marL="342900" lvl="3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marL="342900" lvl="4" indent="-342900" defTabSz="45720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9" name="テキスト プレースホルダー 6">
            <a:extLst>
              <a:ext uri="{FF2B5EF4-FFF2-40B4-BE49-F238E27FC236}">
                <a16:creationId xmlns:a16="http://schemas.microsoft.com/office/drawing/2014/main" id="{94ADDCFC-76A6-3E4C-9786-2004A991C4E2}"/>
              </a:ext>
            </a:extLst>
          </p:cNvPr>
          <p:cNvSpPr txBox="1">
            <a:spLocks/>
          </p:cNvSpPr>
          <p:nvPr userDrawn="1"/>
        </p:nvSpPr>
        <p:spPr>
          <a:xfrm rot="5400000" flipV="1">
            <a:off x="-679881" y="3815921"/>
            <a:ext cx="3721963" cy="236219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6219564 w 9907200"/>
              <a:gd name="connsiteY0" fmla="*/ 2673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6219564 w 9907200"/>
              <a:gd name="connsiteY4" fmla="*/ 2673 h 827999"/>
              <a:gd name="connsiteX0" fmla="*/ 6255281 w 9942917"/>
              <a:gd name="connsiteY0" fmla="*/ 2673 h 827999"/>
              <a:gd name="connsiteX1" fmla="*/ 9942917 w 9942917"/>
              <a:gd name="connsiteY1" fmla="*/ 0 h 827999"/>
              <a:gd name="connsiteX2" fmla="*/ 9942917 w 9942917"/>
              <a:gd name="connsiteY2" fmla="*/ 827999 h 827999"/>
              <a:gd name="connsiteX3" fmla="*/ 0 w 9942917"/>
              <a:gd name="connsiteY3" fmla="*/ 826404 h 827999"/>
              <a:gd name="connsiteX4" fmla="*/ 6255281 w 9942917"/>
              <a:gd name="connsiteY4" fmla="*/ 2673 h 827999"/>
              <a:gd name="connsiteX0" fmla="*/ 6160036 w 9847672"/>
              <a:gd name="connsiteY0" fmla="*/ 2673 h 827999"/>
              <a:gd name="connsiteX1" fmla="*/ 9847672 w 9847672"/>
              <a:gd name="connsiteY1" fmla="*/ 0 h 827999"/>
              <a:gd name="connsiteX2" fmla="*/ 9847672 w 9847672"/>
              <a:gd name="connsiteY2" fmla="*/ 827999 h 827999"/>
              <a:gd name="connsiteX3" fmla="*/ 0 w 9847672"/>
              <a:gd name="connsiteY3" fmla="*/ 823215 h 827999"/>
              <a:gd name="connsiteX4" fmla="*/ 6160036 w 9847672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0 w 9740523"/>
              <a:gd name="connsiteY3" fmla="*/ 821621 h 827999"/>
              <a:gd name="connsiteX4" fmla="*/ 6052887 w 9740523"/>
              <a:gd name="connsiteY4" fmla="*/ 2673 h 827999"/>
              <a:gd name="connsiteX0" fmla="*/ 6052887 w 9740523"/>
              <a:gd name="connsiteY0" fmla="*/ 2673 h 827999"/>
              <a:gd name="connsiteX1" fmla="*/ 9740523 w 9740523"/>
              <a:gd name="connsiteY1" fmla="*/ 0 h 827999"/>
              <a:gd name="connsiteX2" fmla="*/ 9740523 w 9740523"/>
              <a:gd name="connsiteY2" fmla="*/ 827999 h 827999"/>
              <a:gd name="connsiteX3" fmla="*/ 1 w 9740523"/>
              <a:gd name="connsiteY3" fmla="*/ 826683 h 827999"/>
              <a:gd name="connsiteX4" fmla="*/ 6052887 w 9740523"/>
              <a:gd name="connsiteY4" fmla="*/ 2673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0523" h="827999">
                <a:moveTo>
                  <a:pt x="6052887" y="2673"/>
                </a:moveTo>
                <a:lnTo>
                  <a:pt x="9740523" y="0"/>
                </a:lnTo>
                <a:lnTo>
                  <a:pt x="9740523" y="827999"/>
                </a:lnTo>
                <a:lnTo>
                  <a:pt x="1" y="826683"/>
                </a:lnTo>
                <a:lnTo>
                  <a:pt x="6052887" y="2673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62000">
                <a:schemeClr val="tx2">
                  <a:alpha val="3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6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/>
          <a:p>
            <a:pPr marL="0" lvl="0" defTabSz="45720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79525"/>
            <a:ext cx="9185828" cy="4652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1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757" r:id="rId1"/>
    <p:sldLayoutId id="2147488758" r:id="rId2"/>
    <p:sldLayoutId id="2147488759" r:id="rId3"/>
    <p:sldLayoutId id="2147488760" r:id="rId4"/>
    <p:sldLayoutId id="2147488761" r:id="rId5"/>
    <p:sldLayoutId id="2147488762" r:id="rId6"/>
    <p:sldLayoutId id="2147488763" r:id="rId7"/>
    <p:sldLayoutId id="2147488764" r:id="rId8"/>
    <p:sldLayoutId id="2147488765" r:id="rId9"/>
    <p:sldLayoutId id="2147488766" r:id="rId10"/>
    <p:sldLayoutId id="214748876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814" b="1" i="0" kern="1200" spc="272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80975" indent="-180975" algn="l" defTabSz="914400" rtl="0" eaLnBrk="1" latinLnBrk="0" hangingPunct="1">
        <a:lnSpc>
          <a:spcPct val="130000"/>
        </a:lnSpc>
        <a:spcBef>
          <a:spcPts val="10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357188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627063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808038" indent="-180975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984250" indent="-176213" algn="l" defTabSz="914400" rtl="0" eaLnBrk="1" latinLnBrk="0" hangingPunct="1">
        <a:lnSpc>
          <a:spcPct val="130000"/>
        </a:lnSpc>
        <a:spcBef>
          <a:spcPts val="50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kumimoji="1" sz="1400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0" y="2348880"/>
            <a:ext cx="9896475" cy="1905000"/>
          </a:xfrm>
        </p:spPr>
        <p:txBody>
          <a:bodyPr/>
          <a:lstStyle/>
          <a:p>
            <a:pPr algn="ctr"/>
            <a:r>
              <a:rPr lang="ja-JP" altLang="en-US" sz="2200" b="0" dirty="0" smtClean="0">
                <a:solidFill>
                  <a:schemeClr val="tx1"/>
                </a:solidFill>
                <a:latin typeface="+mn-ea"/>
              </a:rPr>
              <a:t>実践演習①提出物</a:t>
            </a:r>
            <a:r>
              <a:rPr lang="en-US" altLang="ja-JP" sz="2200" b="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2200" b="0" dirty="0" smtClean="0">
                <a:solidFill>
                  <a:schemeClr val="tx1"/>
                </a:solidFill>
                <a:latin typeface="+mn-ea"/>
              </a:rPr>
            </a:br>
            <a:r>
              <a:rPr lang="en-US" altLang="ja-JP" sz="4400" b="0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4400" b="0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4400" b="0" dirty="0" smtClean="0">
                <a:solidFill>
                  <a:schemeClr val="tx1"/>
                </a:solidFill>
                <a:latin typeface="+mn-ea"/>
              </a:rPr>
              <a:t>市町村名を記入</a:t>
            </a:r>
            <a:endParaRPr lang="ja-JP" altLang="en-US" sz="4400" b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4294967295"/>
          </p:nvPr>
        </p:nvSpPr>
        <p:spPr>
          <a:xfrm>
            <a:off x="2280767" y="5013176"/>
            <a:ext cx="5347642" cy="540271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dirty="0" smtClean="0"/>
              <a:t>２０２２年１０月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32163" y="692150"/>
            <a:ext cx="5032147" cy="747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lang="ja-JP" altLang="en-US" sz="1600" dirty="0">
                <a:latin typeface="+mn-ea"/>
                <a:ea typeface="+mn-ea"/>
              </a:rPr>
              <a:t>令和</a:t>
            </a:r>
            <a:r>
              <a:rPr lang="en-US" altLang="ja-JP" sz="1600" dirty="0">
                <a:latin typeface="+mn-ea"/>
                <a:ea typeface="+mn-ea"/>
              </a:rPr>
              <a:t>4</a:t>
            </a:r>
            <a:r>
              <a:rPr lang="ja-JP" altLang="en-US" sz="1600" dirty="0">
                <a:latin typeface="+mn-ea"/>
                <a:ea typeface="+mn-ea"/>
              </a:rPr>
              <a:t>年度「重層的支援体制構築推進人材養成研修</a:t>
            </a:r>
            <a:r>
              <a:rPr lang="ja-JP" altLang="en-US" sz="1600" dirty="0" smtClean="0">
                <a:latin typeface="+mn-ea"/>
                <a:ea typeface="+mn-ea"/>
              </a:rPr>
              <a:t>」</a:t>
            </a:r>
            <a:endParaRPr lang="en-US" altLang="ja-JP" sz="1600" dirty="0" smtClean="0">
              <a:latin typeface="+mn-ea"/>
              <a:ea typeface="+mn-ea"/>
            </a:endParaRPr>
          </a:p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lang="ja-JP" altLang="en-US" sz="1600" dirty="0" smtClean="0">
                <a:latin typeface="+mn-ea"/>
                <a:ea typeface="+mn-ea"/>
              </a:rPr>
              <a:t>＜</a:t>
            </a:r>
            <a:r>
              <a:rPr lang="ja-JP" altLang="en-US" sz="1600" dirty="0">
                <a:latin typeface="+mn-ea"/>
                <a:ea typeface="+mn-ea"/>
              </a:rPr>
              <a:t>基礎編</a:t>
            </a:r>
            <a:r>
              <a:rPr lang="ja-JP" altLang="en-US" sz="1600" dirty="0" smtClean="0">
                <a:latin typeface="+mn-ea"/>
                <a:ea typeface="+mn-ea"/>
              </a:rPr>
              <a:t>＞</a:t>
            </a:r>
            <a:endParaRPr lang="ja-JP" altLang="en-US" sz="1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65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A686135-B4F9-124E-B35A-74C88AA19B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5088" y="2465043"/>
            <a:ext cx="4725396" cy="2385268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ja-JP" altLang="en-US" dirty="0" smtClean="0"/>
              <a:t>チーム参加者リスト</a:t>
            </a:r>
            <a:endParaRPr lang="ja-JP" altLang="en-US" dirty="0"/>
          </a:p>
          <a:p>
            <a:pPr marL="457200" indent="-457200">
              <a:buClrTx/>
              <a:buFont typeface="+mj-lt"/>
              <a:buAutoNum type="arabicPeriod"/>
            </a:pPr>
            <a:r>
              <a:rPr lang="ja-JP" altLang="en-US" dirty="0"/>
              <a:t>ネクストアクション検討シート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ja-JP" altLang="en-US" dirty="0" smtClean="0"/>
              <a:t>参考資料</a:t>
            </a:r>
            <a:endParaRPr lang="en-US" altLang="ja-JP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ja-JP" altLang="en-US" dirty="0" smtClean="0"/>
              <a:t>ワークシートひな形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EC061C1-22E6-6B4A-91BD-F6ABCB6661EA}"/>
              </a:ext>
            </a:extLst>
          </p:cNvPr>
          <p:cNvSpPr/>
          <p:nvPr/>
        </p:nvSpPr>
        <p:spPr>
          <a:xfrm>
            <a:off x="128464" y="3789040"/>
            <a:ext cx="28895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spc="272" dirty="0">
                <a:solidFill>
                  <a:srgbClr val="FFFFFF">
                    <a:alpha val="35000"/>
                  </a:srgbClr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目次</a:t>
            </a:r>
            <a:endParaRPr kumimoji="0" lang="en" altLang="ja-JP" sz="4000" b="0" i="0" u="none" strike="noStrike" kern="1200" cap="none" spc="272" normalizeH="0" baseline="0" noProof="0" dirty="0" smtClean="0">
              <a:ln>
                <a:noFill/>
              </a:ln>
              <a:solidFill>
                <a:srgbClr val="FFFFFF">
                  <a:alpha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Meiryo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9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１．</a:t>
            </a:r>
            <a:r>
              <a:rPr lang="ja-JP" altLang="en-US" dirty="0" smtClean="0"/>
              <a:t>チーム参加者リスト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90431"/>
              </p:ext>
            </p:extLst>
          </p:nvPr>
        </p:nvGraphicFramePr>
        <p:xfrm>
          <a:off x="258095" y="980728"/>
          <a:ext cx="9375425" cy="5616627"/>
        </p:xfrm>
        <a:graphic>
          <a:graphicData uri="http://schemas.openxmlformats.org/drawingml/2006/table">
            <a:tbl>
              <a:tblPr firstRow="1" bandRow="1"/>
              <a:tblGrid>
                <a:gridCol w="382712">
                  <a:extLst>
                    <a:ext uri="{9D8B030D-6E8A-4147-A177-3AD203B41FA5}">
                      <a16:colId xmlns:a16="http://schemas.microsoft.com/office/drawing/2014/main" val="767828838"/>
                    </a:ext>
                  </a:extLst>
                </a:gridCol>
                <a:gridCol w="2772462">
                  <a:extLst>
                    <a:ext uri="{9D8B030D-6E8A-4147-A177-3AD203B41FA5}">
                      <a16:colId xmlns:a16="http://schemas.microsoft.com/office/drawing/2014/main" val="4049036550"/>
                    </a:ext>
                  </a:extLst>
                </a:gridCol>
                <a:gridCol w="1934215">
                  <a:extLst>
                    <a:ext uri="{9D8B030D-6E8A-4147-A177-3AD203B41FA5}">
                      <a16:colId xmlns:a16="http://schemas.microsoft.com/office/drawing/2014/main" val="2224043550"/>
                    </a:ext>
                  </a:extLst>
                </a:gridCol>
                <a:gridCol w="1621740">
                  <a:extLst>
                    <a:ext uri="{9D8B030D-6E8A-4147-A177-3AD203B41FA5}">
                      <a16:colId xmlns:a16="http://schemas.microsoft.com/office/drawing/2014/main" val="97103331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88307513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42218904"/>
                    </a:ext>
                  </a:extLst>
                </a:gridCol>
              </a:tblGrid>
              <a:tr h="4434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#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部署名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ライブ研修②参加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88714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69086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69229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4724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51310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2707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7106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112318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56031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077235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92518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76592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18954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887004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584729"/>
                  </a:ext>
                </a:extLst>
              </a:tr>
              <a:tr h="34487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70433"/>
                  </a:ext>
                </a:extLst>
              </a:tr>
            </a:tbl>
          </a:graphicData>
        </a:graphic>
      </p:graphicFrame>
      <p:sp>
        <p:nvSpPr>
          <p:cNvPr id="2" name="四角形吹き出し 1"/>
          <p:cNvSpPr/>
          <p:nvPr/>
        </p:nvSpPr>
        <p:spPr>
          <a:xfrm>
            <a:off x="7833320" y="224643"/>
            <a:ext cx="1800200" cy="639358"/>
          </a:xfrm>
          <a:prstGeom prst="wedgeRectCallout">
            <a:avLst>
              <a:gd name="adj1" fmla="val 13415"/>
              <a:gd name="adj2" fmla="val 83086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ライブ研修②の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ysClr val="windowText" lastClr="000000"/>
                </a:solidFill>
              </a:rPr>
              <a:t>参加者に</a:t>
            </a:r>
            <a:endParaRPr kumimoji="1" lang="en-US" altLang="ja-JP" sz="12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ysClr val="windowText" lastClr="000000"/>
                </a:solidFill>
              </a:rPr>
              <a:t>○をつけてください</a:t>
            </a:r>
            <a:endParaRPr kumimoji="1" lang="ja-JP" altLang="en-US" sz="12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２．ネクストアクション</a:t>
            </a:r>
            <a:r>
              <a:rPr lang="ja-JP" altLang="en-US" dirty="0"/>
              <a:t>検討</a:t>
            </a:r>
            <a:r>
              <a:rPr lang="ja-JP" altLang="en-US" dirty="0" smtClean="0"/>
              <a:t>シート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11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9219031" y="6669360"/>
            <a:ext cx="630513" cy="140770"/>
          </a:xfrm>
        </p:spPr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66230"/>
              </p:ext>
            </p:extLst>
          </p:nvPr>
        </p:nvGraphicFramePr>
        <p:xfrm>
          <a:off x="260923" y="980727"/>
          <a:ext cx="9372027" cy="5743284"/>
        </p:xfrm>
        <a:graphic>
          <a:graphicData uri="http://schemas.openxmlformats.org/drawingml/2006/table">
            <a:tbl>
              <a:tblPr firstRow="1" bandRow="1"/>
              <a:tblGrid>
                <a:gridCol w="4692077">
                  <a:extLst>
                    <a:ext uri="{9D8B030D-6E8A-4147-A177-3AD203B41FA5}">
                      <a16:colId xmlns:a16="http://schemas.microsoft.com/office/drawing/2014/main" val="2938749590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val="806524059"/>
                    </a:ext>
                  </a:extLst>
                </a:gridCol>
              </a:tblGrid>
              <a:tr h="216025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（１）最初に取り組みたいこととその理由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</a:rPr>
                        <a:t>（３）ライブ研修で意見交換したいこと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88714"/>
                  </a:ext>
                </a:extLst>
              </a:tr>
              <a:tr h="2767585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69086"/>
                  </a:ext>
                </a:extLst>
              </a:tr>
              <a:tr h="198456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（２）更に調べたり検討したりしたいこと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（４）実践演習①を通しての新たな気づき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30758"/>
                  </a:ext>
                </a:extLst>
              </a:tr>
              <a:tr h="242705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1050" dirty="0"/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916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7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．参考資料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6909" y="1891350"/>
            <a:ext cx="9372027" cy="3697890"/>
          </a:xfrm>
          <a:prstGeom prst="roundRect">
            <a:avLst>
              <a:gd name="adj" fmla="val 9164"/>
            </a:avLst>
          </a:prstGeom>
          <a:solidFill>
            <a:schemeClr val="accent3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accent3"/>
            </a:solidFill>
            <a:prstDash val="dash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月のライブ研修で他の市町村と</a:t>
            </a:r>
            <a:r>
              <a:rPr kumimoji="0" lang="en-US" altLang="ja-JP" sz="1400" kern="0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P4</a:t>
            </a:r>
            <a:r>
              <a:rPr kumimoji="0" lang="ja-JP" altLang="en-US" sz="1400" kern="0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の検討結果</a:t>
            </a: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を共有するにあたり、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補足する資料があれば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ページを追加するなどして自由にお使いください。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kern="0" dirty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なお、</a:t>
            </a:r>
            <a:r>
              <a:rPr kumimoji="0" lang="ja-JP" altLang="en-US" sz="1400" kern="0" dirty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</a:t>
            </a: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以降のスライドは、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ワークシートのひな形をパワーポイント形式で加工したり印刷して使えるように、用意しています。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シートへの記入及び提出を求めるものではありません</a:t>
            </a: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kern="0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シートの記載例等については、ライブ研修①資料を参照してください。</a:t>
            </a:r>
            <a:endParaRPr kumimoji="0" lang="en-US" altLang="ja-JP" sz="1400" kern="0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20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４．ワークシートひな形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作業計画用シート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83886"/>
              </p:ext>
            </p:extLst>
          </p:nvPr>
        </p:nvGraphicFramePr>
        <p:xfrm>
          <a:off x="273051" y="1700808"/>
          <a:ext cx="9359899" cy="3979923"/>
        </p:xfrm>
        <a:graphic>
          <a:graphicData uri="http://schemas.openxmlformats.org/drawingml/2006/table">
            <a:tbl>
              <a:tblPr firstRow="1" bandRow="1"/>
              <a:tblGrid>
                <a:gridCol w="558032">
                  <a:extLst>
                    <a:ext uri="{9D8B030D-6E8A-4147-A177-3AD203B41FA5}">
                      <a16:colId xmlns:a16="http://schemas.microsoft.com/office/drawing/2014/main" val="4049036550"/>
                    </a:ext>
                  </a:extLst>
                </a:gridCol>
                <a:gridCol w="6570189">
                  <a:extLst>
                    <a:ext uri="{9D8B030D-6E8A-4147-A177-3AD203B41FA5}">
                      <a16:colId xmlns:a16="http://schemas.microsoft.com/office/drawing/2014/main" val="2938749590"/>
                    </a:ext>
                  </a:extLst>
                </a:gridCol>
                <a:gridCol w="1198971">
                  <a:extLst>
                    <a:ext uri="{9D8B030D-6E8A-4147-A177-3AD203B41FA5}">
                      <a16:colId xmlns:a16="http://schemas.microsoft.com/office/drawing/2014/main" val="3883075137"/>
                    </a:ext>
                  </a:extLst>
                </a:gridCol>
                <a:gridCol w="1032707">
                  <a:extLst>
                    <a:ext uri="{9D8B030D-6E8A-4147-A177-3AD203B41FA5}">
                      <a16:colId xmlns:a16="http://schemas.microsoft.com/office/drawing/2014/main" val="806524059"/>
                    </a:ext>
                  </a:extLst>
                </a:gridCol>
              </a:tblGrid>
              <a:tr h="14714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実践演習①で取り組むこと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88714"/>
                  </a:ext>
                </a:extLst>
              </a:tr>
              <a:tr h="5163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69086"/>
                  </a:ext>
                </a:extLst>
              </a:tr>
              <a:tr h="5163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692299"/>
                  </a:ext>
                </a:extLst>
              </a:tr>
              <a:tr h="5163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347249"/>
                  </a:ext>
                </a:extLst>
              </a:tr>
              <a:tr h="5163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851310"/>
                  </a:ext>
                </a:extLst>
              </a:tr>
              <a:tr h="516309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27079"/>
                  </a:ext>
                </a:extLst>
              </a:tr>
              <a:tr h="516309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71069"/>
                  </a:ext>
                </a:extLst>
              </a:tr>
              <a:tr h="51630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57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４．ワークシートひな形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err="1"/>
              <a:t>ー</a:t>
            </a:r>
            <a:r>
              <a:rPr lang="ja-JP" altLang="en-US" dirty="0"/>
              <a:t>ケーススタディ用シート　（個別の支援事例</a:t>
            </a:r>
            <a:r>
              <a:rPr lang="en-US" altLang="ja-JP" dirty="0"/>
              <a:t>1</a:t>
            </a:r>
            <a:r>
              <a:rPr lang="ja-JP" altLang="en-US" dirty="0"/>
              <a:t>件につき</a:t>
            </a:r>
            <a:r>
              <a:rPr lang="en-US" altLang="ja-JP" dirty="0"/>
              <a:t>1</a:t>
            </a:r>
            <a:r>
              <a:rPr lang="ja-JP" altLang="en-US" dirty="0"/>
              <a:t>枚）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73049" y="976435"/>
          <a:ext cx="9359901" cy="2681593"/>
        </p:xfrm>
        <a:graphic>
          <a:graphicData uri="http://schemas.openxmlformats.org/drawingml/2006/table">
            <a:tbl>
              <a:tblPr firstRow="1" bandRow="1"/>
              <a:tblGrid>
                <a:gridCol w="3119967">
                  <a:extLst>
                    <a:ext uri="{9D8B030D-6E8A-4147-A177-3AD203B41FA5}">
                      <a16:colId xmlns:a16="http://schemas.microsoft.com/office/drawing/2014/main" val="2938749590"/>
                    </a:ext>
                  </a:extLst>
                </a:gridCol>
                <a:gridCol w="3119967">
                  <a:extLst>
                    <a:ext uri="{9D8B030D-6E8A-4147-A177-3AD203B41FA5}">
                      <a16:colId xmlns:a16="http://schemas.microsoft.com/office/drawing/2014/main" val="3883075137"/>
                    </a:ext>
                  </a:extLst>
                </a:gridCol>
                <a:gridCol w="3119967">
                  <a:extLst>
                    <a:ext uri="{9D8B030D-6E8A-4147-A177-3AD203B41FA5}">
                      <a16:colId xmlns:a16="http://schemas.microsoft.com/office/drawing/2014/main" val="806524059"/>
                    </a:ext>
                  </a:extLst>
                </a:gridCol>
              </a:tblGrid>
              <a:tr h="130898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0" algn="ctr" defTabSz="484862" rtl="0" eaLnBrk="1" latinLnBrk="0" hangingPunct="1"/>
                      <a:r>
                        <a:rPr kumimoji="1" lang="ja-JP" altLang="en-US" sz="1200" b="1" kern="1200" dirty="0" smtClean="0">
                          <a:solidFill>
                            <a:schemeClr val="lt1"/>
                          </a:solidFill>
                          <a:latin typeface="Segoe UI"/>
                          <a:ea typeface="メイリオ"/>
                          <a:cs typeface="+mn-cs"/>
                        </a:rPr>
                        <a:t>ケーススタディの題材とする個別事例の情報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Segoe UI"/>
                        <a:ea typeface="メイリオ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53364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/>
                        <a:t>対象者の概要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/>
                        <a:t>当初の状況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/>
                        <a:t>支援</a:t>
                      </a:r>
                      <a:r>
                        <a:rPr kumimoji="1" lang="ja-JP" altLang="en-US" sz="1200" dirty="0" smtClean="0"/>
                        <a:t>の経過・結果</a:t>
                      </a:r>
                      <a:endParaRPr kumimoji="1" lang="ja-JP" alt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88714"/>
                  </a:ext>
                </a:extLst>
              </a:tr>
              <a:tr h="2132953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108000" indent="-108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769086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23831"/>
              </p:ext>
            </p:extLst>
          </p:nvPr>
        </p:nvGraphicFramePr>
        <p:xfrm>
          <a:off x="272480" y="3884740"/>
          <a:ext cx="9361040" cy="2784620"/>
        </p:xfrm>
        <a:graphic>
          <a:graphicData uri="http://schemas.openxmlformats.org/drawingml/2006/table">
            <a:tbl>
              <a:tblPr firstRow="1" bandRow="1"/>
              <a:tblGrid>
                <a:gridCol w="1198810">
                  <a:extLst>
                    <a:ext uri="{9D8B030D-6E8A-4147-A177-3AD203B41FA5}">
                      <a16:colId xmlns:a16="http://schemas.microsoft.com/office/drawing/2014/main" val="1709910402"/>
                    </a:ext>
                  </a:extLst>
                </a:gridCol>
                <a:gridCol w="4165187">
                  <a:extLst>
                    <a:ext uri="{9D8B030D-6E8A-4147-A177-3AD203B41FA5}">
                      <a16:colId xmlns:a16="http://schemas.microsoft.com/office/drawing/2014/main" val="4171513276"/>
                    </a:ext>
                  </a:extLst>
                </a:gridCol>
                <a:gridCol w="3997043">
                  <a:extLst>
                    <a:ext uri="{9D8B030D-6E8A-4147-A177-3AD203B41FA5}">
                      <a16:colId xmlns:a16="http://schemas.microsoft.com/office/drawing/2014/main" val="2328319183"/>
                    </a:ext>
                  </a:extLst>
                </a:gridCol>
              </a:tblGrid>
              <a:tr h="26003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0" algn="ctr" defTabSz="484862" rtl="0" eaLnBrk="1" latinLnBrk="0" hangingPunct="1"/>
                      <a:r>
                        <a:rPr kumimoji="1" lang="ja-JP" altLang="en-US" sz="1200" b="1" kern="1200" dirty="0" smtClean="0">
                          <a:solidFill>
                            <a:schemeClr val="lt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上記の個別事例に対してチームで検討しよう</a:t>
                      </a:r>
                      <a:endParaRPr kumimoji="1" lang="ja-JP" altLang="en-US" sz="1200" b="1" kern="1200" dirty="0">
                        <a:solidFill>
                          <a:schemeClr val="lt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04212"/>
                  </a:ext>
                </a:extLst>
              </a:tr>
              <a:tr h="260035">
                <a:tc gridSpan="2"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その要因や理由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35641"/>
                  </a:ext>
                </a:extLst>
              </a:tr>
              <a:tr h="1130144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うまく連携できたと思うこと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91238"/>
                  </a:ext>
                </a:extLst>
              </a:tr>
              <a:tr h="1134406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0" marR="0" lvl="0" indent="0" algn="l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うまく連携できなかったことや、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あったらよかったと思うこと・機能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73473"/>
                  </a:ext>
                </a:extLst>
              </a:tr>
            </a:tbl>
          </a:graphicData>
        </a:graphic>
      </p:graphicFrame>
      <p:sp>
        <p:nvSpPr>
          <p:cNvPr id="13" name="下矢印 12"/>
          <p:cNvSpPr/>
          <p:nvPr/>
        </p:nvSpPr>
        <p:spPr>
          <a:xfrm>
            <a:off x="4015111" y="3698647"/>
            <a:ext cx="1892788" cy="154444"/>
          </a:xfrm>
          <a:prstGeom prst="downArrow">
            <a:avLst>
              <a:gd name="adj1" fmla="val 100000"/>
              <a:gd name="adj2" fmla="val 100000"/>
            </a:avLst>
          </a:prstGeom>
          <a:solidFill>
            <a:srgbClr val="404040">
              <a:lumMod val="20000"/>
              <a:lumOff val="8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22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5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４．ワークシートひな形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err="1"/>
              <a:t>ー</a:t>
            </a:r>
            <a:r>
              <a:rPr lang="ja-JP" altLang="en-US" dirty="0"/>
              <a:t>わがまちの課題検討</a:t>
            </a:r>
            <a:r>
              <a:rPr lang="ja-JP" altLang="en-US" dirty="0" smtClean="0"/>
              <a:t>シート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980527"/>
              </p:ext>
            </p:extLst>
          </p:nvPr>
        </p:nvGraphicFramePr>
        <p:xfrm>
          <a:off x="260923" y="1052734"/>
          <a:ext cx="6236129" cy="5616625"/>
        </p:xfrm>
        <a:graphic>
          <a:graphicData uri="http://schemas.openxmlformats.org/drawingml/2006/table">
            <a:tbl>
              <a:tblPr firstRow="1" bandRow="1"/>
              <a:tblGrid>
                <a:gridCol w="646329">
                  <a:extLst>
                    <a:ext uri="{9D8B030D-6E8A-4147-A177-3AD203B41FA5}">
                      <a16:colId xmlns:a16="http://schemas.microsoft.com/office/drawing/2014/main" val="1709910402"/>
                    </a:ext>
                  </a:extLst>
                </a:gridCol>
                <a:gridCol w="2711220">
                  <a:extLst>
                    <a:ext uri="{9D8B030D-6E8A-4147-A177-3AD203B41FA5}">
                      <a16:colId xmlns:a16="http://schemas.microsoft.com/office/drawing/2014/main" val="4171513276"/>
                    </a:ext>
                  </a:extLst>
                </a:gridCol>
                <a:gridCol w="2878580">
                  <a:extLst>
                    <a:ext uri="{9D8B030D-6E8A-4147-A177-3AD203B41FA5}">
                      <a16:colId xmlns:a16="http://schemas.microsoft.com/office/drawing/2014/main" val="1536519096"/>
                    </a:ext>
                  </a:extLst>
                </a:gridCol>
              </a:tblGrid>
              <a:tr h="2814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場面・</a:t>
                      </a:r>
                      <a:endParaRPr kumimoji="1" lang="en-US" altLang="ja-JP" sz="105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フェーズ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当事者にとって望ましい支援を実現するために・・・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3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3843"/>
                  </a:ext>
                </a:extLst>
              </a:tr>
              <a:tr h="432941">
                <a:tc vMerge="1"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4848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 smtClean="0"/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85C1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b="1" kern="1200">
                          <a:solidFill>
                            <a:schemeClr val="lt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dirty="0" smtClean="0"/>
                        <a:t>①できていると思うこと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（「偶然・時々」できていることも</a:t>
                      </a:r>
                      <a:r>
                        <a:rPr kumimoji="1" lang="en-US" altLang="ja-JP" sz="1050" dirty="0" smtClean="0"/>
                        <a:t>OK</a:t>
                      </a:r>
                      <a:r>
                        <a:rPr kumimoji="1" lang="ja-JP" altLang="en-US" sz="1050" dirty="0" smtClean="0"/>
                        <a:t>！）</a:t>
                      </a:r>
                      <a:endParaRPr kumimoji="1" lang="ja-JP" altLang="en-US" sz="1050" dirty="0"/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②できたらよい・あったらよいと思うこと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35641"/>
                  </a:ext>
                </a:extLst>
              </a:tr>
              <a:tr h="1265423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対象者の状況把握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91238"/>
                  </a:ext>
                </a:extLst>
              </a:tr>
              <a:tr h="1290718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支援関係機関における連携と自律に向けた支援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73473"/>
                  </a:ext>
                </a:extLst>
              </a:tr>
              <a:tr h="1184425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地域等とのつながり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79320"/>
                  </a:ext>
                </a:extLst>
              </a:tr>
              <a:tr h="1161647"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継続的な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</a:t>
                      </a: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1pPr>
                      <a:lvl2pPr marL="484862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2pPr>
                      <a:lvl3pPr marL="969727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3pPr>
                      <a:lvl4pPr marL="1454588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4pPr>
                      <a:lvl5pPr marL="1939450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5pPr>
                      <a:lvl6pPr marL="2424313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6pPr>
                      <a:lvl7pPr marL="2909175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7pPr>
                      <a:lvl8pPr marL="3394036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8pPr>
                      <a:lvl9pPr marL="3878899" algn="l" defTabSz="484862" rtl="0" eaLnBrk="1" latinLnBrk="0" hangingPunct="1">
                        <a:defRPr kumimoji="1" sz="1909" kern="1200">
                          <a:solidFill>
                            <a:schemeClr val="dk1"/>
                          </a:solidFill>
                          <a:latin typeface="Segoe UI"/>
                          <a:ea typeface="メイリオ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29250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22546"/>
              </p:ext>
            </p:extLst>
          </p:nvPr>
        </p:nvGraphicFramePr>
        <p:xfrm>
          <a:off x="6705756" y="1052735"/>
          <a:ext cx="2956331" cy="5616624"/>
        </p:xfrm>
        <a:graphic>
          <a:graphicData uri="http://schemas.openxmlformats.org/drawingml/2006/table">
            <a:tbl>
              <a:tblPr firstRow="1" bandRow="1"/>
              <a:tblGrid>
                <a:gridCol w="2956331">
                  <a:extLst>
                    <a:ext uri="{9D8B030D-6E8A-4147-A177-3AD203B41FA5}">
                      <a16:colId xmlns:a16="http://schemas.microsoft.com/office/drawing/2014/main" val="1536519096"/>
                    </a:ext>
                  </a:extLst>
                </a:gridCol>
              </a:tblGrid>
              <a:tr h="7311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</a:rPr>
                        <a:t>③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取り組むべき・取り組みたいこと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3843"/>
                  </a:ext>
                </a:extLst>
              </a:tr>
              <a:tr h="125171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/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691238"/>
                  </a:ext>
                </a:extLst>
              </a:tr>
              <a:tr h="1304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/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73473"/>
                  </a:ext>
                </a:extLst>
              </a:tr>
              <a:tr h="118344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/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179320"/>
                  </a:ext>
                </a:extLst>
              </a:tr>
              <a:tr h="114551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Segoe UI"/>
                          <a:ea typeface="Meiryo UI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kumimoji="1" lang="ja-JP" altLang="en-US" sz="800" dirty="0"/>
                    </a:p>
                  </a:txBody>
                  <a:tcPr marL="36000" marR="36000" marT="36000" marB="36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292504"/>
                  </a:ext>
                </a:extLst>
              </a:tr>
            </a:tbl>
          </a:graphicData>
        </a:graphic>
      </p:graphicFrame>
      <p:sp>
        <p:nvSpPr>
          <p:cNvPr id="9" name="下矢印 8"/>
          <p:cNvSpPr/>
          <p:nvPr/>
        </p:nvSpPr>
        <p:spPr>
          <a:xfrm rot="16200000">
            <a:off x="5655010" y="4032682"/>
            <a:ext cx="1892788" cy="154444"/>
          </a:xfrm>
          <a:prstGeom prst="downArrow">
            <a:avLst>
              <a:gd name="adj1" fmla="val 100000"/>
              <a:gd name="adj2" fmla="val 100000"/>
            </a:avLst>
          </a:prstGeom>
          <a:solidFill>
            <a:srgbClr val="404040">
              <a:lumMod val="20000"/>
              <a:lumOff val="80000"/>
            </a:srgbClr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2588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22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7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テーマ">
  <a:themeElements>
    <a:clrScheme name="Co-color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Co-font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パワポ様式ーA4横標準v16.pptx" id="{B1E3EA2A-E5A3-4DFE-97FD-0B466684FC1C}" vid="{BE51988C-80F6-49EA-B19A-5358C68E081E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548EC204ACCF44917465B74F305890" ma:contentTypeVersion="12" ma:contentTypeDescription="新しいドキュメントを作成します。" ma:contentTypeScope="" ma:versionID="c797f58b68c472ce074f633d0e685ba8">
  <xsd:schema xmlns:xsd="http://www.w3.org/2001/XMLSchema" xmlns:xs="http://www.w3.org/2001/XMLSchema" xmlns:p="http://schemas.microsoft.com/office/2006/metadata/properties" xmlns:ns2="e6b97cee-b61f-48c5-98d8-2a0c94a2eecd" xmlns:ns3="3c19693a-99e6-4c8c-b322-f86aa4e208e2" targetNamespace="http://schemas.microsoft.com/office/2006/metadata/properties" ma:root="true" ma:fieldsID="bca2f1afba590d2878785f85a1ce82b7" ns2:_="" ns3:_="">
    <xsd:import namespace="e6b97cee-b61f-48c5-98d8-2a0c94a2eecd"/>
    <xsd:import namespace="3c19693a-99e6-4c8c-b322-f86aa4e208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97cee-b61f-48c5-98d8-2a0c94a2ee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79c317c-d538-4ed4-85e0-1d22358ae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9693a-99e6-4c8c-b322-f86aa4e208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30e8e25-4d36-4dad-aea0-ea5c7fb25d4b}" ma:internalName="TaxCatchAll" ma:showField="CatchAllData" ma:web="3c19693a-99e6-4c8c-b322-f86aa4e208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e6b97cee-b61f-48c5-98d8-2a0c94a2eecd">
      <Terms xmlns="http://schemas.microsoft.com/office/infopath/2007/PartnerControls"/>
    </lcf76f155ced4ddcb4097134ff3c332f>
    <TaxCatchAll xmlns="3c19693a-99e6-4c8c-b322-f86aa4e208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CD5332-94F8-4922-A51D-B381121A7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b97cee-b61f-48c5-98d8-2a0c94a2eecd"/>
    <ds:schemaRef ds:uri="3c19693a-99e6-4c8c-b322-f86aa4e208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5D625D-895F-473E-9BE4-55026ED6FC37}">
  <ds:schemaRefs>
    <ds:schemaRef ds:uri="http://www.w3.org/XML/1998/namespace"/>
    <ds:schemaRef ds:uri="http://schemas.microsoft.com/office/2006/documentManagement/types"/>
    <ds:schemaRef ds:uri="3c19693a-99e6-4c8c-b322-f86aa4e208e2"/>
    <ds:schemaRef ds:uri="http://schemas.microsoft.com/office/2006/metadata/properties"/>
    <ds:schemaRef ds:uri="e6b97cee-b61f-48c5-98d8-2a0c94a2eec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24BA1ED-AFA9-46DF-AA4F-C5BD74E4A8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A4 210 x 297 mm</PresentationFormat>
  <Paragraphs>93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Meiryo UI</vt:lpstr>
      <vt:lpstr>ＭＳ Ｐゴシック</vt:lpstr>
      <vt:lpstr>ＭＳ Ｐ明朝</vt:lpstr>
      <vt:lpstr>Noto Sans CJK JP DemiLight</vt:lpstr>
      <vt:lpstr>Meiryo</vt:lpstr>
      <vt:lpstr>Meiryo</vt:lpstr>
      <vt:lpstr>Arial</vt:lpstr>
      <vt:lpstr>Segoe UI</vt:lpstr>
      <vt:lpstr>2_Office テーマ</vt:lpstr>
      <vt:lpstr>実践演習①提出物  市町村名を記入</vt:lpstr>
      <vt:lpstr>PowerPoint プレゼンテーション</vt:lpstr>
      <vt:lpstr>１．チーム参加者リスト </vt:lpstr>
      <vt:lpstr>２．ネクストアクション検討シート </vt:lpstr>
      <vt:lpstr>３．参考資料 </vt:lpstr>
      <vt:lpstr>４．ワークシートひな形 　ー作業計画用シート</vt:lpstr>
      <vt:lpstr>４．ワークシートひな形 　ーケーススタディ用シート　（個別の支援事例1件につき1枚）</vt:lpstr>
      <vt:lpstr>４．ワークシートひな形 　ーわがまちの課題検討シート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実践演習①提出物  市町村名を記入</dc:title>
  <dc:creator>中間 あやみ(nakama-ayami.sv9)</dc:creator>
  <cp:lastModifiedBy>中間 あやみ(nakama-ayami.sv9)</cp:lastModifiedBy>
  <cp:revision>1</cp:revision>
  <dcterms:modified xsi:type="dcterms:W3CDTF">2022-09-12T01:28:37Z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0x0101009B548EC204ACCF44917465B74F305890</vt:lpwstr>
  </property>
  <property fmtid="{D5CDD505-2E9C-101B-9397-08002B2CF9AE}" pid="3" name="MediaServiceImageTags">
    <vt:lpwstr/>
  </property>
</Properties>
</file>