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91"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rtl="0">
      <a:defRPr lang="zh-C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E"/>
    <a:srgbClr val="FF5050"/>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42" autoAdjust="0"/>
    <p:restoredTop sz="96283" autoAdjust="0"/>
  </p:normalViewPr>
  <p:slideViewPr>
    <p:cSldViewPr showGuides="1">
      <p:cViewPr varScale="1">
        <p:scale>
          <a:sx n="80" d="100"/>
          <a:sy n="80" d="100"/>
        </p:scale>
        <p:origin x="1824" y="48"/>
      </p:cViewPr>
      <p:guideLst>
        <p:guide orient="horz" pos="2160"/>
        <p:guide pos="288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9421101774042"/>
          <c:y val="9.5185654008438814E-2"/>
          <c:w val="0.46388888888888891"/>
          <c:h val="0.77314814814814814"/>
        </c:manualLayout>
      </c:layout>
      <c:doughnut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rgbClr val="039EEB"/>
              </a:solidFill>
              <a:ln w="19050">
                <a:solidFill>
                  <a:schemeClr val="lt1"/>
                </a:solidFill>
              </a:ln>
              <a:effectLst/>
            </c:spPr>
            <c:extLst>
              <c:ext xmlns:c16="http://schemas.microsoft.com/office/drawing/2014/chart" uri="{C3380CC4-5D6E-409C-BE32-E72D297353CC}">
                <c16:uniqueId val="{00000004-8480-43EF-9D81-02DCBB2D8E92}"/>
              </c:ext>
            </c:extLst>
          </c:dPt>
          <c:dPt>
            <c:idx val="4"/>
            <c:bubble3D val="0"/>
            <c:spPr>
              <a:solidFill>
                <a:srgbClr val="934BC9"/>
              </a:solidFill>
              <a:ln w="19050">
                <a:solidFill>
                  <a:schemeClr val="lt1"/>
                </a:solidFill>
              </a:ln>
              <a:effectLst/>
            </c:spPr>
            <c:extLst>
              <c:ext xmlns:c16="http://schemas.microsoft.com/office/drawing/2014/chart" uri="{C3380CC4-5D6E-409C-BE32-E72D297353CC}">
                <c16:uniqueId val="{00000005-8480-43EF-9D81-02DCBB2D8E92}"/>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D-968A-4519-BAA5-C226F5F31860}"/>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E-968A-4519-BAA5-C226F5F31860}"/>
              </c:ext>
            </c:extLst>
          </c:dPt>
          <c:dPt>
            <c:idx val="7"/>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C-968A-4519-BAA5-C226F5F31860}"/>
              </c:ext>
            </c:extLst>
          </c:dPt>
          <c:dLbls>
            <c:dLbl>
              <c:idx val="0"/>
              <c:layout>
                <c:manualLayout>
                  <c:x val="8.3513251128178867E-3"/>
                  <c:y val="5.0480063423893287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eiryo UI" panose="020B0604030504040204" pitchFamily="50" charset="-128"/>
                      </a:defRPr>
                    </a:pPr>
                    <a:fld id="{9A8D788B-6E72-4E1A-B064-4D2AB7929877}" type="CATEGORYNAME">
                      <a:rPr lang="ja-JP" altLang="en-US" sz="1000">
                        <a:latin typeface="SimSun" panose="02010600030101010101" pitchFamily="2" charset="-122"/>
                        <a:ea typeface="SimSun" panose="02010600030101010101" pitchFamily="2" charset="-122"/>
                      </a:rPr>
                      <a:pPr>
                        <a:defRPr sz="1000">
                          <a:solidFill>
                            <a:schemeClr val="bg1"/>
                          </a:solidFill>
                          <a:latin typeface="SimSun" panose="02010600030101010101" pitchFamily="2" charset="-122"/>
                          <a:ea typeface="SimSun" panose="02010600030101010101" pitchFamily="2" charset="-122"/>
                          <a:cs typeface="Meiryo UI" panose="020B0604030504040204" pitchFamily="50" charset="-128"/>
                        </a:defRPr>
                      </a:pPr>
                      <a:t>[分類名]</a:t>
                    </a:fld>
                    <a:endParaRPr lang="ja-JP" altLang="en-US" sz="1000" baseline="0">
                      <a:latin typeface="SimSun" panose="02010600030101010101" pitchFamily="2" charset="-122"/>
                      <a:ea typeface="SimSun" panose="02010600030101010101" pitchFamily="2" charset="-122"/>
                    </a:endParaRPr>
                  </a:p>
                  <a:p>
                    <a:pPr>
                      <a:defRPr sz="1000">
                        <a:solidFill>
                          <a:schemeClr val="bg1"/>
                        </a:solidFill>
                        <a:latin typeface="SimSun" panose="02010600030101010101" pitchFamily="2" charset="-122"/>
                        <a:ea typeface="SimSun" panose="02010600030101010101" pitchFamily="2" charset="-122"/>
                        <a:cs typeface="Meiryo UI" panose="020B0604030504040204" pitchFamily="50" charset="-128"/>
                      </a:defRPr>
                    </a:pPr>
                    <a:fld id="{EA45B481-FA35-4467-B84B-DACC3CDB1F0F}" type="VALUE">
                      <a:rPr lang="en-US" altLang="ja-JP" sz="1000">
                        <a:latin typeface="SimSun" panose="02010600030101010101" pitchFamily="2" charset="-122"/>
                        <a:ea typeface="SimSun" panose="02010600030101010101" pitchFamily="2" charset="-122"/>
                      </a:rPr>
                      <a:pPr>
                        <a:defRPr sz="1000">
                          <a:solidFill>
                            <a:schemeClr val="bg1"/>
                          </a:solidFill>
                          <a:latin typeface="SimSun" panose="02010600030101010101" pitchFamily="2" charset="-122"/>
                          <a:ea typeface="SimSun" panose="02010600030101010101" pitchFamily="2" charset="-122"/>
                          <a:cs typeface="Meiryo UI" panose="020B0604030504040204" pitchFamily="50" charset="-128"/>
                        </a:defRPr>
                      </a:pPr>
                      <a:t>[値]</a:t>
                    </a:fld>
                    <a:r>
                      <a:rPr lang="ja-JP" altLang="en-US" sz="1000">
                        <a:latin typeface="SimSun" panose="02010600030101010101" pitchFamily="2" charset="-122"/>
                        <a:ea typeface="SimSun" panose="02010600030101010101" pitchFamily="2" charset="-122"/>
                      </a:rPr>
                      <a:t>名</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480-43EF-9D81-02DCBB2D8E92}"/>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eiryo UI" panose="020B0604030504040204" pitchFamily="50" charset="-128"/>
                      </a:defRPr>
                    </a:pPr>
                    <a:fld id="{4F568977-F764-46B0-9E64-351CEDCAD31A}" type="CATEGORYNAME">
                      <a:rPr lang="ja-JP" altLang="en-US" sz="1000">
                        <a:latin typeface="SimSun" panose="02010600030101010101" pitchFamily="2" charset="-122"/>
                        <a:ea typeface="SimSun" panose="02010600030101010101" pitchFamily="2" charset="-122"/>
                      </a:rPr>
                      <a:pPr>
                        <a:defRPr sz="1000">
                          <a:solidFill>
                            <a:schemeClr val="bg1"/>
                          </a:solidFill>
                          <a:latin typeface="SimSun" panose="02010600030101010101" pitchFamily="2" charset="-122"/>
                          <a:ea typeface="SimSun" panose="02010600030101010101" pitchFamily="2" charset="-122"/>
                          <a:cs typeface="Meiryo UI" panose="020B0604030504040204" pitchFamily="50" charset="-128"/>
                        </a:defRPr>
                      </a:pPr>
                      <a:t>[分類名]</a:t>
                    </a:fld>
                    <a:endParaRPr lang="ja-JP" altLang="en-US" sz="1000" baseline="0">
                      <a:latin typeface="SimSun" panose="02010600030101010101" pitchFamily="2" charset="-122"/>
                      <a:ea typeface="SimSun" panose="02010600030101010101" pitchFamily="2" charset="-122"/>
                    </a:endParaRPr>
                  </a:p>
                  <a:p>
                    <a:pPr>
                      <a:defRPr sz="1000">
                        <a:solidFill>
                          <a:schemeClr val="bg1"/>
                        </a:solidFill>
                        <a:latin typeface="SimSun" panose="02010600030101010101" pitchFamily="2" charset="-122"/>
                        <a:ea typeface="SimSun" panose="02010600030101010101" pitchFamily="2" charset="-122"/>
                        <a:cs typeface="Meiryo UI" panose="020B0604030504040204" pitchFamily="50" charset="-128"/>
                      </a:defRPr>
                    </a:pPr>
                    <a:fld id="{97B2D512-D92C-40FF-9B3E-E748D4A88CC5}" type="VALUE">
                      <a:rPr lang="en-US" altLang="ja-JP" sz="1000">
                        <a:latin typeface="SimSun" panose="02010600030101010101" pitchFamily="2" charset="-122"/>
                        <a:ea typeface="SimSun" panose="02010600030101010101" pitchFamily="2" charset="-122"/>
                      </a:rPr>
                      <a:pPr>
                        <a:defRPr sz="1000">
                          <a:solidFill>
                            <a:schemeClr val="bg1"/>
                          </a:solidFill>
                          <a:latin typeface="SimSun" panose="02010600030101010101" pitchFamily="2" charset="-122"/>
                          <a:ea typeface="SimSun" panose="02010600030101010101" pitchFamily="2" charset="-122"/>
                          <a:cs typeface="Meiryo UI" panose="020B0604030504040204" pitchFamily="50" charset="-128"/>
                        </a:defRPr>
                      </a:pPr>
                      <a:t>[値]</a:t>
                    </a:fld>
                    <a:r>
                      <a:rPr lang="ja-JP" altLang="en-US" sz="1000">
                        <a:latin typeface="SimSun" panose="02010600030101010101" pitchFamily="2" charset="-122"/>
                        <a:ea typeface="SimSun" panose="02010600030101010101" pitchFamily="2" charset="-122"/>
                      </a:rPr>
                      <a:t>名</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8480-43EF-9D81-02DCBB2D8E92}"/>
                </c:ext>
              </c:extLst>
            </c:dLbl>
            <c:dLbl>
              <c:idx val="2"/>
              <c:layout>
                <c:manualLayout>
                  <c:x val="-6.9049707602339182E-3"/>
                  <c:y val="1.142296910373833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fld id="{FAD5B01F-751B-43D9-8247-5C9534AFE9B7}" type="CATEGORYNAME">
                      <a:rPr lang="ja-JP" altLang="en-US">
                        <a:latin typeface="SimSun" panose="02010600030101010101" pitchFamily="2" charset="-122"/>
                        <a:ea typeface="SimSun" panose="02010600030101010101" pitchFamily="2" charset="-122"/>
                      </a:rPr>
                      <a:pPr>
                        <a:defRPr sz="100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t>[分類名]</a:t>
                    </a:fld>
                    <a:endParaRPr lang="ja-JP" altLang="en-US" baseline="0">
                      <a:latin typeface="SimSun" panose="02010600030101010101" pitchFamily="2" charset="-122"/>
                      <a:ea typeface="SimSun" panose="02010600030101010101" pitchFamily="2" charset="-122"/>
                    </a:endParaRPr>
                  </a:p>
                  <a:p>
                    <a:pPr>
                      <a:defRPr sz="100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fld id="{3BD2A96F-F17F-45F8-854C-4EB854693F97}" type="VALUE">
                      <a:rPr lang="en-US" altLang="ja-JP">
                        <a:latin typeface="SimSun" panose="02010600030101010101" pitchFamily="2" charset="-122"/>
                        <a:ea typeface="SimSun" panose="02010600030101010101" pitchFamily="2" charset="-122"/>
                      </a:rPr>
                      <a:pPr>
                        <a:defRPr sz="100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t>[値]</a:t>
                    </a:fld>
                    <a:r>
                      <a:rPr lang="ja-JP" altLang="en-US">
                        <a:latin typeface="SimSun" panose="02010600030101010101" pitchFamily="2" charset="-122"/>
                        <a:ea typeface="SimSun" panose="02010600030101010101" pitchFamily="2" charset="-122"/>
                      </a:rPr>
                      <a:t>名</a:t>
                    </a:r>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503296783625731"/>
                      <c:h val="0.27865490639458074"/>
                    </c:manualLayout>
                  </c15:layout>
                  <c15:dlblFieldTable/>
                  <c15:showDataLabelsRange val="0"/>
                </c:ext>
                <c:ext xmlns:c16="http://schemas.microsoft.com/office/drawing/2014/chart" uri="{C3380CC4-5D6E-409C-BE32-E72D297353CC}">
                  <c16:uniqueId val="{00000003-8480-43EF-9D81-02DCBB2D8E92}"/>
                </c:ext>
              </c:extLst>
            </c:dLbl>
            <c:dLbl>
              <c:idx val="3"/>
              <c:layout>
                <c:manualLayout>
                  <c:x val="-0.13607711988304094"/>
                  <c:y val="0.23676806117246968"/>
                </c:manualLayout>
              </c:layout>
              <c:tx>
                <c:rich>
                  <a:bodyPr rot="0" spcFirstLastPara="1" vertOverflow="overflow" horzOverflow="overflow" vert="horz" wrap="square" lIns="38100" tIns="0" rIns="38100" bIns="19050" anchor="ctr" anchorCtr="1">
                    <a:noAutofit/>
                  </a:bodyPr>
                  <a:lstStyle/>
                  <a:p>
                    <a:pPr>
                      <a:defRPr sz="1000" b="0" i="0" u="none" strike="noStrike" kern="1200" baseline="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r>
                      <a:rPr lang="zh-CN" altLang="en-US" sz="1000" baseline="0">
                        <a:latin typeface="SimSun" panose="02010600030101010101" pitchFamily="2" charset="-122"/>
                        <a:ea typeface="SimSun" panose="02010600030101010101" pitchFamily="2" charset="-122"/>
                      </a:rPr>
                      <a:t>不合理的姿势</a:t>
                    </a:r>
                    <a:r>
                      <a:rPr lang="en-US" altLang="zh-CN" sz="1000" baseline="0">
                        <a:latin typeface="SimSun" panose="02010600030101010101" pitchFamily="2" charset="-122"/>
                        <a:ea typeface="SimSun" panose="02010600030101010101" pitchFamily="2" charset="-122"/>
                      </a:rPr>
                      <a:t>/</a:t>
                    </a:r>
                  </a:p>
                  <a:p>
                    <a:pPr>
                      <a:defRPr sz="100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r>
                      <a:rPr lang="zh-CN" altLang="en-US" sz="1000" baseline="0">
                        <a:latin typeface="SimSun" panose="02010600030101010101" pitchFamily="2" charset="-122"/>
                        <a:ea typeface="SimSun" panose="02010600030101010101" pitchFamily="2" charset="-122"/>
                      </a:rPr>
                      <a:t>动作的反作用</a:t>
                    </a:r>
                  </a:p>
                  <a:p>
                    <a:pPr>
                      <a:defRPr sz="100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fld id="{3FD30540-ED1A-406C-93FB-74BD1D7EFAD6}" type="VALUE">
                      <a:rPr lang="en-US" altLang="zh-CN" sz="1000">
                        <a:latin typeface="SimSun" panose="02010600030101010101" pitchFamily="2" charset="-122"/>
                        <a:ea typeface="SimSun" panose="02010600030101010101" pitchFamily="2" charset="-122"/>
                      </a:rPr>
                      <a:pPr>
                        <a:defRPr sz="100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t>[値]</a:t>
                    </a:fld>
                    <a:r>
                      <a:rPr lang="zh-CN" altLang="en-US" sz="1000">
                        <a:latin typeface="SimSun" panose="02010600030101010101" pitchFamily="2" charset="-122"/>
                        <a:ea typeface="SimSun" panose="02010600030101010101" pitchFamily="2" charset="-122"/>
                      </a:rPr>
                      <a:t>名</a:t>
                    </a:r>
                  </a:p>
                </c:rich>
              </c:tx>
              <c:numFmt formatCode="General" sourceLinked="0"/>
              <c:spPr>
                <a:noFill/>
                <a:ln>
                  <a:noFill/>
                </a:ln>
                <a:effectLst/>
              </c:spPr>
              <c:txPr>
                <a:bodyPr rot="0" spcFirstLastPara="1" vertOverflow="overflow" horzOverflow="overflow" vert="horz" wrap="square" lIns="38100" tIns="0" rIns="38100" bIns="19050" anchor="ctr" anchorCtr="1">
                  <a:noAutofit/>
                </a:bodyPr>
                <a:lstStyle/>
                <a:p>
                  <a:pPr>
                    <a:defRPr sz="1000" b="0" i="0" u="none" strike="noStrike" kern="1200" baseline="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31004790716702457"/>
                      <c:h val="0.15557375384342795"/>
                    </c:manualLayout>
                  </c15:layout>
                  <c15:dlblFieldTable/>
                  <c15:showDataLabelsRange val="0"/>
                </c:ext>
                <c:ext xmlns:c16="http://schemas.microsoft.com/office/drawing/2014/chart" uri="{C3380CC4-5D6E-409C-BE32-E72D297353CC}">
                  <c16:uniqueId val="{00000004-8480-43EF-9D81-02DCBB2D8E92}"/>
                </c:ext>
              </c:extLst>
            </c:dLbl>
            <c:dLbl>
              <c:idx val="4"/>
              <c:layout>
                <c:manualLayout>
                  <c:x val="-0.14915813840155945"/>
                  <c:y val="4.7589685904845982E-2"/>
                </c:manualLayout>
              </c:layout>
              <c:tx>
                <c:rich>
                  <a:bodyPr/>
                  <a:lstStyle/>
                  <a:p>
                    <a:fld id="{A6D7EAA0-F587-4BA6-9C4E-A19C52A84869}" type="CATEGORYNAME">
                      <a:rPr lang="zh-CN" altLang="en-US"/>
                      <a:pPr/>
                      <a:t>[分類名]</a:t>
                    </a:fld>
                    <a:endParaRPr lang="zh-CN" altLang="en-US" baseline="0"/>
                  </a:p>
                  <a:p>
                    <a:fld id="{F0EB2691-01D0-40C6-80D7-BD3F713FD7BE}" type="VALUE">
                      <a:rPr lang="en-US" altLang="zh-CN"/>
                      <a:pPr/>
                      <a:t>[値]</a:t>
                    </a:fld>
                    <a:r>
                      <a:rPr lang="zh-CN" altLang="en-US"/>
                      <a:t>名</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5163255360623781"/>
                      <c:h val="0.20491732427302178"/>
                    </c:manualLayout>
                  </c15:layout>
                  <c15:dlblFieldTable/>
                  <c15:showDataLabelsRange val="0"/>
                </c:ext>
                <c:ext xmlns:c16="http://schemas.microsoft.com/office/drawing/2014/chart" uri="{C3380CC4-5D6E-409C-BE32-E72D297353CC}">
                  <c16:uniqueId val="{00000005-8480-43EF-9D81-02DCBB2D8E92}"/>
                </c:ext>
              </c:extLst>
            </c:dLbl>
            <c:dLbl>
              <c:idx val="5"/>
              <c:layout>
                <c:manualLayout>
                  <c:x val="-0.14664887914230018"/>
                  <c:y val="-8.0609650169170127E-2"/>
                </c:manualLayout>
              </c:layout>
              <c:tx>
                <c:rich>
                  <a:bodyPr/>
                  <a:lstStyle/>
                  <a:p>
                    <a:fld id="{55361B60-56F1-41E6-BB66-D85E48DAADC1}" type="CATEGORYNAME">
                      <a:rPr lang="ja-JP" altLang="en-US"/>
                      <a:pPr/>
                      <a:t>[分類名]</a:t>
                    </a:fld>
                    <a:endParaRPr lang="ja-JP" altLang="en-US" baseline="0"/>
                  </a:p>
                  <a:p>
                    <a:fld id="{C7BBF405-15E2-48D5-A707-12C3BF154077}" type="VALUE">
                      <a:rPr lang="en-US" altLang="ja-JP"/>
                      <a:pPr/>
                      <a:t>[値]</a:t>
                    </a:fld>
                    <a:r>
                      <a:rPr lang="ja-JP" altLang="en-US"/>
                      <a:t>名</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968A-4519-BAA5-C226F5F31860}"/>
                </c:ext>
              </c:extLst>
            </c:dLbl>
            <c:dLbl>
              <c:idx val="6"/>
              <c:layout>
                <c:manualLayout>
                  <c:x val="-0.13847465886939572"/>
                  <c:y val="-0.18958463711692772"/>
                </c:manualLayout>
              </c:layout>
              <c:tx>
                <c:rich>
                  <a:bodyPr/>
                  <a:lstStyle/>
                  <a:p>
                    <a:fld id="{64CB4BF6-9372-4727-9923-62097750A887}" type="CATEGORYNAME">
                      <a:rPr lang="ja-JP" altLang="en-US"/>
                      <a:pPr/>
                      <a:t>[分類名]</a:t>
                    </a:fld>
                    <a:endParaRPr lang="ja-JP" altLang="en-US" baseline="0"/>
                  </a:p>
                  <a:p>
                    <a:fld id="{0A61052A-FCA5-43BF-9216-464C6454CFD8}" type="VALUE">
                      <a:rPr lang="en-US" altLang="ja-JP"/>
                      <a:pPr/>
                      <a:t>[値]</a:t>
                    </a:fld>
                    <a:r>
                      <a:rPr lang="ja-JP" altLang="en-US"/>
                      <a:t>名</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968A-4519-BAA5-C226F5F31860}"/>
                </c:ext>
              </c:extLst>
            </c:dLbl>
            <c:dLbl>
              <c:idx val="7"/>
              <c:layout>
                <c:manualLayout>
                  <c:x val="2.7956205795871586E-3"/>
                  <c:y val="1.6230724422965183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eiryo UI" panose="020B0604030504040204" pitchFamily="50" charset="-128"/>
                      </a:defRPr>
                    </a:pPr>
                    <a:fld id="{7DC99CB1-521E-4A23-9B9F-3421252D9A80}" type="CATEGORYNAME">
                      <a:rPr lang="ja-JP" altLang="en-US" sz="1000">
                        <a:solidFill>
                          <a:schemeClr val="tx1"/>
                        </a:solidFill>
                        <a:latin typeface="SimSun" panose="02010600030101010101" pitchFamily="2" charset="-122"/>
                        <a:ea typeface="SimSun" panose="02010600030101010101" pitchFamily="2" charset="-122"/>
                      </a:rPr>
                      <a:pPr>
                        <a:defRPr sz="1000">
                          <a:solidFill>
                            <a:schemeClr val="tx1"/>
                          </a:solidFill>
                          <a:latin typeface="SimSun" panose="02010600030101010101" pitchFamily="2" charset="-122"/>
                          <a:ea typeface="SimSun" panose="02010600030101010101" pitchFamily="2" charset="-122"/>
                          <a:cs typeface="Meiryo UI" panose="020B0604030504040204" pitchFamily="50" charset="-128"/>
                        </a:defRPr>
                      </a:pPr>
                      <a:t>[分類名]</a:t>
                    </a:fld>
                    <a:endParaRPr lang="ja-JP" altLang="en-US" sz="1000" baseline="0">
                      <a:solidFill>
                        <a:schemeClr val="tx1"/>
                      </a:solidFill>
                      <a:latin typeface="SimSun" panose="02010600030101010101" pitchFamily="2" charset="-122"/>
                      <a:ea typeface="SimSun" panose="02010600030101010101" pitchFamily="2" charset="-122"/>
                    </a:endParaRPr>
                  </a:p>
                  <a:p>
                    <a:pPr>
                      <a:defRPr sz="1000">
                        <a:solidFill>
                          <a:schemeClr val="tx1"/>
                        </a:solidFill>
                        <a:latin typeface="SimSun" panose="02010600030101010101" pitchFamily="2" charset="-122"/>
                        <a:ea typeface="SimSun" panose="02010600030101010101" pitchFamily="2" charset="-122"/>
                        <a:cs typeface="Meiryo UI" panose="020B0604030504040204" pitchFamily="50" charset="-128"/>
                      </a:defRPr>
                    </a:pPr>
                    <a:fld id="{2CB2FF57-D022-4A5E-8BEE-8AAA3CF085E1}" type="VALUE">
                      <a:rPr lang="en-US" altLang="ja-JP" sz="1000">
                        <a:solidFill>
                          <a:schemeClr val="tx1"/>
                        </a:solidFill>
                        <a:latin typeface="SimSun" panose="02010600030101010101" pitchFamily="2" charset="-122"/>
                        <a:ea typeface="SimSun" panose="02010600030101010101" pitchFamily="2" charset="-122"/>
                      </a:rPr>
                      <a:pPr>
                        <a:defRPr sz="1000">
                          <a:solidFill>
                            <a:schemeClr val="tx1"/>
                          </a:solidFill>
                          <a:latin typeface="SimSun" panose="02010600030101010101" pitchFamily="2" charset="-122"/>
                          <a:ea typeface="SimSun" panose="02010600030101010101" pitchFamily="2" charset="-122"/>
                          <a:cs typeface="Meiryo UI" panose="020B0604030504040204" pitchFamily="50" charset="-128"/>
                        </a:defRPr>
                      </a:pPr>
                      <a:t>[値]</a:t>
                    </a:fld>
                    <a:r>
                      <a:rPr lang="ja-JP" altLang="en-US" sz="1000">
                        <a:solidFill>
                          <a:schemeClr val="tx1"/>
                        </a:solidFill>
                        <a:latin typeface="SimSun" panose="02010600030101010101" pitchFamily="2" charset="-122"/>
                        <a:ea typeface="SimSun" panose="02010600030101010101" pitchFamily="2" charset="-122"/>
                      </a:rPr>
                      <a:t>名</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968A-4519-BAA5-C226F5F3186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9525" cap="flat" cmpd="sng" algn="ctr">
                  <a:solidFill>
                    <a:sysClr val="windowText" lastClr="000000"/>
                  </a:solidFill>
                  <a:round/>
                </a:ln>
                <a:effectLst/>
              </c:spPr>
            </c:leaderLines>
            <c:extLst>
              <c:ext xmlns:c15="http://schemas.microsoft.com/office/drawing/2012/chart" uri="{CE6537A1-D6FC-4f65-9D91-7224C49458BB}"/>
            </c:extLst>
          </c:dLbls>
          <c:cat>
            <c:strRef>
              <c:f>①!$Z$3:$Z$10</c:f>
              <c:strCache>
                <c:ptCount val="8"/>
                <c:pt idx="0">
                  <c:v>跌倒</c:v>
                </c:pt>
                <c:pt idx="1">
                  <c:v>交通事故</c:v>
                </c:pt>
                <c:pt idx="2">
                  <c:v>中暑</c:v>
                </c:pt>
                <c:pt idx="3">
                  <c:v>不合理的姿势/动作的反作用</c:v>
                </c:pt>
                <c:pt idx="4">
                  <c:v>保安行业特有事故</c:v>
                </c:pt>
                <c:pt idx="5">
                  <c:v>坠落/跌落</c:v>
                </c:pt>
                <c:pt idx="6">
                  <c:v>被夹入</c:v>
                </c:pt>
                <c:pt idx="7">
                  <c:v>其他</c:v>
                </c:pt>
              </c:strCache>
            </c:strRef>
          </c:cat>
          <c:val>
            <c:numRef>
              <c:f>①!$AA$3:$AA$10</c:f>
              <c:numCache>
                <c:formatCode>General"名"</c:formatCode>
                <c:ptCount val="8"/>
                <c:pt idx="0">
                  <c:v>571</c:v>
                </c:pt>
                <c:pt idx="1">
                  <c:v>275</c:v>
                </c:pt>
                <c:pt idx="2">
                  <c:v>189</c:v>
                </c:pt>
                <c:pt idx="3">
                  <c:v>145</c:v>
                </c:pt>
                <c:pt idx="4">
                  <c:v>117</c:v>
                </c:pt>
                <c:pt idx="5">
                  <c:v>117</c:v>
                </c:pt>
                <c:pt idx="6">
                  <c:v>84</c:v>
                </c:pt>
                <c:pt idx="7">
                  <c:v>171</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9212962962962962"/>
          <c:w val="0.46388888888888891"/>
          <c:h val="0.77314814814814814"/>
        </c:manualLayout>
      </c:layout>
      <c:doughnut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4-8480-43EF-9D81-02DCBB2D8E92}"/>
              </c:ext>
            </c:extLst>
          </c:dPt>
          <c:dLbls>
            <c:dLbl>
              <c:idx val="0"/>
              <c:layout>
                <c:manualLayout>
                  <c:x val="6.3292153551188911E-4"/>
                  <c:y val="-2.0718139399241848E-2"/>
                </c:manualLayout>
              </c:layout>
              <c:numFmt formatCode="0&quot;名&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80-43EF-9D81-02DCBB2D8E92}"/>
                </c:ext>
              </c:extLst>
            </c:dLbl>
            <c:dLbl>
              <c:idx val="1"/>
              <c:layout>
                <c:manualLayout>
                  <c:x val="-0.15968102636534839"/>
                  <c:y val="9.1412861491628708E-2"/>
                </c:manualLayout>
              </c:layout>
              <c:numFmt formatCode="0&quot;名&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480-43EF-9D81-02DCBB2D8E92}"/>
                </c:ext>
              </c:extLst>
            </c:dLbl>
            <c:dLbl>
              <c:idx val="2"/>
              <c:layout>
                <c:manualLayout>
                  <c:x val="-0.12442034332316078"/>
                  <c:y val="-4.6296296296296294E-3"/>
                </c:manualLayout>
              </c:layout>
              <c:numFmt formatCode="0&quot;名&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480-43EF-9D81-02DCBB2D8E92}"/>
                </c:ext>
              </c:extLst>
            </c:dLbl>
            <c:dLbl>
              <c:idx val="3"/>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SimSun" panose="02010600030101010101" pitchFamily="2" charset="-122"/>
                        <a:ea typeface="SimSun" panose="02010600030101010101" pitchFamily="2" charset="-122"/>
                        <a:cs typeface="Meiryo UI" panose="020B0604030504040204" pitchFamily="50" charset="-128"/>
                      </a:defRPr>
                    </a:pPr>
                    <a:fld id="{E48F189B-9695-4B1B-B227-8E59DFA3E2A2}" type="CATEGORYNAME">
                      <a:rPr lang="ja-JP" altLang="en-US" sz="1050">
                        <a:latin typeface="SimSun" panose="02010600030101010101" pitchFamily="2" charset="-122"/>
                        <a:ea typeface="SimSun" panose="02010600030101010101" pitchFamily="2" charset="-122"/>
                      </a:rPr>
                      <a:pPr>
                        <a:defRPr sz="1050">
                          <a:solidFill>
                            <a:schemeClr val="tx1"/>
                          </a:solidFill>
                          <a:latin typeface="SimSun" panose="02010600030101010101" pitchFamily="2" charset="-122"/>
                          <a:ea typeface="SimSun" panose="02010600030101010101" pitchFamily="2" charset="-122"/>
                          <a:cs typeface="Meiryo UI" panose="020B0604030504040204" pitchFamily="50" charset="-128"/>
                        </a:defRPr>
                      </a:pPr>
                      <a:t>[分類名]</a:t>
                    </a:fld>
                    <a:r>
                      <a:rPr lang="ja-JP" altLang="en-US" sz="1050" baseline="0">
                        <a:latin typeface="SimSun" panose="02010600030101010101" pitchFamily="2" charset="-122"/>
                        <a:ea typeface="SimSun" panose="02010600030101010101" pitchFamily="2" charset="-122"/>
                      </a:rPr>
                      <a:t> </a:t>
                    </a:r>
                  </a:p>
                  <a:p>
                    <a:pPr>
                      <a:defRPr sz="1050">
                        <a:solidFill>
                          <a:schemeClr val="tx1"/>
                        </a:solidFill>
                        <a:latin typeface="SimSun" panose="02010600030101010101" pitchFamily="2" charset="-122"/>
                        <a:ea typeface="SimSun" panose="02010600030101010101" pitchFamily="2" charset="-122"/>
                        <a:cs typeface="Meiryo UI" panose="020B0604030504040204" pitchFamily="50" charset="-128"/>
                      </a:defRPr>
                    </a:pPr>
                    <a:fld id="{567F19D8-F55E-4D1B-8E9A-320B2BE490BC}" type="VALUE">
                      <a:rPr lang="ja-JP" altLang="en-US" sz="1050" baseline="0">
                        <a:latin typeface="SimSun" panose="02010600030101010101" pitchFamily="2" charset="-122"/>
                        <a:ea typeface="SimSun" panose="02010600030101010101" pitchFamily="2" charset="-122"/>
                      </a:rPr>
                      <a:pPr>
                        <a:defRPr sz="1050">
                          <a:solidFill>
                            <a:schemeClr val="tx1"/>
                          </a:solidFill>
                          <a:latin typeface="SimSun" panose="02010600030101010101" pitchFamily="2" charset="-122"/>
                          <a:ea typeface="SimSun" panose="02010600030101010101" pitchFamily="2" charset="-122"/>
                          <a:cs typeface="Meiryo UI" panose="020B0604030504040204" pitchFamily="50" charset="-128"/>
                        </a:defRPr>
                      </a:pPr>
                      <a:t>[値]</a:t>
                    </a:fld>
                    <a:endParaRPr lang="ja-JP" altLang="en-US"/>
                  </a:p>
                </c:rich>
              </c:tx>
              <c:numFmt formatCode="0&quot;名&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480-43EF-9D81-02DCBB2D8E92}"/>
                </c:ext>
              </c:extLst>
            </c:dLbl>
            <c:numFmt formatCode="0&quot;名&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SimSun" panose="02010600030101010101" pitchFamily="2" charset="-122"/>
                    <a:ea typeface="SimSun" panose="02010600030101010101" pitchFamily="2" charset="-122"/>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①!$R$3:$R$6</c:f>
              <c:strCache>
                <c:ptCount val="4"/>
                <c:pt idx="0">
                  <c:v>交通事故</c:v>
                </c:pt>
                <c:pt idx="1">
                  <c:v>坠落/跌落</c:v>
                </c:pt>
                <c:pt idx="2">
                  <c:v>中暑</c:v>
                </c:pt>
                <c:pt idx="3">
                  <c:v>其他</c:v>
                </c:pt>
              </c:strCache>
            </c:strRef>
          </c:cat>
          <c:val>
            <c:numRef>
              <c:f>①!$S$3:$S$6</c:f>
              <c:numCache>
                <c:formatCode>General"名"</c:formatCode>
                <c:ptCount val="4"/>
                <c:pt idx="0">
                  <c:v>8</c:v>
                </c:pt>
                <c:pt idx="1">
                  <c:v>3</c:v>
                </c:pt>
                <c:pt idx="2">
                  <c:v>1</c:v>
                </c:pt>
                <c:pt idx="3">
                  <c:v>3</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9186351706035E-2"/>
          <c:y val="5.2546296296296299E-2"/>
          <c:w val="0.82273162729658789"/>
          <c:h val="0.79952901720618252"/>
        </c:manualLayout>
      </c:layout>
      <c:barChart>
        <c:barDir val="col"/>
        <c:grouping val="clustered"/>
        <c:varyColors val="0"/>
        <c:ser>
          <c:idx val="1"/>
          <c:order val="1"/>
          <c:tx>
            <c:v>死亡</c:v>
          </c:tx>
          <c:spPr>
            <a:solidFill>
              <a:srgbClr val="FF5050"/>
            </a:solidFill>
          </c:spPr>
          <c:invertIfNegative val="0"/>
          <c:dLbls>
            <c:dLbl>
              <c:idx val="1"/>
              <c:layout>
                <c:manualLayout>
                  <c:x val="-6.2187671916097662E-17"/>
                  <c:y val="1.0388679774671989E-2"/>
                </c:manualLayout>
              </c:layout>
              <c:showLegendKey val="0"/>
              <c:showVal val="1"/>
              <c:showCatName val="0"/>
              <c:showSerName val="0"/>
              <c:showPercent val="0"/>
              <c:showBubbleSize val="0"/>
              <c:extLst>
                <c:ext xmlns:c15="http://schemas.microsoft.com/office/drawing/2012/chart" uri="{CE6537A1-D6FC-4f65-9D91-7224C49458BB}">
                  <c15:layout>
                    <c:manualLayout>
                      <c:w val="9.7344818376068371E-2"/>
                      <c:h val="0.10233135880250424"/>
                    </c:manualLayout>
                  </c15:layout>
                </c:ext>
                <c:ext xmlns:c16="http://schemas.microsoft.com/office/drawing/2014/chart" uri="{C3380CC4-5D6E-409C-BE32-E72D297353CC}">
                  <c16:uniqueId val="{00000000-1E9C-49A3-8BAA-6C5052E13D06}"/>
                </c:ext>
              </c:extLst>
            </c:dLbl>
            <c:dLbl>
              <c:idx val="3"/>
              <c:layout>
                <c:manualLayout>
                  <c:x val="0"/>
                  <c:y val="0.1111111111111111"/>
                </c:manualLayout>
              </c:layout>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D-4845-AD73-AA1C93DA53A6}"/>
                </c:ext>
              </c:extLst>
            </c:dLbl>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2014年度</c:v>
                </c:pt>
                <c:pt idx="1">
                  <c:v>2015年度</c:v>
                </c:pt>
                <c:pt idx="2">
                  <c:v>2016年度</c:v>
                </c:pt>
                <c:pt idx="3">
                  <c:v>2017年度</c:v>
                </c:pt>
                <c:pt idx="4">
                  <c:v>2018年度</c:v>
                </c:pt>
              </c:strCache>
            </c:strRef>
          </c:cat>
          <c:val>
            <c:numRef>
              <c:f>①!$F$4:$F$8</c:f>
              <c:numCache>
                <c:formatCode>General"名"</c:formatCode>
                <c:ptCount val="5"/>
                <c:pt idx="0">
                  <c:v>14</c:v>
                </c:pt>
                <c:pt idx="1">
                  <c:v>17</c:v>
                </c:pt>
                <c:pt idx="2">
                  <c:v>12</c:v>
                </c:pt>
                <c:pt idx="3">
                  <c:v>25</c:v>
                </c:pt>
                <c:pt idx="4">
                  <c:v>16</c:v>
                </c:pt>
              </c:numCache>
            </c:numRef>
          </c:val>
          <c:extLst>
            <c:ext xmlns:c16="http://schemas.microsoft.com/office/drawing/2014/chart" uri="{C3380CC4-5D6E-409C-BE32-E72D297353CC}">
              <c16:uniqueId val="{00000001-A709-46BF-8CDA-8A09EE230828}"/>
            </c:ext>
          </c:extLst>
        </c:ser>
        <c:dLbls>
          <c:showLegendKey val="0"/>
          <c:showVal val="1"/>
          <c:showCatName val="0"/>
          <c:showSerName val="0"/>
          <c:showPercent val="0"/>
          <c:showBubbleSize val="0"/>
        </c:dLbls>
        <c:gapWidth val="100"/>
        <c:axId val="564194976"/>
        <c:axId val="564191448"/>
      </c:barChart>
      <c:lineChart>
        <c:grouping val="standard"/>
        <c:varyColors val="0"/>
        <c:ser>
          <c:idx val="0"/>
          <c:order val="0"/>
          <c:tx>
            <c:v>死傷</c:v>
          </c:tx>
          <c:spPr>
            <a:ln w="31750" cap="rnd">
              <a:solidFill>
                <a:srgbClr val="0070C0"/>
              </a:solidFill>
              <a:round/>
            </a:ln>
            <a:effectLst/>
          </c:spPr>
          <c:marker>
            <c:symbol val="circle"/>
            <c:size val="5"/>
            <c:spPr>
              <a:solidFill>
                <a:srgbClr val="0070C0"/>
              </a:solidFill>
              <a:ln w="25400">
                <a:solidFill>
                  <a:srgbClr val="0070C0"/>
                </a:solidFill>
                <a:beve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2014年度</c:v>
                </c:pt>
                <c:pt idx="1">
                  <c:v>2015年度</c:v>
                </c:pt>
                <c:pt idx="2">
                  <c:v>2016年度</c:v>
                </c:pt>
                <c:pt idx="3">
                  <c:v>2017年度</c:v>
                </c:pt>
                <c:pt idx="4">
                  <c:v>2018年度</c:v>
                </c:pt>
              </c:strCache>
            </c:strRef>
          </c:cat>
          <c:val>
            <c:numRef>
              <c:f>①!$C$4:$C$8</c:f>
              <c:numCache>
                <c:formatCode>General"名"</c:formatCode>
                <c:ptCount val="5"/>
                <c:pt idx="0">
                  <c:v>660</c:v>
                </c:pt>
                <c:pt idx="1">
                  <c:v>746</c:v>
                </c:pt>
                <c:pt idx="2">
                  <c:v>745</c:v>
                </c:pt>
                <c:pt idx="3">
                  <c:v>779</c:v>
                </c:pt>
                <c:pt idx="4">
                  <c:v>817</c:v>
                </c:pt>
              </c:numCache>
            </c:numRef>
          </c:val>
          <c:smooth val="0"/>
          <c:extLst>
            <c:ext xmlns:c16="http://schemas.microsoft.com/office/drawing/2014/chart" uri="{C3380CC4-5D6E-409C-BE32-E72D297353CC}">
              <c16:uniqueId val="{00000000-A709-46BF-8CDA-8A09EE230828}"/>
            </c:ext>
          </c:extLst>
        </c:ser>
        <c:dLbls>
          <c:showLegendKey val="0"/>
          <c:showVal val="1"/>
          <c:showCatName val="0"/>
          <c:showSerName val="0"/>
          <c:showPercent val="0"/>
          <c:showBubbleSize val="0"/>
        </c:dLbls>
        <c:marker val="1"/>
        <c:smooth val="0"/>
        <c:axId val="564199288"/>
        <c:axId val="564195368"/>
      </c:lineChart>
      <c:valAx>
        <c:axId val="564195368"/>
        <c:scaling>
          <c:orientation val="minMax"/>
          <c:max val="900"/>
          <c:min val="0"/>
        </c:scaling>
        <c:delete val="0"/>
        <c:axPos val="r"/>
        <c:numFmt formatCode="General&quot;名&quot;"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9288"/>
        <c:crosses val="max"/>
        <c:crossBetween val="between"/>
        <c:majorUnit val="200"/>
      </c:valAx>
      <c:catAx>
        <c:axId val="564199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5368"/>
        <c:crosses val="autoZero"/>
        <c:auto val="1"/>
        <c:lblAlgn val="ctr"/>
        <c:lblOffset val="100"/>
        <c:noMultiLvlLbl val="0"/>
      </c:catAx>
      <c:valAx>
        <c:axId val="564191448"/>
        <c:scaling>
          <c:orientation val="minMax"/>
        </c:scaling>
        <c:delete val="0"/>
        <c:axPos val="l"/>
        <c:numFmt formatCode="General&quot;名&quot;"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4976"/>
        <c:crosses val="autoZero"/>
        <c:crossBetween val="between"/>
        <c:majorUnit val="10"/>
      </c:valAx>
      <c:catAx>
        <c:axId val="564194976"/>
        <c:scaling>
          <c:orientation val="minMax"/>
        </c:scaling>
        <c:delete val="1"/>
        <c:axPos val="b"/>
        <c:numFmt formatCode="General" sourceLinked="1"/>
        <c:majorTickMark val="out"/>
        <c:minorTickMark val="none"/>
        <c:tickLblPos val="nextTo"/>
        <c:crossAx val="564191448"/>
        <c:crosses val="autoZero"/>
        <c:auto val="1"/>
        <c:lblAlgn val="ctr"/>
        <c:lblOffset val="100"/>
        <c:noMultiLvlLbl val="0"/>
      </c:catAx>
      <c:spPr>
        <a:noFill/>
        <a:ln>
          <a:noFill/>
        </a:ln>
        <a:effectLst/>
      </c:spPr>
    </c:plotArea>
    <c:legend>
      <c:legendPos val="b"/>
      <c:layout>
        <c:manualLayout>
          <c:xMode val="edge"/>
          <c:yMode val="edge"/>
          <c:x val="0.18253418803418803"/>
          <c:y val="0.19018686944497046"/>
          <c:w val="0.46199038461538455"/>
          <c:h val="7.85286458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0.29599</cdr:x>
      <cdr:y>0.39307</cdr:y>
    </cdr:from>
    <cdr:to>
      <cdr:x>0.59594</cdr:x>
      <cdr:y>0.68719</cdr:y>
    </cdr:to>
    <cdr:sp macro="" textlink="">
      <cdr:nvSpPr>
        <cdr:cNvPr id="3" name="テキスト ボックス 2"/>
        <cdr:cNvSpPr txBox="1"/>
      </cdr:nvSpPr>
      <cdr:spPr>
        <a:xfrm xmlns:a="http://schemas.openxmlformats.org/drawingml/2006/main">
          <a:off x="1268040" y="1117880"/>
          <a:ext cx="1284985" cy="8364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受害保安员</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1669</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A423CB96-D018-44AB-868E-750588D5EC77}"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4</a:t>
            </a:fld>
            <a:endParaRPr kumimoji="1" lang="ja-JP" altLang="en-US"/>
          </a:p>
        </p:txBody>
      </p:sp>
    </p:spTree>
    <p:extLst>
      <p:ext uri="{BB962C8B-B14F-4D97-AF65-F5344CB8AC3E}">
        <p14:creationId xmlns:p14="http://schemas.microsoft.com/office/powerpoint/2010/main" val="215840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rtlCol="0" anchor="ctr"/>
          <a:lstStyle>
            <a:lvl1pPr algn="ctr">
              <a:defRPr sz="4800">
                <a:solidFill>
                  <a:schemeClr val="accent5">
                    <a:lumMod val="75000"/>
                  </a:schemeClr>
                </a:solidFill>
              </a:defRPr>
            </a:lvl1pPr>
          </a:lstStyle>
          <a:p>
            <a:pPr rtl="0"/>
            <a:r>
              <a:rPr lang="zh-hans"/>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hans"/>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rtlCol="0"/>
          <a:lstStyle/>
          <a:p>
            <a:pPr rtl="0"/>
            <a:r>
              <a:rPr lang="zh-hans"/>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Content Placeholder 2"/>
          <p:cNvSpPr>
            <a:spLocks noGrp="1"/>
          </p:cNvSpPr>
          <p:nvPr>
            <p:ph idx="1"/>
          </p:nvPr>
        </p:nvSpPr>
        <p:spPr/>
        <p:txBody>
          <a:bodyPr rtlCol="0"/>
          <a:lstStyle>
            <a:lvl1pPr>
              <a:defRPr baseline="0"/>
            </a:lvl1pPr>
            <a:lvl2pPr>
              <a:defRPr/>
            </a:lvl2pPr>
            <a:lvl3pPr>
              <a:defRPr/>
            </a:lvl3pPr>
            <a:lvl4pPr>
              <a:defRPr/>
            </a:lvl4pPr>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zh-han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hans"/>
              <a:t>マスター テキストの書式設定</a:t>
            </a:r>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lvl1pPr>
              <a:defRPr/>
            </a:lvl1pPr>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zh-han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9" name="Slide Number Placeholder 8"/>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5" name="Slide Number Placeholder 4"/>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zh-han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hans"/>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zh-han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hans"/>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hans"/>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rtl="0"/>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pPr rtl="0"/>
            <a:r>
              <a:rPr lang="zh-hans"/>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rtlCol="0" anchor="ctr"/>
          <a:lstStyle/>
          <a:p>
            <a:pPr rtl="0">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zh-hans">
                <a:latin typeface="SimSun" panose="02010600030101010101" pitchFamily="2" charset="-122"/>
                <a:ea typeface="SimSun" panose="02010600030101010101" pitchFamily="2" charset="-122"/>
              </a:rPr>
              <a:t>为了安全、健康地工作</a:t>
            </a:r>
          </a:p>
        </p:txBody>
      </p:sp>
      <p:sp>
        <p:nvSpPr>
          <p:cNvPr id="3" name="サブタイトル 2"/>
          <p:cNvSpPr>
            <a:spLocks noGrp="1"/>
          </p:cNvSpPr>
          <p:nvPr>
            <p:ph type="subTitle" idx="1"/>
          </p:nvPr>
        </p:nvSpPr>
        <p:spPr>
          <a:xfrm>
            <a:off x="180000" y="909000"/>
            <a:ext cx="6858000" cy="1132428"/>
          </a:xfrm>
        </p:spPr>
        <p:txBody>
          <a:bodyPr rtlCol="0"/>
          <a:lstStyle/>
          <a:p>
            <a:pPr algn="l" rtl="0"/>
            <a:r>
              <a:rPr lang="zh-hans">
                <a:latin typeface="SimSun" panose="02010600030101010101" pitchFamily="2" charset="-122"/>
                <a:ea typeface="SimSun" panose="02010600030101010101" pitchFamily="2" charset="-122"/>
              </a:rPr>
              <a:t>致所有从事保安工作的人员</a:t>
            </a:r>
          </a:p>
        </p:txBody>
      </p:sp>
    </p:spTree>
    <p:extLst>
      <p:ext uri="{BB962C8B-B14F-4D97-AF65-F5344CB8AC3E}">
        <p14:creationId xmlns:p14="http://schemas.microsoft.com/office/powerpoint/2010/main" val="3192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请确认并遵守保安指令书</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5886675"/>
          </a:xfrm>
        </p:spPr>
        <p:txBody>
          <a:bodyPr rtlCol="0">
            <a:normAutofit/>
          </a:bodyPr>
          <a:lstStyle/>
          <a:p>
            <a:pPr rtl="0"/>
            <a:r>
              <a:rPr lang="zh-hans" dirty="0">
                <a:latin typeface="SimSun" panose="02010600030101010101" pitchFamily="2" charset="-122"/>
                <a:ea typeface="SimSun" panose="02010600030101010101" pitchFamily="2" charset="-122"/>
              </a:rPr>
              <a:t>重点【设施保安】</a:t>
            </a:r>
          </a:p>
          <a:p>
            <a:pPr marL="468000" lvl="1" rtl="0"/>
            <a:r>
              <a:rPr lang="zh-hans" dirty="0">
                <a:latin typeface="SimSun" panose="02010600030101010101" pitchFamily="2" charset="-122"/>
                <a:ea typeface="SimSun" panose="02010600030101010101" pitchFamily="2" charset="-122"/>
              </a:rPr>
              <a:t>请</a:t>
            </a:r>
            <a:r>
              <a:rPr lang="zh-hans" b="1" u="sng" dirty="0">
                <a:solidFill>
                  <a:srgbClr val="F24F4F"/>
                </a:solidFill>
                <a:latin typeface="SimSun" panose="02010600030101010101" pitchFamily="2" charset="-122"/>
                <a:ea typeface="SimSun" panose="02010600030101010101" pitchFamily="2" charset="-122"/>
              </a:rPr>
              <a:t>充分掌握</a:t>
            </a:r>
            <a:r>
              <a:rPr lang="zh-hans" dirty="0">
                <a:latin typeface="SimSun" panose="02010600030101010101" pitchFamily="2" charset="-122"/>
                <a:ea typeface="SimSun" panose="02010600030101010101" pitchFamily="2" charset="-122"/>
              </a:rPr>
              <a:t>保安计划书、保安指令书的内容和设施的规定等。</a:t>
            </a:r>
          </a:p>
          <a:p>
            <a:pPr marL="468000" lvl="1" rtl="0"/>
            <a:r>
              <a:rPr lang="zh-hans" dirty="0">
                <a:latin typeface="SimSun" panose="02010600030101010101" pitchFamily="2" charset="-122"/>
                <a:ea typeface="SimSun" panose="02010600030101010101" pitchFamily="2" charset="-122"/>
              </a:rPr>
              <a:t>请提前确认升降机、防火卷帘门、防火门等设备，以及电子锁和钥匙等的</a:t>
            </a:r>
            <a:r>
              <a:rPr lang="zh-hans" b="1" u="sng" dirty="0">
                <a:solidFill>
                  <a:srgbClr val="F24F4F"/>
                </a:solidFill>
                <a:latin typeface="SimSun" panose="02010600030101010101" pitchFamily="2" charset="-122"/>
                <a:ea typeface="SimSun" panose="02010600030101010101" pitchFamily="2" charset="-122"/>
              </a:rPr>
              <a:t>使用方法</a:t>
            </a:r>
            <a:r>
              <a:rPr lang="zh-hans" dirty="0">
                <a:latin typeface="SimSun" panose="02010600030101010101" pitchFamily="2" charset="-122"/>
                <a:ea typeface="SimSun" panose="02010600030101010101" pitchFamily="2" charset="-122"/>
              </a:rPr>
              <a:t>和</a:t>
            </a:r>
            <a:r>
              <a:rPr lang="zh-hans" b="1" u="sng" dirty="0">
                <a:solidFill>
                  <a:srgbClr val="F24F4F"/>
                </a:solidFill>
                <a:latin typeface="SimSun" panose="02010600030101010101" pitchFamily="2" charset="-122"/>
                <a:ea typeface="SimSun" panose="02010600030101010101" pitchFamily="2" charset="-122"/>
              </a:rPr>
              <a:t>管理方法</a:t>
            </a:r>
            <a:r>
              <a:rPr lang="zh-hans" dirty="0">
                <a:latin typeface="SimSun" panose="02010600030101010101" pitchFamily="2" charset="-122"/>
                <a:ea typeface="SimSun" panose="02010600030101010101" pitchFamily="2" charset="-122"/>
              </a:rPr>
              <a:t>。</a:t>
            </a:r>
          </a:p>
          <a:p>
            <a:pPr marL="468000" lvl="1" rtl="0"/>
            <a:r>
              <a:rPr lang="zh-hans" dirty="0">
                <a:latin typeface="SimSun" panose="02010600030101010101" pitchFamily="2" charset="-122"/>
                <a:ea typeface="SimSun" panose="02010600030101010101" pitchFamily="2" charset="-122"/>
              </a:rPr>
              <a:t>有关安全上该做什么和不该做什么，请</a:t>
            </a:r>
            <a:r>
              <a:rPr lang="zh-hans" b="1" u="sng" dirty="0">
                <a:solidFill>
                  <a:srgbClr val="F24F4F"/>
                </a:solidFill>
                <a:latin typeface="SimSun" panose="02010600030101010101" pitchFamily="2" charset="-122"/>
                <a:ea typeface="SimSun" panose="02010600030101010101" pitchFamily="2" charset="-122"/>
              </a:rPr>
              <a:t>确认相关法律、法规和规章制度并遵守</a:t>
            </a:r>
            <a:r>
              <a:rPr lang="zh-hans" dirty="0">
                <a:latin typeface="SimSun" panose="02010600030101010101" pitchFamily="2" charset="-122"/>
                <a:ea typeface="SimSun" panose="02010600030101010101" pitchFamily="2" charset="-122"/>
              </a:rPr>
              <a:t>。</a:t>
            </a:r>
          </a:p>
          <a:p>
            <a:pPr marL="468000" lvl="1" rtl="0">
              <a:buClr>
                <a:schemeClr val="tx1"/>
              </a:buClr>
            </a:pPr>
            <a:r>
              <a:rPr lang="zh-hans" dirty="0">
                <a:latin typeface="SimSun" panose="02010600030101010101" pitchFamily="2" charset="-122"/>
                <a:ea typeface="SimSun" panose="02010600030101010101" pitchFamily="2" charset="-122"/>
              </a:rPr>
              <a:t>请</a:t>
            </a:r>
            <a:r>
              <a:rPr lang="zh-hans" b="1" u="sng" dirty="0">
                <a:solidFill>
                  <a:srgbClr val="F24F4F"/>
                </a:solidFill>
                <a:latin typeface="SimSun" panose="02010600030101010101" pitchFamily="2" charset="-122"/>
                <a:ea typeface="SimSun" panose="02010600030101010101" pitchFamily="2" charset="-122"/>
              </a:rPr>
              <a:t>遵循规定路线和规则</a:t>
            </a:r>
            <a:r>
              <a:rPr lang="zh-hans" dirty="0">
                <a:latin typeface="SimSun" panose="02010600030101010101" pitchFamily="2" charset="-122"/>
                <a:ea typeface="SimSun" panose="02010600030101010101" pitchFamily="2" charset="-122"/>
              </a:rPr>
              <a:t>（例如夜间使用手电筒等），安全巡逻。</a:t>
            </a:r>
          </a:p>
          <a:p>
            <a:pPr marL="468000" lvl="1" rtl="0"/>
            <a:r>
              <a:rPr lang="zh-hans" dirty="0">
                <a:latin typeface="SimSun" panose="02010600030101010101" pitchFamily="2" charset="-122"/>
                <a:ea typeface="SimSun" panose="02010600030101010101" pitchFamily="2" charset="-122"/>
              </a:rPr>
              <a:t>在交接前任的工作时，请询问</a:t>
            </a:r>
            <a:r>
              <a:rPr lang="zh-hans" b="1" u="sng" dirty="0">
                <a:solidFill>
                  <a:srgbClr val="F24F4F"/>
                </a:solidFill>
                <a:latin typeface="SimSun" panose="02010600030101010101" pitchFamily="2" charset="-122"/>
                <a:ea typeface="SimSun" panose="02010600030101010101" pitchFamily="2" charset="-122"/>
              </a:rPr>
              <a:t>安全方面的注意点等</a:t>
            </a:r>
            <a:r>
              <a:rPr lang="zh-hans" dirty="0">
                <a:latin typeface="SimSun" panose="02010600030101010101" pitchFamily="2" charset="-122"/>
                <a:ea typeface="SimSun" panose="02010600030101010101" pitchFamily="2" charset="-122"/>
              </a:rPr>
              <a:t>。</a:t>
            </a:r>
          </a:p>
          <a:p>
            <a:pPr marL="468000" lvl="1" rtl="0"/>
            <a:r>
              <a:rPr lang="zh-hans" dirty="0">
                <a:latin typeface="SimSun" panose="02010600030101010101" pitchFamily="2" charset="-122"/>
                <a:ea typeface="SimSun" panose="02010600030101010101" pitchFamily="2" charset="-122"/>
              </a:rPr>
              <a:t>如果有不明白的地方，不要放着不管，请务必与</a:t>
            </a:r>
            <a:r>
              <a:rPr lang="zh-hans" b="1" u="sng" dirty="0">
                <a:solidFill>
                  <a:srgbClr val="F24F4F"/>
                </a:solidFill>
                <a:latin typeface="SimSun" panose="02010600030101010101" pitchFamily="2" charset="-122"/>
                <a:ea typeface="SimSun" panose="02010600030101010101" pitchFamily="2" charset="-122"/>
              </a:rPr>
              <a:t>负责人或前任确认</a:t>
            </a:r>
            <a:r>
              <a:rPr lang="zh-hans" dirty="0">
                <a:latin typeface="SimSun" panose="02010600030101010101" pitchFamily="2" charset="-122"/>
                <a:ea typeface="SimSun" panose="02010600030101010101" pitchFamily="2" charset="-122"/>
              </a:rPr>
              <a:t>。</a:t>
            </a:r>
          </a:p>
          <a:p>
            <a:pPr marL="468000" lvl="1" rtl="0">
              <a:buClr>
                <a:schemeClr val="tx1"/>
              </a:buClr>
            </a:pPr>
            <a:r>
              <a:rPr lang="zh-hans" dirty="0">
                <a:latin typeface="SimSun" panose="02010600030101010101" pitchFamily="2" charset="-122"/>
                <a:ea typeface="SimSun" panose="02010600030101010101" pitchFamily="2" charset="-122"/>
              </a:rPr>
              <a:t>请注意</a:t>
            </a:r>
            <a:r>
              <a:rPr lang="zh-hans" b="1" u="sng" dirty="0">
                <a:solidFill>
                  <a:srgbClr val="F24F4F"/>
                </a:solidFill>
                <a:latin typeface="SimSun" panose="02010600030101010101" pitchFamily="2" charset="-122"/>
                <a:ea typeface="SimSun" panose="02010600030101010101" pitchFamily="2" charset="-122"/>
              </a:rPr>
              <a:t>因习惯而造成的伤害</a:t>
            </a:r>
            <a:r>
              <a:rPr lang="zh-hans" dirty="0">
                <a:latin typeface="SimSun" panose="02010600030101010101" pitchFamily="2" charset="-122"/>
                <a:ea typeface="SimSun" panose="02010600030101010101" pitchFamily="2" charset="-122"/>
              </a:rPr>
              <a:t>，避免</a:t>
            </a:r>
            <a:r>
              <a:rPr lang="zh-hans" b="1" u="sng" dirty="0">
                <a:solidFill>
                  <a:srgbClr val="F24F4F"/>
                </a:solidFill>
                <a:latin typeface="SimSun" panose="02010600030101010101" pitchFamily="2" charset="-122"/>
                <a:ea typeface="SimSun" panose="02010600030101010101" pitchFamily="2" charset="-122"/>
              </a:rPr>
              <a:t>轻率或勉强的动作</a:t>
            </a:r>
            <a:r>
              <a:rPr lang="zh-hans" dirty="0">
                <a:latin typeface="SimSun" panose="02010600030101010101" pitchFamily="2" charset="-122"/>
                <a:ea typeface="SimSun" panose="02010600030101010101" pitchFamily="2" charset="-122"/>
              </a:rPr>
              <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10</a:t>
            </a:fld>
            <a:endParaRPr kumimoji="1" lang="ja-JP" altLang="en-US"/>
          </a:p>
        </p:txBody>
      </p:sp>
    </p:spTree>
    <p:extLst>
      <p:ext uri="{BB962C8B-B14F-4D97-AF65-F5344CB8AC3E}">
        <p14:creationId xmlns:p14="http://schemas.microsoft.com/office/powerpoint/2010/main" val="2933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请确认并遵守保安指令书</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462675"/>
          </a:xfrm>
        </p:spPr>
        <p:txBody>
          <a:bodyPr rtlCol="0">
            <a:normAutofit/>
          </a:bodyPr>
          <a:lstStyle/>
          <a:p>
            <a:pPr rtl="0"/>
            <a:r>
              <a:rPr lang="zh-hans" dirty="0">
                <a:latin typeface="SimSun" panose="02010600030101010101" pitchFamily="2" charset="-122"/>
                <a:ea typeface="SimSun" panose="02010600030101010101" pitchFamily="2" charset="-122"/>
              </a:rPr>
              <a:t>重点【交通引导保安】</a:t>
            </a:r>
          </a:p>
          <a:p>
            <a:pPr marL="468000" lvl="1" rtl="0"/>
            <a:r>
              <a:rPr lang="zh-hans" dirty="0">
                <a:latin typeface="SimSun" panose="02010600030101010101" pitchFamily="2" charset="-122"/>
                <a:ea typeface="SimSun" panose="02010600030101010101" pitchFamily="2" charset="-122"/>
              </a:rPr>
              <a:t>请</a:t>
            </a:r>
            <a:r>
              <a:rPr lang="zh-hans" b="1" u="sng" dirty="0">
                <a:solidFill>
                  <a:srgbClr val="F24F4F"/>
                </a:solidFill>
                <a:latin typeface="SimSun" panose="02010600030101010101" pitchFamily="2" charset="-122"/>
                <a:ea typeface="SimSun" panose="02010600030101010101" pitchFamily="2" charset="-122"/>
              </a:rPr>
              <a:t>充分掌握</a:t>
            </a:r>
            <a:r>
              <a:rPr lang="zh-hans" dirty="0">
                <a:latin typeface="SimSun" panose="02010600030101010101" pitchFamily="2" charset="-122"/>
                <a:ea typeface="SimSun" panose="02010600030101010101" pitchFamily="2" charset="-122"/>
              </a:rPr>
              <a:t>保安计划书、保安指令书的内容和设施的规定等。</a:t>
            </a:r>
          </a:p>
          <a:p>
            <a:pPr marL="468000" lvl="1" rtl="0"/>
            <a:r>
              <a:rPr lang="zh-hans" dirty="0">
                <a:latin typeface="SimSun" panose="02010600030101010101" pitchFamily="2" charset="-122"/>
                <a:ea typeface="SimSun" panose="02010600030101010101" pitchFamily="2" charset="-122"/>
              </a:rPr>
              <a:t>请</a:t>
            </a:r>
            <a:r>
              <a:rPr lang="zh-hans" b="1" u="sng" dirty="0">
                <a:solidFill>
                  <a:srgbClr val="F24F4F"/>
                </a:solidFill>
                <a:latin typeface="SimSun" panose="02010600030101010101" pitchFamily="2" charset="-122"/>
                <a:ea typeface="SimSun" panose="02010600030101010101" pitchFamily="2" charset="-122"/>
              </a:rPr>
              <a:t>正确佩戴</a:t>
            </a:r>
            <a:r>
              <a:rPr lang="zh-hans" dirty="0">
                <a:latin typeface="SimSun" panose="02010600030101010101" pitchFamily="2" charset="-122"/>
                <a:ea typeface="SimSun" panose="02010600030101010101" pitchFamily="2" charset="-122"/>
              </a:rPr>
              <a:t>规定装备（手旗/引导灯、警哨、对讲机等），尤其要确认需要电池驱动的装备</a:t>
            </a:r>
            <a:r>
              <a:rPr lang="zh-hans" b="1" u="sng" dirty="0">
                <a:solidFill>
                  <a:srgbClr val="F24F4F"/>
                </a:solidFill>
                <a:latin typeface="SimSun" panose="02010600030101010101" pitchFamily="2" charset="-122"/>
                <a:ea typeface="SimSun" panose="02010600030101010101" pitchFamily="2" charset="-122"/>
              </a:rPr>
              <a:t>是否正常工作</a:t>
            </a:r>
            <a:r>
              <a:rPr lang="zh-hans" dirty="0">
                <a:latin typeface="SimSun" panose="02010600030101010101" pitchFamily="2" charset="-122"/>
                <a:ea typeface="SimSun" panose="02010600030101010101" pitchFamily="2" charset="-122"/>
              </a:rPr>
              <a:t>以及</a:t>
            </a:r>
            <a:r>
              <a:rPr lang="zh-hans" b="1" u="sng" dirty="0">
                <a:solidFill>
                  <a:srgbClr val="F24F4F"/>
                </a:solidFill>
                <a:latin typeface="SimSun" panose="02010600030101010101" pitchFamily="2" charset="-122"/>
                <a:ea typeface="SimSun" panose="02010600030101010101" pitchFamily="2" charset="-122"/>
              </a:rPr>
              <a:t>电池电量</a:t>
            </a:r>
            <a:r>
              <a:rPr lang="zh-hans" dirty="0">
                <a:latin typeface="SimSun" panose="02010600030101010101" pitchFamily="2" charset="-122"/>
                <a:ea typeface="SimSun" panose="02010600030101010101" pitchFamily="2" charset="-122"/>
              </a:rPr>
              <a:t>。</a:t>
            </a:r>
          </a:p>
          <a:p>
            <a:pPr marL="468000" lvl="1" rtl="0"/>
            <a:r>
              <a:rPr lang="zh-hans" dirty="0">
                <a:latin typeface="SimSun" panose="02010600030101010101" pitchFamily="2" charset="-122"/>
                <a:ea typeface="SimSun" panose="02010600030101010101" pitchFamily="2" charset="-122"/>
              </a:rPr>
              <a:t>尤其是晚上，</a:t>
            </a:r>
            <a:r>
              <a:rPr lang="zh-hans" b="1" u="sng" dirty="0">
                <a:solidFill>
                  <a:srgbClr val="F24F4F"/>
                </a:solidFill>
                <a:latin typeface="SimSun" panose="02010600030101010101" pitchFamily="2" charset="-122"/>
                <a:ea typeface="SimSun" panose="02010600030101010101" pitchFamily="2" charset="-122"/>
              </a:rPr>
              <a:t>请务必要穿着夜行性/反射性的背心（反光背心）</a:t>
            </a:r>
            <a:r>
              <a:rPr lang="zh-hans" dirty="0">
                <a:latin typeface="SimSun" panose="02010600030101010101" pitchFamily="2" charset="-122"/>
                <a:ea typeface="SimSun" panose="02010600030101010101" pitchFamily="2" charset="-122"/>
              </a:rPr>
              <a:t>，以便车辆驾驶员等容易看到。</a:t>
            </a:r>
          </a:p>
          <a:p>
            <a:pPr marL="468000" lvl="1" rtl="0"/>
            <a:r>
              <a:rPr lang="zh-hans" dirty="0">
                <a:latin typeface="SimSun" panose="02010600030101010101" pitchFamily="2" charset="-122"/>
                <a:ea typeface="SimSun" panose="02010600030101010101" pitchFamily="2" charset="-122"/>
              </a:rPr>
              <a:t>不仅</a:t>
            </a:r>
            <a:r>
              <a:rPr lang="zh-hans" b="1" u="sng" dirty="0">
                <a:solidFill>
                  <a:srgbClr val="F24F4F"/>
                </a:solidFill>
                <a:latin typeface="SimSun" panose="02010600030101010101" pitchFamily="2" charset="-122"/>
                <a:ea typeface="SimSun" panose="02010600030101010101" pitchFamily="2" charset="-122"/>
              </a:rPr>
              <a:t>在安装</a:t>
            </a:r>
            <a:r>
              <a:rPr lang="zh-hans" dirty="0">
                <a:latin typeface="SimSun" panose="02010600030101010101" pitchFamily="2" charset="-122"/>
                <a:ea typeface="SimSun" panose="02010600030101010101" pitchFamily="2" charset="-122"/>
              </a:rPr>
              <a:t>交通引导保安业务用材料（安全锥等）</a:t>
            </a:r>
            <a:r>
              <a:rPr lang="ja" b="1" u="sng" dirty="0">
                <a:solidFill>
                  <a:srgbClr val="F24F4F"/>
                </a:solidFill>
                <a:latin typeface="SimSun" panose="02010600030101010101" pitchFamily="2" charset="-122"/>
                <a:ea typeface="SimSun" panose="02010600030101010101" pitchFamily="2" charset="-122"/>
              </a:rPr>
              <a:t>时还有拆除时</a:t>
            </a:r>
            <a:r>
              <a:rPr lang="ja" dirty="0">
                <a:latin typeface="SimSun" panose="02010600030101010101" pitchFamily="2" charset="-122"/>
                <a:ea typeface="SimSun" panose="02010600030101010101" pitchFamily="2" charset="-122"/>
              </a:rPr>
              <a:t>，也要遵守保安指令书，并注意车辆。</a:t>
            </a:r>
          </a:p>
          <a:p>
            <a:pPr marL="468000" lvl="1" rtl="0"/>
            <a:r>
              <a:rPr lang="zh-hans" dirty="0">
                <a:latin typeface="SimSun" panose="02010600030101010101" pitchFamily="2" charset="-122"/>
                <a:ea typeface="SimSun" panose="02010600030101010101" pitchFamily="2" charset="-122"/>
              </a:rPr>
              <a:t>有关安全上该做什么和不该做什么，请</a:t>
            </a:r>
            <a:r>
              <a:rPr lang="zh-hans" b="1" u="sng" dirty="0">
                <a:solidFill>
                  <a:srgbClr val="F24F4F"/>
                </a:solidFill>
                <a:latin typeface="SimSun" panose="02010600030101010101" pitchFamily="2" charset="-122"/>
                <a:ea typeface="SimSun" panose="02010600030101010101" pitchFamily="2" charset="-122"/>
              </a:rPr>
              <a:t>确认相关法律、法规和规章制度</a:t>
            </a:r>
            <a:r>
              <a:rPr lang="zh-hans" dirty="0">
                <a:latin typeface="SimSun" panose="02010600030101010101" pitchFamily="2" charset="-122"/>
                <a:ea typeface="SimSun" panose="02010600030101010101" pitchFamily="2" charset="-122"/>
              </a:rPr>
              <a:t>并遵守。</a:t>
            </a:r>
          </a:p>
          <a:p>
            <a:pPr marL="468000" lvl="1" rtl="0"/>
            <a:r>
              <a:rPr lang="zh-hans" dirty="0">
                <a:latin typeface="SimSun" panose="02010600030101010101" pitchFamily="2" charset="-122"/>
                <a:ea typeface="SimSun" panose="02010600030101010101" pitchFamily="2" charset="-122"/>
              </a:rPr>
              <a:t>如果有不明白的地方，不要放着不管，请务必与</a:t>
            </a:r>
            <a:r>
              <a:rPr lang="zh-hans" b="1" u="sng" dirty="0">
                <a:solidFill>
                  <a:srgbClr val="F24F4F"/>
                </a:solidFill>
                <a:latin typeface="SimSun" panose="02010600030101010101" pitchFamily="2" charset="-122"/>
                <a:ea typeface="SimSun" panose="02010600030101010101" pitchFamily="2" charset="-122"/>
              </a:rPr>
              <a:t>负责人或前任确认</a:t>
            </a:r>
            <a:r>
              <a:rPr lang="zh-hans" dirty="0">
                <a:latin typeface="SimSun" panose="02010600030101010101" pitchFamily="2" charset="-122"/>
                <a:ea typeface="SimSun" panose="02010600030101010101" pitchFamily="2" charset="-122"/>
              </a:rPr>
              <a:t>。</a:t>
            </a:r>
          </a:p>
          <a:p>
            <a:pPr marL="468000" lvl="1" rtl="0">
              <a:buClr>
                <a:schemeClr val="tx1"/>
              </a:buClr>
            </a:pPr>
            <a:r>
              <a:rPr lang="zh-hans" dirty="0">
                <a:latin typeface="SimSun" panose="02010600030101010101" pitchFamily="2" charset="-122"/>
                <a:ea typeface="SimSun" panose="02010600030101010101" pitchFamily="2" charset="-122"/>
              </a:rPr>
              <a:t>请注意</a:t>
            </a:r>
            <a:r>
              <a:rPr lang="zh-hans" b="1" u="sng" dirty="0">
                <a:solidFill>
                  <a:srgbClr val="F24F4F"/>
                </a:solidFill>
                <a:latin typeface="SimSun" panose="02010600030101010101" pitchFamily="2" charset="-122"/>
                <a:ea typeface="SimSun" panose="02010600030101010101" pitchFamily="2" charset="-122"/>
              </a:rPr>
              <a:t>因习惯而造成的伤害</a:t>
            </a:r>
            <a:r>
              <a:rPr lang="zh-hans" dirty="0">
                <a:latin typeface="SimSun" panose="02010600030101010101" pitchFamily="2" charset="-122"/>
                <a:ea typeface="SimSun" panose="02010600030101010101" pitchFamily="2" charset="-122"/>
              </a:rPr>
              <a:t>，避免</a:t>
            </a:r>
            <a:r>
              <a:rPr lang="zh-hans" b="1" u="sng" dirty="0">
                <a:solidFill>
                  <a:srgbClr val="F24F4F"/>
                </a:solidFill>
                <a:latin typeface="SimSun" panose="02010600030101010101" pitchFamily="2" charset="-122"/>
                <a:ea typeface="SimSun" panose="02010600030101010101" pitchFamily="2" charset="-122"/>
              </a:rPr>
              <a:t>轻率或勉强的动作</a:t>
            </a:r>
            <a:r>
              <a:rPr lang="zh-hans" dirty="0">
                <a:latin typeface="SimSun" panose="02010600030101010101" pitchFamily="2" charset="-122"/>
                <a:ea typeface="SimSun" panose="02010600030101010101" pitchFamily="2" charset="-122"/>
              </a:rPr>
              <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11</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22223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请实践危险预知训练（KYT）</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dirty="0">
                <a:latin typeface="SimSun" panose="02010600030101010101" pitchFamily="2" charset="-122"/>
                <a:ea typeface="SimSun" panose="02010600030101010101" pitchFamily="2" charset="-122"/>
              </a:rPr>
              <a:t>什么是危险预知训练 (KYT)？</a:t>
            </a:r>
            <a:endParaRPr lang="en-US" altLang="ja-JP"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K（危险kiken）Y（预知yochi）T（训练training）的缩写。</a:t>
            </a:r>
            <a:endParaRPr lang="en-US" altLang="ja-JP"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开始工作前，和相关人员讨论该工作中“潜伏着什么样的危险”，讨论“这里危险”、“结果有可能发生○○”等工作中潜伏的危险和因此会发生的事故等，提前弄清危险，考虑并实践对策。</a:t>
            </a:r>
            <a:endParaRPr lang="en-US" altLang="ja-JP" dirty="0">
              <a:latin typeface="SimSun" panose="02010600030101010101" pitchFamily="2" charset="-122"/>
              <a:ea typeface="SimSun" panose="02010600030101010101" pitchFamily="2" charset="-122"/>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zh-hans">
                <a:solidFill>
                  <a:schemeClr val="tx1"/>
                </a:solidFill>
                <a:latin typeface="SimSun" panose="02010600030101010101" pitchFamily="2" charset="-122"/>
                <a:ea typeface="SimSun" panose="02010600030101010101" pitchFamily="2" charset="-122"/>
              </a:rPr>
              <a:t>这里的楼梯很暗，看不到脚下，所以有可能会绊倒跌落</a:t>
            </a:r>
          </a:p>
        </p:txBody>
      </p:sp>
      <p:sp>
        <p:nvSpPr>
          <p:cNvPr id="7" name="角丸四角形吹き出し 6"/>
          <p:cNvSpPr/>
          <p:nvPr/>
        </p:nvSpPr>
        <p:spPr>
          <a:xfrm>
            <a:off x="1260000" y="29835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zh-hans">
                <a:solidFill>
                  <a:schemeClr val="tx1"/>
                </a:solidFill>
                <a:latin typeface="SimSun" panose="02010600030101010101" pitchFamily="2" charset="-122"/>
                <a:ea typeface="SimSun" panose="02010600030101010101" pitchFamily="2" charset="-122"/>
              </a:rPr>
              <a:t>外面通道的地板是铁板，所以下雨时有可能容易打滑</a:t>
            </a:r>
            <a:endParaRPr kumimoji="1" lang="ja-JP" altLang="en-US" dirty="0">
              <a:solidFill>
                <a:schemeClr val="tx1"/>
              </a:solidFill>
              <a:latin typeface="SimSun" panose="02010600030101010101" pitchFamily="2" charset="-122"/>
              <a:ea typeface="SimSun" panose="02010600030101010101" pitchFamily="2" charset="-122"/>
            </a:endParaRPr>
          </a:p>
        </p:txBody>
      </p:sp>
      <p:sp>
        <p:nvSpPr>
          <p:cNvPr id="8" name="角丸四角形吹き出し 7"/>
          <p:cNvSpPr/>
          <p:nvPr/>
        </p:nvSpPr>
        <p:spPr>
          <a:xfrm>
            <a:off x="254976" y="5824585"/>
            <a:ext cx="3828036" cy="864000"/>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zh-hans" dirty="0">
                <a:solidFill>
                  <a:schemeClr val="tx1"/>
                </a:solidFill>
                <a:latin typeface="SimSun" panose="02010600030101010101" pitchFamily="2" charset="-122"/>
                <a:ea typeface="SimSun" panose="02010600030101010101" pitchFamily="2" charset="-122"/>
              </a:rPr>
              <a:t>今天有使用重型机械的工作，按照目前的岗位安排，可能会碰撞到保安员</a:t>
            </a: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zh-hans">
                <a:solidFill>
                  <a:schemeClr val="tx1"/>
                </a:solidFill>
                <a:latin typeface="SimSun" panose="02010600030101010101" pitchFamily="2" charset="-122"/>
                <a:ea typeface="SimSun" panose="02010600030101010101" pitchFamily="2" charset="-122"/>
              </a:rPr>
              <a:t>那准备有防滑功能的鞋子吧。在通道上铺垫子怎么样？</a:t>
            </a:r>
            <a:endParaRPr kumimoji="1" lang="ja-JP" altLang="en-US" dirty="0">
              <a:solidFill>
                <a:schemeClr val="tx1"/>
              </a:solidFill>
              <a:latin typeface="SimSun" panose="02010600030101010101" pitchFamily="2" charset="-122"/>
              <a:ea typeface="SimSun" panose="02010600030101010101" pitchFamily="2" charset="-122"/>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zh-hans">
                <a:solidFill>
                  <a:schemeClr val="tx1"/>
                </a:solidFill>
                <a:latin typeface="SimSun" panose="02010600030101010101" pitchFamily="2" charset="-122"/>
                <a:ea typeface="SimSun" panose="02010600030101010101" pitchFamily="2" charset="-122"/>
              </a:rPr>
              <a:t>要不要请人装一下灯？手电筒是必备品。</a:t>
            </a:r>
          </a:p>
        </p:txBody>
      </p:sp>
      <p:sp>
        <p:nvSpPr>
          <p:cNvPr id="11" name="角丸四角形吹き出し 10"/>
          <p:cNvSpPr/>
          <p:nvPr/>
        </p:nvSpPr>
        <p:spPr>
          <a:xfrm>
            <a:off x="3974268" y="6214260"/>
            <a:ext cx="3117732" cy="562896"/>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zh-hans" dirty="0">
                <a:solidFill>
                  <a:schemeClr val="tx1"/>
                </a:solidFill>
                <a:latin typeface="SimSun" panose="02010600030101010101" pitchFamily="2" charset="-122"/>
                <a:ea typeface="SimSun" panose="02010600030101010101" pitchFamily="2" charset="-122"/>
              </a:rPr>
              <a:t>让我们重新考虑包括岗位安排在内的计划</a:t>
            </a: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12</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5912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请实践危险预知训练（KYT）</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dirty="0">
                <a:latin typeface="SimSun" panose="02010600030101010101" pitchFamily="2" charset="-122"/>
                <a:ea typeface="SimSun" panose="02010600030101010101" pitchFamily="2" charset="-122"/>
              </a:rPr>
              <a:t>KYT基本4步骤法</a:t>
            </a:r>
            <a:endParaRPr lang="en-US" altLang="ja-JP"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KYT的基本手法是团队通过插图列表、现场和实物，发现、掌握和解决隐藏在工作场所和工作中的危险。</a:t>
            </a:r>
            <a:endParaRPr lang="en-US" altLang="ja-JP" dirty="0">
              <a:latin typeface="SimSun" panose="02010600030101010101" pitchFamily="2" charset="-122"/>
              <a:ea typeface="SimSun" panose="02010600030101010101" pitchFamily="2" charset="-122"/>
            </a:endParaRPr>
          </a:p>
        </p:txBody>
      </p:sp>
      <p:graphicFrame>
        <p:nvGraphicFramePr>
          <p:cNvPr id="2" name="表 1"/>
          <p:cNvGraphicFramePr>
            <a:graphicFrameLocks noGrp="1"/>
          </p:cNvGraphicFramePr>
          <p:nvPr>
            <p:extLst>
              <p:ext uri="{D42A27DB-BD31-4B8C-83A1-F6EECF244321}">
                <p14:modId xmlns:p14="http://schemas.microsoft.com/office/powerpoint/2010/main" val="2187785423"/>
              </p:ext>
            </p:extLst>
          </p:nvPr>
        </p:nvGraphicFramePr>
        <p:xfrm>
          <a:off x="612000" y="2205000"/>
          <a:ext cx="8280000" cy="322200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rtl="0"/>
                      <a:r>
                        <a:rPr lang="zh-hans" sz="2400">
                          <a:solidFill>
                            <a:schemeClr val="bg1"/>
                          </a:solidFill>
                          <a:latin typeface="SimSun" panose="02010600030101010101" pitchFamily="2" charset="-122"/>
                          <a:ea typeface="SimSun" panose="02010600030101010101" pitchFamily="2" charset="-122"/>
                          <a:cs typeface="Meiryo UI" panose="020B0604030504040204" pitchFamily="50" charset="-128"/>
                        </a:rPr>
                        <a:t>步骤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zh-hans" sz="2400">
                          <a:solidFill>
                            <a:schemeClr val="bg1"/>
                          </a:solidFill>
                          <a:latin typeface="SimSun" panose="02010600030101010101" pitchFamily="2" charset="-122"/>
                          <a:ea typeface="SimSun" panose="02010600030101010101" pitchFamily="2" charset="-122"/>
                          <a:cs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91200">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【步骤1】把握现状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zh-hans" sz="2400">
                          <a:latin typeface="SimSun" panose="02010600030101010101" pitchFamily="2" charset="-122"/>
                          <a:ea typeface="SimSun" panose="02010600030101010101" pitchFamily="2" charset="-122"/>
                          <a:cs typeface="Meiryo UI" panose="020B0604030504040204" pitchFamily="50" charset="-128"/>
                        </a:rPr>
                        <a:t>列出隐藏着哪些潜在危险！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200">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【步骤2】追究本质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zh-hans" sz="2400">
                          <a:latin typeface="SimSun" panose="02010600030101010101" pitchFamily="2" charset="-122"/>
                          <a:ea typeface="SimSun" panose="02010600030101010101" pitchFamily="2" charset="-122"/>
                          <a:cs typeface="Meiryo UI" panose="020B0604030504040204" pitchFamily="50" charset="-128"/>
                        </a:rPr>
                        <a:t>缩小范围，找出重点！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1200">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【步骤3】建立对策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zh-hans" sz="2400">
                          <a:latin typeface="SimSun" panose="02010600030101010101" pitchFamily="2" charset="-122"/>
                          <a:ea typeface="SimSun" panose="02010600030101010101" pitchFamily="2" charset="-122"/>
                          <a:cs typeface="Meiryo UI" panose="020B0604030504040204" pitchFamily="50" charset="-128"/>
                        </a:rPr>
                        <a:t>想一想怎么做才能预防！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1200">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【步骤4】设定目标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zh-hans" sz="2400" dirty="0">
                          <a:latin typeface="SimSun" panose="02010600030101010101" pitchFamily="2" charset="-122"/>
                          <a:ea typeface="SimSun" panose="02010600030101010101" pitchFamily="2" charset="-122"/>
                          <a:cs typeface="Meiryo UI" panose="020B0604030504040204" pitchFamily="50" charset="-128"/>
                        </a:rPr>
                        <a:t>为了实现对策，设定行动目标！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48000" y="3240159"/>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8" name="下矢印 7"/>
          <p:cNvSpPr/>
          <p:nvPr/>
        </p:nvSpPr>
        <p:spPr>
          <a:xfrm>
            <a:off x="1548000" y="3942053"/>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10" name="下矢印 9"/>
          <p:cNvSpPr/>
          <p:nvPr/>
        </p:nvSpPr>
        <p:spPr>
          <a:xfrm>
            <a:off x="1548000" y="4625841"/>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13</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64212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KYT的案例学习</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zh-hans" sz="2000" b="1" dirty="0">
                <a:solidFill>
                  <a:srgbClr val="C00000"/>
                </a:solidFill>
                <a:latin typeface="SimSun" panose="02010600030101010101" pitchFamily="2" charset="-122"/>
                <a:ea typeface="SimSun" panose="02010600030101010101" pitchFamily="2" charset="-122"/>
              </a:rPr>
              <a:t>让我们用道路施工现场引导行人的案列，试一下KYT！</a:t>
            </a:r>
            <a:endParaRPr lang="en-US" altLang="ja-JP" sz="2000" b="1" dirty="0">
              <a:solidFill>
                <a:srgbClr val="C00000"/>
              </a:solidFill>
              <a:latin typeface="SimSun" panose="02010600030101010101" pitchFamily="2" charset="-122"/>
              <a:ea typeface="SimSun" panose="02010600030101010101" pitchFamily="2" charset="-122"/>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485000"/>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14</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6479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KYT的案例学习</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zh-hans" sz="2000" b="1" dirty="0">
                <a:solidFill>
                  <a:srgbClr val="C00000"/>
                </a:solidFill>
                <a:latin typeface="SimSun" panose="02010600030101010101" pitchFamily="2" charset="-122"/>
                <a:ea typeface="SimSun" panose="02010600030101010101" pitchFamily="2" charset="-122"/>
              </a:rPr>
              <a:t>让我们用道路施工现场引导行人的案列，试一下KYT！</a:t>
            </a:r>
            <a:endParaRPr lang="en-US" altLang="ja-JP" sz="2000" b="1" dirty="0">
              <a:solidFill>
                <a:srgbClr val="C00000"/>
              </a:solidFill>
              <a:latin typeface="SimSun" panose="02010600030101010101" pitchFamily="2" charset="-122"/>
              <a:ea typeface="SimSun" panose="02010600030101010101" pitchFamily="2" charset="-122"/>
            </a:endParaRPr>
          </a:p>
        </p:txBody>
      </p:sp>
      <p:graphicFrame>
        <p:nvGraphicFramePr>
          <p:cNvPr id="5" name="表 4"/>
          <p:cNvGraphicFramePr>
            <a:graphicFrameLocks noGrp="1"/>
          </p:cNvGraphicFramePr>
          <p:nvPr>
            <p:extLst>
              <p:ext uri="{D42A27DB-BD31-4B8C-83A1-F6EECF244321}">
                <p14:modId xmlns:p14="http://schemas.microsoft.com/office/powerpoint/2010/main" val="3989732696"/>
              </p:ext>
            </p:extLst>
          </p:nvPr>
        </p:nvGraphicFramePr>
        <p:xfrm>
          <a:off x="612000" y="1268998"/>
          <a:ext cx="8280000" cy="5341568"/>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zh-hans" sz="2400" dirty="0">
                          <a:solidFill>
                            <a:schemeClr val="bg1"/>
                          </a:solidFill>
                          <a:latin typeface="SimSun" panose="02010600030101010101" pitchFamily="2" charset="-122"/>
                          <a:ea typeface="SimSun" panose="02010600030101010101" pitchFamily="2" charset="-122"/>
                          <a:cs typeface="Meiryo UI" panose="020B0604030504040204" pitchFamily="50" charset="-128"/>
                        </a:rPr>
                        <a:t>步骤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zh-hans" sz="2400">
                          <a:solidFill>
                            <a:schemeClr val="bg1"/>
                          </a:solidFill>
                          <a:latin typeface="SimSun" panose="02010600030101010101" pitchFamily="2" charset="-122"/>
                          <a:ea typeface="SimSun" panose="02010600030101010101" pitchFamily="2" charset="-122"/>
                          <a:cs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【步骤1】把握现状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800" dirty="0">
                        <a:latin typeface="SimSun" panose="02010600030101010101" pitchFamily="2" charset="-122"/>
                        <a:ea typeface="SimSun" panose="02010600030101010101" pitchFamily="2" charset="-122"/>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【步骤2】追究本质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800" dirty="0">
                        <a:latin typeface="SimSun" panose="02010600030101010101" pitchFamily="2" charset="-122"/>
                        <a:ea typeface="SimSun" panose="02010600030101010101" pitchFamily="2" charset="-122"/>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【步骤3】建立对策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800" dirty="0">
                        <a:latin typeface="SimSun" panose="02010600030101010101" pitchFamily="2" charset="-122"/>
                        <a:ea typeface="SimSun" panose="02010600030101010101" pitchFamily="2" charset="-122"/>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【步骤4】设定目标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800" dirty="0">
                        <a:latin typeface="SimSun" panose="02010600030101010101" pitchFamily="2" charset="-122"/>
                        <a:ea typeface="SimSun" panose="02010600030101010101" pitchFamily="2" charset="-122"/>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15</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49316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KYT的案例学习</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zh-hans" sz="2000" b="1">
                <a:solidFill>
                  <a:srgbClr val="C00000"/>
                </a:solidFill>
                <a:latin typeface="SimSun" panose="02010600030101010101" pitchFamily="2" charset="-122"/>
                <a:ea typeface="SimSun" panose="02010600030101010101" pitchFamily="2" charset="-122"/>
              </a:rPr>
              <a:t>让我们用道路施工现场引导行人的案列，试一下KYT！</a:t>
            </a:r>
            <a:endParaRPr lang="en-US" altLang="ja-JP" sz="2000" b="1" dirty="0">
              <a:solidFill>
                <a:srgbClr val="C00000"/>
              </a:solidFill>
              <a:latin typeface="SimSun" panose="02010600030101010101" pitchFamily="2" charset="-122"/>
              <a:ea typeface="SimSun" panose="02010600030101010101" pitchFamily="2" charset="-122"/>
            </a:endParaRPr>
          </a:p>
        </p:txBody>
      </p:sp>
      <p:graphicFrame>
        <p:nvGraphicFramePr>
          <p:cNvPr id="5" name="表 4"/>
          <p:cNvGraphicFramePr>
            <a:graphicFrameLocks noGrp="1"/>
          </p:cNvGraphicFramePr>
          <p:nvPr>
            <p:extLst>
              <p:ext uri="{D42A27DB-BD31-4B8C-83A1-F6EECF244321}">
                <p14:modId xmlns:p14="http://schemas.microsoft.com/office/powerpoint/2010/main" val="2248408454"/>
              </p:ext>
            </p:extLst>
          </p:nvPr>
        </p:nvGraphicFramePr>
        <p:xfrm>
          <a:off x="612000" y="1268998"/>
          <a:ext cx="8280000" cy="5341568"/>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zh-hans" sz="2400" dirty="0">
                          <a:solidFill>
                            <a:schemeClr val="bg1"/>
                          </a:solidFill>
                          <a:latin typeface="SimSun" panose="02010600030101010101" pitchFamily="2" charset="-122"/>
                          <a:ea typeface="SimSun" panose="02010600030101010101" pitchFamily="2" charset="-122"/>
                          <a:cs typeface="Meiryo UI" panose="020B0604030504040204" pitchFamily="50" charset="-128"/>
                        </a:rPr>
                        <a:t>步骤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zh-hans" sz="2400">
                          <a:solidFill>
                            <a:schemeClr val="bg1"/>
                          </a:solidFill>
                          <a:latin typeface="SimSun" panose="02010600030101010101" pitchFamily="2" charset="-122"/>
                          <a:ea typeface="SimSun" panose="02010600030101010101" pitchFamily="2" charset="-122"/>
                          <a:cs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【步骤1】把握现状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zh-hans" sz="1800">
                          <a:latin typeface="SimSun" panose="02010600030101010101" pitchFamily="2" charset="-122"/>
                          <a:ea typeface="SimSun" panose="02010600030101010101" pitchFamily="2" charset="-122"/>
                          <a:cs typeface="Meiryo UI" panose="020B0604030504040204" pitchFamily="50" charset="-128"/>
                        </a:rPr>
                        <a:t>注意力集中在行人身上，有可能会注意不到正在接近的液压挖掘机，而被轧到。</a:t>
                      </a:r>
                    </a:p>
                    <a:p>
                      <a:pPr marL="342900" indent="-342900" algn="l" rtl="0">
                        <a:buFont typeface="Wingdings" panose="05000000000000000000" pitchFamily="2" charset="2"/>
                        <a:buChar char="ü"/>
                      </a:pPr>
                      <a:r>
                        <a:rPr lang="zh-hans" sz="1800">
                          <a:latin typeface="SimSun" panose="02010600030101010101" pitchFamily="2" charset="-122"/>
                          <a:ea typeface="SimSun" panose="02010600030101010101" pitchFamily="2" charset="-122"/>
                          <a:cs typeface="Meiryo UI" panose="020B0604030504040204" pitchFamily="50" charset="-128"/>
                        </a:rPr>
                        <a:t>有可能会踩到从填土溢出的碎石，打滑摔倒。</a:t>
                      </a:r>
                    </a:p>
                    <a:p>
                      <a:pPr marL="342900" indent="-342900" algn="l" rtl="0">
                        <a:buFont typeface="Wingdings" panose="05000000000000000000" pitchFamily="2" charset="2"/>
                        <a:buChar char="ü"/>
                      </a:pPr>
                      <a:r>
                        <a:rPr lang="zh-hans" sz="1800">
                          <a:latin typeface="SimSun" panose="02010600030101010101" pitchFamily="2" charset="-122"/>
                          <a:ea typeface="SimSun" panose="02010600030101010101" pitchFamily="2" charset="-122"/>
                          <a:cs typeface="Meiryo UI" panose="020B0604030504040204" pitchFamily="50" charset="-128"/>
                        </a:rPr>
                        <a:t>有可能会被突然旋转的机械手臂猛撞。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【步骤2】追究本质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zh-hans" sz="1800" b="1" u="sng">
                          <a:latin typeface="SimSun" panose="02010600030101010101" pitchFamily="2" charset="-122"/>
                          <a:ea typeface="SimSun" panose="02010600030101010101" pitchFamily="2" charset="-122"/>
                          <a:cs typeface="Meiryo UI" panose="020B0604030504040204" pitchFamily="50" charset="-128"/>
                        </a:rPr>
                        <a:t>注意力集中在行人身上，有可能会注意不到正在接近的液压挖掘机，而被轧到。</a:t>
                      </a:r>
                    </a:p>
                    <a:p>
                      <a:pPr marL="342900" indent="-342900" algn="l" rtl="0">
                        <a:buFont typeface="Wingdings" panose="05000000000000000000" pitchFamily="2" charset="2"/>
                        <a:buChar char="ü"/>
                      </a:pPr>
                      <a:r>
                        <a:rPr lang="zh-hans" sz="1800">
                          <a:solidFill>
                            <a:schemeClr val="bg1">
                              <a:lumMod val="50000"/>
                            </a:schemeClr>
                          </a:solidFill>
                          <a:latin typeface="SimSun" panose="02010600030101010101" pitchFamily="2" charset="-122"/>
                          <a:ea typeface="SimSun" panose="02010600030101010101" pitchFamily="2" charset="-122"/>
                          <a:cs typeface="Meiryo UI" panose="020B0604030504040204" pitchFamily="50" charset="-128"/>
                        </a:rPr>
                        <a:t>有可能会踩到从填土溢出的碎石，打滑摔倒。</a:t>
                      </a:r>
                    </a:p>
                    <a:p>
                      <a:pPr marL="342900" indent="-342900" algn="l" rtl="0">
                        <a:buFont typeface="Wingdings" panose="05000000000000000000" pitchFamily="2" charset="2"/>
                        <a:buChar char="ü"/>
                      </a:pPr>
                      <a:r>
                        <a:rPr lang="zh-hans" sz="1800">
                          <a:solidFill>
                            <a:schemeClr val="bg1">
                              <a:lumMod val="50000"/>
                            </a:schemeClr>
                          </a:solidFill>
                          <a:latin typeface="SimSun" panose="02010600030101010101" pitchFamily="2" charset="-122"/>
                          <a:ea typeface="SimSun" panose="02010600030101010101" pitchFamily="2" charset="-122"/>
                          <a:cs typeface="Meiryo UI" panose="020B0604030504040204" pitchFamily="50" charset="-128"/>
                        </a:rPr>
                        <a:t>有可能会被突然旋转的机械手臂猛撞。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【步骤3】建立对策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zh-hans" sz="1800">
                          <a:latin typeface="SimSun" panose="02010600030101010101" pitchFamily="2" charset="-122"/>
                          <a:ea typeface="SimSun" panose="02010600030101010101" pitchFamily="2" charset="-122"/>
                          <a:cs typeface="Meiryo UI" panose="020B0604030504040204" pitchFamily="50" charset="-128"/>
                        </a:rPr>
                        <a:t>避开液压挖掘机的行驶方向站立。</a:t>
                      </a:r>
                    </a:p>
                    <a:p>
                      <a:pPr marL="342900" indent="-342900" algn="l" rtl="0">
                        <a:buFont typeface="Wingdings" panose="05000000000000000000" pitchFamily="2" charset="2"/>
                        <a:buChar char="ü"/>
                      </a:pPr>
                      <a:r>
                        <a:rPr lang="zh-hans" sz="1800">
                          <a:latin typeface="SimSun" panose="02010600030101010101" pitchFamily="2" charset="-122"/>
                          <a:ea typeface="SimSun" panose="02010600030101010101" pitchFamily="2" charset="-122"/>
                          <a:cs typeface="Meiryo UI" panose="020B0604030504040204" pitchFamily="50" charset="-128"/>
                        </a:rPr>
                        <a:t>驾驶员和保安员之间事先决定移动液压挖掘机时的手势信号。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zh-hans" sz="2000" dirty="0">
                          <a:latin typeface="SimSun" panose="02010600030101010101" pitchFamily="2" charset="-122"/>
                          <a:ea typeface="SimSun" panose="02010600030101010101" pitchFamily="2" charset="-122"/>
                          <a:cs typeface="Meiryo UI" panose="020B0604030504040204" pitchFamily="50" charset="-128"/>
                        </a:rPr>
                        <a:t>【步骤4】设定目标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移动液压挖掘机时，驾驶员通过对讲机与保安员联系，双方确认安全后再开始移动。（无法确认时，不要进行移动。）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16</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5043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践行4S/5S，改善成安全的工作场所环境</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86499875"/>
              </p:ext>
            </p:extLst>
          </p:nvPr>
        </p:nvGraphicFramePr>
        <p:xfrm>
          <a:off x="324430" y="789000"/>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rtl="0"/>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整理</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seiri</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endPar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zh-hans" sz="2000" b="1" dirty="0">
                          <a:solidFill>
                            <a:srgbClr val="F24F4F"/>
                          </a:solidFill>
                          <a:latin typeface="SimSun" panose="02010600030101010101" pitchFamily="2" charset="-122"/>
                          <a:ea typeface="SimSun" panose="02010600030101010101" pitchFamily="2" charset="-122"/>
                          <a:cs typeface="Meiryo UI" panose="020B0604030504040204" pitchFamily="50" charset="-128"/>
                        </a:rPr>
                        <a:t>请把需要的和不需要的物品进行分类，并处理不需要的物品。</a:t>
                      </a:r>
                    </a:p>
                    <a:p>
                      <a:pPr algn="l" rtl="0"/>
                      <a:r>
                        <a:rPr lang="zh-hans" sz="1600" b="0" dirty="0">
                          <a:solidFill>
                            <a:schemeClr val="tx1"/>
                          </a:solidFill>
                          <a:latin typeface="SimSun" panose="02010600030101010101" pitchFamily="2" charset="-122"/>
                          <a:ea typeface="SimSun" panose="02010600030101010101" pitchFamily="2" charset="-122"/>
                          <a:cs typeface="Meiryo UI" panose="020B0604030504040204" pitchFamily="50" charset="-128"/>
                        </a:rPr>
                        <a:t>如果随意在通道上等放置不需要的物品，可能会绊到跌倒。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rtl="0"/>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整顿</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seiton</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endPar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zh-hans" sz="2000" b="1">
                          <a:solidFill>
                            <a:srgbClr val="F24F4F"/>
                          </a:solidFill>
                          <a:latin typeface="SimSun" panose="02010600030101010101" pitchFamily="2" charset="-122"/>
                          <a:ea typeface="SimSun" panose="02010600030101010101" pitchFamily="2" charset="-122"/>
                          <a:cs typeface="Meiryo UI" panose="020B0604030504040204" pitchFamily="50" charset="-128"/>
                        </a:rPr>
                        <a:t>请分开放置需要的物品，以方便使用。</a:t>
                      </a:r>
                    </a:p>
                    <a:p>
                      <a:pPr algn="l" rtl="0"/>
                      <a:r>
                        <a:rPr lang="zh-hans" sz="1600" b="0">
                          <a:solidFill>
                            <a:schemeClr val="tx1"/>
                          </a:solidFill>
                          <a:latin typeface="SimSun" panose="02010600030101010101" pitchFamily="2" charset="-122"/>
                          <a:ea typeface="SimSun" panose="02010600030101010101" pitchFamily="2" charset="-122"/>
                          <a:cs typeface="Meiryo UI" panose="020B0604030504040204" pitchFamily="50" charset="-128"/>
                        </a:rPr>
                        <a:t>想办法让需要的东西能在需要的时候用到，工作效率也会提高。另外，请注意在使用后收拾干净并放回原来的位置（用照片显示原来的位置，整顿会更容易）。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rtl="0"/>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清扫</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seisou</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endPar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zh-hans" sz="2000" b="1">
                          <a:solidFill>
                            <a:srgbClr val="F24F4F"/>
                          </a:solidFill>
                          <a:latin typeface="SimSun" panose="02010600030101010101" pitchFamily="2" charset="-122"/>
                          <a:ea typeface="SimSun" panose="02010600030101010101" pitchFamily="2" charset="-122"/>
                          <a:cs typeface="Meiryo UI" panose="020B0604030504040204" pitchFamily="50" charset="-128"/>
                        </a:rPr>
                        <a:t>请进行打扫，清除垃圾和污垢。</a:t>
                      </a:r>
                    </a:p>
                    <a:p>
                      <a:pPr algn="l" rtl="0"/>
                      <a:r>
                        <a:rPr lang="zh-hans" sz="1600" b="0">
                          <a:solidFill>
                            <a:schemeClr val="tx1"/>
                          </a:solidFill>
                          <a:latin typeface="SimSun" panose="02010600030101010101" pitchFamily="2" charset="-122"/>
                          <a:ea typeface="SimSun" panose="02010600030101010101" pitchFamily="2" charset="-122"/>
                          <a:cs typeface="Meiryo UI" panose="020B0604030504040204" pitchFamily="50" charset="-128"/>
                        </a:rPr>
                        <a:t>如果地板上散落着垃圾和货物，或者地板被水弄湿或被油弄脏，可能会绊倒或打滑跌倒。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rtl="0"/>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清洁</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seiketsu</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endPar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zh-hans" sz="2000" b="1">
                          <a:solidFill>
                            <a:srgbClr val="F24F4F"/>
                          </a:solidFill>
                          <a:latin typeface="SimSun" panose="02010600030101010101" pitchFamily="2" charset="-122"/>
                          <a:ea typeface="SimSun" panose="02010600030101010101" pitchFamily="2" charset="-122"/>
                          <a:cs typeface="Meiryo UI" panose="020B0604030504040204" pitchFamily="50" charset="-128"/>
                        </a:rPr>
                        <a:t>请保持已整理、整顿、清扫的状态。</a:t>
                      </a:r>
                    </a:p>
                    <a:p>
                      <a:pPr algn="l" rtl="0"/>
                      <a:r>
                        <a:rPr lang="zh-hans" sz="1600" b="0">
                          <a:solidFill>
                            <a:schemeClr val="tx1"/>
                          </a:solidFill>
                          <a:latin typeface="SimSun" panose="02010600030101010101" pitchFamily="2" charset="-122"/>
                          <a:ea typeface="SimSun" panose="02010600030101010101" pitchFamily="2" charset="-122"/>
                          <a:cs typeface="Meiryo UI" panose="020B0604030504040204" pitchFamily="50" charset="-128"/>
                        </a:rPr>
                        <a:t>为了时刻维持舒适的工作场所环境，请重复整理、整顿和清扫。对维持设备等的正常运行也是必须的。此外，清洁还有助于预防传染病。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rtl="0"/>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习惯</a:t>
                      </a:r>
                      <a:r>
                        <a:rPr lang="en-US" alt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a:t>
                      </a:r>
                      <a:r>
                        <a:rPr lang="zh-hans" sz="16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shitsuke)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zh-hans" sz="2000" b="1" dirty="0">
                          <a:solidFill>
                            <a:srgbClr val="F24F4F"/>
                          </a:solidFill>
                          <a:latin typeface="SimSun" panose="02010600030101010101" pitchFamily="2" charset="-122"/>
                          <a:ea typeface="SimSun" panose="02010600030101010101" pitchFamily="2" charset="-122"/>
                          <a:cs typeface="Meiryo UI" panose="020B0604030504040204" pitchFamily="50" charset="-128"/>
                        </a:rPr>
                        <a:t>践行4S，并养成习惯。</a:t>
                      </a:r>
                    </a:p>
                    <a:p>
                      <a:pPr algn="l" rtl="0"/>
                      <a:r>
                        <a:rPr lang="zh-hans" sz="1600" b="0" dirty="0">
                          <a:solidFill>
                            <a:schemeClr val="tx1"/>
                          </a:solidFill>
                          <a:latin typeface="SimSun" panose="02010600030101010101" pitchFamily="2" charset="-122"/>
                          <a:ea typeface="SimSun" panose="02010600030101010101" pitchFamily="2" charset="-122"/>
                          <a:cs typeface="Meiryo UI" panose="020B0604030504040204" pitchFamily="50" charset="-128"/>
                        </a:rPr>
                        <a:t>遵守已制定的规则等，并通过重复执行养成习惯。不光是在脑子里理解4S，养成习惯能够实际行动是很重要的。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847" y="1138824"/>
            <a:ext cx="814834" cy="743185"/>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555" y="2247883"/>
            <a:ext cx="772687" cy="772687"/>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994218" y="3415945"/>
            <a:ext cx="851361" cy="743185"/>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847" y="4613434"/>
            <a:ext cx="772687" cy="772687"/>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477" y="5736688"/>
            <a:ext cx="796102" cy="743185"/>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17</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40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485000"/>
            <a:ext cx="8499833" cy="115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1" name="正方形/長方形 10"/>
          <p:cNvSpPr/>
          <p:nvPr/>
        </p:nvSpPr>
        <p:spPr>
          <a:xfrm>
            <a:off x="539999" y="3006052"/>
            <a:ext cx="8499833" cy="693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2" name="正方形/長方形 11"/>
          <p:cNvSpPr/>
          <p:nvPr/>
        </p:nvSpPr>
        <p:spPr>
          <a:xfrm>
            <a:off x="539999" y="4175736"/>
            <a:ext cx="8499833" cy="7569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3" name="正方形/長方形 12"/>
          <p:cNvSpPr/>
          <p:nvPr/>
        </p:nvSpPr>
        <p:spPr>
          <a:xfrm>
            <a:off x="536165" y="5409147"/>
            <a:ext cx="8499833"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“跌倒”事故预防的重点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常保持工作场所的4S“整理”“整顿”“清扫”“清洁”以保障安全！</a:t>
            </a:r>
            <a:endParaRPr lang="en-US" altLang="ja-JP" sz="2400"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如果在地板上杂乱堆放货物和电线类等，会增加被绊到跌倒的风险。</a:t>
            </a:r>
            <a:endParaRPr lang="en-US" altLang="ja-JP"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由于地板被水弄湿会容易滑倒，会增加跌倒的风险。</a:t>
            </a:r>
          </a:p>
          <a:p>
            <a:pPr rtl="0"/>
            <a:r>
              <a:rPr lang="zh-hans" sz="2400" dirty="0">
                <a:latin typeface="SimSun" panose="02010600030101010101" pitchFamily="2" charset="-122"/>
                <a:ea typeface="SimSun" panose="02010600030101010101" pitchFamily="2" charset="-122"/>
              </a:rPr>
              <a:t>请确认地板和通道的状况！</a:t>
            </a:r>
            <a:endParaRPr lang="en-US" altLang="ja-JP" sz="2400"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地板被水弄湿会容易滑倒，但如果还有台阶或凹凸不平等，就容易绊倒，会增加跌倒的风险。</a:t>
            </a:r>
          </a:p>
          <a:p>
            <a:pPr rtl="0"/>
            <a:r>
              <a:rPr lang="zh-hans" sz="2400" dirty="0">
                <a:latin typeface="SimSun" panose="02010600030101010101" pitchFamily="2" charset="-122"/>
                <a:ea typeface="SimSun" panose="02010600030101010101" pitchFamily="2" charset="-122"/>
              </a:rPr>
              <a:t>确保通道有足够的照明！</a:t>
            </a:r>
            <a:endParaRPr lang="en-US" altLang="ja-JP" sz="2400"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如果有灯光照射不到很暗的地方，会注意不到被放置的物品或台阶等，更容易绊倒，跌倒的风险会更高。</a:t>
            </a:r>
          </a:p>
          <a:p>
            <a:pPr rtl="0"/>
            <a:r>
              <a:rPr lang="zh-hans" sz="2400" dirty="0">
                <a:latin typeface="SimSun" panose="02010600030101010101" pitchFamily="2" charset="-122"/>
                <a:ea typeface="SimSun" panose="02010600030101010101" pitchFamily="2" charset="-122"/>
              </a:rPr>
              <a:t>使用不容易跌倒的鞋子！</a:t>
            </a:r>
            <a:endParaRPr lang="en-US" altLang="ja-JP" sz="2400"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使用胶底鞋等防滑鞋，防止跌倒。</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18</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2279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“跌倒”事故预防的重点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000" dirty="0">
                <a:latin typeface="SimSun" panose="02010600030101010101" pitchFamily="2" charset="-122"/>
                <a:ea typeface="SimSun" panose="02010600030101010101" pitchFamily="2" charset="-122"/>
              </a:rPr>
              <a:t>容易打滑的主要场所</a:t>
            </a:r>
            <a:endParaRPr lang="en-US" altLang="ja-JP" sz="2000" dirty="0">
              <a:latin typeface="SimSun" panose="02010600030101010101" pitchFamily="2" charset="-122"/>
              <a:ea typeface="SimSun" panose="02010600030101010101" pitchFamily="2" charset="-122"/>
            </a:endParaRPr>
          </a:p>
          <a:p>
            <a:pPr rtl="0"/>
            <a:endParaRPr lang="en-US" altLang="ja-JP" sz="2400" dirty="0">
              <a:latin typeface="SimSun" panose="02010600030101010101" pitchFamily="2" charset="-122"/>
              <a:ea typeface="SimSun" panose="02010600030101010101" pitchFamily="2" charset="-122"/>
            </a:endParaRPr>
          </a:p>
          <a:p>
            <a:pPr rtl="0"/>
            <a:endParaRPr lang="en-US" altLang="ja-JP" sz="2400" dirty="0">
              <a:latin typeface="SimSun" panose="02010600030101010101" pitchFamily="2" charset="-122"/>
              <a:ea typeface="SimSun" panose="02010600030101010101" pitchFamily="2" charset="-122"/>
            </a:endParaRPr>
          </a:p>
          <a:p>
            <a:pPr rtl="0"/>
            <a:endParaRPr lang="en-US" altLang="ja-JP" sz="2400" dirty="0">
              <a:latin typeface="SimSun" panose="02010600030101010101" pitchFamily="2" charset="-122"/>
              <a:ea typeface="SimSun" panose="02010600030101010101" pitchFamily="2" charset="-122"/>
            </a:endParaRPr>
          </a:p>
          <a:p>
            <a:pPr marL="0" indent="0" rtl="0">
              <a:buNone/>
            </a:pPr>
            <a:endParaRPr lang="en-US" altLang="ja-JP" sz="2400" dirty="0">
              <a:latin typeface="SimSun" panose="02010600030101010101" pitchFamily="2" charset="-122"/>
              <a:ea typeface="SimSun" panose="02010600030101010101" pitchFamily="2" charset="-122"/>
            </a:endParaRPr>
          </a:p>
          <a:p>
            <a:pPr rtl="0"/>
            <a:r>
              <a:rPr lang="zh-hans" sz="2000" dirty="0">
                <a:latin typeface="SimSun" panose="02010600030101010101" pitchFamily="2" charset="-122"/>
                <a:ea typeface="SimSun" panose="02010600030101010101" pitchFamily="2" charset="-122"/>
              </a:rPr>
              <a:t>容易绊倒的主要场所</a:t>
            </a:r>
            <a:endParaRPr lang="en-US" altLang="ja-JP" sz="2000" dirty="0">
              <a:latin typeface="SimSun" panose="02010600030101010101" pitchFamily="2" charset="-122"/>
              <a:ea typeface="SimSun" panose="02010600030101010101" pitchFamily="2" charset="-122"/>
            </a:endParaRPr>
          </a:p>
        </p:txBody>
      </p:sp>
      <p:graphicFrame>
        <p:nvGraphicFramePr>
          <p:cNvPr id="8" name="表 7"/>
          <p:cNvGraphicFramePr>
            <a:graphicFrameLocks noGrp="1"/>
          </p:cNvGraphicFramePr>
          <p:nvPr>
            <p:extLst>
              <p:ext uri="{D42A27DB-BD31-4B8C-83A1-F6EECF244321}">
                <p14:modId xmlns:p14="http://schemas.microsoft.com/office/powerpoint/2010/main" val="1115600767"/>
              </p:ext>
            </p:extLst>
          </p:nvPr>
        </p:nvGraphicFramePr>
        <p:xfrm>
          <a:off x="432000" y="1071210"/>
          <a:ext cx="8460000" cy="18288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rtl="0"/>
                      <a:r>
                        <a:rPr lang="zh-hans" sz="1800">
                          <a:solidFill>
                            <a:schemeClr val="bg1"/>
                          </a:solidFill>
                          <a:latin typeface="SimSun" panose="02010600030101010101" pitchFamily="2" charset="-122"/>
                          <a:ea typeface="SimSun" panose="02010600030101010101" pitchFamily="2" charset="-122"/>
                          <a:cs typeface="Meiryo UI" panose="020B0604030504040204" pitchFamily="50" charset="-128"/>
                        </a:rPr>
                        <a:t>室内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zh-hans" sz="1800">
                          <a:solidFill>
                            <a:schemeClr val="bg1"/>
                          </a:solidFill>
                          <a:latin typeface="SimSun" panose="02010600030101010101" pitchFamily="2" charset="-122"/>
                          <a:ea typeface="SimSun" panose="02010600030101010101" pitchFamily="2" charset="-122"/>
                          <a:cs typeface="Meiryo UI" panose="020B0604030504040204" pitchFamily="50" charset="-128"/>
                        </a:rPr>
                        <a:t>室外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被水或油弄脏的地板表面</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淋浴房和厨房等有水的地方</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铺设在摩擦较低的地板上的垫子和地毯</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石材地板和打蜡的木地板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（特别是潮湿状态的）人孔</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格栅（网状排水沟盖板）</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石材地板和施工现场的铜板（金属板）</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楼梯和通道的金属表面</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结冰的路面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232796399"/>
              </p:ext>
            </p:extLst>
          </p:nvPr>
        </p:nvGraphicFramePr>
        <p:xfrm>
          <a:off x="432000" y="3357000"/>
          <a:ext cx="8460000" cy="18288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144000">
                <a:tc>
                  <a:txBody>
                    <a:bodyPr/>
                    <a:lstStyle/>
                    <a:p>
                      <a:pPr algn="ctr" rtl="0"/>
                      <a:r>
                        <a:rPr lang="zh-hans" sz="1800">
                          <a:solidFill>
                            <a:schemeClr val="bg1"/>
                          </a:solidFill>
                          <a:latin typeface="SimSun" panose="02010600030101010101" pitchFamily="2" charset="-122"/>
                          <a:ea typeface="SimSun" panose="02010600030101010101" pitchFamily="2" charset="-122"/>
                          <a:cs typeface="Meiryo UI" panose="020B0604030504040204" pitchFamily="50" charset="-128"/>
                        </a:rPr>
                        <a:t>室内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zh-hans" sz="1800">
                          <a:solidFill>
                            <a:schemeClr val="bg1"/>
                          </a:solidFill>
                          <a:latin typeface="SimSun" panose="02010600030101010101" pitchFamily="2" charset="-122"/>
                          <a:ea typeface="SimSun" panose="02010600030101010101" pitchFamily="2" charset="-122"/>
                          <a:cs typeface="Meiryo UI" panose="020B0604030504040204" pitchFamily="50" charset="-128"/>
                        </a:rPr>
                        <a:t>室外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有台阶和凹凸不平的地板表面</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放置在通道或室内地板上的物品</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翻卷或弯曲的垫子和地毯</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桌子或隔板（屏障）的腿</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被随意放置的电线类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有台阶或凹凸不平的道路和通道</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路缘石、人行道斜坡和行道树等的树丛</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楼梯、自动人行道和自动扶梯</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导盲砖和斜坡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32000" y="5445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zh-hans"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【事例】</a:t>
            </a:r>
          </a:p>
          <a:p>
            <a:pPr rtl="0"/>
            <a:r>
              <a:rPr lang="zh-hans" sz="2400" dirty="0">
                <a:solidFill>
                  <a:schemeClr val="tx1"/>
                </a:solidFill>
                <a:latin typeface="SimSun" panose="02010600030101010101" pitchFamily="2" charset="-122"/>
                <a:ea typeface="SimSun" panose="02010600030101010101" pitchFamily="2" charset="-122"/>
                <a:cs typeface="Meiryo UI" panose="020B0604030504040204" pitchFamily="50" charset="-128"/>
              </a:rPr>
              <a:t>雨天在户外巡逻后，穿着湿鞋进入房间时，在地板上打滑跌倒。</a:t>
            </a:r>
            <a:endParaRPr kumimoji="1" lang="ja-JP" altLang="en-US" sz="2400"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19</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913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447427"/>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7" name="正方形/長方形 6"/>
          <p:cNvSpPr/>
          <p:nvPr/>
        </p:nvSpPr>
        <p:spPr>
          <a:xfrm>
            <a:off x="274853" y="3789000"/>
            <a:ext cx="8591081" cy="1236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2" name="正方形/長方形 1"/>
          <p:cNvSpPr/>
          <p:nvPr/>
        </p:nvSpPr>
        <p:spPr>
          <a:xfrm>
            <a:off x="274854" y="1494939"/>
            <a:ext cx="5685024" cy="187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5" name="コンテンツ プレースホルダー 4"/>
          <p:cNvSpPr>
            <a:spLocks noGrp="1"/>
          </p:cNvSpPr>
          <p:nvPr>
            <p:ph idx="1"/>
          </p:nvPr>
        </p:nvSpPr>
        <p:spPr>
          <a:xfrm>
            <a:off x="254976" y="765000"/>
            <a:ext cx="8853023" cy="5903999"/>
          </a:xfrm>
        </p:spPr>
        <p:txBody>
          <a:bodyPr rtlCol="0">
            <a:normAutofit lnSpcReduction="10000"/>
          </a:bodyPr>
          <a:lstStyle/>
          <a:p>
            <a:pPr marL="0" indent="0" rtl="0">
              <a:buNone/>
            </a:pPr>
            <a:r>
              <a:rPr lang="zh-hans" sz="2000" dirty="0">
                <a:latin typeface="SimSun" panose="02010600030101010101" pitchFamily="2" charset="-122"/>
                <a:ea typeface="SimSun" panose="02010600030101010101" pitchFamily="2" charset="-122"/>
              </a:rPr>
              <a:t>【劳动事故事例</a:t>
            </a:r>
            <a:r>
              <a:rPr lang="en-US" altLang="zh-Hans" sz="2000" dirty="0">
                <a:latin typeface="SimSun" panose="02010600030101010101" pitchFamily="2" charset="-122"/>
                <a:ea typeface="SimSun" panose="02010600030101010101" pitchFamily="2" charset="-122"/>
              </a:rPr>
              <a:t>1 】</a:t>
            </a:r>
            <a:r>
              <a:rPr lang="zh-hans" sz="2000" b="1" dirty="0">
                <a:solidFill>
                  <a:srgbClr val="C00000"/>
                </a:solidFill>
                <a:latin typeface="SimSun" panose="02010600030101010101" pitchFamily="2" charset="-122"/>
                <a:ea typeface="SimSun" panose="02010600030101010101" pitchFamily="2" charset="-122"/>
              </a:rPr>
              <a:t> 道路拓宽施工中，在引导车辆时被反铲挖掘机轧到</a:t>
            </a:r>
            <a:endParaRPr lang="en-US" altLang="ja-JP" sz="2000" b="1" dirty="0">
              <a:solidFill>
                <a:srgbClr val="C00000"/>
              </a:solidFill>
              <a:latin typeface="SimSun" panose="02010600030101010101" pitchFamily="2" charset="-122"/>
              <a:ea typeface="SimSun" panose="02010600030101010101" pitchFamily="2" charset="-122"/>
            </a:endParaRPr>
          </a:p>
          <a:p>
            <a:pPr marL="0" indent="0" rtl="0">
              <a:buNone/>
            </a:pPr>
            <a:r>
              <a:rPr lang="zh-hans" sz="2000" dirty="0">
                <a:latin typeface="SimSun" panose="02010600030101010101" pitchFamily="2" charset="-122"/>
                <a:ea typeface="SimSun" panose="02010600030101010101" pitchFamily="2" charset="-122"/>
              </a:rPr>
              <a:t>1 劳动事故的发生情况</a:t>
            </a:r>
            <a:endParaRPr kumimoji="1" lang="en-US" altLang="ja-JP" sz="2000" dirty="0">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A（加入公司2年）作为保安员，在施工现场负责一般车辆</a:t>
            </a:r>
            <a:endParaRPr lang="en-US" altLang="zh-Hans" sz="1600" dirty="0">
              <a:solidFill>
                <a:schemeClr val="tx1"/>
              </a:solidFill>
              <a:latin typeface="SimSun" panose="02010600030101010101" pitchFamily="2" charset="-122"/>
              <a:ea typeface="SimSun" panose="02010600030101010101" pitchFamily="2" charset="-122"/>
            </a:endParaRPr>
          </a:p>
          <a:p>
            <a:pPr marL="0" indent="0" rtl="0">
              <a:buNone/>
            </a:pPr>
            <a:r>
              <a:rPr lang="en-US" altLang="zh-Hans" sz="1600" dirty="0">
                <a:solidFill>
                  <a:schemeClr val="tx1"/>
                </a:solidFill>
                <a:latin typeface="SimSun" panose="02010600030101010101" pitchFamily="2" charset="-122"/>
                <a:ea typeface="SimSun" panose="02010600030101010101" pitchFamily="2" charset="-122"/>
              </a:rPr>
              <a:t>  </a:t>
            </a:r>
            <a:r>
              <a:rPr lang="zh-hans" sz="1600" dirty="0">
                <a:solidFill>
                  <a:schemeClr val="tx1"/>
                </a:solidFill>
                <a:latin typeface="SimSun" panose="02010600030101010101" pitchFamily="2" charset="-122"/>
                <a:ea typeface="SimSun" panose="02010600030101010101" pitchFamily="2" charset="-122"/>
              </a:rPr>
              <a:t>的交通引导。</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B作为驾驶员兼施工现场的操作负责人，当天使用反铲挖掘机</a:t>
            </a:r>
            <a:endParaRPr lang="en-US" altLang="ja-JP" sz="1600" dirty="0">
              <a:solidFill>
                <a:schemeClr val="tx1"/>
              </a:solidFill>
              <a:latin typeface="SimSun" panose="02010600030101010101" pitchFamily="2" charset="-122"/>
              <a:ea typeface="SimSun" panose="02010600030101010101" pitchFamily="2" charset="-122"/>
            </a:endParaRPr>
          </a:p>
          <a:p>
            <a:pPr marL="0" indent="0" rtl="0">
              <a:buNone/>
            </a:pPr>
            <a:r>
              <a:rPr lang="zh-hans" sz="1600" dirty="0">
                <a:solidFill>
                  <a:schemeClr val="tx1"/>
                </a:solidFill>
                <a:latin typeface="SimSun" panose="02010600030101010101" pitchFamily="2" charset="-122"/>
                <a:ea typeface="SimSun" panose="02010600030101010101" pitchFamily="2" charset="-122"/>
              </a:rPr>
              <a:t>   进行县道的拓宽等路基维护。</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B正在进行一边往复驾驶反铲挖掘机一边对碎石施加压力的</a:t>
            </a:r>
            <a:endParaRPr lang="en-US" altLang="zh-Hans" sz="1600" dirty="0">
              <a:solidFill>
                <a:schemeClr val="tx1"/>
              </a:solidFill>
              <a:latin typeface="SimSun" panose="02010600030101010101" pitchFamily="2" charset="-122"/>
              <a:ea typeface="SimSun" panose="02010600030101010101" pitchFamily="2" charset="-122"/>
            </a:endParaRPr>
          </a:p>
          <a:p>
            <a:pPr marL="0" indent="0" rtl="0">
              <a:buNone/>
            </a:pPr>
            <a:r>
              <a:rPr lang="en-US" altLang="zh-Hans" sz="1600" dirty="0">
                <a:solidFill>
                  <a:schemeClr val="tx1"/>
                </a:solidFill>
                <a:latin typeface="SimSun" panose="02010600030101010101" pitchFamily="2" charset="-122"/>
                <a:ea typeface="SimSun" panose="02010600030101010101" pitchFamily="2" charset="-122"/>
              </a:rPr>
              <a:t>  </a:t>
            </a:r>
            <a:r>
              <a:rPr lang="zh-hans" sz="1600" dirty="0">
                <a:solidFill>
                  <a:schemeClr val="tx1"/>
                </a:solidFill>
                <a:latin typeface="SimSun" panose="02010600030101010101" pitchFamily="2" charset="-122"/>
                <a:ea typeface="SimSun" panose="02010600030101010101" pitchFamily="2" charset="-122"/>
              </a:rPr>
              <a:t>作业时，A的头部被反铲挖掘机轧到。</a:t>
            </a:r>
            <a:endParaRPr lang="en-US" altLang="ja-JP" sz="1600" dirty="0">
              <a:solidFill>
                <a:schemeClr val="tx1"/>
              </a:solidFill>
              <a:latin typeface="SimSun" panose="02010600030101010101" pitchFamily="2" charset="-122"/>
              <a:ea typeface="SimSun" panose="02010600030101010101" pitchFamily="2" charset="-122"/>
            </a:endParaRPr>
          </a:p>
          <a:p>
            <a:pPr marL="0" indent="0" rtl="0">
              <a:buNone/>
            </a:pPr>
            <a:r>
              <a:rPr lang="zh-hans" sz="2000" dirty="0">
                <a:latin typeface="SimSun" panose="02010600030101010101" pitchFamily="2" charset="-122"/>
                <a:ea typeface="SimSun" panose="02010600030101010101" pitchFamily="2" charset="-122"/>
              </a:rPr>
              <a:t>2 不安全的工作</a:t>
            </a:r>
            <a:endParaRPr kumimoji="1" lang="en-US" altLang="ja-JP" sz="2000" dirty="0">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B在没有充分确认后方的情况下，驾驶反铲挖掘机倒车。</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A从指定位置移动到反铲挖掘机的工作场所（原本不可以进入的地方）。</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没有明确根据工作的开展和变化制定工作计划和工作程序。</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没有指定监督整体工作的人员。</a:t>
            </a:r>
            <a:endParaRPr lang="en-US" altLang="ja-JP" sz="1600" dirty="0">
              <a:solidFill>
                <a:schemeClr val="tx1"/>
              </a:solidFill>
              <a:latin typeface="SimSun" panose="02010600030101010101" pitchFamily="2" charset="-122"/>
              <a:ea typeface="SimSun" panose="02010600030101010101" pitchFamily="2" charset="-122"/>
            </a:endParaRPr>
          </a:p>
          <a:p>
            <a:pPr marL="0" indent="0" rtl="0">
              <a:buNone/>
            </a:pPr>
            <a:r>
              <a:rPr lang="zh-hans" sz="2000" dirty="0">
                <a:latin typeface="SimSun" panose="02010600030101010101" pitchFamily="2" charset="-122"/>
                <a:ea typeface="SimSun" panose="02010600030101010101" pitchFamily="2" charset="-122"/>
              </a:rPr>
              <a:t>3 为了安全工作</a:t>
            </a:r>
            <a:endParaRPr kumimoji="1" lang="en-US" altLang="ja-JP" sz="2000" dirty="0">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根据工作的开展情况和现场情况的变化，重新制定并明确工作计划和程序。</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根据经验等，正确安排交通引导员。</a:t>
            </a:r>
            <a:endParaRPr kumimoji="1"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明确工作开始前的指示并遵守规则，例如危险区域和禁止站立位置区间等。</a:t>
            </a:r>
            <a:endParaRPr kumimoji="1" lang="ja-JP" altLang="en-US" sz="1600" dirty="0">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工作场所里存在着各种危险</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084000" y="1342390"/>
            <a:ext cx="2781935" cy="208661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57805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8" name="正方形/長方形 7"/>
          <p:cNvSpPr/>
          <p:nvPr/>
        </p:nvSpPr>
        <p:spPr>
          <a:xfrm>
            <a:off x="465024" y="5218697"/>
            <a:ext cx="8499833" cy="594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9" name="正方形/長方形 8"/>
          <p:cNvSpPr/>
          <p:nvPr/>
        </p:nvSpPr>
        <p:spPr>
          <a:xfrm>
            <a:off x="461190" y="1532286"/>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1" name="正方形/長方形 10"/>
          <p:cNvSpPr/>
          <p:nvPr/>
        </p:nvSpPr>
        <p:spPr>
          <a:xfrm>
            <a:off x="465023" y="3069000"/>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2" name="正方形/長方形 11"/>
          <p:cNvSpPr/>
          <p:nvPr/>
        </p:nvSpPr>
        <p:spPr>
          <a:xfrm>
            <a:off x="465023" y="4146690"/>
            <a:ext cx="8499833" cy="594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3" name="正方形/長方形 12"/>
          <p:cNvSpPr/>
          <p:nvPr/>
        </p:nvSpPr>
        <p:spPr>
          <a:xfrm>
            <a:off x="465023" y="6237000"/>
            <a:ext cx="8499833"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“交通事故”预防的重点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180000" y="1142325"/>
            <a:ext cx="8853023" cy="5771237"/>
          </a:xfrm>
        </p:spPr>
        <p:txBody>
          <a:bodyPr rtlCol="0">
            <a:normAutofit/>
          </a:bodyPr>
          <a:lstStyle/>
          <a:p>
            <a:pPr rtl="0"/>
            <a:r>
              <a:rPr lang="zh-hans" sz="2400" dirty="0">
                <a:latin typeface="SimSun" panose="02010600030101010101" pitchFamily="2" charset="-122"/>
                <a:ea typeface="SimSun" panose="02010600030101010101" pitchFamily="2" charset="-122"/>
              </a:rPr>
              <a:t>请佩戴规定的装备！</a:t>
            </a:r>
          </a:p>
          <a:p>
            <a:pPr marL="468000" lvl="1" rtl="0"/>
            <a:r>
              <a:rPr lang="zh-hans" sz="2000" dirty="0">
                <a:latin typeface="SimSun" panose="02010600030101010101" pitchFamily="2" charset="-122"/>
                <a:ea typeface="SimSun" panose="02010600030101010101" pitchFamily="2" charset="-122"/>
              </a:rPr>
              <a:t>佩戴手旗/引导灯、警哨、对讲机、防护帽（头盔）和反光背心等规定装备，并确认需要电池驱动的物品的电池电量。</a:t>
            </a:r>
          </a:p>
          <a:p>
            <a:pPr rtl="0"/>
            <a:endParaRPr lang="en-US" altLang="ja-JP" sz="2400" dirty="0">
              <a:latin typeface="SimSun" panose="02010600030101010101" pitchFamily="2" charset="-122"/>
              <a:ea typeface="SimSun" panose="02010600030101010101" pitchFamily="2" charset="-122"/>
            </a:endParaRPr>
          </a:p>
          <a:p>
            <a:pPr rtl="0"/>
            <a:r>
              <a:rPr lang="zh-hans" sz="2400" dirty="0">
                <a:latin typeface="SimSun" panose="02010600030101010101" pitchFamily="2" charset="-122"/>
                <a:ea typeface="SimSun" panose="02010600030101010101" pitchFamily="2" charset="-122"/>
              </a:rPr>
              <a:t>原则上，请站在人行道上！</a:t>
            </a:r>
          </a:p>
          <a:p>
            <a:pPr marL="468000" lvl="1" rtl="0"/>
            <a:r>
              <a:rPr lang="zh-hans" sz="2000" dirty="0">
                <a:latin typeface="SimSun" panose="02010600030101010101" pitchFamily="2" charset="-122"/>
                <a:ea typeface="SimSun" panose="02010600030101010101" pitchFamily="2" charset="-122"/>
              </a:rPr>
              <a:t>除非不可避免，即使在能见度良好的道路上，驾驶员也会有看不清保安员的时候，尤其是在夜间或逆光时。</a:t>
            </a:r>
          </a:p>
          <a:p>
            <a:pPr rtl="0"/>
            <a:r>
              <a:rPr lang="zh-hans" sz="2400" dirty="0">
                <a:latin typeface="SimSun" panose="02010600030101010101" pitchFamily="2" charset="-122"/>
                <a:ea typeface="SimSun" panose="02010600030101010101" pitchFamily="2" charset="-122"/>
              </a:rPr>
              <a:t>请站在车辆驾驶员容易看到的地方！</a:t>
            </a:r>
          </a:p>
          <a:p>
            <a:pPr marL="468000" lvl="1" rtl="0"/>
            <a:r>
              <a:rPr lang="zh-hans" sz="2000" dirty="0">
                <a:latin typeface="SimSun" panose="02010600030101010101" pitchFamily="2" charset="-122"/>
                <a:ea typeface="SimSun" panose="02010600030101010101" pitchFamily="2" charset="-122"/>
              </a:rPr>
              <a:t>如果站在会成为驾驶员死角的地方，驾驶员可能会在没有注意到保安员的情况下开始驾驶。</a:t>
            </a:r>
          </a:p>
          <a:p>
            <a:pPr rtl="0"/>
            <a:r>
              <a:rPr lang="zh-hans" sz="2400" dirty="0">
                <a:latin typeface="SimSun" panose="02010600030101010101" pitchFamily="2" charset="-122"/>
                <a:ea typeface="SimSun" panose="02010600030101010101" pitchFamily="2" charset="-122"/>
              </a:rPr>
              <a:t>请与车辆保持适当的安全距离！</a:t>
            </a:r>
          </a:p>
          <a:p>
            <a:pPr marL="468000" lvl="1" rtl="0"/>
            <a:r>
              <a:rPr lang="zh-hans" sz="2000" dirty="0">
                <a:latin typeface="SimSun" panose="02010600030101010101" pitchFamily="2" charset="-122"/>
                <a:ea typeface="SimSun" panose="02010600030101010101" pitchFamily="2" charset="-122"/>
              </a:rPr>
              <a:t>保持适当的安全距离可以更有余地来应对车辆意外突然启动和恶劣天气下保安员自身的跌倒等。</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请使用易懂幅度大的动作作为手势信号！</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不明确的手势信号会导致驾驶员产生混淆和不正确的引导。</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20</a:t>
            </a:fld>
            <a:endParaRPr kumimoji="1" lang="ja-JP" altLang="en-US">
              <a:latin typeface="SimSun" panose="02010600030101010101" pitchFamily="2" charset="-122"/>
              <a:ea typeface="SimSun" panose="02010600030101010101" pitchFamily="2" charset="-122"/>
            </a:endParaRPr>
          </a:p>
        </p:txBody>
      </p:sp>
      <p:sp>
        <p:nvSpPr>
          <p:cNvPr id="4" name="テキスト ボックス 3"/>
          <p:cNvSpPr txBox="1"/>
          <p:nvPr/>
        </p:nvSpPr>
        <p:spPr>
          <a:xfrm>
            <a:off x="324431" y="735335"/>
            <a:ext cx="2015569" cy="461665"/>
          </a:xfrm>
          <a:prstGeom prst="rect">
            <a:avLst/>
          </a:prstGeom>
          <a:noFill/>
        </p:spPr>
        <p:txBody>
          <a:bodyPr wrap="square" rtlCol="0">
            <a:spAutoFit/>
          </a:bodyPr>
          <a:lstStyle/>
          <a:p>
            <a:pPr rtl="0"/>
            <a:r>
              <a:rPr lang="zh-hans" sz="2400" dirty="0">
                <a:solidFill>
                  <a:schemeClr val="accent5">
                    <a:lumMod val="50000"/>
                  </a:schemeClr>
                </a:solidFill>
                <a:latin typeface="SimSun" panose="02010600030101010101" pitchFamily="2" charset="-122"/>
                <a:ea typeface="SimSun" panose="02010600030101010101" pitchFamily="2" charset="-122"/>
              </a:rPr>
              <a:t>【事先准备时】</a:t>
            </a:r>
            <a:endParaRPr kumimoji="1" lang="ja-JP" altLang="en-US" sz="2400" dirty="0">
              <a:solidFill>
                <a:schemeClr val="accent5">
                  <a:lumMod val="50000"/>
                </a:schemeClr>
              </a:solidFill>
              <a:latin typeface="SimSun" panose="02010600030101010101" pitchFamily="2" charset="-122"/>
              <a:ea typeface="SimSun" panose="02010600030101010101" pitchFamily="2" charset="-122"/>
            </a:endParaRPr>
          </a:p>
        </p:txBody>
      </p:sp>
      <p:sp>
        <p:nvSpPr>
          <p:cNvPr id="14" name="テキスト ボックス 13"/>
          <p:cNvSpPr txBox="1"/>
          <p:nvPr/>
        </p:nvSpPr>
        <p:spPr>
          <a:xfrm>
            <a:off x="324431" y="2242183"/>
            <a:ext cx="2015569" cy="461665"/>
          </a:xfrm>
          <a:prstGeom prst="rect">
            <a:avLst/>
          </a:prstGeom>
          <a:noFill/>
        </p:spPr>
        <p:txBody>
          <a:bodyPr wrap="square" rtlCol="0">
            <a:spAutoFit/>
          </a:bodyPr>
          <a:lstStyle/>
          <a:p>
            <a:pPr rtl="0"/>
            <a:r>
              <a:rPr lang="zh-hans" sz="2400">
                <a:solidFill>
                  <a:schemeClr val="accent5">
                    <a:lumMod val="50000"/>
                  </a:schemeClr>
                </a:solidFill>
                <a:latin typeface="SimSun" panose="02010600030101010101" pitchFamily="2" charset="-122"/>
                <a:ea typeface="SimSun" panose="02010600030101010101" pitchFamily="2" charset="-122"/>
              </a:rPr>
              <a:t>【引导交通时】</a:t>
            </a:r>
            <a:endParaRPr kumimoji="1" lang="ja-JP" altLang="en-US" sz="2400" dirty="0">
              <a:solidFill>
                <a:schemeClr val="accent5">
                  <a:lumMod val="50000"/>
                </a:schemeClr>
              </a:solidFill>
              <a:latin typeface="SimSun" panose="02010600030101010101" pitchFamily="2" charset="-122"/>
              <a:ea typeface="SimSun" panose="02010600030101010101" pitchFamily="2" charset="-122"/>
            </a:endParaRPr>
          </a:p>
        </p:txBody>
      </p:sp>
      <p:sp>
        <p:nvSpPr>
          <p:cNvPr id="16" name="正方形/長方形 15"/>
          <p:cNvSpPr/>
          <p:nvPr/>
        </p:nvSpPr>
        <p:spPr>
          <a:xfrm>
            <a:off x="254976"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5727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520852"/>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1" name="正方形/長方形 10"/>
          <p:cNvSpPr/>
          <p:nvPr/>
        </p:nvSpPr>
        <p:spPr>
          <a:xfrm>
            <a:off x="465023" y="3020650"/>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“交通事故”预防的重点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180000" y="1130891"/>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请注意使用有余地的手势信号！</a:t>
            </a:r>
          </a:p>
          <a:p>
            <a:pPr marL="468000" lvl="1" rtl="0"/>
            <a:r>
              <a:rPr lang="zh-hans" sz="2000" dirty="0">
                <a:latin typeface="SimSun" panose="02010600030101010101" pitchFamily="2" charset="-122"/>
                <a:ea typeface="SimSun" panose="02010600030101010101" pitchFamily="2" charset="-122"/>
              </a:rPr>
              <a:t>留意停车距离等，尤其是在恶劣天气或路面结冰的冬季等，使用有余地的手势信号，将有助于确保安全。</a:t>
            </a:r>
          </a:p>
          <a:p>
            <a:pPr rtl="0"/>
            <a:endParaRPr lang="en-US" altLang="ja-JP" sz="2400" dirty="0">
              <a:latin typeface="SimSun" panose="02010600030101010101" pitchFamily="2" charset="-122"/>
              <a:ea typeface="SimSun" panose="02010600030101010101" pitchFamily="2" charset="-122"/>
            </a:endParaRPr>
          </a:p>
          <a:p>
            <a:pPr rtl="0"/>
            <a:r>
              <a:rPr lang="zh-hans" sz="2400" dirty="0">
                <a:latin typeface="SimSun" panose="02010600030101010101" pitchFamily="2" charset="-122"/>
                <a:ea typeface="SimSun" panose="02010600030101010101" pitchFamily="2" charset="-122"/>
              </a:rPr>
              <a:t>请留心安全驾驶！</a:t>
            </a:r>
          </a:p>
          <a:p>
            <a:pPr marL="468000" lvl="1" rtl="0"/>
            <a:r>
              <a:rPr lang="zh-hans" sz="2000" dirty="0">
                <a:latin typeface="SimSun" panose="02010600030101010101" pitchFamily="2" charset="-122"/>
                <a:ea typeface="SimSun" panose="02010600030101010101" pitchFamily="2" charset="-122"/>
              </a:rPr>
              <a:t>在类似驾驶保安车辆等的情况下，请注意安全驾驶，同时遵守行车礼仪也很重要，以免引发交通事故。</a:t>
            </a:r>
          </a:p>
          <a:p>
            <a:pPr marL="239400" lvl="1" indent="0" rtl="0">
              <a:buNone/>
            </a:pPr>
            <a:endParaRPr lang="ja-JP" altLang="en-US" sz="2000" dirty="0">
              <a:latin typeface="SimSun" panose="02010600030101010101" pitchFamily="2" charset="-122"/>
              <a:ea typeface="SimSun" panose="02010600030101010101" pitchFamily="2" charset="-122"/>
            </a:endParaRPr>
          </a:p>
        </p:txBody>
      </p:sp>
      <p:sp>
        <p:nvSpPr>
          <p:cNvPr id="15" name="角丸四角形 14"/>
          <p:cNvSpPr/>
          <p:nvPr/>
        </p:nvSpPr>
        <p:spPr>
          <a:xfrm>
            <a:off x="432000" y="3933000"/>
            <a:ext cx="8460000" cy="111648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zh-hans"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【事例】</a:t>
            </a:r>
          </a:p>
          <a:p>
            <a:pPr rtl="0"/>
            <a:r>
              <a:rPr lang="zh-hans" sz="2200" dirty="0">
                <a:solidFill>
                  <a:schemeClr val="tx1"/>
                </a:solidFill>
                <a:latin typeface="SimSun" panose="02010600030101010101" pitchFamily="2" charset="-122"/>
                <a:ea typeface="SimSun" panose="02010600030101010101" pitchFamily="2" charset="-122"/>
                <a:cs typeface="Meiryo UI" panose="020B0604030504040204" pitchFamily="50" charset="-128"/>
              </a:rPr>
              <a:t>在道路结冰的日子，在和往常一样时机向行驶中的自行车发出停车信号，导致来不及停车，与自行车发生了碰撞。</a:t>
            </a:r>
            <a:endParaRPr kumimoji="1" lang="ja-JP" altLang="en-US" sz="2200"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zh-hans"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【事例】</a:t>
            </a:r>
          </a:p>
          <a:p>
            <a:pPr rtl="0"/>
            <a:r>
              <a:rPr lang="zh-hans" sz="2200" dirty="0">
                <a:solidFill>
                  <a:schemeClr val="tx1"/>
                </a:solidFill>
                <a:latin typeface="SimSun" panose="02010600030101010101" pitchFamily="2" charset="-122"/>
                <a:ea typeface="SimSun" panose="02010600030101010101" pitchFamily="2" charset="-122"/>
                <a:cs typeface="Meiryo UI" panose="020B0604030504040204" pitchFamily="50" charset="-128"/>
              </a:rPr>
              <a:t>在恶劣天气下引导交通时，引导灯的电池没电了，但还是继续使用，导致汽车驾驶员没能看到，与汽车发生了碰撞。</a:t>
            </a:r>
            <a:endParaRPr kumimoji="1" lang="ja-JP" altLang="en-US" sz="2200"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21</a:t>
            </a:fld>
            <a:endParaRPr kumimoji="1" lang="ja-JP" altLang="en-US">
              <a:latin typeface="SimSun" panose="02010600030101010101" pitchFamily="2" charset="-122"/>
              <a:ea typeface="SimSun" panose="02010600030101010101" pitchFamily="2" charset="-122"/>
            </a:endParaRPr>
          </a:p>
        </p:txBody>
      </p:sp>
      <p:sp>
        <p:nvSpPr>
          <p:cNvPr id="10" name="テキスト ボックス 9"/>
          <p:cNvSpPr txBox="1"/>
          <p:nvPr/>
        </p:nvSpPr>
        <p:spPr>
          <a:xfrm>
            <a:off x="324431" y="693000"/>
            <a:ext cx="2015569" cy="461665"/>
          </a:xfrm>
          <a:prstGeom prst="rect">
            <a:avLst/>
          </a:prstGeom>
          <a:noFill/>
        </p:spPr>
        <p:txBody>
          <a:bodyPr wrap="square" rtlCol="0">
            <a:spAutoFit/>
          </a:bodyPr>
          <a:lstStyle/>
          <a:p>
            <a:pPr rtl="0"/>
            <a:r>
              <a:rPr lang="zh-hans" sz="2400" dirty="0">
                <a:solidFill>
                  <a:schemeClr val="accent5">
                    <a:lumMod val="50000"/>
                  </a:schemeClr>
                </a:solidFill>
                <a:latin typeface="SimSun" panose="02010600030101010101" pitchFamily="2" charset="-122"/>
                <a:ea typeface="SimSun" panose="02010600030101010101" pitchFamily="2" charset="-122"/>
              </a:rPr>
              <a:t>【引导交通时】</a:t>
            </a:r>
            <a:endParaRPr kumimoji="1" lang="ja-JP" altLang="en-US" sz="2400" dirty="0">
              <a:solidFill>
                <a:schemeClr val="accent5">
                  <a:lumMod val="50000"/>
                </a:schemeClr>
              </a:solidFill>
              <a:latin typeface="SimSun" panose="02010600030101010101" pitchFamily="2" charset="-122"/>
              <a:ea typeface="SimSun" panose="02010600030101010101" pitchFamily="2" charset="-122"/>
            </a:endParaRPr>
          </a:p>
        </p:txBody>
      </p:sp>
      <p:sp>
        <p:nvSpPr>
          <p:cNvPr id="12" name="テキスト ボックス 11"/>
          <p:cNvSpPr txBox="1"/>
          <p:nvPr/>
        </p:nvSpPr>
        <p:spPr>
          <a:xfrm>
            <a:off x="324430" y="2242423"/>
            <a:ext cx="2015569" cy="461665"/>
          </a:xfrm>
          <a:prstGeom prst="rect">
            <a:avLst/>
          </a:prstGeom>
          <a:noFill/>
        </p:spPr>
        <p:txBody>
          <a:bodyPr wrap="square" rtlCol="0">
            <a:spAutoFit/>
          </a:bodyPr>
          <a:lstStyle/>
          <a:p>
            <a:pPr rtl="0"/>
            <a:r>
              <a:rPr lang="zh-hans" sz="2400">
                <a:solidFill>
                  <a:schemeClr val="accent5">
                    <a:lumMod val="50000"/>
                  </a:schemeClr>
                </a:solidFill>
                <a:latin typeface="SimSun" panose="02010600030101010101" pitchFamily="2" charset="-122"/>
                <a:ea typeface="SimSun" panose="02010600030101010101" pitchFamily="2" charset="-122"/>
              </a:rPr>
              <a:t>【驾驶时】</a:t>
            </a:r>
            <a:endParaRPr kumimoji="1" lang="ja-JP" altLang="en-US" sz="2400" dirty="0">
              <a:solidFill>
                <a:schemeClr val="accent5">
                  <a:lumMod val="50000"/>
                </a:schemeClr>
              </a:solidFill>
              <a:latin typeface="SimSun" panose="02010600030101010101" pitchFamily="2" charset="-122"/>
              <a:ea typeface="SimSun" panose="02010600030101010101" pitchFamily="2" charset="-122"/>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422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100286"/>
            <a:ext cx="8499834" cy="4619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1" name="正方形/長方形 10"/>
          <p:cNvSpPr/>
          <p:nvPr/>
        </p:nvSpPr>
        <p:spPr>
          <a:xfrm>
            <a:off x="536167" y="1886399"/>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“腰痛”事故预防的重点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请用平板车来搬运重物。</a:t>
            </a:r>
          </a:p>
          <a:p>
            <a:pPr marL="468000" lvl="1" rtl="0"/>
            <a:r>
              <a:rPr lang="zh-hans" sz="2000" dirty="0">
                <a:latin typeface="SimSun" panose="02010600030101010101" pitchFamily="2" charset="-122"/>
                <a:ea typeface="SimSun" panose="02010600030101010101" pitchFamily="2" charset="-122"/>
              </a:rPr>
              <a:t>请使用平板车和周转箱等器具来搬运重物，将腰部的负担降到最低。</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以正确的姿势处理重物！</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在无论如何都无法使用器具的情况下，请移开周围的货物和电线类，并尽可能用将重物靠近身体并降低重心的姿势来处理。</a:t>
            </a:r>
          </a:p>
        </p:txBody>
      </p:sp>
      <p:graphicFrame>
        <p:nvGraphicFramePr>
          <p:cNvPr id="15" name="表 14"/>
          <p:cNvGraphicFramePr>
            <a:graphicFrameLocks noGrp="1"/>
          </p:cNvGraphicFramePr>
          <p:nvPr>
            <p:extLst>
              <p:ext uri="{D42A27DB-BD31-4B8C-83A1-F6EECF244321}">
                <p14:modId xmlns:p14="http://schemas.microsoft.com/office/powerpoint/2010/main" val="4072195125"/>
              </p:ext>
            </p:extLst>
          </p:nvPr>
        </p:nvGraphicFramePr>
        <p:xfrm>
          <a:off x="432000" y="2925000"/>
          <a:ext cx="8460000" cy="360000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rtl="0"/>
                      <a:r>
                        <a:rPr lang="zh-hans"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提起重物时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zh-hans"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拿着货物改变方向时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rtl="0">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29624"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zh-hans" sz="1400" b="1" dirty="0">
                <a:solidFill>
                  <a:schemeClr val="accent5">
                    <a:lumMod val="50000"/>
                  </a:schemeClr>
                </a:solidFill>
                <a:latin typeface="SimSun" panose="02010600030101010101" pitchFamily="2" charset="-122"/>
                <a:ea typeface="SimSun" panose="02010600030101010101" pitchFamily="2" charset="-122"/>
              </a:rPr>
              <a:t>将货物从地板或地面上拿起时，请单腿稍微向前，屈膝，充分放低腰部，并抱起重物。最后，请通过伸膝来站立。</a:t>
            </a:r>
            <a:endParaRPr kumimoji="1" lang="ja-JP" altLang="en-US" sz="1400" b="1" dirty="0">
              <a:solidFill>
                <a:schemeClr val="accent5">
                  <a:lumMod val="50000"/>
                </a:schemeClr>
              </a:solidFill>
              <a:latin typeface="SimSun" panose="02010600030101010101" pitchFamily="2" charset="-122"/>
              <a:ea typeface="SimSun" panose="02010600030101010101" pitchFamily="2" charset="-122"/>
            </a:endParaRPr>
          </a:p>
        </p:txBody>
      </p:sp>
      <p:sp>
        <p:nvSpPr>
          <p:cNvPr id="10" name="角丸四角形 9"/>
          <p:cNvSpPr/>
          <p:nvPr/>
        </p:nvSpPr>
        <p:spPr>
          <a:xfrm>
            <a:off x="4940792"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zh-hans" sz="1400" b="1">
                <a:solidFill>
                  <a:schemeClr val="accent5">
                    <a:lumMod val="50000"/>
                  </a:schemeClr>
                </a:solidFill>
                <a:latin typeface="SimSun" panose="02010600030101010101" pitchFamily="2" charset="-122"/>
                <a:ea typeface="SimSun" panose="02010600030101010101" pitchFamily="2" charset="-122"/>
              </a:rPr>
              <a:t>拿着货物转换方向时，请转动整个身体，保持舒适的姿势。</a:t>
            </a:r>
            <a:endParaRPr kumimoji="1" lang="ja-JP" altLang="en-US" sz="1400" b="1" dirty="0">
              <a:solidFill>
                <a:schemeClr val="accent5">
                  <a:lumMod val="50000"/>
                </a:schemeClr>
              </a:solidFill>
              <a:latin typeface="SimSun" panose="02010600030101010101" pitchFamily="2" charset="-122"/>
              <a:ea typeface="SimSun" panose="02010600030101010101" pitchFamily="2" charset="-122"/>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22</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4754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36167" y="1100286"/>
            <a:ext cx="8499834" cy="4851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“腰痛”事故预防的重点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请进行伸展运动等活动身体以预防腰痛！</a:t>
            </a:r>
          </a:p>
          <a:p>
            <a:pPr marL="468000" lvl="1" rtl="0"/>
            <a:r>
              <a:rPr lang="zh-hans" sz="2000" dirty="0">
                <a:latin typeface="SimSun" panose="02010600030101010101" pitchFamily="2" charset="-122"/>
                <a:ea typeface="SimSun" panose="02010600030101010101" pitchFamily="2" charset="-122"/>
              </a:rPr>
              <a:t>不仅在开始工作前，通过平时进行伸展运动，可以预防腰痛。</a:t>
            </a:r>
            <a:endParaRPr lang="en-US" altLang="ja-JP" sz="2000" dirty="0">
              <a:latin typeface="SimSun" panose="02010600030101010101" pitchFamily="2" charset="-122"/>
              <a:ea typeface="SimSun" panose="02010600030101010101" pitchFamily="2" charset="-122"/>
            </a:endParaRPr>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zh-hans"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【事例】</a:t>
            </a:r>
          </a:p>
          <a:p>
            <a:pPr rtl="0"/>
            <a:r>
              <a:rPr lang="zh-hans" sz="2400" dirty="0">
                <a:solidFill>
                  <a:schemeClr val="tx1"/>
                </a:solidFill>
                <a:latin typeface="SimSun" panose="02010600030101010101" pitchFamily="2" charset="-122"/>
                <a:ea typeface="SimSun" panose="02010600030101010101" pitchFamily="2" charset="-122"/>
                <a:cs typeface="Meiryo UI" panose="020B0604030504040204" pitchFamily="50" charset="-128"/>
              </a:rPr>
              <a:t>为进行保安而长时间站立后，正要捡起放在地上的货物，但由于货物比想象的要更重，而且腰还弯着，导致突然腰疼，动弹不得。</a:t>
            </a:r>
            <a:endParaRPr kumimoji="1" lang="ja-JP" altLang="en-US" sz="2400"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4449151"/>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rtl="0"/>
                      <a:r>
                        <a:rPr lang="zh-hans"/>
                        <a:t>践行伸展运动</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pPr rtl="0"/>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822550"/>
            <a:ext cx="2658578"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zh-hans" sz="1400" b="1" dirty="0">
                <a:solidFill>
                  <a:schemeClr val="accent5">
                    <a:lumMod val="50000"/>
                  </a:schemeClr>
                </a:solidFill>
                <a:latin typeface="SimSun" panose="02010600030101010101" pitchFamily="2" charset="-122"/>
                <a:ea typeface="SimSun" panose="02010600030101010101" pitchFamily="2" charset="-122"/>
              </a:rPr>
              <a:t>除了保持肌肉柔软，还可以通过加强腹肌和背肌等支撑腰部的肌肉来预防腰痛。</a:t>
            </a:r>
            <a:endParaRPr kumimoji="1" lang="ja-JP" altLang="en-US" sz="1400" b="1" dirty="0">
              <a:solidFill>
                <a:schemeClr val="accent5">
                  <a:lumMod val="50000"/>
                </a:schemeClr>
              </a:solidFill>
              <a:latin typeface="SimSun" panose="02010600030101010101" pitchFamily="2" charset="-122"/>
              <a:ea typeface="SimSun" panose="02010600030101010101" pitchFamily="2" charset="-122"/>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23</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47825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100286"/>
            <a:ext cx="8499834" cy="528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“中暑”事故预防的重点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经常补充水分和盐分，并休息！</a:t>
            </a:r>
          </a:p>
          <a:p>
            <a:pPr marL="468000" lvl="1" rtl="0"/>
            <a:r>
              <a:rPr lang="zh-hans" sz="2000" dirty="0">
                <a:latin typeface="SimSun" panose="02010600030101010101" pitchFamily="2" charset="-122"/>
                <a:ea typeface="SimSun" panose="02010600030101010101" pitchFamily="2" charset="-122"/>
              </a:rPr>
              <a:t>请在开始工作前补充水分和盐分，定期摄取运动饮料等，并经常休息。</a:t>
            </a:r>
            <a:endParaRPr lang="en-US" altLang="ja-JP" sz="2000" dirty="0">
              <a:latin typeface="SimSun" panose="02010600030101010101" pitchFamily="2" charset="-122"/>
              <a:ea typeface="SimSun" panose="02010600030101010101" pitchFamily="2" charset="-122"/>
            </a:endParaRPr>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zh-hans" sz="16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不光是水分，还请同时摄取盐分（钠）。</a:t>
            </a:r>
          </a:p>
          <a:p>
            <a:pPr marL="285750" indent="-285750" rtl="0">
              <a:buFont typeface="Wingdings" panose="05000000000000000000" pitchFamily="2" charset="2"/>
              <a:buChar char="n"/>
            </a:pPr>
            <a:r>
              <a:rPr lang="zh-hans" sz="16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请时常准备并随身携带运动饮料、咸味糖，以便随时使用。</a:t>
            </a: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请在凉爽的房间里休息。</a:t>
            </a:r>
            <a:endParaRPr lang="en-US" altLang="ja-JP" sz="16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休息时，在补充水分和盐分的同时，冷却体表、头部和四肢。</a:t>
            </a: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24</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41744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167" y="3402880"/>
            <a:ext cx="8499834" cy="2690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9" name="正方形/長方形 8"/>
          <p:cNvSpPr/>
          <p:nvPr/>
        </p:nvSpPr>
        <p:spPr>
          <a:xfrm>
            <a:off x="536167" y="1117870"/>
            <a:ext cx="8499834" cy="1824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发生中暑时的紧急应对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自己疑似中暑时</a:t>
            </a:r>
          </a:p>
          <a:p>
            <a:pPr marL="696600" lvl="1" indent="-457200" rtl="0">
              <a:buFont typeface="+mj-ea"/>
              <a:buAutoNum type="circleNumDbPlain"/>
            </a:pPr>
            <a:r>
              <a:rPr lang="zh-hans" sz="2000" dirty="0">
                <a:latin typeface="SimSun" panose="02010600030101010101" pitchFamily="2" charset="-122"/>
                <a:ea typeface="SimSun" panose="02010600030101010101" pitchFamily="2" charset="-122"/>
              </a:rPr>
              <a:t>如果出现大量出汗、头晕、摇晃等，请立即向同伴和负责人报告，并移至阴凉处补充水分和盐分，稍作休息。</a:t>
            </a:r>
          </a:p>
          <a:p>
            <a:pPr marL="696600" lvl="1" indent="-457200" rtl="0">
              <a:buFont typeface="+mj-ea"/>
              <a:buAutoNum type="circleNumDbPlain"/>
            </a:pPr>
            <a:r>
              <a:rPr lang="zh-hans" sz="2000" dirty="0">
                <a:latin typeface="SimSun" panose="02010600030101010101" pitchFamily="2" charset="-122"/>
                <a:ea typeface="SimSun" panose="02010600030101010101" pitchFamily="2" charset="-122"/>
              </a:rPr>
              <a:t>即使如此，症状也没有好转（或恶化）的话，请向同伴或负责人报告，并让他们立即联系医疗机构。</a:t>
            </a:r>
          </a:p>
          <a:p>
            <a:pPr marL="696600" lvl="1" indent="-457200" rtl="0">
              <a:buFont typeface="+mj-ea"/>
              <a:buAutoNum type="circleNumDbPlain"/>
            </a:pPr>
            <a:r>
              <a:rPr lang="zh-hans" sz="2000" dirty="0">
                <a:latin typeface="SimSun" panose="02010600030101010101" pitchFamily="2" charset="-122"/>
                <a:ea typeface="SimSun" panose="02010600030101010101" pitchFamily="2" charset="-122"/>
              </a:rPr>
              <a:t>即使休息后症状好转，也有回家时或回家后倒下的情况，所以下班后，请等体温恢复并保持正常后再回家。</a:t>
            </a:r>
            <a:endParaRPr lang="en-US" altLang="ja-JP" sz="2000" dirty="0">
              <a:latin typeface="SimSun" panose="02010600030101010101" pitchFamily="2" charset="-122"/>
              <a:ea typeface="SimSun" panose="02010600030101010101" pitchFamily="2" charset="-122"/>
            </a:endParaRPr>
          </a:p>
          <a:p>
            <a:pPr rtl="0"/>
            <a:r>
              <a:rPr lang="zh-hans" sz="2400" dirty="0">
                <a:latin typeface="SimSun" panose="02010600030101010101" pitchFamily="2" charset="-122"/>
                <a:ea typeface="SimSun" panose="02010600030101010101" pitchFamily="2" charset="-122"/>
              </a:rPr>
              <a:t>同伴疑似中暑时</a:t>
            </a:r>
          </a:p>
          <a:p>
            <a:pPr marL="696600" lvl="1" indent="-457200" rtl="0">
              <a:buFont typeface="+mj-ea"/>
              <a:buAutoNum type="circleNumDbPlain"/>
            </a:pPr>
            <a:r>
              <a:rPr lang="zh-hans" sz="2000" dirty="0">
                <a:latin typeface="SimSun" panose="02010600030101010101" pitchFamily="2" charset="-122"/>
                <a:ea typeface="SimSun" panose="02010600030101010101" pitchFamily="2" charset="-122"/>
              </a:rPr>
              <a:t>如果同伴脸发红、身体摇晃或言行表现异常，请立即招呼并让他移至凉爽的地方，让他补充水分和盐分，给予休息（也请与其他同伴和负责人打招呼，不要让他独处直到康复为止）。</a:t>
            </a:r>
          </a:p>
          <a:p>
            <a:pPr marL="696600" lvl="1" indent="-457200" rtl="0">
              <a:buFont typeface="+mj-ea"/>
              <a:buAutoNum type="circleNumDbPlain"/>
            </a:pPr>
            <a:r>
              <a:rPr lang="zh-hans" sz="2000" dirty="0">
                <a:latin typeface="SimSun" panose="02010600030101010101" pitchFamily="2" charset="-122"/>
                <a:ea typeface="SimSun" panose="02010600030101010101" pitchFamily="2" charset="-122"/>
              </a:rPr>
              <a:t>如果倒下，请参考“中暑预防对策手册”等，采取联系医疗机构等措施。</a:t>
            </a:r>
          </a:p>
          <a:p>
            <a:pPr marL="696600" lvl="1" indent="-457200" rtl="0">
              <a:buFont typeface="+mj-ea"/>
              <a:buAutoNum type="circleNumDbPlain"/>
            </a:pPr>
            <a:r>
              <a:rPr lang="zh-hans" sz="2000" dirty="0">
                <a:latin typeface="SimSun" panose="02010600030101010101" pitchFamily="2" charset="-122"/>
                <a:ea typeface="SimSun" panose="02010600030101010101" pitchFamily="2" charset="-122"/>
              </a:rPr>
              <a:t>为了顺畅应对突发事件，平时开始进行训练，留心以便能及时应对，并在工作开始前，先确认好“向谁报告”、“医疗机构等的联系方式”、“休息地点和运动饮料的保管场所”等。</a:t>
            </a:r>
          </a:p>
          <a:p>
            <a:pPr rtl="0"/>
            <a:endParaRPr lang="en-US" altLang="ja-JP" sz="2400" dirty="0">
              <a:latin typeface="SimSun" panose="02010600030101010101" pitchFamily="2" charset="-122"/>
              <a:ea typeface="SimSun" panose="02010600030101010101" pitchFamily="2" charset="-122"/>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25</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17612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246584"/>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1" name="正方形/長方形 10"/>
          <p:cNvSpPr/>
          <p:nvPr/>
        </p:nvSpPr>
        <p:spPr>
          <a:xfrm>
            <a:off x="540000" y="217862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“坠落/跌落”事故预防的重点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请在明亮的时候确认好巡逻路线和通道！</a:t>
            </a:r>
          </a:p>
          <a:p>
            <a:pPr marL="468000" lvl="1" rtl="0"/>
            <a:r>
              <a:rPr lang="zh-hans" sz="2000" dirty="0">
                <a:latin typeface="SimSun" panose="02010600030101010101" pitchFamily="2" charset="-122"/>
                <a:ea typeface="SimSun" panose="02010600030101010101" pitchFamily="2" charset="-122"/>
              </a:rPr>
              <a:t>在明亮的时候确认楼梯的场所、有台阶的地方和易滑的地方等，如果有跌落或坠落的危险，请共享信息并消除危险。</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请固定好人字梯脚！</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使用人字梯等在高处进行工作时，如果脚没有固定好，从人字梯上跌落或人字梯跌倒等的风险会增加。</a:t>
            </a:r>
            <a:endParaRPr lang="en-US" altLang="ja-JP" sz="2000" dirty="0">
              <a:latin typeface="SimSun" panose="02010600030101010101" pitchFamily="2" charset="-122"/>
              <a:ea typeface="SimSun" panose="02010600030101010101" pitchFamily="2" charset="-122"/>
            </a:endParaRPr>
          </a:p>
          <a:p>
            <a:pPr marL="468000" lvl="1" rtl="0"/>
            <a:endParaRPr lang="en-US" altLang="ja-JP" sz="2000" dirty="0">
              <a:latin typeface="SimSun" panose="02010600030101010101" pitchFamily="2" charset="-122"/>
              <a:ea typeface="SimSun" panose="02010600030101010101" pitchFamily="2" charset="-122"/>
            </a:endParaRPr>
          </a:p>
          <a:p>
            <a:pPr marL="468000" lvl="1" rtl="0"/>
            <a:endParaRPr lang="en-US" altLang="ja-JP" sz="2000" dirty="0">
              <a:latin typeface="SimSun" panose="02010600030101010101" pitchFamily="2" charset="-122"/>
              <a:ea typeface="SimSun" panose="02010600030101010101" pitchFamily="2" charset="-122"/>
            </a:endParaRPr>
          </a:p>
          <a:p>
            <a:pPr marL="468000" lvl="1" rtl="0"/>
            <a:endParaRPr lang="en-US" altLang="ja-JP" sz="2000" dirty="0">
              <a:latin typeface="SimSun" panose="02010600030101010101" pitchFamily="2" charset="-122"/>
              <a:ea typeface="SimSun" panose="02010600030101010101" pitchFamily="2" charset="-122"/>
            </a:endParaRPr>
          </a:p>
          <a:p>
            <a:pPr marL="468000" lvl="1" rtl="0"/>
            <a:endParaRPr lang="en-US" altLang="ja-JP" sz="2000" dirty="0">
              <a:latin typeface="SimSun" panose="02010600030101010101" pitchFamily="2" charset="-122"/>
              <a:ea typeface="SimSun" panose="02010600030101010101" pitchFamily="2" charset="-122"/>
            </a:endParaRPr>
          </a:p>
          <a:p>
            <a:pPr marL="468000" lvl="1" rtl="0"/>
            <a:endParaRPr lang="en-US" altLang="ja-JP" sz="2000" dirty="0">
              <a:latin typeface="SimSun" panose="02010600030101010101" pitchFamily="2" charset="-122"/>
              <a:ea typeface="SimSun" panose="02010600030101010101" pitchFamily="2" charset="-122"/>
            </a:endParaRPr>
          </a:p>
          <a:p>
            <a:pPr marL="468000" lvl="1" rtl="0"/>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请勿乘坐汽车升降机等人货电梯以外的升降机！</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载货升降机是“货物专用”的，无论任何理由都禁止乘坐。</a:t>
            </a:r>
            <a:endParaRPr lang="en-US" altLang="ja-JP" sz="2000" dirty="0">
              <a:latin typeface="SimSun" panose="02010600030101010101" pitchFamily="2" charset="-122"/>
              <a:ea typeface="SimSun" panose="02010600030101010101" pitchFamily="2" charset="-122"/>
            </a:endParaRPr>
          </a:p>
        </p:txBody>
      </p:sp>
      <p:graphicFrame>
        <p:nvGraphicFramePr>
          <p:cNvPr id="10" name="表 9"/>
          <p:cNvGraphicFramePr>
            <a:graphicFrameLocks noGrp="1"/>
          </p:cNvGraphicFramePr>
          <p:nvPr>
            <p:extLst>
              <p:ext uri="{D42A27DB-BD31-4B8C-83A1-F6EECF244321}">
                <p14:modId xmlns:p14="http://schemas.microsoft.com/office/powerpoint/2010/main" val="3027791783"/>
              </p:ext>
            </p:extLst>
          </p:nvPr>
        </p:nvGraphicFramePr>
        <p:xfrm>
          <a:off x="432000" y="2896200"/>
          <a:ext cx="8460000" cy="182880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rtl="0"/>
                      <a:r>
                        <a:rPr lang="zh-hans" sz="1800">
                          <a:solidFill>
                            <a:schemeClr val="bg1"/>
                          </a:solidFill>
                          <a:latin typeface="SimSun" panose="02010600030101010101" pitchFamily="2" charset="-122"/>
                          <a:ea typeface="SimSun" panose="02010600030101010101" pitchFamily="2" charset="-122"/>
                          <a:cs typeface="Meiryo UI" panose="020B0604030504040204" pitchFamily="50" charset="-128"/>
                        </a:rPr>
                        <a:t>使用人字梯和梯凳时的注意事项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不要将人字梯和梯凳放置在柔软的地面上，请放置在坚固的地面上使用。</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为了防止人字梯打开，请确保锁上扣栓后再使用。</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请避免站在或跨在人字梯的顶部使用。</a:t>
                      </a:r>
                    </a:p>
                    <a:p>
                      <a:pPr marL="342900" indent="-342900" algn="l" rtl="0">
                        <a:buFont typeface="Wingdings" panose="05000000000000000000" pitchFamily="2" charset="2"/>
                        <a:buChar char="ü"/>
                      </a:pPr>
                      <a:r>
                        <a:rPr lang="zh-hans" sz="1800" dirty="0">
                          <a:latin typeface="SimSun" panose="02010600030101010101" pitchFamily="2" charset="-122"/>
                          <a:ea typeface="SimSun" panose="02010600030101010101" pitchFamily="2" charset="-122"/>
                          <a:cs typeface="Meiryo UI" panose="020B0604030504040204" pitchFamily="50" charset="-128"/>
                        </a:rPr>
                        <a:t>请勿使用扣栓或支柱端工具（脚部）已损坏的人字梯，或变形的梯凳等，并酌情更换。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26</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79852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3213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1" name="正方形/長方形 10"/>
          <p:cNvSpPr/>
          <p:nvPr/>
        </p:nvSpPr>
        <p:spPr>
          <a:xfrm>
            <a:off x="540000" y="217862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“被夹入”事故预防的重点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请站在车辆驾驶员容易看到的地方！</a:t>
            </a:r>
          </a:p>
          <a:p>
            <a:pPr marL="468000" lvl="1" rtl="0"/>
            <a:r>
              <a:rPr lang="zh-hans" sz="2000" dirty="0">
                <a:latin typeface="SimSun" panose="02010600030101010101" pitchFamily="2" charset="-122"/>
                <a:ea typeface="SimSun" panose="02010600030101010101" pitchFamily="2" charset="-122"/>
              </a:rPr>
              <a:t>如果站在会成为驾驶员死角的地方，驾驶员可能会在没有注意到保安员的情况下开始驾驶。</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请确认升降机和特殊车辆的运作范围！</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请确认升降机、反铲挖掘机等特殊车辆的动作（上下动作和挖掘机旋转范围等），保持安全距离。</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请掌握门的构造，以免手指被夹入！</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请掌握门的开关方向和自动门等的构造。</a:t>
            </a:r>
            <a:endParaRPr lang="en-US" altLang="ja-JP" sz="2000" dirty="0">
              <a:latin typeface="SimSun" panose="02010600030101010101" pitchFamily="2" charset="-122"/>
              <a:ea typeface="SimSun" panose="02010600030101010101" pitchFamily="2" charset="-122"/>
            </a:endParaRPr>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zh-hans"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【事例】</a:t>
            </a:r>
          </a:p>
          <a:p>
            <a:pPr rtl="0"/>
            <a:r>
              <a:rPr lang="zh-hans" sz="2400" dirty="0">
                <a:solidFill>
                  <a:schemeClr val="tx1"/>
                </a:solidFill>
                <a:latin typeface="SimSun" panose="02010600030101010101" pitchFamily="2" charset="-122"/>
                <a:ea typeface="SimSun" panose="02010600030101010101" pitchFamily="2" charset="-122"/>
                <a:cs typeface="Meiryo UI" panose="020B0604030504040204" pitchFamily="50" charset="-128"/>
              </a:rPr>
              <a:t>为了巡逻保安准备外出时，门突然被强风关上，手被夹住。</a:t>
            </a:r>
            <a:endParaRPr kumimoji="1" lang="ja-JP" altLang="en-US" sz="2400"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zh-hans"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【事例】</a:t>
            </a:r>
          </a:p>
          <a:p>
            <a:pPr rtl="0"/>
            <a:r>
              <a:rPr lang="zh-hans" sz="2400" dirty="0">
                <a:solidFill>
                  <a:schemeClr val="tx1"/>
                </a:solidFill>
                <a:latin typeface="SimSun" panose="02010600030101010101" pitchFamily="2" charset="-122"/>
                <a:ea typeface="SimSun" panose="02010600030101010101" pitchFamily="2" charset="-122"/>
                <a:cs typeface="Meiryo UI" panose="020B0604030504040204" pitchFamily="50" charset="-128"/>
              </a:rPr>
              <a:t>虽然脚在升降机正下方，但还是将升降板降下，导致脚被升降板夹住。</a:t>
            </a:r>
            <a:endParaRPr kumimoji="1" lang="ja-JP" altLang="en-US" sz="2400"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27</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92187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40000" y="4823376"/>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2" name="正方形/長方形 11"/>
          <p:cNvSpPr/>
          <p:nvPr/>
        </p:nvSpPr>
        <p:spPr>
          <a:xfrm>
            <a:off x="540000" y="3141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0" name="正方形/長方形 9"/>
          <p:cNvSpPr/>
          <p:nvPr/>
        </p:nvSpPr>
        <p:spPr>
          <a:xfrm>
            <a:off x="540000" y="2349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4" name="正方形/長方形 13"/>
          <p:cNvSpPr/>
          <p:nvPr/>
        </p:nvSpPr>
        <p:spPr>
          <a:xfrm>
            <a:off x="540000" y="1557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“保安行业特有事故”预防的重点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zh-hans" sz="2400" dirty="0">
                <a:latin typeface="SimSun" panose="02010600030101010101" pitchFamily="2" charset="-122"/>
                <a:ea typeface="SimSun" panose="02010600030101010101" pitchFamily="2" charset="-122"/>
              </a:rPr>
              <a:t>【应对可疑人员】</a:t>
            </a:r>
          </a:p>
          <a:p>
            <a:pPr rtl="0"/>
            <a:r>
              <a:rPr lang="zh-hans" sz="2400" dirty="0">
                <a:latin typeface="SimSun" panose="02010600030101010101" pitchFamily="2" charset="-122"/>
                <a:ea typeface="SimSun" panose="02010600030101010101" pitchFamily="2" charset="-122"/>
              </a:rPr>
              <a:t>请用详细的说明和真诚的语言打招呼！</a:t>
            </a:r>
          </a:p>
          <a:p>
            <a:pPr marL="468000" lvl="1" rtl="0"/>
            <a:r>
              <a:rPr lang="zh-hans" sz="2000" dirty="0">
                <a:latin typeface="SimSun" panose="02010600030101010101" pitchFamily="2" charset="-122"/>
                <a:ea typeface="SimSun" panose="02010600030101010101" pitchFamily="2" charset="-122"/>
              </a:rPr>
              <a:t>通过体谅对方的感情和心情来避免争执。</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保持必要的间隔！</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请避免不必要的接近，以免受到可疑人员的直接伤害。</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应对可疑人员时，请多人一起！</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不要单独对付可疑人员，请多人作为团队来应对。</a:t>
            </a:r>
            <a:endParaRPr lang="en-US" altLang="ja-JP" sz="2000" dirty="0">
              <a:latin typeface="SimSun" panose="02010600030101010101" pitchFamily="2" charset="-122"/>
              <a:ea typeface="SimSun" panose="02010600030101010101" pitchFamily="2" charset="-122"/>
            </a:endParaRPr>
          </a:p>
          <a:p>
            <a:pPr marL="0" indent="0" rtl="0">
              <a:buNone/>
            </a:pPr>
            <a:endParaRPr lang="en-US" altLang="ja-JP" sz="2400" dirty="0">
              <a:latin typeface="SimSun" panose="02010600030101010101" pitchFamily="2" charset="-122"/>
              <a:ea typeface="SimSun" panose="02010600030101010101" pitchFamily="2" charset="-122"/>
            </a:endParaRPr>
          </a:p>
          <a:p>
            <a:pPr marL="0" indent="0" rtl="0">
              <a:buNone/>
            </a:pPr>
            <a:r>
              <a:rPr lang="zh-hans" sz="2400" dirty="0">
                <a:latin typeface="SimSun" panose="02010600030101010101" pitchFamily="2" charset="-122"/>
                <a:ea typeface="SimSun" panose="02010600030101010101" pitchFamily="2" charset="-122"/>
              </a:rPr>
              <a:t>【应对蜂类】</a:t>
            </a:r>
          </a:p>
          <a:p>
            <a:pPr marL="10800" rtl="0"/>
            <a:r>
              <a:rPr lang="zh-hans" sz="2400" dirty="0">
                <a:latin typeface="SimSun" panose="02010600030101010101" pitchFamily="2" charset="-122"/>
                <a:ea typeface="SimSun" panose="02010600030101010101" pitchFamily="2" charset="-122"/>
              </a:rPr>
              <a:t>不要轻率地接近，不要刺激它！</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请委托专业从业者。</a:t>
            </a:r>
            <a:endParaRPr lang="en-US" altLang="ja-JP" sz="2000" dirty="0">
              <a:latin typeface="SimSun" panose="02010600030101010101" pitchFamily="2" charset="-122"/>
              <a:ea typeface="SimSun" panose="02010600030101010101" pitchFamily="2" charset="-122"/>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28</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542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36166" y="4532437"/>
            <a:ext cx="8499834" cy="9125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2" name="正方形/長方形 11"/>
          <p:cNvSpPr/>
          <p:nvPr/>
        </p:nvSpPr>
        <p:spPr>
          <a:xfrm>
            <a:off x="536166" y="3490993"/>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11" name="正方形/長方形 10"/>
          <p:cNvSpPr/>
          <p:nvPr/>
        </p:nvSpPr>
        <p:spPr>
          <a:xfrm>
            <a:off x="536166" y="1874961"/>
            <a:ext cx="8499834" cy="7134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9" name="正方形/長方形 8"/>
          <p:cNvSpPr/>
          <p:nvPr/>
        </p:nvSpPr>
        <p:spPr>
          <a:xfrm>
            <a:off x="536167" y="1100286"/>
            <a:ext cx="8499834" cy="384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发生异常事态时的要点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联系警察机构等</a:t>
            </a:r>
          </a:p>
          <a:p>
            <a:pPr marL="468000" lvl="1" rtl="0"/>
            <a:r>
              <a:rPr lang="zh-hans" sz="2000" dirty="0">
                <a:latin typeface="SimSun" panose="02010600030101010101" pitchFamily="2" charset="-122"/>
                <a:ea typeface="SimSun" panose="02010600030101010101" pitchFamily="2" charset="-122"/>
              </a:rPr>
              <a:t>冷静沉着地把握情况，并同时防止受害的扩大、抢救和引导伤员等。</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保护现场</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留有很多将成为犯罪和事故原因的证据物件。</a:t>
            </a:r>
            <a:endParaRPr lang="en-US" altLang="ja-JP" sz="20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请尽量保持现场原样，并配合警察和消防部门的取证活动等。</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实施紧急救护</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实施疏散引导</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保安员经常被赋予疏散引导和初期灭火等职务，因此请务必确认疏散计划书，并不要疏忽进行疏散引导相关的准备。</a:t>
            </a:r>
            <a:endParaRPr lang="en-US" altLang="ja-JP" sz="2000" dirty="0">
              <a:latin typeface="SimSun" panose="02010600030101010101" pitchFamily="2" charset="-122"/>
              <a:ea typeface="SimSun" panose="02010600030101010101" pitchFamily="2" charset="-122"/>
            </a:endParaRPr>
          </a:p>
          <a:p>
            <a:pPr marL="10800" rtl="0"/>
            <a:r>
              <a:rPr lang="zh-hans" sz="2400" dirty="0">
                <a:latin typeface="SimSun" panose="02010600030101010101" pitchFamily="2" charset="-122"/>
                <a:ea typeface="SimSun" panose="02010600030101010101" pitchFamily="2" charset="-122"/>
              </a:rPr>
              <a:t>实施初期灭火</a:t>
            </a:r>
            <a:endParaRPr lang="en-US" altLang="ja-JP" sz="24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如果发现小火等火灾，疏散引导的同时，努力实施初期灭火很重要。</a:t>
            </a:r>
            <a:endParaRPr lang="en-US" altLang="ja-JP" sz="2000" dirty="0">
              <a:latin typeface="SimSun" panose="02010600030101010101" pitchFamily="2" charset="-122"/>
              <a:ea typeface="SimSun" panose="02010600030101010101" pitchFamily="2" charset="-122"/>
            </a:endParaRPr>
          </a:p>
          <a:p>
            <a:pPr marL="468000" lvl="1" rtl="0"/>
            <a:r>
              <a:rPr lang="zh-hans" sz="2000" dirty="0">
                <a:latin typeface="SimSun" panose="02010600030101010101" pitchFamily="2" charset="-122"/>
                <a:ea typeface="SimSun" panose="02010600030101010101" pitchFamily="2" charset="-122"/>
              </a:rPr>
              <a:t>但是，如果觉得有人身危险或火势蔓延到天花板，请迅速避难。</a:t>
            </a:r>
            <a:endParaRPr lang="en-US" altLang="ja-JP" sz="2000" dirty="0">
              <a:latin typeface="SimSun" panose="02010600030101010101" pitchFamily="2" charset="-122"/>
              <a:ea typeface="SimSun" panose="02010600030101010101" pitchFamily="2" charset="-122"/>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29</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2430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447427"/>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7" name="正方形/長方形 6"/>
          <p:cNvSpPr/>
          <p:nvPr/>
        </p:nvSpPr>
        <p:spPr>
          <a:xfrm>
            <a:off x="274853" y="4005000"/>
            <a:ext cx="8591081" cy="1020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2" name="正方形/長方形 1"/>
          <p:cNvSpPr/>
          <p:nvPr/>
        </p:nvSpPr>
        <p:spPr>
          <a:xfrm>
            <a:off x="274854" y="1524756"/>
            <a:ext cx="5685024" cy="20780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5" name="コンテンツ プレースホルダー 4"/>
          <p:cNvSpPr>
            <a:spLocks noGrp="1"/>
          </p:cNvSpPr>
          <p:nvPr>
            <p:ph idx="1"/>
          </p:nvPr>
        </p:nvSpPr>
        <p:spPr>
          <a:xfrm>
            <a:off x="254976" y="765000"/>
            <a:ext cx="8853023" cy="5976000"/>
          </a:xfrm>
        </p:spPr>
        <p:txBody>
          <a:bodyPr rtlCol="0">
            <a:normAutofit/>
          </a:bodyPr>
          <a:lstStyle/>
          <a:p>
            <a:pPr marL="0" indent="0" rtl="0">
              <a:buNone/>
            </a:pPr>
            <a:r>
              <a:rPr lang="zh-hans" sz="2000" dirty="0">
                <a:latin typeface="SimSun" panose="02010600030101010101" pitchFamily="2" charset="-122"/>
                <a:ea typeface="SimSun" panose="02010600030101010101" pitchFamily="2" charset="-122"/>
              </a:rPr>
              <a:t>【劳动事故事例</a:t>
            </a:r>
            <a:r>
              <a:rPr lang="en-US" altLang="zh-Hans" sz="2000" dirty="0">
                <a:latin typeface="SimSun" panose="02010600030101010101" pitchFamily="2" charset="-122"/>
                <a:ea typeface="SimSun" panose="02010600030101010101" pitchFamily="2" charset="-122"/>
              </a:rPr>
              <a:t>2】</a:t>
            </a:r>
            <a:r>
              <a:rPr lang="zh-hans" sz="1600" b="1" dirty="0">
                <a:solidFill>
                  <a:srgbClr val="C00000"/>
                </a:solidFill>
                <a:latin typeface="SimSun" panose="02010600030101010101" pitchFamily="2" charset="-122"/>
                <a:ea typeface="SimSun" panose="02010600030101010101" pitchFamily="2" charset="-122"/>
              </a:rPr>
              <a:t> 在烈日下的屋顶停车场，进行车辆的引导和整理工作时，发生中暑</a:t>
            </a:r>
            <a:endParaRPr lang="en-US" altLang="ja-JP" sz="1600" b="1" dirty="0">
              <a:solidFill>
                <a:srgbClr val="C00000"/>
              </a:solidFill>
              <a:latin typeface="SimSun" panose="02010600030101010101" pitchFamily="2" charset="-122"/>
              <a:ea typeface="SimSun" panose="02010600030101010101" pitchFamily="2" charset="-122"/>
            </a:endParaRPr>
          </a:p>
          <a:p>
            <a:pPr marL="0" indent="0" rtl="0">
              <a:buNone/>
            </a:pPr>
            <a:r>
              <a:rPr lang="zh-hans" sz="2000" dirty="0">
                <a:latin typeface="SimSun" panose="02010600030101010101" pitchFamily="2" charset="-122"/>
                <a:ea typeface="SimSun" panose="02010600030101010101" pitchFamily="2" charset="-122"/>
              </a:rPr>
              <a:t>1 劳动事故的发生情况</a:t>
            </a:r>
            <a:endParaRPr kumimoji="1" lang="en-US" altLang="ja-JP" sz="2000" dirty="0">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C在烈日下，作为保安员，在超市室外停车场负责</a:t>
            </a:r>
            <a:endParaRPr lang="en-US" altLang="ja-JP" sz="1600" dirty="0">
              <a:solidFill>
                <a:schemeClr val="tx1"/>
              </a:solidFill>
              <a:latin typeface="SimSun" panose="02010600030101010101" pitchFamily="2" charset="-122"/>
              <a:ea typeface="SimSun" panose="02010600030101010101" pitchFamily="2" charset="-122"/>
            </a:endParaRPr>
          </a:p>
          <a:p>
            <a:pPr marL="0" indent="0" rtl="0">
              <a:buNone/>
            </a:pPr>
            <a:r>
              <a:rPr lang="zh-hans" sz="1600" dirty="0">
                <a:solidFill>
                  <a:schemeClr val="tx1"/>
                </a:solidFill>
                <a:latin typeface="SimSun" panose="02010600030101010101" pitchFamily="2" charset="-122"/>
                <a:ea typeface="SimSun" panose="02010600030101010101" pitchFamily="2" charset="-122"/>
              </a:rPr>
              <a:t>　 车辆的引导和整理。</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和一天前、两天前负责相同的工作内容，虽然在当天告知</a:t>
            </a:r>
            <a:endParaRPr lang="en-US" altLang="zh-Hans" sz="1600" dirty="0">
              <a:solidFill>
                <a:schemeClr val="tx1"/>
              </a:solidFill>
              <a:latin typeface="SimSun" panose="02010600030101010101" pitchFamily="2" charset="-122"/>
              <a:ea typeface="SimSun" panose="02010600030101010101" pitchFamily="2" charset="-122"/>
            </a:endParaRPr>
          </a:p>
          <a:p>
            <a:pPr marL="0" indent="0" rtl="0">
              <a:buNone/>
            </a:pPr>
            <a:r>
              <a:rPr lang="en-US" altLang="zh-Hans" sz="1600" dirty="0">
                <a:solidFill>
                  <a:schemeClr val="tx1"/>
                </a:solidFill>
                <a:latin typeface="SimSun" panose="02010600030101010101" pitchFamily="2" charset="-122"/>
                <a:ea typeface="SimSun" panose="02010600030101010101" pitchFamily="2" charset="-122"/>
              </a:rPr>
              <a:t>  </a:t>
            </a:r>
            <a:r>
              <a:rPr lang="zh-hans" sz="1600" dirty="0">
                <a:solidFill>
                  <a:schemeClr val="tx1"/>
                </a:solidFill>
                <a:latin typeface="SimSun" panose="02010600030101010101" pitchFamily="2" charset="-122"/>
                <a:ea typeface="SimSun" panose="02010600030101010101" pitchFamily="2" charset="-122"/>
              </a:rPr>
              <a:t>现场负责人身体不舒服，但C也觉得没事并返回工作岗位。</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现场负责人发现他脸色苍白，命令他休息，但之后</a:t>
            </a:r>
            <a:endParaRPr lang="en-US" altLang="ja-JP" sz="1600" dirty="0">
              <a:solidFill>
                <a:schemeClr val="tx1"/>
              </a:solidFill>
              <a:latin typeface="SimSun" panose="02010600030101010101" pitchFamily="2" charset="-122"/>
              <a:ea typeface="SimSun" panose="02010600030101010101" pitchFamily="2" charset="-122"/>
            </a:endParaRPr>
          </a:p>
          <a:p>
            <a:pPr marL="0" indent="0" rtl="0">
              <a:buNone/>
            </a:pPr>
            <a:r>
              <a:rPr lang="zh-hans" sz="1600" dirty="0">
                <a:solidFill>
                  <a:schemeClr val="tx1"/>
                </a:solidFill>
                <a:latin typeface="SimSun" panose="02010600030101010101" pitchFamily="2" charset="-122"/>
                <a:ea typeface="SimSun" panose="02010600030101010101" pitchFamily="2" charset="-122"/>
              </a:rPr>
              <a:t>　 发现呕吐并昏倒的C，因中暑而死亡。</a:t>
            </a:r>
            <a:endParaRPr lang="en-US" altLang="ja-JP" sz="1600" dirty="0">
              <a:solidFill>
                <a:schemeClr val="tx1"/>
              </a:solidFill>
              <a:latin typeface="SimSun" panose="02010600030101010101" pitchFamily="2" charset="-122"/>
              <a:ea typeface="SimSun" panose="02010600030101010101" pitchFamily="2" charset="-122"/>
            </a:endParaRPr>
          </a:p>
          <a:p>
            <a:pPr marL="0" indent="0" rtl="0">
              <a:buNone/>
            </a:pPr>
            <a:r>
              <a:rPr lang="zh-hans" sz="2000" dirty="0">
                <a:latin typeface="SimSun" panose="02010600030101010101" pitchFamily="2" charset="-122"/>
                <a:ea typeface="SimSun" panose="02010600030101010101" pitchFamily="2" charset="-122"/>
              </a:rPr>
              <a:t>2 不安全的工作</a:t>
            </a:r>
            <a:endParaRPr kumimoji="1" lang="en-US" altLang="ja-JP" sz="2000" dirty="0">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由于连续多日在烈日下工作，使得身体状况恶化。</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在没有确保充足休息的情况下开展工作。</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不仅是C，现场负责人也缺乏中暑相关知识，未能采取适当的措施。</a:t>
            </a:r>
            <a:endParaRPr lang="en-US" altLang="ja-JP" sz="1600" dirty="0">
              <a:solidFill>
                <a:schemeClr val="tx1"/>
              </a:solidFill>
              <a:latin typeface="SimSun" panose="02010600030101010101" pitchFamily="2" charset="-122"/>
              <a:ea typeface="SimSun" panose="02010600030101010101" pitchFamily="2" charset="-122"/>
            </a:endParaRPr>
          </a:p>
          <a:p>
            <a:pPr marL="0" indent="0" rtl="0">
              <a:buNone/>
            </a:pPr>
            <a:r>
              <a:rPr lang="zh-hans" sz="2000" dirty="0">
                <a:latin typeface="SimSun" panose="02010600030101010101" pitchFamily="2" charset="-122"/>
                <a:ea typeface="SimSun" panose="02010600030101010101" pitchFamily="2" charset="-122"/>
              </a:rPr>
              <a:t>3 为了安全工作</a:t>
            </a:r>
            <a:endParaRPr kumimoji="1" lang="en-US" altLang="ja-JP" sz="2000" dirty="0">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根据健康状况，确保休息时间和休息地点等。</a:t>
            </a:r>
            <a:endParaRPr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基于在烈日下的长时间工作，注意水分盐分的补充和服装等。</a:t>
            </a:r>
            <a:endParaRPr kumimoji="1" lang="en-US" altLang="ja-JP" sz="1600" dirty="0">
              <a:solidFill>
                <a:schemeClr val="tx1"/>
              </a:solidFill>
              <a:latin typeface="SimSun" panose="02010600030101010101" pitchFamily="2" charset="-122"/>
              <a:ea typeface="SimSun" panose="02010600030101010101" pitchFamily="2" charset="-122"/>
            </a:endParaRPr>
          </a:p>
          <a:p>
            <a:pPr rtl="0">
              <a:buFont typeface="Wingdings" panose="05000000000000000000" pitchFamily="2" charset="2"/>
              <a:buChar char="ü"/>
            </a:pPr>
            <a:r>
              <a:rPr lang="zh-hans" sz="1600" dirty="0">
                <a:solidFill>
                  <a:schemeClr val="tx1"/>
                </a:solidFill>
                <a:latin typeface="SimSun" panose="02010600030101010101" pitchFamily="2" charset="-122"/>
                <a:ea typeface="SimSun" panose="02010600030101010101" pitchFamily="2" charset="-122"/>
              </a:rPr>
              <a:t>贯彻包括紧急应对等在内的中暑相关教育。</a:t>
            </a:r>
            <a:endParaRPr kumimoji="1" lang="ja-JP" altLang="en-US" sz="1600" dirty="0">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工作场所里存在着各种危险</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106301" y="1270278"/>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3</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83518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发生劳动事故时的重点</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zh-hans" sz="2400" dirty="0">
                <a:latin typeface="SimSun" panose="02010600030101010101" pitchFamily="2" charset="-122"/>
                <a:ea typeface="SimSun" panose="02010600030101010101" pitchFamily="2" charset="-122"/>
              </a:rPr>
              <a:t>即使保安公司、合同公司、保安员自身积极开展安全卫生管理和安全卫生活动，也无法将发生劳动事故的风险降为零。</a:t>
            </a:r>
            <a:endParaRPr lang="en-US" altLang="ja-JP" sz="2400" dirty="0">
              <a:latin typeface="SimSun" panose="02010600030101010101" pitchFamily="2" charset="-122"/>
              <a:ea typeface="SimSun" panose="02010600030101010101" pitchFamily="2" charset="-122"/>
            </a:endParaRPr>
          </a:p>
          <a:p>
            <a:pPr rtl="0"/>
            <a:r>
              <a:rPr lang="zh-hans" sz="2400" dirty="0">
                <a:latin typeface="SimSun" panose="02010600030101010101" pitchFamily="2" charset="-122"/>
                <a:ea typeface="SimSun" panose="02010600030101010101" pitchFamily="2" charset="-122"/>
              </a:rPr>
              <a:t>万一，作业现场发生劳动事故，请对受害人采取应对（应急措施等）。</a:t>
            </a:r>
            <a:endParaRPr lang="en-US" altLang="ja-JP" sz="2000" dirty="0">
              <a:latin typeface="SimSun" panose="02010600030101010101" pitchFamily="2" charset="-122"/>
              <a:ea typeface="SimSun" panose="02010600030101010101" pitchFamily="2" charset="-122"/>
            </a:endParaRPr>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2" name="爆発 1 1"/>
          <p:cNvSpPr/>
          <p:nvPr/>
        </p:nvSpPr>
        <p:spPr>
          <a:xfrm>
            <a:off x="324431" y="253429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2000" dirty="0">
                <a:latin typeface="SimSun" panose="02010600030101010101" pitchFamily="2" charset="-122"/>
                <a:ea typeface="SimSun" panose="02010600030101010101" pitchFamily="2" charset="-122"/>
              </a:rPr>
              <a:t>发生劳动事故</a:t>
            </a:r>
          </a:p>
        </p:txBody>
      </p:sp>
      <p:sp>
        <p:nvSpPr>
          <p:cNvPr id="5" name="テキスト ボックス 4"/>
          <p:cNvSpPr txBox="1"/>
          <p:nvPr/>
        </p:nvSpPr>
        <p:spPr>
          <a:xfrm>
            <a:off x="1299728" y="3614296"/>
            <a:ext cx="1114408" cy="369332"/>
          </a:xfrm>
          <a:prstGeom prst="rect">
            <a:avLst/>
          </a:prstGeom>
          <a:noFill/>
        </p:spPr>
        <p:txBody>
          <a:bodyPr wrap="none" rtlCol="0">
            <a:spAutoFit/>
          </a:bodyPr>
          <a:lstStyle/>
          <a:p>
            <a:pPr rtl="0"/>
            <a:r>
              <a:rPr lang="zh-hans" b="1">
                <a:solidFill>
                  <a:schemeClr val="accent2"/>
                </a:solidFill>
                <a:latin typeface="SimSun" panose="02010600030101010101" pitchFamily="2" charset="-122"/>
                <a:ea typeface="SimSun" panose="02010600030101010101" pitchFamily="2" charset="-122"/>
              </a:rPr>
              <a:t>先冷静！</a:t>
            </a:r>
          </a:p>
        </p:txBody>
      </p:sp>
      <p:sp>
        <p:nvSpPr>
          <p:cNvPr id="7" name="テキスト ボックス 6"/>
          <p:cNvSpPr txBox="1"/>
          <p:nvPr/>
        </p:nvSpPr>
        <p:spPr>
          <a:xfrm>
            <a:off x="1730012" y="3940066"/>
            <a:ext cx="4083169" cy="338554"/>
          </a:xfrm>
          <a:prstGeom prst="rect">
            <a:avLst/>
          </a:prstGeom>
          <a:noFill/>
        </p:spPr>
        <p:txBody>
          <a:bodyPr wrap="none" rtlCol="0">
            <a:spAutoFit/>
          </a:bodyPr>
          <a:lstStyle/>
          <a:p>
            <a:pPr rtl="0"/>
            <a:r>
              <a:rPr lang="zh-hans" sz="1600" dirty="0">
                <a:latin typeface="SimSun" panose="02010600030101010101" pitchFamily="2" charset="-122"/>
                <a:ea typeface="SimSun" panose="02010600030101010101" pitchFamily="2" charset="-122"/>
              </a:rPr>
              <a:t>请注意不要慌忙靠近，以免造成二次事故。</a:t>
            </a:r>
            <a:endParaRPr kumimoji="1" lang="ja-JP" altLang="en-US" sz="1600" dirty="0">
              <a:latin typeface="SimSun" panose="02010600030101010101" pitchFamily="2" charset="-122"/>
              <a:ea typeface="SimSun" panose="02010600030101010101" pitchFamily="2" charset="-122"/>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2000">
                <a:latin typeface="SimSun" panose="02010600030101010101" pitchFamily="2" charset="-122"/>
                <a:ea typeface="SimSun" panose="02010600030101010101" pitchFamily="2" charset="-122"/>
              </a:rPr>
              <a:t>现场应对</a:t>
            </a:r>
          </a:p>
        </p:txBody>
      </p:sp>
      <p:sp>
        <p:nvSpPr>
          <p:cNvPr id="14" name="テキスト ボックス 13"/>
          <p:cNvSpPr txBox="1"/>
          <p:nvPr/>
        </p:nvSpPr>
        <p:spPr>
          <a:xfrm>
            <a:off x="1387610" y="5733834"/>
            <a:ext cx="3474028" cy="646331"/>
          </a:xfrm>
          <a:prstGeom prst="rect">
            <a:avLst/>
          </a:prstGeom>
          <a:noFill/>
        </p:spPr>
        <p:txBody>
          <a:bodyPr wrap="none" rtlCol="0">
            <a:spAutoFit/>
          </a:bodyPr>
          <a:lstStyle/>
          <a:p>
            <a:pPr marL="285750" indent="-285750" rtl="0">
              <a:buFont typeface="Wingdings" panose="05000000000000000000" pitchFamily="2" charset="2"/>
              <a:buChar char="l"/>
            </a:pPr>
            <a:r>
              <a:rPr lang="zh-hans">
                <a:latin typeface="SimSun" panose="02010600030101010101" pitchFamily="2" charset="-122"/>
                <a:ea typeface="SimSun" panose="02010600030101010101" pitchFamily="2" charset="-122"/>
              </a:rPr>
              <a:t>救护受害人</a:t>
            </a:r>
            <a:endParaRPr kumimoji="1" lang="en-US" altLang="ja-JP" dirty="0">
              <a:latin typeface="SimSun" panose="02010600030101010101" pitchFamily="2" charset="-122"/>
              <a:ea typeface="SimSun" panose="02010600030101010101" pitchFamily="2" charset="-122"/>
            </a:endParaRPr>
          </a:p>
          <a:p>
            <a:pPr marL="285750" indent="-285750" rtl="0">
              <a:buFont typeface="Wingdings" panose="05000000000000000000" pitchFamily="2" charset="2"/>
              <a:buChar char="l"/>
            </a:pPr>
            <a:r>
              <a:rPr lang="zh-hans">
                <a:latin typeface="SimSun" panose="02010600030101010101" pitchFamily="2" charset="-122"/>
                <a:ea typeface="SimSun" panose="02010600030101010101" pitchFamily="2" charset="-122"/>
              </a:rPr>
              <a:t>联系现场负责人、保安负责人</a:t>
            </a:r>
            <a:endParaRPr kumimoji="1" lang="ja-JP" altLang="en-US" dirty="0">
              <a:latin typeface="SimSun" panose="02010600030101010101" pitchFamily="2" charset="-122"/>
              <a:ea typeface="SimSun" panose="02010600030101010101" pitchFamily="2" charset="-122"/>
            </a:endParaRPr>
          </a:p>
        </p:txBody>
      </p:sp>
      <p:sp>
        <p:nvSpPr>
          <p:cNvPr id="15" name="テキスト ボックス 14"/>
          <p:cNvSpPr txBox="1"/>
          <p:nvPr/>
        </p:nvSpPr>
        <p:spPr>
          <a:xfrm>
            <a:off x="5207887" y="5733833"/>
            <a:ext cx="2550698" cy="369332"/>
          </a:xfrm>
          <a:prstGeom prst="rect">
            <a:avLst/>
          </a:prstGeom>
          <a:noFill/>
        </p:spPr>
        <p:txBody>
          <a:bodyPr wrap="none" rtlCol="0">
            <a:spAutoFit/>
          </a:bodyPr>
          <a:lstStyle/>
          <a:p>
            <a:pPr marL="285750" indent="-285750" rtl="0">
              <a:buFont typeface="Wingdings" panose="05000000000000000000" pitchFamily="2" charset="2"/>
              <a:buChar char="l"/>
            </a:pPr>
            <a:r>
              <a:rPr lang="zh-hans">
                <a:latin typeface="SimSun" panose="02010600030101010101" pitchFamily="2" charset="-122"/>
                <a:ea typeface="SimSun" panose="02010600030101010101" pitchFamily="2" charset="-122"/>
              </a:rPr>
              <a:t>将受害人运送到医院</a:t>
            </a:r>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9" name="スライド番号プレースホルダー 8"/>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30</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7055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7200" b="1" dirty="0">
                <a:solidFill>
                  <a:schemeClr val="accent6">
                    <a:lumMod val="50000"/>
                  </a:schemeClr>
                </a:solidFill>
                <a:latin typeface="SimSun" panose="02010600030101010101" pitchFamily="2" charset="-122"/>
                <a:ea typeface="SimSun" panose="02010600030101010101" pitchFamily="2" charset="-122"/>
              </a:rPr>
              <a:t>请确保安全</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31</a:t>
            </a:fld>
            <a:endParaRPr kumimoji="1" lang="ja-JP" altLang="en-US"/>
          </a:p>
        </p:txBody>
      </p:sp>
    </p:spTree>
    <p:extLst>
      <p:ext uri="{BB962C8B-B14F-4D97-AF65-F5344CB8AC3E}">
        <p14:creationId xmlns:p14="http://schemas.microsoft.com/office/powerpoint/2010/main" val="33923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保安行业的劳动事故呈上升趋势</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4</a:t>
            </a:fld>
            <a:endParaRPr kumimoji="1" lang="ja-JP" altLang="en-US">
              <a:latin typeface="SimSun" panose="02010600030101010101" pitchFamily="2" charset="-122"/>
              <a:ea typeface="SimSun" panose="02010600030101010101" pitchFamily="2" charset="-122"/>
            </a:endParaRPr>
          </a:p>
        </p:txBody>
      </p:sp>
      <p:sp>
        <p:nvSpPr>
          <p:cNvPr id="53" name="コンテンツ プレースホルダー 4"/>
          <p:cNvSpPr txBox="1">
            <a:spLocks/>
          </p:cNvSpPr>
          <p:nvPr/>
        </p:nvSpPr>
        <p:spPr>
          <a:xfrm>
            <a:off x="254976" y="765000"/>
            <a:ext cx="8853023"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zh-hans" sz="2000">
                <a:latin typeface="SimSun" panose="02010600030101010101" pitchFamily="2" charset="-122"/>
                <a:ea typeface="SimSun" panose="02010600030101010101" pitchFamily="2" charset="-122"/>
              </a:rPr>
              <a:t>【保安行业的劳动事故的特征】　</a:t>
            </a:r>
            <a:endParaRPr lang="en-US" altLang="ja-JP" sz="2000" b="1" dirty="0">
              <a:solidFill>
                <a:srgbClr val="C00000"/>
              </a:solidFill>
              <a:latin typeface="SimSun" panose="02010600030101010101" pitchFamily="2" charset="-122"/>
              <a:ea typeface="SimSun" panose="02010600030101010101" pitchFamily="2" charset="-122"/>
            </a:endParaRPr>
          </a:p>
        </p:txBody>
      </p:sp>
      <p:sp>
        <p:nvSpPr>
          <p:cNvPr id="54" name="強調線吹き出し 2 (枠付き) 53"/>
          <p:cNvSpPr/>
          <p:nvPr/>
        </p:nvSpPr>
        <p:spPr>
          <a:xfrm flipH="1">
            <a:off x="373810" y="1125000"/>
            <a:ext cx="4198187" cy="840586"/>
          </a:xfrm>
          <a:prstGeom prst="accentBorderCallout2">
            <a:avLst>
              <a:gd name="adj1" fmla="val 25239"/>
              <a:gd name="adj2" fmla="val -1704"/>
              <a:gd name="adj3" fmla="val 25239"/>
              <a:gd name="adj4" fmla="val -7434"/>
              <a:gd name="adj5" fmla="val 56418"/>
              <a:gd name="adj6" fmla="val -1375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zh-hans" sz="16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歇业4天或以上的死伤事故呈上升趋势</a:t>
            </a:r>
          </a:p>
          <a:p>
            <a:pPr marL="285750" indent="-285750" rtl="0">
              <a:buFont typeface="Wingdings" panose="05000000000000000000" pitchFamily="2" charset="2"/>
              <a:buChar char="n"/>
            </a:pPr>
            <a:r>
              <a:rPr lang="zh-hans" sz="16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死亡事故虽然也有增减，但呈上升趋势</a:t>
            </a:r>
            <a:endParaRPr lang="en-US" altLang="ja-JP" sz="16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p:txBody>
      </p:sp>
      <p:sp>
        <p:nvSpPr>
          <p:cNvPr id="55" name="強調線吹き出し 2 (枠付き) 54"/>
          <p:cNvSpPr/>
          <p:nvPr/>
        </p:nvSpPr>
        <p:spPr>
          <a:xfrm>
            <a:off x="4680215" y="5742829"/>
            <a:ext cx="4198187" cy="762061"/>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zh-hans"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跌倒和交通事故较多，占半数以上</a:t>
            </a:r>
            <a:endParaRPr lang="en-US" altLang="ja-JP"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p>
            <a:pPr marL="285750" indent="-285750" rtl="0">
              <a:buFont typeface="Wingdings" panose="05000000000000000000" pitchFamily="2" charset="2"/>
              <a:buChar char="n"/>
            </a:pPr>
            <a:r>
              <a:rPr lang="zh-hans"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死亡事故中多数是由交通事故引起</a:t>
            </a:r>
            <a:endParaRPr lang="en-US" altLang="ja-JP"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p:txBody>
      </p:sp>
      <p:sp>
        <p:nvSpPr>
          <p:cNvPr id="56" name="テキスト ボックス 55"/>
          <p:cNvSpPr txBox="1"/>
          <p:nvPr/>
        </p:nvSpPr>
        <p:spPr>
          <a:xfrm>
            <a:off x="6866670" y="899844"/>
            <a:ext cx="2031325" cy="276999"/>
          </a:xfrm>
          <a:prstGeom prst="rect">
            <a:avLst/>
          </a:prstGeom>
          <a:noFill/>
          <a:ln>
            <a:solidFill>
              <a:schemeClr val="accent5">
                <a:lumMod val="50000"/>
              </a:schemeClr>
            </a:solidFill>
          </a:ln>
        </p:spPr>
        <p:txBody>
          <a:bodyPr wrap="none" rtlCol="0" anchor="ctr">
            <a:spAutoFit/>
          </a:bodyPr>
          <a:lstStyle/>
          <a:p>
            <a:pPr rtl="0"/>
            <a:r>
              <a:rPr lang="zh-hans" sz="1200" dirty="0">
                <a:latin typeface="SimSun" panose="02010600030101010101" pitchFamily="2" charset="-122"/>
                <a:ea typeface="SimSun" panose="02010600030101010101" pitchFamily="2" charset="-122"/>
                <a:cs typeface="Meiryo UI" panose="020B0604030504040204" pitchFamily="50" charset="-128"/>
              </a:rPr>
              <a:t>保安行业中劳动事故的推移</a:t>
            </a:r>
          </a:p>
        </p:txBody>
      </p:sp>
      <p:sp>
        <p:nvSpPr>
          <p:cNvPr id="57" name="テキスト ボックス 56"/>
          <p:cNvSpPr txBox="1"/>
          <p:nvPr/>
        </p:nvSpPr>
        <p:spPr>
          <a:xfrm>
            <a:off x="303574" y="3296001"/>
            <a:ext cx="1877437" cy="276999"/>
          </a:xfrm>
          <a:prstGeom prst="rect">
            <a:avLst/>
          </a:prstGeom>
          <a:noFill/>
          <a:ln>
            <a:solidFill>
              <a:schemeClr val="accent5">
                <a:lumMod val="50000"/>
              </a:schemeClr>
            </a:solidFill>
          </a:ln>
        </p:spPr>
        <p:txBody>
          <a:bodyPr wrap="none" rtlCol="0" anchor="ctr">
            <a:spAutoFit/>
          </a:bodyPr>
          <a:lstStyle/>
          <a:p>
            <a:pPr rtl="0"/>
            <a:r>
              <a:rPr lang="zh-hans" sz="1200" dirty="0">
                <a:latin typeface="SimSun" panose="02010600030101010101" pitchFamily="2" charset="-122"/>
                <a:ea typeface="SimSun" panose="02010600030101010101" pitchFamily="2" charset="-122"/>
                <a:cs typeface="Meiryo UI" panose="020B0604030504040204" pitchFamily="50" charset="-128"/>
              </a:rPr>
              <a:t>受害保安员的事故的类型</a:t>
            </a:r>
            <a:endParaRPr kumimoji="1" lang="ja-JP" altLang="en-US" sz="1200" dirty="0">
              <a:latin typeface="SimSun" panose="02010600030101010101" pitchFamily="2" charset="-122"/>
              <a:ea typeface="SimSun" panose="02010600030101010101" pitchFamily="2" charset="-122"/>
              <a:cs typeface="Meiryo UI" panose="020B0604030504040204" pitchFamily="50" charset="-128"/>
            </a:endParaRPr>
          </a:p>
        </p:txBody>
      </p:sp>
      <p:sp>
        <p:nvSpPr>
          <p:cNvPr id="58" name="テキスト ボックス 57"/>
          <p:cNvSpPr txBox="1"/>
          <p:nvPr/>
        </p:nvSpPr>
        <p:spPr>
          <a:xfrm>
            <a:off x="2867465" y="3296001"/>
            <a:ext cx="1261884" cy="276999"/>
          </a:xfrm>
          <a:prstGeom prst="rect">
            <a:avLst/>
          </a:prstGeom>
          <a:noFill/>
          <a:ln>
            <a:solidFill>
              <a:schemeClr val="accent5">
                <a:lumMod val="50000"/>
              </a:schemeClr>
            </a:solidFill>
          </a:ln>
        </p:spPr>
        <p:txBody>
          <a:bodyPr wrap="none" rtlCol="0" anchor="ctr">
            <a:spAutoFit/>
          </a:bodyPr>
          <a:lstStyle/>
          <a:p>
            <a:pPr rtl="0"/>
            <a:r>
              <a:rPr lang="zh-hans" sz="1200">
                <a:latin typeface="SimSun" panose="02010600030101010101" pitchFamily="2" charset="-122"/>
                <a:ea typeface="SimSun" panose="02010600030101010101" pitchFamily="2" charset="-122"/>
                <a:cs typeface="Meiryo UI" panose="020B0604030504040204" pitchFamily="50" charset="-128"/>
              </a:rPr>
              <a:t>死亡事故的类型</a:t>
            </a:r>
            <a:endParaRPr kumimoji="1" lang="ja-JP" altLang="en-US" sz="1200" dirty="0">
              <a:latin typeface="SimSun" panose="02010600030101010101" pitchFamily="2" charset="-122"/>
              <a:ea typeface="SimSun" panose="02010600030101010101" pitchFamily="2" charset="-122"/>
              <a:cs typeface="Meiryo UI" panose="020B0604030504040204" pitchFamily="50" charset="-128"/>
            </a:endParaRPr>
          </a:p>
        </p:txBody>
      </p:sp>
      <p:graphicFrame>
        <p:nvGraphicFramePr>
          <p:cNvPr id="59" name="グラフ 58"/>
          <p:cNvGraphicFramePr>
            <a:graphicFrameLocks/>
          </p:cNvGraphicFramePr>
          <p:nvPr>
            <p:extLst>
              <p:ext uri="{D42A27DB-BD31-4B8C-83A1-F6EECF244321}">
                <p14:modId xmlns:p14="http://schemas.microsoft.com/office/powerpoint/2010/main" val="1902603185"/>
              </p:ext>
            </p:extLst>
          </p:nvPr>
        </p:nvGraphicFramePr>
        <p:xfrm>
          <a:off x="3543" y="3499468"/>
          <a:ext cx="4104000" cy="2603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3821663255"/>
              </p:ext>
            </p:extLst>
          </p:nvPr>
        </p:nvGraphicFramePr>
        <p:xfrm>
          <a:off x="2124000" y="3249000"/>
          <a:ext cx="4248000" cy="2628000"/>
        </p:xfrm>
        <a:graphic>
          <a:graphicData uri="http://schemas.openxmlformats.org/drawingml/2006/chart">
            <c:chart xmlns:c="http://schemas.openxmlformats.org/drawingml/2006/chart" xmlns:r="http://schemas.openxmlformats.org/officeDocument/2006/relationships" r:id="rId4"/>
          </a:graphicData>
        </a:graphic>
      </p:graphicFrame>
      <p:sp>
        <p:nvSpPr>
          <p:cNvPr id="61" name="テキスト ボックス 60"/>
          <p:cNvSpPr txBox="1"/>
          <p:nvPr/>
        </p:nvSpPr>
        <p:spPr>
          <a:xfrm>
            <a:off x="3655922" y="4443337"/>
            <a:ext cx="1184155" cy="6481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hans" sz="1000" b="0" i="0" u="none" strike="noStrike" kern="0" cap="none" spc="0" normalizeH="0" noProof="0" dirty="0">
                <a:ln>
                  <a:noFill/>
                </a:ln>
                <a:solidFill>
                  <a:sysClr val="windowText" lastClr="000000"/>
                </a:solidFill>
                <a:effectLst/>
                <a:uLnTx/>
                <a:uFillTx/>
                <a:latin typeface="SimSun" panose="02010600030101010101" pitchFamily="2" charset="-122"/>
                <a:ea typeface="SimSun" panose="02010600030101010101" pitchFamily="2" charset="-122"/>
                <a:cs typeface="Meiryo UI" panose="020B0604030504040204" pitchFamily="50" charset="-128"/>
              </a:rPr>
              <a:t>2018年度</a:t>
            </a:r>
          </a:p>
          <a:p>
            <a:pPr marL="0" marR="0" lvl="0" indent="0" algn="ctr" defTabSz="914400" rtl="0" eaLnBrk="1" fontAlgn="auto" latinLnBrk="0" hangingPunct="1">
              <a:lnSpc>
                <a:spcPct val="100000"/>
              </a:lnSpc>
              <a:spcBef>
                <a:spcPts val="0"/>
              </a:spcBef>
              <a:spcAft>
                <a:spcPts val="0"/>
              </a:spcAft>
              <a:buClrTx/>
              <a:buSzTx/>
              <a:buFontTx/>
              <a:buNone/>
              <a:tabLst/>
              <a:defRPr/>
            </a:pPr>
            <a:r>
              <a:rPr lang="zh-hans" sz="1200" b="0" i="0" u="none" strike="noStrike" kern="0" cap="none" spc="0" normalizeH="0" noProof="0" dirty="0">
                <a:ln>
                  <a:noFill/>
                </a:ln>
                <a:solidFill>
                  <a:sysClr val="windowText" lastClr="000000"/>
                </a:solidFill>
                <a:effectLst/>
                <a:uLnTx/>
                <a:uFillTx/>
                <a:latin typeface="SimSun" panose="02010600030101010101" pitchFamily="2" charset="-122"/>
                <a:ea typeface="SimSun" panose="02010600030101010101" pitchFamily="2" charset="-122"/>
                <a:cs typeface="Meiryo UI" panose="020B0604030504040204" pitchFamily="50" charset="-128"/>
              </a:rPr>
              <a:t>死亡人数16名</a:t>
            </a:r>
          </a:p>
        </p:txBody>
      </p:sp>
      <p:graphicFrame>
        <p:nvGraphicFramePr>
          <p:cNvPr id="62" name="グラフ 61"/>
          <p:cNvGraphicFramePr>
            <a:graphicFrameLocks/>
          </p:cNvGraphicFramePr>
          <p:nvPr>
            <p:extLst>
              <p:ext uri="{D42A27DB-BD31-4B8C-83A1-F6EECF244321}">
                <p14:modId xmlns:p14="http://schemas.microsoft.com/office/powerpoint/2010/main" val="440257481"/>
              </p:ext>
            </p:extLst>
          </p:nvPr>
        </p:nvGraphicFramePr>
        <p:xfrm>
          <a:off x="5111267" y="1416030"/>
          <a:ext cx="3744000" cy="2444969"/>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36">
            <a:extLst>
              <a:ext uri="{FF2B5EF4-FFF2-40B4-BE49-F238E27FC236}">
                <a16:creationId xmlns:a16="http://schemas.microsoft.com/office/drawing/2014/main" id="{896E8789-974F-4FB3-A07B-FFF2772FFEF8}"/>
              </a:ext>
            </a:extLst>
          </p:cNvPr>
          <p:cNvSpPr txBox="1"/>
          <p:nvPr/>
        </p:nvSpPr>
        <p:spPr>
          <a:xfrm>
            <a:off x="6289954" y="1914806"/>
            <a:ext cx="366696" cy="146194"/>
          </a:xfrm>
          <a:prstGeom prst="rect">
            <a:avLst/>
          </a:prstGeom>
          <a:solidFill>
            <a:schemeClr val="bg1"/>
          </a:solidFill>
        </p:spPr>
        <p:txBody>
          <a:bodyPr wrap="square" lIns="0" tIns="0" rIns="0" bIns="0" rtlCol="0">
            <a:spAutoFit/>
          </a:bodyPr>
          <a:lstStyle/>
          <a:p>
            <a:pPr rtl="0"/>
            <a:r>
              <a:rPr lang="zh-hans" sz="950" dirty="0">
                <a:latin typeface="SimSun" panose="02010600030101010101" pitchFamily="2" charset="-122"/>
                <a:ea typeface="SimSun" panose="02010600030101010101" pitchFamily="2" charset="-122"/>
              </a:rPr>
              <a:t>死亡</a:t>
            </a:r>
            <a:endParaRPr lang="zh-CN" altLang="en-US" sz="950" dirty="0">
              <a:latin typeface="SimSun" panose="02010600030101010101" pitchFamily="2" charset="-122"/>
              <a:ea typeface="SimSun" panose="02010600030101010101" pitchFamily="2" charset="-122"/>
            </a:endParaRPr>
          </a:p>
        </p:txBody>
      </p:sp>
      <p:sp>
        <p:nvSpPr>
          <p:cNvPr id="15" name="文本框 36">
            <a:extLst>
              <a:ext uri="{FF2B5EF4-FFF2-40B4-BE49-F238E27FC236}">
                <a16:creationId xmlns:a16="http://schemas.microsoft.com/office/drawing/2014/main" id="{8DD4F502-A684-4EB6-96E6-42D9F7E8C02D}"/>
              </a:ext>
            </a:extLst>
          </p:cNvPr>
          <p:cNvSpPr txBox="1"/>
          <p:nvPr/>
        </p:nvSpPr>
        <p:spPr>
          <a:xfrm>
            <a:off x="7084138" y="1892489"/>
            <a:ext cx="243656" cy="146194"/>
          </a:xfrm>
          <a:prstGeom prst="rect">
            <a:avLst/>
          </a:prstGeom>
          <a:solidFill>
            <a:schemeClr val="bg1"/>
          </a:solidFill>
        </p:spPr>
        <p:txBody>
          <a:bodyPr wrap="none" lIns="0" tIns="0" rIns="0" bIns="0" rtlCol="0">
            <a:spAutoFit/>
          </a:bodyPr>
          <a:lstStyle/>
          <a:p>
            <a:pPr rtl="0"/>
            <a:r>
              <a:rPr lang="zh-hans" sz="950" dirty="0">
                <a:latin typeface="SimSun" panose="02010600030101010101" pitchFamily="2" charset="-122"/>
                <a:ea typeface="SimSun" panose="02010600030101010101" pitchFamily="2" charset="-122"/>
              </a:rPr>
              <a:t>死伤</a:t>
            </a:r>
            <a:endParaRPr lang="zh-CN" altLang="en-US" sz="95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19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zh-hans" sz="2000">
                <a:latin typeface="SimSun" panose="02010600030101010101" pitchFamily="2" charset="-122"/>
                <a:ea typeface="SimSun" panose="02010600030101010101" pitchFamily="2" charset="-122"/>
              </a:rPr>
              <a:t>【东西的“有可能”】　</a:t>
            </a:r>
            <a:endParaRPr lang="en-US" altLang="ja-JP" sz="2000" b="1" dirty="0">
              <a:solidFill>
                <a:srgbClr val="C00000"/>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通过“有可能”认识危险</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zh-hans" sz="20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东西</a:t>
            </a:r>
            <a:endParaRPr kumimoji="1" lang="en-US" altLang="ja-JP" sz="20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摇动</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滚动</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突然蹦出</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掉落</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脱落</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燃烧</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倒下</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坍塌</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爆炸</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泄漏</a:t>
            </a: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2000" b="1" dirty="0">
                <a:latin typeface="SimSun" panose="02010600030101010101" pitchFamily="2" charset="-122"/>
                <a:ea typeface="SimSun" panose="02010600030101010101" pitchFamily="2" charset="-122"/>
                <a:cs typeface="Meiryo UI" panose="020B0604030504040204" pitchFamily="50" charset="-128"/>
              </a:rPr>
              <a:t>有可能</a:t>
            </a: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zh-hans" sz="2000">
                <a:latin typeface="SimSun" panose="02010600030101010101" pitchFamily="2" charset="-122"/>
                <a:ea typeface="SimSun" panose="02010600030101010101" pitchFamily="2" charset="-122"/>
              </a:rPr>
              <a:t>【人的“有可能”】　</a:t>
            </a:r>
            <a:endParaRPr lang="en-US" altLang="ja-JP" sz="2000" b="1" dirty="0">
              <a:solidFill>
                <a:srgbClr val="C00000"/>
              </a:solidFill>
              <a:latin typeface="SimSun" panose="02010600030101010101" pitchFamily="2" charset="-122"/>
              <a:ea typeface="SimSun" panose="02010600030101010101" pitchFamily="2" charset="-122"/>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zh-hans" sz="20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人</a:t>
            </a:r>
            <a:endParaRPr kumimoji="1" lang="en-US" altLang="ja-JP" sz="2000"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坠落</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腰疼</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跌倒</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被夹入</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被卷入</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碰到</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被碰到</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烫伤</a:t>
            </a:r>
          </a:p>
          <a:p>
            <a:pPr marL="285750" indent="-285750" rtl="0">
              <a:lnSpc>
                <a:spcPct val="150000"/>
              </a:lnSpc>
              <a:buFont typeface="Wingdings" panose="05000000000000000000" pitchFamily="2" charset="2"/>
              <a:buChar char="l"/>
            </a:pPr>
            <a:r>
              <a:rPr lang="zh-hans" sz="2000" dirty="0">
                <a:solidFill>
                  <a:schemeClr val="tx1"/>
                </a:solidFill>
                <a:latin typeface="SimSun" panose="02010600030101010101" pitchFamily="2" charset="-122"/>
                <a:ea typeface="SimSun" panose="02010600030101010101" pitchFamily="2" charset="-122"/>
                <a:cs typeface="Meiryo UI" panose="020B0604030504040204" pitchFamily="50" charset="-128"/>
              </a:rPr>
              <a:t>电击</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2000" b="1" dirty="0">
                <a:latin typeface="SimSun" panose="02010600030101010101" pitchFamily="2" charset="-122"/>
                <a:ea typeface="SimSun" panose="02010600030101010101" pitchFamily="2" charset="-122"/>
                <a:cs typeface="Meiryo UI" panose="020B0604030504040204" pitchFamily="50" charset="-128"/>
              </a:rPr>
              <a:t>有可能</a:t>
            </a: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5</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2906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410638"/>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zh-hans" sz="2000">
                <a:latin typeface="SimSun" panose="02010600030101010101" pitchFamily="2" charset="-122"/>
                <a:ea typeface="SimSun" panose="02010600030101010101" pitchFamily="2" charset="-122"/>
              </a:rPr>
              <a:t>【环境的“有可能”】　</a:t>
            </a:r>
            <a:endParaRPr lang="en-US" altLang="ja-JP" sz="2000" b="1" dirty="0">
              <a:solidFill>
                <a:srgbClr val="C00000"/>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通过“有可能”认识危险</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452199"/>
            <a:ext cx="1499128" cy="1251305"/>
          </a:xfrm>
          <a:prstGeom prst="rect">
            <a:avLst/>
          </a:prstGeom>
          <a:noFill/>
        </p:spPr>
        <p:txBody>
          <a:bodyPr wrap="none" rtlCol="0">
            <a:spAutoFit/>
          </a:bodyPr>
          <a:lstStyle/>
          <a:p>
            <a:pPr rtl="0"/>
            <a:r>
              <a:rPr lang="zh-hans" sz="2000" b="1">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气温</a:t>
            </a:r>
            <a:endParaRPr kumimoji="1" lang="en-US" altLang="ja-JP" sz="20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p>
            <a:pPr marL="285750" indent="-285750" rtl="0">
              <a:lnSpc>
                <a:spcPct val="150000"/>
              </a:lnSpc>
              <a:buFont typeface="Wingdings" panose="05000000000000000000" pitchFamily="2" charset="2"/>
              <a:buChar char="l"/>
            </a:pPr>
            <a:r>
              <a:rPr lang="zh-hans" sz="2000">
                <a:latin typeface="SimSun" panose="02010600030101010101" pitchFamily="2" charset="-122"/>
                <a:ea typeface="SimSun" panose="02010600030101010101" pitchFamily="2" charset="-122"/>
                <a:cs typeface="Meiryo UI" panose="020B0604030504040204" pitchFamily="50" charset="-128"/>
              </a:rPr>
              <a:t>高（热）</a:t>
            </a:r>
            <a:endParaRPr lang="en-US" altLang="ja-JP" sz="2000" dirty="0">
              <a:latin typeface="SimSun" panose="02010600030101010101" pitchFamily="2" charset="-122"/>
              <a:ea typeface="SimSun" panose="02010600030101010101" pitchFamily="2" charset="-122"/>
              <a:cs typeface="Meiryo UI" panose="020B0604030504040204" pitchFamily="50" charset="-128"/>
            </a:endParaRPr>
          </a:p>
          <a:p>
            <a:pPr marL="285750" indent="-285750" rtl="0">
              <a:lnSpc>
                <a:spcPct val="150000"/>
              </a:lnSpc>
              <a:buFont typeface="Wingdings" panose="05000000000000000000" pitchFamily="2" charset="2"/>
              <a:buChar char="l"/>
            </a:pPr>
            <a:r>
              <a:rPr lang="zh-hans" sz="2000">
                <a:latin typeface="SimSun" panose="02010600030101010101" pitchFamily="2" charset="-122"/>
                <a:ea typeface="SimSun" panose="02010600030101010101" pitchFamily="2" charset="-122"/>
                <a:cs typeface="Meiryo UI" panose="020B0604030504040204" pitchFamily="50" charset="-128"/>
              </a:rPr>
              <a:t>低（冷）</a:t>
            </a:r>
          </a:p>
        </p:txBody>
      </p:sp>
      <p:sp>
        <p:nvSpPr>
          <p:cNvPr id="17" name="テキスト ボックス 16"/>
          <p:cNvSpPr txBox="1"/>
          <p:nvPr/>
        </p:nvSpPr>
        <p:spPr>
          <a:xfrm>
            <a:off x="2675643" y="4437000"/>
            <a:ext cx="2781531" cy="1251305"/>
          </a:xfrm>
          <a:prstGeom prst="rect">
            <a:avLst/>
          </a:prstGeom>
          <a:noFill/>
        </p:spPr>
        <p:txBody>
          <a:bodyPr wrap="none" rtlCol="0">
            <a:spAutoFit/>
          </a:bodyPr>
          <a:lstStyle/>
          <a:p>
            <a:pPr rtl="0"/>
            <a:r>
              <a:rPr lang="zh-hans" sz="2000" b="1">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周围</a:t>
            </a:r>
            <a:endParaRPr kumimoji="1" lang="en-US" altLang="ja-JP" sz="20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p>
            <a:pPr marL="285750" indent="-285750" rtl="0">
              <a:lnSpc>
                <a:spcPct val="150000"/>
              </a:lnSpc>
              <a:buFont typeface="Wingdings" panose="05000000000000000000" pitchFamily="2" charset="2"/>
              <a:buChar char="l"/>
            </a:pPr>
            <a:r>
              <a:rPr lang="zh-hans" sz="2000">
                <a:latin typeface="SimSun" panose="02010600030101010101" pitchFamily="2" charset="-122"/>
                <a:ea typeface="SimSun" panose="02010600030101010101" pitchFamily="2" charset="-122"/>
                <a:cs typeface="Meiryo UI" panose="020B0604030504040204" pitchFamily="50" charset="-128"/>
              </a:rPr>
              <a:t>暗（难以看到脚下）</a:t>
            </a:r>
            <a:endParaRPr lang="en-US" altLang="ja-JP" sz="2000" dirty="0">
              <a:latin typeface="SimSun" panose="02010600030101010101" pitchFamily="2" charset="-122"/>
              <a:ea typeface="SimSun" panose="02010600030101010101" pitchFamily="2" charset="-122"/>
              <a:cs typeface="Meiryo UI" panose="020B0604030504040204" pitchFamily="50" charset="-128"/>
            </a:endParaRPr>
          </a:p>
          <a:p>
            <a:pPr marL="285750" indent="-285750" rtl="0">
              <a:lnSpc>
                <a:spcPct val="150000"/>
              </a:lnSpc>
              <a:buFont typeface="Wingdings" panose="05000000000000000000" pitchFamily="2" charset="2"/>
              <a:buChar char="l"/>
            </a:pPr>
            <a:r>
              <a:rPr lang="zh-hans" sz="2000">
                <a:latin typeface="SimSun" panose="02010600030101010101" pitchFamily="2" charset="-122"/>
                <a:ea typeface="SimSun" panose="02010600030101010101" pitchFamily="2" charset="-122"/>
                <a:cs typeface="Meiryo UI" panose="020B0604030504040204" pitchFamily="50" charset="-128"/>
              </a:rPr>
              <a:t>太亮（逆光）</a:t>
            </a:r>
          </a:p>
        </p:txBody>
      </p:sp>
      <p:sp>
        <p:nvSpPr>
          <p:cNvPr id="18" name="テキスト ボックス 17"/>
          <p:cNvSpPr txBox="1"/>
          <p:nvPr/>
        </p:nvSpPr>
        <p:spPr>
          <a:xfrm>
            <a:off x="5580000" y="4452199"/>
            <a:ext cx="2525050" cy="1251305"/>
          </a:xfrm>
          <a:prstGeom prst="rect">
            <a:avLst/>
          </a:prstGeom>
          <a:noFill/>
        </p:spPr>
        <p:txBody>
          <a:bodyPr wrap="none" rtlCol="0">
            <a:spAutoFit/>
          </a:bodyPr>
          <a:lstStyle/>
          <a:p>
            <a:pPr rtl="0"/>
            <a:r>
              <a:rPr lang="zh-hans" sz="2000" b="1">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工作场所</a:t>
            </a:r>
            <a:endParaRPr kumimoji="1" lang="en-US" altLang="ja-JP" sz="2000" b="1" dirty="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endParaRPr>
          </a:p>
          <a:p>
            <a:pPr marL="285750" indent="-285750" rtl="0">
              <a:lnSpc>
                <a:spcPct val="150000"/>
              </a:lnSpc>
              <a:buFont typeface="Wingdings" panose="05000000000000000000" pitchFamily="2" charset="2"/>
              <a:buChar char="l"/>
            </a:pPr>
            <a:r>
              <a:rPr lang="zh-hans" sz="2000">
                <a:latin typeface="SimSun" panose="02010600030101010101" pitchFamily="2" charset="-122"/>
                <a:ea typeface="SimSun" panose="02010600030101010101" pitchFamily="2" charset="-122"/>
                <a:cs typeface="Meiryo UI" panose="020B0604030504040204" pitchFamily="50" charset="-128"/>
              </a:rPr>
              <a:t>高（跌落风险）</a:t>
            </a:r>
            <a:endParaRPr lang="en-US" altLang="ja-JP" sz="2000" dirty="0">
              <a:latin typeface="SimSun" panose="02010600030101010101" pitchFamily="2" charset="-122"/>
              <a:ea typeface="SimSun" panose="02010600030101010101" pitchFamily="2" charset="-122"/>
              <a:cs typeface="Meiryo UI" panose="020B0604030504040204" pitchFamily="50" charset="-128"/>
            </a:endParaRPr>
          </a:p>
          <a:p>
            <a:pPr marL="285750" indent="-285750" rtl="0">
              <a:lnSpc>
                <a:spcPct val="150000"/>
              </a:lnSpc>
              <a:buFont typeface="Wingdings" panose="05000000000000000000" pitchFamily="2" charset="2"/>
              <a:buChar char="l"/>
            </a:pPr>
            <a:r>
              <a:rPr lang="zh-hans" sz="2000">
                <a:latin typeface="SimSun" panose="02010600030101010101" pitchFamily="2" charset="-122"/>
                <a:ea typeface="SimSun" panose="02010600030101010101" pitchFamily="2" charset="-122"/>
                <a:cs typeface="Meiryo UI" panose="020B0604030504040204" pitchFamily="50" charset="-128"/>
              </a:rPr>
              <a:t>脆弱（倒塌风险）</a:t>
            </a:r>
          </a:p>
        </p:txBody>
      </p:sp>
      <p:sp>
        <p:nvSpPr>
          <p:cNvPr id="20" name="角丸四角形 19"/>
          <p:cNvSpPr/>
          <p:nvPr/>
        </p:nvSpPr>
        <p:spPr>
          <a:xfrm>
            <a:off x="3780001" y="3511408"/>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2000" b="1">
                <a:latin typeface="SimSun" panose="02010600030101010101" pitchFamily="2" charset="-122"/>
                <a:ea typeface="SimSun" panose="02010600030101010101" pitchFamily="2" charset="-122"/>
                <a:cs typeface="Meiryo UI" panose="020B0604030504040204" pitchFamily="50" charset="-128"/>
              </a:rPr>
              <a:t>有可能</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6</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51433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a:solidFill>
                  <a:schemeClr val="tx1"/>
                </a:solidFill>
                <a:latin typeface="SimSun" panose="02010600030101010101" pitchFamily="2" charset="-122"/>
                <a:ea typeface="SimSun" panose="02010600030101010101" pitchFamily="2" charset="-122"/>
                <a:cs typeface="Meiryo UI" panose="020B0604030504040204" pitchFamily="50" charset="-128"/>
              </a:rPr>
              <a:t>安全工作从正确的服装、姿势和报联相开始</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请穿着并佩戴规定的服装和装备。</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为了时刻保持清洁感，请注意防止弄脏或起皱。</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不要携带不必要的物品或个人物品，并时刻注意周围的视线。</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请正确佩戴身份证明、公司徽章和臂章。</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特别是引导交通的保安员，除了佩戴头盔，还请穿着反光背心等，以便车辆驾驶员等即使在夜间也容易看到。</a:t>
            </a: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挺起胸，伸直背，开始负责保安工作。</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确保有足够的时间和情绪，并就位。</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工作中保持正确的姿势，保持开阔的视野，以便可以环顾四周。</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行动利落，不需要多余。</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请注意，如果手插在口袋里工作，不仅无法活动手，而且还会失去他人的好感。</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595035" cy="584775"/>
          </a:xfrm>
          <a:prstGeom prst="rect">
            <a:avLst/>
          </a:prstGeom>
          <a:noFill/>
        </p:spPr>
        <p:txBody>
          <a:bodyPr wrap="none" rtlCol="0">
            <a:spAutoFit/>
          </a:bodyPr>
          <a:lstStyle/>
          <a:p>
            <a:pPr rtl="0"/>
            <a:r>
              <a:rPr lang="zh-hans" sz="3200" b="1">
                <a:solidFill>
                  <a:srgbClr val="FF0000"/>
                </a:solidFill>
                <a:latin typeface="SimSun" panose="02010600030101010101" pitchFamily="2" charset="-122"/>
                <a:ea typeface="SimSun" panose="02010600030101010101" pitchFamily="2" charset="-122"/>
              </a:rPr>
              <a:t>〇</a:t>
            </a:r>
          </a:p>
        </p:txBody>
      </p:sp>
      <p:sp>
        <p:nvSpPr>
          <p:cNvPr id="15" name="テキスト ボックス 14"/>
          <p:cNvSpPr txBox="1"/>
          <p:nvPr/>
        </p:nvSpPr>
        <p:spPr>
          <a:xfrm>
            <a:off x="2139941" y="3403055"/>
            <a:ext cx="596638" cy="584775"/>
          </a:xfrm>
          <a:prstGeom prst="rect">
            <a:avLst/>
          </a:prstGeom>
          <a:noFill/>
        </p:spPr>
        <p:txBody>
          <a:bodyPr wrap="none" rtlCol="0">
            <a:spAutoFit/>
          </a:bodyPr>
          <a:lstStyle/>
          <a:p>
            <a:pPr rtl="0"/>
            <a:r>
              <a:rPr lang="zh-hans" sz="3200" b="1">
                <a:solidFill>
                  <a:schemeClr val="accent5"/>
                </a:solidFill>
                <a:latin typeface="SimSun" panose="02010600030101010101" pitchFamily="2" charset="-122"/>
                <a:ea typeface="SimSun" panose="02010600030101010101" pitchFamily="2" charset="-122"/>
              </a:rPr>
              <a:t>×</a:t>
            </a:r>
            <a:endParaRPr kumimoji="1" lang="ja-JP" altLang="en-US" sz="3200" b="1" dirty="0">
              <a:solidFill>
                <a:schemeClr val="accent5"/>
              </a:solidFill>
              <a:latin typeface="SimSun" panose="02010600030101010101" pitchFamily="2" charset="-122"/>
              <a:ea typeface="SimSun" panose="02010600030101010101" pitchFamily="2" charset="-122"/>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7</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987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安全工作从正确的服装、姿势和报联相开始</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7" y="1125000"/>
            <a:ext cx="2098983" cy="216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不光是在发生异常时，出现错误或故障也请迅速报告。可以实现早期解决。</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请注意5W1H，准确联络（传达）信息。</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自己解决不了的问题，不要放着不管，请和周围人商量。</a:t>
            </a:r>
          </a:p>
          <a:p>
            <a:pPr marL="285750" indent="-285750" rtl="0">
              <a:buFont typeface="Wingdings" panose="05000000000000000000" pitchFamily="2" charset="2"/>
              <a:buChar char="n"/>
            </a:pPr>
            <a:r>
              <a:rPr lang="zh-hans" sz="1600">
                <a:solidFill>
                  <a:schemeClr val="accent5">
                    <a:lumMod val="50000"/>
                  </a:schemeClr>
                </a:solidFill>
                <a:latin typeface="SimSun" panose="02010600030101010101" pitchFamily="2" charset="-122"/>
                <a:ea typeface="SimSun" panose="02010600030101010101" pitchFamily="2" charset="-122"/>
                <a:cs typeface="Meiryo UI" panose="020B0604030504040204" pitchFamily="50" charset="-128"/>
              </a:rPr>
              <a:t>即使是小事，如果觉得有异常，请向上司、保安公司、合同公司等进行报联相。</a:t>
            </a:r>
          </a:p>
        </p:txBody>
      </p:sp>
      <p:sp>
        <p:nvSpPr>
          <p:cNvPr id="16" name="コンテンツ プレースホルダー 15"/>
          <p:cNvSpPr>
            <a:spLocks noGrp="1"/>
          </p:cNvSpPr>
          <p:nvPr>
            <p:ph idx="1"/>
          </p:nvPr>
        </p:nvSpPr>
        <p:spPr>
          <a:xfrm>
            <a:off x="4787324" y="764999"/>
            <a:ext cx="4248676" cy="2495281"/>
          </a:xfrm>
        </p:spPr>
        <p:txBody>
          <a:bodyPr rtlCol="0">
            <a:normAutofit fontScale="92500"/>
          </a:bodyPr>
          <a:lstStyle/>
          <a:p>
            <a:pPr marL="0" indent="0" rtl="0">
              <a:buNone/>
            </a:pPr>
            <a:r>
              <a:rPr lang="zh-hans" sz="1900">
                <a:solidFill>
                  <a:srgbClr val="C00000"/>
                </a:solidFill>
                <a:latin typeface="SimSun" panose="02010600030101010101" pitchFamily="2" charset="-122"/>
                <a:ea typeface="SimSun" panose="02010600030101010101" pitchFamily="2" charset="-122"/>
              </a:rPr>
              <a:t>【什么是报联相（hou/ren/sou）？】</a:t>
            </a:r>
          </a:p>
          <a:p>
            <a:pPr rtl="0"/>
            <a:r>
              <a:rPr lang="zh-hans" sz="1600" u="sng">
                <a:latin typeface="SimSun" panose="02010600030101010101" pitchFamily="2" charset="-122"/>
                <a:ea typeface="SimSun" panose="02010600030101010101" pitchFamily="2" charset="-122"/>
              </a:rPr>
              <a:t>报</a:t>
            </a:r>
            <a:r>
              <a:rPr lang="zh-hans" sz="1600">
                <a:latin typeface="SimSun" panose="02010600030101010101" pitchFamily="2" charset="-122"/>
                <a:ea typeface="SimSun" panose="02010600030101010101" pitchFamily="2" charset="-122"/>
              </a:rPr>
              <a:t>告（</a:t>
            </a:r>
            <a:r>
              <a:rPr lang="zh-hans" sz="1600" u="sng">
                <a:latin typeface="SimSun" panose="02010600030101010101" pitchFamily="2" charset="-122"/>
                <a:ea typeface="SimSun" panose="02010600030101010101" pitchFamily="2" charset="-122"/>
              </a:rPr>
              <a:t>hou</a:t>
            </a:r>
            <a:r>
              <a:rPr lang="zh-hans" sz="1600">
                <a:latin typeface="SimSun" panose="02010600030101010101" pitchFamily="2" charset="-122"/>
                <a:ea typeface="SimSun" panose="02010600030101010101" pitchFamily="2" charset="-122"/>
              </a:rPr>
              <a:t>koku）</a:t>
            </a:r>
            <a:endParaRPr kumimoji="1" lang="en-US" altLang="ja-JP" sz="1600" dirty="0">
              <a:latin typeface="SimSun" panose="02010600030101010101" pitchFamily="2" charset="-122"/>
              <a:ea typeface="SimSun" panose="02010600030101010101" pitchFamily="2" charset="-122"/>
            </a:endParaRPr>
          </a:p>
          <a:p>
            <a:pPr marL="468000" lvl="1" rtl="0"/>
            <a:r>
              <a:rPr lang="zh-hans" sz="1400">
                <a:latin typeface="SimSun" panose="02010600030101010101" pitchFamily="2" charset="-122"/>
                <a:ea typeface="SimSun" panose="02010600030101010101" pitchFamily="2" charset="-122"/>
              </a:rPr>
              <a:t>是指业务执行人向负责人等告知其进度和结果等。</a:t>
            </a:r>
            <a:endParaRPr lang="en-US" altLang="ja-JP" sz="1400" dirty="0">
              <a:latin typeface="SimSun" panose="02010600030101010101" pitchFamily="2" charset="-122"/>
              <a:ea typeface="SimSun" panose="02010600030101010101" pitchFamily="2" charset="-122"/>
            </a:endParaRPr>
          </a:p>
          <a:p>
            <a:pPr rtl="0"/>
            <a:r>
              <a:rPr lang="zh-hans" sz="1600" u="sng">
                <a:latin typeface="SimSun" panose="02010600030101010101" pitchFamily="2" charset="-122"/>
                <a:ea typeface="SimSun" panose="02010600030101010101" pitchFamily="2" charset="-122"/>
              </a:rPr>
              <a:t>联</a:t>
            </a:r>
            <a:r>
              <a:rPr lang="zh-hans" sz="1600">
                <a:latin typeface="SimSun" panose="02010600030101010101" pitchFamily="2" charset="-122"/>
                <a:ea typeface="SimSun" panose="02010600030101010101" pitchFamily="2" charset="-122"/>
              </a:rPr>
              <a:t>络（</a:t>
            </a:r>
            <a:r>
              <a:rPr lang="zh-hans" sz="1600" u="sng">
                <a:latin typeface="SimSun" panose="02010600030101010101" pitchFamily="2" charset="-122"/>
                <a:ea typeface="SimSun" panose="02010600030101010101" pitchFamily="2" charset="-122"/>
              </a:rPr>
              <a:t>ren</a:t>
            </a:r>
            <a:r>
              <a:rPr lang="zh-hans" sz="1600">
                <a:latin typeface="SimSun" panose="02010600030101010101" pitchFamily="2" charset="-122"/>
                <a:ea typeface="SimSun" panose="02010600030101010101" pitchFamily="2" charset="-122"/>
              </a:rPr>
              <a:t>raku）</a:t>
            </a:r>
            <a:endParaRPr kumimoji="1" lang="en-US" altLang="ja-JP" sz="1600" dirty="0">
              <a:latin typeface="SimSun" panose="02010600030101010101" pitchFamily="2" charset="-122"/>
              <a:ea typeface="SimSun" panose="02010600030101010101" pitchFamily="2" charset="-122"/>
            </a:endParaRPr>
          </a:p>
          <a:p>
            <a:pPr marL="468000" lvl="1" rtl="0"/>
            <a:r>
              <a:rPr lang="zh-hans" sz="1400">
                <a:latin typeface="SimSun" panose="02010600030101010101" pitchFamily="2" charset="-122"/>
                <a:ea typeface="SimSun" panose="02010600030101010101" pitchFamily="2" charset="-122"/>
              </a:rPr>
              <a:t>是指将业务中等获得的应共享的信息等告知相关人员。</a:t>
            </a:r>
            <a:endParaRPr lang="en-US" altLang="ja-JP" sz="1400" dirty="0">
              <a:latin typeface="SimSun" panose="02010600030101010101" pitchFamily="2" charset="-122"/>
              <a:ea typeface="SimSun" panose="02010600030101010101" pitchFamily="2" charset="-122"/>
            </a:endParaRPr>
          </a:p>
          <a:p>
            <a:pPr rtl="0"/>
            <a:r>
              <a:rPr lang="zh-hans" sz="1600" u="sng">
                <a:latin typeface="SimSun" panose="02010600030101010101" pitchFamily="2" charset="-122"/>
                <a:ea typeface="SimSun" panose="02010600030101010101" pitchFamily="2" charset="-122"/>
              </a:rPr>
              <a:t>相</a:t>
            </a:r>
            <a:r>
              <a:rPr lang="zh-hans" sz="1600">
                <a:latin typeface="SimSun" panose="02010600030101010101" pitchFamily="2" charset="-122"/>
                <a:ea typeface="SimSun" panose="02010600030101010101" pitchFamily="2" charset="-122"/>
              </a:rPr>
              <a:t>谈（</a:t>
            </a:r>
            <a:r>
              <a:rPr lang="zh-hans" sz="1600" u="sng">
                <a:latin typeface="SimSun" panose="02010600030101010101" pitchFamily="2" charset="-122"/>
                <a:ea typeface="SimSun" panose="02010600030101010101" pitchFamily="2" charset="-122"/>
              </a:rPr>
              <a:t>sou</a:t>
            </a:r>
            <a:r>
              <a:rPr lang="zh-hans" sz="1600">
                <a:latin typeface="SimSun" panose="02010600030101010101" pitchFamily="2" charset="-122"/>
                <a:ea typeface="SimSun" panose="02010600030101010101" pitchFamily="2" charset="-122"/>
              </a:rPr>
              <a:t>dan）</a:t>
            </a:r>
            <a:endParaRPr kumimoji="1" lang="en-US" altLang="ja-JP" sz="1600" dirty="0">
              <a:latin typeface="SimSun" panose="02010600030101010101" pitchFamily="2" charset="-122"/>
              <a:ea typeface="SimSun" panose="02010600030101010101" pitchFamily="2" charset="-122"/>
            </a:endParaRPr>
          </a:p>
          <a:p>
            <a:pPr marL="468000" lvl="1" rtl="0"/>
            <a:r>
              <a:rPr lang="zh-hans" sz="1400">
                <a:latin typeface="SimSun" panose="02010600030101010101" pitchFamily="2" charset="-122"/>
                <a:ea typeface="SimSun" panose="02010600030101010101" pitchFamily="2" charset="-122"/>
              </a:rPr>
              <a:t>是指在被要求做出判断或不知如果判断等时，征求意见和建议。</a:t>
            </a:r>
            <a:endParaRPr kumimoji="1" lang="ja-JP" altLang="en-US" sz="1400" dirty="0">
              <a:latin typeface="SimSun" panose="02010600030101010101" pitchFamily="2" charset="-122"/>
              <a:ea typeface="SimSun" panose="02010600030101010101" pitchFamily="2" charset="-122"/>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8</a:t>
            </a:fld>
            <a:endParaRPr kumimoji="1" lang="ja-JP" altLang="en-US">
              <a:latin typeface="SimSun" panose="02010600030101010101" pitchFamily="2" charset="-122"/>
              <a:ea typeface="SimSun" panose="02010600030101010101" pitchFamily="2" charset="-122"/>
            </a:endParaRPr>
          </a:p>
        </p:txBody>
      </p:sp>
      <p:sp>
        <p:nvSpPr>
          <p:cNvPr id="9" name="文本框 8">
            <a:extLst>
              <a:ext uri="{FF2B5EF4-FFF2-40B4-BE49-F238E27FC236}">
                <a16:creationId xmlns:a16="http://schemas.microsoft.com/office/drawing/2014/main" id="{A116C317-547E-4BB1-9691-272F907D8ADA}"/>
              </a:ext>
            </a:extLst>
          </p:cNvPr>
          <p:cNvSpPr txBox="1"/>
          <p:nvPr/>
        </p:nvSpPr>
        <p:spPr>
          <a:xfrm>
            <a:off x="370481" y="1557000"/>
            <a:ext cx="817519" cy="1440000"/>
          </a:xfrm>
          <a:prstGeom prst="rect">
            <a:avLst/>
          </a:prstGeom>
          <a:solidFill>
            <a:schemeClr val="bg1"/>
          </a:solidFill>
        </p:spPr>
        <p:txBody>
          <a:bodyPr wrap="square" lIns="0" tIns="0" rIns="0" bIns="0" rtlCol="0">
            <a:noAutofit/>
          </a:bodyPr>
          <a:lstStyle/>
          <a:p>
            <a:pPr algn="ctr" rtl="0"/>
            <a:r>
              <a:rPr lang="zh-hans" sz="3600" b="1">
                <a:solidFill>
                  <a:srgbClr val="00913E"/>
                </a:solidFill>
                <a:latin typeface="SimSun" panose="02010600030101010101" pitchFamily="2" charset="-122"/>
                <a:ea typeface="SimSun" panose="02010600030101010101" pitchFamily="2" charset="-122"/>
              </a:rPr>
              <a:t>报告</a:t>
            </a:r>
            <a:endParaRPr lang="zh-CN" altLang="en-US" sz="3600" b="1" dirty="0">
              <a:solidFill>
                <a:srgbClr val="00913E"/>
              </a:solidFill>
              <a:latin typeface="SimSun" panose="02010600030101010101" pitchFamily="2" charset="-122"/>
              <a:ea typeface="SimSun" panose="02010600030101010101" pitchFamily="2" charset="-122"/>
            </a:endParaRPr>
          </a:p>
        </p:txBody>
      </p:sp>
      <p:sp>
        <p:nvSpPr>
          <p:cNvPr id="10" name="文本框 9">
            <a:extLst>
              <a:ext uri="{FF2B5EF4-FFF2-40B4-BE49-F238E27FC236}">
                <a16:creationId xmlns:a16="http://schemas.microsoft.com/office/drawing/2014/main" id="{EA1FE284-C613-4690-A2E9-CC1C787E75E1}"/>
              </a:ext>
            </a:extLst>
          </p:cNvPr>
          <p:cNvSpPr txBox="1"/>
          <p:nvPr/>
        </p:nvSpPr>
        <p:spPr>
          <a:xfrm>
            <a:off x="2593150" y="1557000"/>
            <a:ext cx="826850" cy="1368000"/>
          </a:xfrm>
          <a:prstGeom prst="rect">
            <a:avLst/>
          </a:prstGeom>
          <a:solidFill>
            <a:schemeClr val="bg1"/>
          </a:solidFill>
        </p:spPr>
        <p:txBody>
          <a:bodyPr wrap="square" lIns="0" tIns="0" rIns="0" bIns="0" rtlCol="0">
            <a:noAutofit/>
          </a:bodyPr>
          <a:lstStyle/>
          <a:p>
            <a:pPr algn="ctr" rtl="0"/>
            <a:r>
              <a:rPr lang="zh-hans" sz="3600" b="1">
                <a:solidFill>
                  <a:srgbClr val="00913E"/>
                </a:solidFill>
                <a:latin typeface="SimSun" panose="02010600030101010101" pitchFamily="2" charset="-122"/>
                <a:ea typeface="SimSun" panose="02010600030101010101" pitchFamily="2" charset="-122"/>
              </a:rPr>
              <a:t>联络</a:t>
            </a:r>
            <a:endParaRPr lang="zh-CN" altLang="en-US" sz="3600" b="1" dirty="0">
              <a:solidFill>
                <a:srgbClr val="00913E"/>
              </a:solidFill>
              <a:latin typeface="SimSun" panose="02010600030101010101" pitchFamily="2" charset="-122"/>
              <a:ea typeface="SimSun" panose="02010600030101010101" pitchFamily="2" charset="-122"/>
            </a:endParaRPr>
          </a:p>
        </p:txBody>
      </p:sp>
      <p:sp>
        <p:nvSpPr>
          <p:cNvPr id="11" name="文本框 10">
            <a:extLst>
              <a:ext uri="{FF2B5EF4-FFF2-40B4-BE49-F238E27FC236}">
                <a16:creationId xmlns:a16="http://schemas.microsoft.com/office/drawing/2014/main" id="{09F2CF75-831F-4503-8F78-6703764EFB9C}"/>
              </a:ext>
            </a:extLst>
          </p:cNvPr>
          <p:cNvSpPr txBox="1"/>
          <p:nvPr/>
        </p:nvSpPr>
        <p:spPr>
          <a:xfrm>
            <a:off x="747600" y="3717000"/>
            <a:ext cx="872400" cy="1378249"/>
          </a:xfrm>
          <a:prstGeom prst="rect">
            <a:avLst/>
          </a:prstGeom>
          <a:solidFill>
            <a:schemeClr val="bg1"/>
          </a:solidFill>
        </p:spPr>
        <p:txBody>
          <a:bodyPr wrap="square" lIns="0" tIns="0" rIns="0" bIns="0" rtlCol="0">
            <a:noAutofit/>
          </a:bodyPr>
          <a:lstStyle/>
          <a:p>
            <a:pPr algn="ctr" rtl="0"/>
            <a:r>
              <a:rPr lang="zh-hans" sz="3600" b="1">
                <a:solidFill>
                  <a:srgbClr val="00913E"/>
                </a:solidFill>
                <a:latin typeface="SimSun" panose="02010600030101010101" pitchFamily="2" charset="-122"/>
                <a:ea typeface="SimSun" panose="02010600030101010101" pitchFamily="2" charset="-122"/>
              </a:rPr>
              <a:t>相谈</a:t>
            </a:r>
            <a:endParaRPr lang="zh-CN" altLang="en-US" sz="3600" b="1" dirty="0">
              <a:solidFill>
                <a:srgbClr val="00913E"/>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24024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3105212"/>
            <a:ext cx="8355834"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SimSun" panose="02010600030101010101" pitchFamily="2" charset="-122"/>
              <a:ea typeface="SimSun" panose="02010600030101010101" pitchFamily="2" charset="-122"/>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3200" b="1" dirty="0">
                <a:solidFill>
                  <a:schemeClr val="tx1"/>
                </a:solidFill>
                <a:latin typeface="SimSun" panose="02010600030101010101" pitchFamily="2" charset="-122"/>
                <a:ea typeface="SimSun" panose="02010600030101010101" pitchFamily="2" charset="-122"/>
                <a:cs typeface="Meiryo UI" panose="020B0604030504040204" pitchFamily="50" charset="-128"/>
              </a:rPr>
              <a:t>请确认并遵守保安指令书</a:t>
            </a:r>
            <a:endParaRPr kumimoji="1" lang="en-US" altLang="ja-JP" sz="3200" b="1" dirty="0">
              <a:solidFill>
                <a:schemeClr val="tx1"/>
              </a:solidFill>
              <a:latin typeface="SimSun" panose="02010600030101010101" pitchFamily="2" charset="-122"/>
              <a:ea typeface="SimSun" panose="02010600030101010101" pitchFamily="2" charset="-122"/>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5526675"/>
          </a:xfrm>
        </p:spPr>
        <p:txBody>
          <a:bodyPr rtlCol="0">
            <a:normAutofit/>
          </a:bodyPr>
          <a:lstStyle/>
          <a:p>
            <a:pPr rtl="0"/>
            <a:r>
              <a:rPr lang="zh-hans" dirty="0">
                <a:latin typeface="SimSun" panose="02010600030101010101" pitchFamily="2" charset="-122"/>
                <a:ea typeface="SimSun" panose="02010600030101010101" pitchFamily="2" charset="-122"/>
              </a:rPr>
              <a:t>保安计划书</a:t>
            </a:r>
            <a:endParaRPr kumimoji="1" lang="en-US" altLang="ja-JP"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规定了保安实际业务的具体内容。</a:t>
            </a:r>
            <a:endParaRPr lang="en-US" altLang="ja-JP"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为了执行保安实际业务，基于该保安计划书，制成了提供给各保安员的保安指令书（保安指示书）。</a:t>
            </a:r>
            <a:endParaRPr lang="en-US" altLang="ja-JP" dirty="0">
              <a:latin typeface="SimSun" panose="02010600030101010101" pitchFamily="2" charset="-122"/>
              <a:ea typeface="SimSun" panose="02010600030101010101" pitchFamily="2" charset="-122"/>
            </a:endParaRPr>
          </a:p>
          <a:p>
            <a:pPr marL="468000" lvl="1" rtl="0"/>
            <a:endParaRPr lang="en-US" altLang="ja-JP" sz="2000" dirty="0">
              <a:latin typeface="SimSun" panose="02010600030101010101" pitchFamily="2" charset="-122"/>
              <a:ea typeface="SimSun" panose="02010600030101010101" pitchFamily="2" charset="-122"/>
            </a:endParaRPr>
          </a:p>
          <a:p>
            <a:pPr marL="10800" rtl="0"/>
            <a:r>
              <a:rPr lang="zh-hans" dirty="0">
                <a:latin typeface="SimSun" panose="02010600030101010101" pitchFamily="2" charset="-122"/>
                <a:ea typeface="SimSun" panose="02010600030101010101" pitchFamily="2" charset="-122"/>
              </a:rPr>
              <a:t>保安指令书</a:t>
            </a:r>
            <a:endParaRPr kumimoji="1" lang="en-US" altLang="ja-JP"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明确规定了保安的内容、程序、巡逻路线和紧急情况下的应对方法等。</a:t>
            </a:r>
            <a:endParaRPr lang="en-US" altLang="ja-JP" dirty="0">
              <a:latin typeface="SimSun" panose="02010600030101010101" pitchFamily="2" charset="-122"/>
              <a:ea typeface="SimSun" panose="02010600030101010101" pitchFamily="2" charset="-122"/>
            </a:endParaRPr>
          </a:p>
          <a:p>
            <a:pPr marL="468000" lvl="1" rtl="0"/>
            <a:r>
              <a:rPr lang="zh-hans" dirty="0">
                <a:latin typeface="SimSun" panose="02010600030101010101" pitchFamily="2" charset="-122"/>
                <a:ea typeface="SimSun" panose="02010600030101010101" pitchFamily="2" charset="-122"/>
              </a:rPr>
              <a:t>在执行保安实际业务时，请充分理解规定的内容和注意事项等，并严格</a:t>
            </a:r>
            <a:r>
              <a:rPr lang="zh-hans" b="1" u="sng" dirty="0">
                <a:solidFill>
                  <a:srgbClr val="F24F4F"/>
                </a:solidFill>
                <a:latin typeface="SimSun" panose="02010600030101010101" pitchFamily="2" charset="-122"/>
                <a:ea typeface="SimSun" panose="02010600030101010101" pitchFamily="2" charset="-122"/>
              </a:rPr>
              <a:t>遵守保安指示书。</a:t>
            </a:r>
            <a:endParaRPr kumimoji="1" lang="ja-JP" altLang="en-US" dirty="0">
              <a:latin typeface="SimSun" panose="02010600030101010101" pitchFamily="2" charset="-122"/>
              <a:ea typeface="SimSun" panose="02010600030101010101" pitchFamily="2" charset="-122"/>
            </a:endParaRPr>
          </a:p>
        </p:txBody>
      </p:sp>
      <p:sp>
        <p:nvSpPr>
          <p:cNvPr id="11" name="角丸四角形吹き出し 10"/>
          <p:cNvSpPr/>
          <p:nvPr/>
        </p:nvSpPr>
        <p:spPr>
          <a:xfrm>
            <a:off x="3132000" y="4833106"/>
            <a:ext cx="4824001" cy="1188000"/>
          </a:xfrm>
          <a:prstGeom prst="wedgeRoundRectCallout">
            <a:avLst>
              <a:gd name="adj1" fmla="val -28378"/>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2400" b="1" dirty="0">
                <a:solidFill>
                  <a:schemeClr val="bg1"/>
                </a:solidFill>
                <a:latin typeface="SimSun" panose="02010600030101010101" pitchFamily="2" charset="-122"/>
                <a:ea typeface="SimSun" panose="02010600030101010101" pitchFamily="2" charset="-122"/>
                <a:cs typeface="Meiryo UI" panose="020B0604030504040204" pitchFamily="50" charset="-128"/>
              </a:rPr>
              <a:t>因不遵守应该遵守的规则和程序而导致劳动事故的事例频繁发生！</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latin typeface="SimSun" panose="02010600030101010101" pitchFamily="2" charset="-122"/>
                <a:ea typeface="SimSun" panose="02010600030101010101" pitchFamily="2" charset="-122"/>
              </a:rPr>
              <a:t>9</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325098210"/>
      </p:ext>
    </p:extLst>
  </p:cSld>
  <p:clrMapOvr>
    <a:masterClrMapping/>
  </p:clrMapOvr>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MHIR仕様</Template>
  <TotalTime>1234</TotalTime>
  <Words>2209</Words>
  <Application>Microsoft Office PowerPoint</Application>
  <PresentationFormat>画面に合わせる (4:3)</PresentationFormat>
  <Paragraphs>426</Paragraphs>
  <Slides>31</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Futura Md</vt:lpstr>
      <vt:lpstr>Meiryo UI</vt:lpstr>
      <vt:lpstr>ＭＳ Ｐゴシック</vt:lpstr>
      <vt:lpstr>SimSun</vt:lpstr>
      <vt:lpstr>Arial</vt:lpstr>
      <vt:lpstr>Calibri</vt:lpstr>
      <vt:lpstr>Wingdings</vt:lpstr>
      <vt:lpstr>MHIR仕様</vt:lpstr>
      <vt:lpstr>为了安全、健康地工作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安全かつ健康的に働くために</dc:title>
  <cp:lastPrinted>2020-02-10T09:16:03Z</cp:lastPrinted>
  <dcterms:created xsi:type="dcterms:W3CDTF">2019-10-29T11:12:42Z</dcterms:created>
  <dcterms:modified xsi:type="dcterms:W3CDTF">2022-03-02T09:16:16Z</dcterms:modified>
</cp:coreProperties>
</file>