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91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</p:sldIdLst>
  <p:sldSz cx="9144000" cy="6858000" type="screen4x3"/>
  <p:notesSz cx="6807200" cy="9939338"/>
  <p:defaultTextStyle>
    <a:defPPr rtl="0">
      <a:defRPr lang="pt-BR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3E"/>
    <a:srgbClr val="FF5050"/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42" autoAdjust="0"/>
    <p:restoredTop sz="96283" autoAdjust="0"/>
  </p:normalViewPr>
  <p:slideViewPr>
    <p:cSldViewPr showGuides="1">
      <p:cViewPr varScale="1">
        <p:scale>
          <a:sx n="80" d="100"/>
          <a:sy n="80" d="100"/>
        </p:scale>
        <p:origin x="182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___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__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469421101774042"/>
          <c:y val="9.5185654008438814E-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rgbClr val="039E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Pt>
            <c:idx val="4"/>
            <c:bubble3D val="0"/>
            <c:spPr>
              <a:solidFill>
                <a:srgbClr val="934BC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80-43EF-9D81-02DCBB2D8E92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68A-4519-BAA5-C226F5F31860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968A-4519-BAA5-C226F5F31860}"/>
              </c:ext>
            </c:extLst>
          </c:dPt>
          <c:dPt>
            <c:idx val="7"/>
            <c:bubble3D val="0"/>
            <c:spPr>
              <a:solidFill>
                <a:srgbClr val="5B9BD5">
                  <a:lumMod val="20000"/>
                  <a:lumOff val="8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968A-4519-BAA5-C226F5F31860}"/>
              </c:ext>
            </c:extLst>
          </c:dPt>
          <c:dLbls>
            <c:dLbl>
              <c:idx val="0"/>
              <c:layout>
                <c:manualLayout>
                  <c:x val="8.3513251128178867E-3"/>
                  <c:y val="5.04800634238932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9A8D788B-6E72-4E1A-B064-4D2AB7929877}" type="CATEGORYNAME">
                      <a:rPr lang="pt-BR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[分類名]</a:t>
                    </a:fld>
                    <a:endParaRPr lang="pt-BR" altLang="ja-JP" sz="6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EA45B481-FA35-4467-B84B-DACC3CDB1F0F}" type="VALUE">
                      <a:rPr lang="pt-BR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pt-BR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4F568977-F764-46B0-9E64-351CEDCAD31A}" type="CATEGORYNAME"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[分類名]</a:t>
                    </a:fld>
                    <a:endParaRPr lang="en-US" altLang="ja-JP" sz="6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6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97B2D512-D92C-40FF-9B3E-E748D4A88CC5}" type="VALUE"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6.9049707602339182E-3"/>
                  <c:y val="1.142296910373833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FAD5B01F-751B-43D9-8247-5C9534AFE9B7}" type="CATEGORYNAME"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[分類名]</a:t>
                    </a:fld>
                    <a:endParaRPr lang="en-US" altLang="ja-JP" sz="600" baseline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3BD2A96F-F17F-45F8-854C-4EB854693F97}" type="VALUE"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03296783625731"/>
                      <c:h val="0.2786549063945807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layout>
                <c:manualLayout>
                  <c:x val="-0.13607711988304094"/>
                  <c:y val="0.23676806117246968"/>
                </c:manualLayout>
              </c:layout>
              <c:tx>
                <c:rich>
                  <a:bodyPr rot="0" spcFirstLastPara="1" vertOverflow="overflow" horzOverflow="overflow" vert="horz" wrap="square" lIns="38100" tIns="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r>
                      <a:rPr lang="en-US" altLang="ja-JP" sz="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Postura forçada</a:t>
                    </a:r>
                    <a:r>
                      <a:rPr lang="ja-JP" altLang="en-US" sz="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・</a:t>
                    </a: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r>
                      <a:rPr lang="en-US" altLang="ja-JP" sz="6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Movimento de recuo</a:t>
                    </a:r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3FD30540-ED1A-406C-93FB-74BD1D7EFAD6}" type="VALUE"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en-US" altLang="ja-JP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004790716702457"/>
                      <c:h val="0.15557375384342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dLbl>
              <c:idx val="4"/>
              <c:layout>
                <c:manualLayout>
                  <c:x val="-0.16927266081871345"/>
                  <c:y val="-2.071608885282796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A6D7EAA0-F587-4BA6-9C4E-A19C52A84869}" type="CATEGORYNAME">
                      <a:rPr lang="pt-BR" altLang="ja-JP"/>
                      <a:pPr>
                        <a:defRPr sz="6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[分類名]</a:t>
                    </a:fld>
                    <a:endParaRPr lang="pt-BR" altLang="ja-JP" baseline="0"/>
                  </a:p>
                  <a:p>
                    <a:pPr>
                      <a:defRPr sz="60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F0EB2691-01D0-40C6-80D7-BD3F713FD7BE}" type="VALUE">
                      <a:rPr lang="pt-BR" altLang="ja-JP"/>
                      <a:pPr>
                        <a:defRPr sz="60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pt-BR" altLang="ja-JP"/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692251461988302"/>
                      <c:h val="0.2662949418767030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480-43EF-9D81-02DCBB2D8E92}"/>
                </c:ext>
              </c:extLst>
            </c:dLbl>
            <c:dLbl>
              <c:idx val="5"/>
              <c:layout>
                <c:manualLayout>
                  <c:x val="-0.16212158869395712"/>
                  <c:y val="-0.14891542492684406"/>
                </c:manualLayout>
              </c:layout>
              <c:tx>
                <c:rich>
                  <a:bodyPr/>
                  <a:lstStyle/>
                  <a:p>
                    <a:fld id="{55361B60-56F1-41E6-BB66-D85E48DAADC1}" type="CATEGORYNAME">
                      <a:rPr lang="pt-BR" altLang="ja-JP"/>
                      <a:pPr/>
                      <a:t>[分類名]</a:t>
                    </a:fld>
                    <a:endParaRPr lang="pt-BR" altLang="ja-JP" baseline="0"/>
                  </a:p>
                  <a:p>
                    <a:fld id="{C7BBF405-15E2-48D5-A707-12C3BF154077}" type="VALUE">
                      <a:rPr lang="pt-BR" altLang="ja-JP"/>
                      <a:pPr/>
                      <a:t>[値]</a:t>
                    </a:fld>
                    <a:r>
                      <a:rPr lang="pt-BR" altLang="ja-JP"/>
                      <a:t>pessoas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68A-4519-BAA5-C226F5F31860}"/>
                </c:ext>
              </c:extLst>
            </c:dLbl>
            <c:dLbl>
              <c:idx val="6"/>
              <c:layout>
                <c:manualLayout>
                  <c:x val="-8.8961988304093589E-2"/>
                  <c:y val="-0.19446362102819015"/>
                </c:manualLayout>
              </c:layout>
              <c:tx>
                <c:rich>
                  <a:bodyPr/>
                  <a:lstStyle/>
                  <a:p>
                    <a:fld id="{64CB4BF6-9372-4727-9923-62097750A887}" type="CATEGORYNAME">
                      <a:rPr lang="en-US" altLang="ja-JP"/>
                      <a:pPr/>
                      <a:t>[分類名]</a:t>
                    </a:fld>
                    <a:endParaRPr lang="en-US" altLang="ja-JP" baseline="0"/>
                  </a:p>
                  <a:p>
                    <a:fld id="{0A61052A-FCA5-43BF-9216-464C6454CFD8}" type="VALUE">
                      <a:rPr lang="en-US" altLang="ja-JP"/>
                      <a:pPr/>
                      <a:t>[値]</a:t>
                    </a:fld>
                    <a:r>
                      <a:rPr lang="en-US" altLang="ja-JP"/>
                      <a:t>pessoas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68A-4519-BAA5-C226F5F31860}"/>
                </c:ext>
              </c:extLst>
            </c:dLbl>
            <c:dLbl>
              <c:idx val="7"/>
              <c:layout>
                <c:manualLayout>
                  <c:x val="2.7956205795871586E-3"/>
                  <c:y val="1.62307244229651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6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7DC99CB1-521E-4A23-9B9F-3421252D9A80}" type="CATEGORYNAME">
                      <a:rPr lang="en-US" altLang="ja-JP" sz="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[分類名]</a:t>
                    </a:fld>
                    <a:endParaRPr lang="en-US" altLang="ja-JP" sz="600" baseline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defRPr>
                    </a:pPr>
                    <a:fld id="{2CB2FF57-D022-4A5E-8BEE-8AAA3CF085E1}" type="VALUE">
                      <a:rPr lang="en-US" altLang="ja-JP" sz="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defRPr>
                      </a:pPr>
                      <a:t>[値]</a:t>
                    </a:fld>
                    <a:r>
                      <a:rPr lang="en-US" altLang="ja-JP" sz="6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pessoas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68A-4519-BAA5-C226F5F31860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①!$Z$3:$Z$10</c:f>
              <c:strCache>
                <c:ptCount val="8"/>
                <c:pt idx="0">
                  <c:v>Escorregar, tropeçar e cair</c:v>
                </c:pt>
                <c:pt idx="1">
                  <c:v>Acidente de trânsito</c:v>
                </c:pt>
                <c:pt idx="2">
                  <c:v>Hipertermia</c:v>
                </c:pt>
                <c:pt idx="3">
                  <c:v>Postura forçada・Movimento de recuo</c:v>
                </c:pt>
                <c:pt idx="4">
                  <c:v>Acidentes característicos do serviço de segurança</c:v>
                </c:pt>
                <c:pt idx="5">
                  <c:v>Queda de local alto/Queda</c:v>
                </c:pt>
                <c:pt idx="6">
                  <c:v>Ser prensado</c:v>
                </c:pt>
                <c:pt idx="7">
                  <c:v>Outros</c:v>
                </c:pt>
              </c:strCache>
            </c:strRef>
          </c:cat>
          <c:val>
            <c:numRef>
              <c:f>①!$AA$3:$AA$10</c:f>
              <c:numCache>
                <c:formatCode>General"名"</c:formatCode>
                <c:ptCount val="8"/>
                <c:pt idx="0">
                  <c:v>571</c:v>
                </c:pt>
                <c:pt idx="1">
                  <c:v>275</c:v>
                </c:pt>
                <c:pt idx="2">
                  <c:v>189</c:v>
                </c:pt>
                <c:pt idx="3">
                  <c:v>145</c:v>
                </c:pt>
                <c:pt idx="4">
                  <c:v>117</c:v>
                </c:pt>
                <c:pt idx="5">
                  <c:v>117</c:v>
                </c:pt>
                <c:pt idx="6">
                  <c:v>84</c:v>
                </c:pt>
                <c:pt idx="7">
                  <c:v>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805555555555555"/>
          <c:y val="0.19212962962962962"/>
          <c:w val="0.46388888888888891"/>
          <c:h val="0.7731481481481481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80-43EF-9D81-02DCBB2D8E92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480-43EF-9D81-02DCBB2D8E9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80-43EF-9D81-02DCBB2D8E92}"/>
              </c:ext>
            </c:extLst>
          </c:dPt>
          <c:dPt>
            <c:idx val="3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480-43EF-9D81-02DCBB2D8E92}"/>
              </c:ext>
            </c:extLst>
          </c:dPt>
          <c:dLbls>
            <c:dLbl>
              <c:idx val="0"/>
              <c:layout>
                <c:manualLayout>
                  <c:x val="6.3292153551188911E-4"/>
                  <c:y val="-2.0718139399241848E-2"/>
                </c:manualLayout>
              </c:layout>
              <c:numFmt formatCode="0\ &quot;pessoas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80-43EF-9D81-02DCBB2D8E92}"/>
                </c:ext>
              </c:extLst>
            </c:dLbl>
            <c:dLbl>
              <c:idx val="1"/>
              <c:layout>
                <c:manualLayout>
                  <c:x val="-0.13875353107344632"/>
                  <c:y val="0.12040829528158295"/>
                </c:manualLayout>
              </c:layout>
              <c:numFmt formatCode="0\ &quot;pessoas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80-43EF-9D81-02DCBB2D8E92}"/>
                </c:ext>
              </c:extLst>
            </c:dLbl>
            <c:dLbl>
              <c:idx val="2"/>
              <c:layout>
                <c:manualLayout>
                  <c:x val="-0.13338935969868174"/>
                  <c:y val="-0.18343493150684936"/>
                </c:manualLayout>
              </c:layout>
              <c:numFmt formatCode="0\ &quot;pessoas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80-43EF-9D81-02DCBB2D8E9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48F189B-9695-4B1B-B227-8E59DFA3E2A2}" type="CATEGORYNAME">
                      <a:rPr lang="en-US" altLang="ja-JP" sz="7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[分類名]</a:t>
                    </a:fld>
                    <a:r>
                      <a:rPr lang="en-US" altLang="ja-JP" sz="7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</a:p>
                  <a:p>
                    <a:fld id="{567F19D8-F55E-4D1B-8E9A-320B2BE490BC}" type="VALUE">
                      <a:rPr lang="en-US" altLang="ja-JP" sz="700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/>
                      <a:t>[値]</a:t>
                    </a:fld>
                    <a:endParaRPr lang="ja-JP" alt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480-43EF-9D81-02DCBB2D8E92}"/>
                </c:ext>
              </c:extLst>
            </c:dLbl>
            <c:numFmt formatCode="0\ &quot;pessoas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①!$R$3:$R$6</c:f>
              <c:strCache>
                <c:ptCount val="4"/>
                <c:pt idx="0">
                  <c:v>Acidente de trânsito</c:v>
                </c:pt>
                <c:pt idx="1">
                  <c:v>Queda de local alto/Queda</c:v>
                </c:pt>
                <c:pt idx="2">
                  <c:v>Hipertermia</c:v>
                </c:pt>
                <c:pt idx="3">
                  <c:v>Outros</c:v>
                </c:pt>
              </c:strCache>
            </c:strRef>
          </c:cat>
          <c:val>
            <c:numRef>
              <c:f>①!$S$3:$S$6</c:f>
              <c:numCache>
                <c:formatCode>General"名"</c:formatCode>
                <c:ptCount val="4"/>
                <c:pt idx="0">
                  <c:v>8</c:v>
                </c:pt>
                <c:pt idx="1">
                  <c:v>3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80-43EF-9D81-02DCBB2D8E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09186351706035E-2"/>
          <c:y val="5.2546296296296299E-2"/>
          <c:w val="0.82273162729658789"/>
          <c:h val="0.79952901720618252"/>
        </c:manualLayout>
      </c:layout>
      <c:barChart>
        <c:barDir val="col"/>
        <c:grouping val="clustered"/>
        <c:varyColors val="0"/>
        <c:ser>
          <c:idx val="1"/>
          <c:order val="1"/>
          <c:tx>
            <c:v>死亡</c:v>
          </c:tx>
          <c:spPr>
            <a:solidFill>
              <a:srgbClr val="FF5050"/>
            </a:solidFill>
          </c:spPr>
          <c:invertIfNegative val="0"/>
          <c:dLbls>
            <c:dLbl>
              <c:idx val="3"/>
              <c:layout>
                <c:manualLayout>
                  <c:x val="0"/>
                  <c:y val="0.1111111111111111"/>
                </c:manualLayout>
              </c:layout>
              <c:numFmt formatCode="General\ &quot;pessoas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8000" anchor="b" anchorCtr="1">
                  <a:spAutoFit/>
                </a:bodyPr>
                <a:lstStyle/>
                <a:p>
                  <a:pPr>
                    <a:defRPr sz="400" b="0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Meiryo UI" panose="020B0604030504040204" pitchFamily="50" charset="-128"/>
                      <a:cs typeface="Arial" panose="020B0604020202020204" pitchFamily="34" charset="0"/>
                    </a:defRPr>
                  </a:pPr>
                  <a:endParaRPr lang="ja-JP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0E5D-4845-AD73-AA1C93DA53A6}"/>
                </c:ext>
              </c:extLst>
            </c:dLbl>
            <c:numFmt formatCode="General\ &quot;pessoas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8000" anchor="b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Ano fiscal
de 2014</c:v>
                </c:pt>
                <c:pt idx="1">
                  <c:v>Ano fiscal
de 2015</c:v>
                </c:pt>
                <c:pt idx="2">
                  <c:v>Ano fiscal
de 2016</c:v>
                </c:pt>
                <c:pt idx="3">
                  <c:v>Ano fiscal
de 2017</c:v>
                </c:pt>
                <c:pt idx="4">
                  <c:v>Ano fiscal de 2018</c:v>
                </c:pt>
              </c:strCache>
            </c:strRef>
          </c:cat>
          <c:val>
            <c:numRef>
              <c:f>①!$F$4:$F$8</c:f>
              <c:numCache>
                <c:formatCode>General"名"</c:formatCode>
                <c:ptCount val="5"/>
                <c:pt idx="0">
                  <c:v>14</c:v>
                </c:pt>
                <c:pt idx="1">
                  <c:v>17</c:v>
                </c:pt>
                <c:pt idx="2">
                  <c:v>12</c:v>
                </c:pt>
                <c:pt idx="3">
                  <c:v>25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564194976"/>
        <c:axId val="564191448"/>
      </c:barChart>
      <c:lineChart>
        <c:grouping val="standard"/>
        <c:varyColors val="0"/>
        <c:ser>
          <c:idx val="0"/>
          <c:order val="0"/>
          <c:tx>
            <c:v>死傷</c:v>
          </c:tx>
          <c:spPr>
            <a:ln w="317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25400">
                <a:solidFill>
                  <a:srgbClr val="0070C0"/>
                </a:solidFill>
                <a:bevel/>
              </a:ln>
              <a:effectLst/>
            </c:spPr>
          </c:marker>
          <c:dLbls>
            <c:numFmt formatCode="General\ &quot;pessoas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Meiryo UI" panose="020B0604030504040204" pitchFamily="50" charset="-128"/>
                    <a:cs typeface="Arial" panose="020B0604020202020204" pitchFamily="34" charset="0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①!$B$4:$B$8</c:f>
              <c:strCache>
                <c:ptCount val="5"/>
                <c:pt idx="0">
                  <c:v>Ano fiscal
de 2014</c:v>
                </c:pt>
                <c:pt idx="1">
                  <c:v>Ano fiscal
de 2015</c:v>
                </c:pt>
                <c:pt idx="2">
                  <c:v>Ano fiscal
de 2016</c:v>
                </c:pt>
                <c:pt idx="3">
                  <c:v>Ano fiscal
de 2017</c:v>
                </c:pt>
                <c:pt idx="4">
                  <c:v>Ano fiscal de 2018</c:v>
                </c:pt>
              </c:strCache>
            </c:strRef>
          </c:cat>
          <c:val>
            <c:numRef>
              <c:f>①!$C$4:$C$8</c:f>
              <c:numCache>
                <c:formatCode>General"名"</c:formatCode>
                <c:ptCount val="5"/>
                <c:pt idx="0">
                  <c:v>660</c:v>
                </c:pt>
                <c:pt idx="1">
                  <c:v>746</c:v>
                </c:pt>
                <c:pt idx="2">
                  <c:v>745</c:v>
                </c:pt>
                <c:pt idx="3">
                  <c:v>779</c:v>
                </c:pt>
                <c:pt idx="4">
                  <c:v>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09-46BF-8CDA-8A09EE2308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64199288"/>
        <c:axId val="564195368"/>
      </c:lineChart>
      <c:valAx>
        <c:axId val="564195368"/>
        <c:scaling>
          <c:orientation val="minMax"/>
          <c:max val="900"/>
          <c:min val="0"/>
        </c:scaling>
        <c:delete val="0"/>
        <c:axPos val="r"/>
        <c:majorGridlines/>
        <c:numFmt formatCode="General\ &quot;pessoas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pPr>
            <a:endParaRPr lang="ja-JP"/>
          </a:p>
        </c:txPr>
        <c:crossAx val="564199288"/>
        <c:crosses val="max"/>
        <c:crossBetween val="between"/>
        <c:majorUnit val="200"/>
      </c:valAx>
      <c:catAx>
        <c:axId val="56419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564195368"/>
        <c:crosses val="autoZero"/>
        <c:auto val="1"/>
        <c:lblAlgn val="ctr"/>
        <c:lblOffset val="100"/>
        <c:noMultiLvlLbl val="0"/>
      </c:catAx>
      <c:valAx>
        <c:axId val="564191448"/>
        <c:scaling>
          <c:orientation val="minMax"/>
        </c:scaling>
        <c:delete val="0"/>
        <c:axPos val="l"/>
        <c:numFmt formatCode="General\ &quot;pessoas&quot;" sourceLinked="0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pPr>
            <a:endParaRPr lang="ja-JP"/>
          </a:p>
        </c:txPr>
        <c:crossAx val="564194976"/>
        <c:crosses val="autoZero"/>
        <c:crossBetween val="between"/>
        <c:majorUnit val="10"/>
      </c:valAx>
      <c:catAx>
        <c:axId val="564194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4191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53418803418803"/>
          <c:y val="0.22654730902777775"/>
          <c:w val="0.46199038461538455"/>
          <c:h val="7.8528645833333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0.32336</cdr:x>
      <cdr:y>0.3398</cdr:y>
    </cdr:from>
    <cdr:to>
      <cdr:x>0.57914</cdr:x>
      <cdr:y>0.63392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1327084" y="884512"/>
          <a:ext cx="1049714" cy="7655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ja-JP" sz="6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rPr>
            <a:t>Ano fiscal de</a:t>
          </a:r>
          <a:r>
            <a:rPr lang="ja-JP" altLang="en-US" sz="6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rPr>
            <a:t>2018</a:t>
          </a:r>
          <a:endParaRPr lang="en-US" altLang="ja-JP" sz="600" dirty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ja-JP" altLang="en-US" sz="9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rPr>
            <a:t>Segurança que foi vítima de acidente</a:t>
          </a:r>
          <a:endParaRPr lang="en-US" altLang="ja-JP" sz="900" dirty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altLang="ja-JP" sz="9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rPr>
            <a:t>1669</a:t>
          </a:r>
          <a:r>
            <a:rPr lang="ja-JP" altLang="en-US" sz="9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rPr>
            <a:t>pessoas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23CB96-D018-44AB-868E-750588D5EC77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A7FF5F8-1051-4AA7-964B-EA33EF5AAE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908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844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A7FF5F8-1051-4AA7-964B-EA33EF5AAE9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840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199"/>
            <a:ext cx="7772400" cy="2400296"/>
          </a:xfrm>
        </p:spPr>
        <p:txBody>
          <a:bodyPr rtlCol="0" anchor="ctr"/>
          <a:lstStyle>
            <a:lvl1pPr algn="ctr">
              <a:defRPr sz="48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70483"/>
            <a:ext cx="6858000" cy="2422587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/>
              <a:t>マスター サブタイトルの書式設定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59133" y="1302848"/>
            <a:ext cx="8650288" cy="122237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 rot="10800000">
            <a:off x="246856" y="4158576"/>
            <a:ext cx="8650287" cy="120650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>
            <a:defPPr>
              <a:defRPr lang="ja-JP"/>
            </a:defPPr>
            <a:lvl1pPr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sz="1400" kern="1200">
                <a:solidFill>
                  <a:schemeClr val="tx1"/>
                </a:solidFill>
                <a:latin typeface="Futura Md" pitchFamily="34" charset="0"/>
                <a:ea typeface="ＭＳ Ｐゴシック" pitchFamily="50" charset="-128"/>
                <a:cs typeface="+mn-cs"/>
              </a:defRPr>
            </a:lvl9pPr>
          </a:lstStyle>
          <a:p>
            <a:pPr rtl="0">
              <a:defRPr/>
            </a:pPr>
            <a:endParaRPr lang="ja-JP" altLang="en-US"/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165100" y="6524625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548437"/>
            <a:ext cx="2057400" cy="365125"/>
          </a:xfrm>
        </p:spPr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31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4410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59422"/>
            <a:ext cx="1971675" cy="5750169"/>
          </a:xfrm>
        </p:spPr>
        <p:txBody>
          <a:bodyPr vert="eaVert"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59422"/>
            <a:ext cx="5800725" cy="5750169"/>
          </a:xfrm>
        </p:spPr>
        <p:txBody>
          <a:bodyPr vert="eaVert"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3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729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8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>
            <a:lvl1pPr>
              <a:defRPr/>
            </a:lvl1pPr>
          </a:lstStyle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7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104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6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76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/>
              <a:t>マスター テキストの書式設定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1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976" y="633548"/>
            <a:ext cx="8853023" cy="1854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/>
              <a:t>マスター テキストの書式設定</a:t>
            </a:r>
          </a:p>
          <a:p>
            <a:pPr lvl="1" rtl="0"/>
            <a:r>
              <a:rPr lang="pt-br"/>
              <a:t>第 2 レベル</a:t>
            </a:r>
          </a:p>
          <a:p>
            <a:pPr lvl="2" rtl="0"/>
            <a:r>
              <a:rPr lang="pt-br"/>
              <a:t>第 3 レベル</a:t>
            </a:r>
          </a:p>
          <a:p>
            <a:pPr lvl="3" rtl="0"/>
            <a:r>
              <a:rPr lang="pt-br"/>
              <a:t>第 4 レベル</a:t>
            </a:r>
          </a:p>
          <a:p>
            <a:pPr lvl="4" rtl="0"/>
            <a:r>
              <a:rPr lang="pt-br"/>
              <a:t>第 5 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2000" y="654843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rtl="0"/>
            <a:fld id="{1228868F-0BF5-4F87-8A94-00DF56ADA4E5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962" y="78078"/>
            <a:ext cx="7858737" cy="4999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pt-br"/>
              <a:t>マスター タイトルの書式設定</a:t>
            </a:r>
            <a:endParaRPr lang="en-US" dirty="0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5100" y="81000"/>
            <a:ext cx="42863" cy="6588000"/>
          </a:xfrm>
          <a:prstGeom prst="rect">
            <a:avLst/>
          </a:prstGeom>
          <a:solidFill>
            <a:srgbClr val="140078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>
            <a:off x="165100" y="6669000"/>
            <a:ext cx="8085503" cy="0"/>
          </a:xfrm>
          <a:prstGeom prst="line">
            <a:avLst/>
          </a:prstGeom>
          <a:noFill/>
          <a:ln w="12700">
            <a:solidFill>
              <a:srgbClr val="140078"/>
            </a:solidFill>
            <a:round/>
            <a:headEnd/>
            <a:tailEnd/>
          </a:ln>
          <a:effectLst/>
        </p:spPr>
        <p:txBody>
          <a:bodyPr rtlCol="0"/>
          <a:lstStyle/>
          <a:p>
            <a:pPr rtl="0">
              <a:defRPr/>
            </a:pPr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2800" b="1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l"/>
        <a:defRPr kumimoji="1" sz="2800" kern="1200">
          <a:solidFill>
            <a:schemeClr val="accent5">
              <a:lumMod val="50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ü"/>
        <a:defRPr kumimoji="1" sz="24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p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u"/>
        <a:defRPr kumimoji="1" sz="1800" kern="1200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Para trabalhar de forma segura e saudável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000" y="909000"/>
            <a:ext cx="6858000" cy="1132428"/>
          </a:xfrm>
        </p:spPr>
        <p:txBody>
          <a:bodyPr rtlCol="0">
            <a:normAutofit/>
          </a:bodyPr>
          <a:lstStyle/>
          <a:p>
            <a:pPr algn="l"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os que trabalham como Segurança</a:t>
            </a:r>
          </a:p>
        </p:txBody>
      </p:sp>
    </p:spTree>
    <p:extLst>
      <p:ext uri="{BB962C8B-B14F-4D97-AF65-F5344CB8AC3E}">
        <p14:creationId xmlns:p14="http://schemas.microsoft.com/office/powerpoint/2010/main" val="3192162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Verifique o Manual de ordens de segurança e cumpra com o estabelecido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5886675"/>
          </a:xfrm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Pontos importantes [Segurança das instalações]</a:t>
            </a:r>
          </a:p>
          <a:p>
            <a:pPr marL="468000" lvl="1" rtl="0"/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Compreenda bem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 conteúdo do Plano de segurança e o Manual de ordens de segurança, bem como os regulamentos da instalação.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Verifique antecipadamente os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métodos de manuseio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de equipamentos como de elevação, portas corta-fogo de enrolar e portas corta-fogo, assim como fechaduras eletrônicas e chaves.</a:t>
            </a:r>
          </a:p>
          <a:p>
            <a:pPr marL="468000" lvl="1" rtl="0"/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 as leis, regulamentos e regras relacionadas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para saber o que deve e não deve fazer por razões de segurança, e </a:t>
            </a:r>
            <a:r>
              <a:rPr lang="ja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cumpra-as</a:t>
            </a:r>
            <a:r>
              <a:rPr lang="ja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lvl="1" rtl="0">
              <a:buClr>
                <a:schemeClr val="tx1"/>
              </a:buClr>
            </a:pP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Siga as rotas e regras estabelecidas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(como o uso de lanterna à noite) para fazer a patrulha com segurança.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assumir as funções de seu antecessor, pergunte sobre os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itens de precaução no que se refere à segurança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Quando não tiver conhecimento sobre algo, não deixe por isso mesmo 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verifique, sem falta, com a pessoa responsável ou seu antecessor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lvl="1" rtl="0">
              <a:buClr>
                <a:schemeClr val="tx1"/>
              </a:buClr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Tenha cuidado para não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ferir por estar acostumado com o trabalho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evite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imprudentes ou forçados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2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Verifique o Manual de ordens de segurança e cumpra com o estabelecido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462675"/>
          </a:xfrm>
        </p:spPr>
        <p:txBody>
          <a:bodyPr rtlCol="0">
            <a:no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Pontos importantes [Segurança de orientação de tráfego]</a:t>
            </a:r>
          </a:p>
          <a:p>
            <a:pPr marL="468000" lvl="1" rtl="0"/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Compreenda bem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 conteúdo do Plano de segurança e o Manual de ordens de segurança, bem como os regulamentos da instalação.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Além de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consigo, de forma correta,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os equipamentos estabelecidos (bandeira, lanterna sinalizadora, apito, rádio transceptor etc.), verifique, principalmente, o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pleno funcionamento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bateria restante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dos equipamentos que funcionam com pilhas.</a:t>
            </a:r>
          </a:p>
          <a:p>
            <a:pPr marL="468000" lvl="1" rtl="0"/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imprescindível usar um colete com sinalização refletiva e de uso noturno (colete refletivo)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especialmente à noite, para que possa ser visto facilmente pelos motoristas de veículos e outros.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Cumpra com o Manual de ordens de segurança e esteja atento aos veículos não somente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ocasião da instalação, mas também na remoção de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materiais de controle de tráfego (cones de segurança, etc.).</a:t>
            </a:r>
          </a:p>
          <a:p>
            <a:pPr marL="468000" lvl="1" rtl="0"/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 as leis, regulamentos e regras relacionadas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para saber o que deve e não deve fazer por razões de segurança, e cumpra-as.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Quando não tiver conhecimento sobre algo, não deixe por isso mesmo 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verifique, sem falta, com a pessoa responsável ou seu antecessor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68000" lvl="1" rtl="0">
              <a:buClr>
                <a:schemeClr val="tx1"/>
              </a:buClr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Tenha cuidado para não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ferir por estar acostumado com o trabalho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e evite </a:t>
            </a:r>
            <a:r>
              <a:rPr lang="pt-br" sz="16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imprudentes ou forçados</a:t>
            </a: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35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Pratique atividades de predição de riscos (KYT)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Sobre as atividades de predição de riscos (KYT)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Abreviação de K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Kiken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- Risco) Y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Yochi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- Predição) T (Training - Treinamento).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Antes de iniciar o trabalho, "os tipos de riscos escondidos" nesse trabalho devem ser discutidos entre as pessoas envolvidas, como “aqui é perigoso” ou “como resultado, pode acontecer ○○”, bem como os acidentes que os riscos escondidos podem provocar, a fim de identificar o perigo com antecedência e considerar/colocar em prática as medidas para evitá-los.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93" y="3816000"/>
            <a:ext cx="2421000" cy="2421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39999" y="3060263"/>
            <a:ext cx="4087955" cy="891000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Estas escadas são escuras e por não ser possível enxergar onde pisa, pode fazer alguém tropeçar e cair.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1260000" y="2983500"/>
            <a:ext cx="2543274" cy="1152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piso do corredor externo é de chapa de aço, e pode ficar escorregadio quando chover.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254976" y="5824585"/>
            <a:ext cx="3828036" cy="772415"/>
          </a:xfrm>
          <a:prstGeom prst="wedgeRoundRectCallout">
            <a:avLst>
              <a:gd name="adj1" fmla="val 28486"/>
              <a:gd name="adj2" fmla="val -74673"/>
              <a:gd name="adj3" fmla="val 16667"/>
            </a:avLst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Hoje vamos trabalhar usando máquina pesada, e com a disposição atual, pode entrar em contato com o segurança.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24431" y="3933000"/>
            <a:ext cx="2741262" cy="864000"/>
          </a:xfrm>
          <a:prstGeom prst="wedgeRoundRectCallout">
            <a:avLst>
              <a:gd name="adj1" fmla="val 31479"/>
              <a:gd name="adj2" fmla="val 72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Então, vamos usar sapatos antiderrapantes. Que tal colocarmos tapetes nos corredores?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5139916" y="3732746"/>
            <a:ext cx="3847358" cy="704254"/>
          </a:xfrm>
          <a:prstGeom prst="wedgeRoundRectCallout">
            <a:avLst>
              <a:gd name="adj1" fmla="val -32440"/>
              <a:gd name="adj2" fmla="val 7507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pedir que acendam as luzes. Uma lanterna é indispensável.</a:t>
            </a:r>
          </a:p>
        </p:txBody>
      </p:sp>
      <p:sp>
        <p:nvSpPr>
          <p:cNvPr id="11" name="角丸四角形吹き出し 10"/>
          <p:cNvSpPr/>
          <p:nvPr/>
        </p:nvSpPr>
        <p:spPr>
          <a:xfrm>
            <a:off x="3960976" y="6269239"/>
            <a:ext cx="3117732" cy="494208"/>
          </a:xfrm>
          <a:prstGeom prst="wedgeRoundRectCallout">
            <a:avLst>
              <a:gd name="adj1" fmla="val -18743"/>
              <a:gd name="adj2" fmla="val -8009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Vamos revisar o plano, inclusive a disposição.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5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Pratique atividades de predição de riscos (KYT)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2000">
                <a:latin typeface="Arial" panose="020B0604020202020204" pitchFamily="34" charset="0"/>
                <a:cs typeface="Arial" panose="020B0604020202020204" pitchFamily="34" charset="0"/>
              </a:rPr>
              <a:t>Método de 4 Rondas Básicas do KYT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>
                <a:latin typeface="Arial" panose="020B0604020202020204" pitchFamily="34" charset="0"/>
                <a:cs typeface="Arial" panose="020B0604020202020204" pitchFamily="34" charset="0"/>
              </a:rPr>
              <a:t>Este é o método básico do KYT no qual as equipes trabalham juntas para descobrir, compreender e resolver os riscos escondidos nos locais de trabalho e operações usando ilustrações e os próprios locais e objetos.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21524"/>
              </p:ext>
            </p:extLst>
          </p:nvPr>
        </p:nvGraphicFramePr>
        <p:xfrm>
          <a:off x="612000" y="2205000"/>
          <a:ext cx="8280000" cy="37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Rondas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Visão Geral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9920"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[1R] Entendendo a situação atual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Enumere os tipos de riscos escondidos!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[2R] A busca da essência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Restrinja quais são os pontos mais importantes!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840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[3R] Configuração de medidas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Pense em como podemos fazer para evitar!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1200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[4R] Definição de metas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Estabeleça metas de ação para concretizar as medidas!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下矢印 3"/>
          <p:cNvSpPr/>
          <p:nvPr/>
        </p:nvSpPr>
        <p:spPr>
          <a:xfrm>
            <a:off x="1548000" y="3378176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22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085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123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ESTUDO DE CASO do 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 praticar o KYT em uma situação onde os transeuntes são guiados no canteiro de obras da estrada!</a:t>
            </a:r>
            <a:endParaRPr lang="en-US" altLang="ja-JP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 descr="\\irfsvc42\div5\環境ｴﾈﾙｷﾞｰ第１部\c一般\e1c_proj\2019\リスクT\1900632_MHLW安全教育\31_警備業安全衛生教育マニュアル作成\03_マニュアル\0115_警備業イラスト1\①イラスト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718" y="1485000"/>
            <a:ext cx="4188563" cy="41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82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ESTUDO DE CASO do 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 praticar o KYT em uma situação onde os transeuntes são guiados no canteiro de obras da estrada!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844022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pt-br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Rondas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Visão Geral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[1R] Entendendo a situação atual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[2R] A busca da essência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[3R] Configuração de medidas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20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[4R] Definição de metas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6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168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ESTUDO DE CASO do KYT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Experimente praticar o KYT em uma situação onde os transeuntes são guiados no canteiro de obras da estrada!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586185"/>
              </p:ext>
            </p:extLst>
          </p:nvPr>
        </p:nvGraphicFramePr>
        <p:xfrm>
          <a:off x="612000" y="1268998"/>
          <a:ext cx="8280000" cy="532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634">
                <a:tc>
                  <a:txBody>
                    <a:bodyPr/>
                    <a:lstStyle/>
                    <a:p>
                      <a:pPr algn="ctr" rtl="0"/>
                      <a:r>
                        <a:rPr lang="pt-br" sz="16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Rondas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Visão Geral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16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[1R] Entendendo a situação atual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 segurança pode estar tão concentrado no transeunte que não percebe a escavadeira hidráulica que se aproxima e pode ser atropelado.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Pode escorregar e cair ao pisar no cascalho que caiu do aterro.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Pode ser atingido pelo braço da escavadeira hidráulica, que girou de repente.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16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[2R] A busca da essência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 b="1" u="sng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 segurança pode estar tão concentrado no transeunte que não percebe a escavadeira hidráulica que se aproxima e pode ser atropelado.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Pode escorregar e cair ao pisar no cascalho que caiu do aterro.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Pode ser atingido pelo braço da escavadeira hidráulica, que girou de repente.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16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[3R] Configuração de medidas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Evite ficar na direção de deslocamento da escavadeira hidráulica.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 condutor e o segurança devem definir, com antecedência, como sinalizar quando a escavadeira hidráulica for movimentada.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algn="ctr" rtl="0"/>
                      <a:r>
                        <a:rPr lang="pt-br" sz="16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[4R] Definição de metas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2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 condutor deve contatar o segurança usando um rádio transceptor quando for movimentar a escavadeira hidráulica, e ambos devem confirmar a segurança antes de movê-la. (Não movimente quando não for possível confirmar.)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下矢印 6"/>
          <p:cNvSpPr/>
          <p:nvPr/>
        </p:nvSpPr>
        <p:spPr>
          <a:xfrm>
            <a:off x="1548000" y="2853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下矢印 7"/>
          <p:cNvSpPr/>
          <p:nvPr/>
        </p:nvSpPr>
        <p:spPr>
          <a:xfrm>
            <a:off x="1548000" y="4077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下矢印 9"/>
          <p:cNvSpPr/>
          <p:nvPr/>
        </p:nvSpPr>
        <p:spPr>
          <a:xfrm>
            <a:off x="1548000" y="5301000"/>
            <a:ext cx="504000" cy="288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32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0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Melhore o ambiente de trabalho seguro, incentivando o 4S e o 5S.</a:t>
            </a:r>
            <a:endPara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72048"/>
              </p:ext>
            </p:extLst>
          </p:nvPr>
        </p:nvGraphicFramePr>
        <p:xfrm>
          <a:off x="324430" y="789000"/>
          <a:ext cx="8711569" cy="58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3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pt-br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Organização (Seiri)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b="1" dirty="0">
                          <a:solidFill>
                            <a:srgbClr val="F24F4F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Separe o que precisa do que não precisa, e descarte o que não precisar.</a:t>
                      </a:r>
                    </a:p>
                    <a:p>
                      <a:pPr algn="l" rtl="0"/>
                      <a:r>
                        <a:rPr lang="pt-b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Objetos desnecessários colocados de forma descuidada em corredores etc., podem fazer com que tropece e caia.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pt-br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Ordem (Seiton)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b="1">
                          <a:solidFill>
                            <a:srgbClr val="F24F4F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Separe e organize o que precisa, de forma que facilite o seu uso.</a:t>
                      </a:r>
                    </a:p>
                    <a:p>
                      <a:pPr algn="l" rtl="0"/>
                      <a:r>
                        <a:rPr lang="pt-br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 eficiência do trabalho aumenta quando se cria uma maneira de usar o que precisa quando precisar. E depois de usar, arrume direito e devolva as coisas na posição original (uma foto da posição original tornará mais fácil manter as coisas arrumadas).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pt-br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Limpeza (Seiso)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b="1">
                          <a:solidFill>
                            <a:srgbClr val="F24F4F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Limpe removendo qualquer sujeira e resíduos.</a:t>
                      </a:r>
                    </a:p>
                    <a:p>
                      <a:pPr algn="l" rtl="0"/>
                      <a:r>
                        <a:rPr lang="pt-br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Se houver lixo ou objetos espalhados ou se a superfície do piso estiver molhada com água ou suja de óleo, há risco de queda devido a escorrego ou tropeço.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pt-br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Higiene (Seiketsu)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b="1">
                          <a:solidFill>
                            <a:srgbClr val="F24F4F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Mantenha um ambiente organizado (Seiri), ordenado (Seiton) e limpo (Seiso).</a:t>
                      </a:r>
                    </a:p>
                    <a:p>
                      <a:pPr algn="l" rtl="0"/>
                      <a:r>
                        <a:rPr lang="pt-br" sz="11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Repita o processo de Organização (Seiri), Ordem e Limpeza (Seiso) para manter um ambiente de trabalho sempre agradável. É imprescindível para manter o funcionamento do equipamento, etc. em boas condições, também. Além disso, a Higiene (Seiketsu) também está ligada a prevenção de doenças infecciosas.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00">
                <a:tc>
                  <a:txBody>
                    <a:bodyPr/>
                    <a:lstStyle/>
                    <a:p>
                      <a:pPr algn="l" rtl="0"/>
                      <a:r>
                        <a:rPr lang="pt-br" sz="1100" b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Autodisciplina (Shitsuke)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b="1" dirty="0">
                          <a:solidFill>
                            <a:srgbClr val="F24F4F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Incentive o 4S e torne-os um hábito.</a:t>
                      </a:r>
                    </a:p>
                    <a:p>
                      <a:pPr algn="l" rtl="0"/>
                      <a:r>
                        <a:rPr lang="pt-br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Transforme em hábito através do cumprimento rigoroso e a repetição das regras determinadas. Os 4S são inúteis quando meramente compreendidos, portanto é muito importante que os pratique até que se transforme em um hábito.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図 3" descr="C:\Users\1907875\Desktop\1107_警備業イラスト_ラフ\p51\G_１_整理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1" y="1037674"/>
            <a:ext cx="814834" cy="814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C:\Users\1907875\Desktop\1107_警備業イラスト_ラフ\p51\G_2_整頓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5" y="2247883"/>
            <a:ext cx="772687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2\H_清掃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5291"/>
          <a:stretch/>
        </p:blipFill>
        <p:spPr bwMode="auto">
          <a:xfrm>
            <a:off x="994218" y="3415945"/>
            <a:ext cx="851361" cy="743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C:\Users\1907875\Desktop\1107_警備業イラスト_ラフ\p51\H_２_清潔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55" y="4554505"/>
            <a:ext cx="772687" cy="772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8" descr="C:\Users\1907875\Desktop\1107_警備業イラスト_ラフ\p51\I_習慣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91" y="5781149"/>
            <a:ext cx="772687" cy="772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19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279892"/>
            <a:ext cx="8499833" cy="1078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6167" y="2741489"/>
            <a:ext cx="8499833" cy="831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9999" y="3926613"/>
            <a:ext cx="8499833" cy="8315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39999" y="5132458"/>
            <a:ext cx="8499833" cy="600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"Escorregar, tropeçar e cair”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2977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Preserve a segurança do local de trabalho com os 4S: “Organização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Seiri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)”, “Ordem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Seiton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)”, “Limpeza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Seiso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)” e “Higiene (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Seiketsu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)”!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risco de queda devido a escorrego e tropeço aumenta quando há objetos e cabos no piso, de forma aleatória.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 a superfície do piso estiver molhada ou escorregadia, o risco de queda devido a escorrego e tropeço é maior.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Verifique a situação do piso e dos corredores!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piso se torna escorregadio quando está molhado, mas além disso, se houver degraus ou superfícies irregulares, torna-se fácil tropeçar, aumentando o risco de queda devido a escorrego e tropeço.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Garanta que os corredores tenham iluminação suficiente!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risco de queda devido a escorrego e tropeço aumenta quando há áreas mal iluminadas e escuras, devido a probabilidade de tropeçar em objetos ou degraus por não conseguir enxergá-los.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Use sapatos que dificultem queda devido a escorrego e tropeço!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Use sapatos antiderrapantes, como os que têm sola de borracha, para evitar escorregar, tropeçar e cair.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2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"Escorregar, tropeçar e cair”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Principais locais escorregadios</a:t>
            </a: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Principais locais com facilidade para tropeçar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81621"/>
              </p:ext>
            </p:extLst>
          </p:nvPr>
        </p:nvGraphicFramePr>
        <p:xfrm>
          <a:off x="432000" y="1071210"/>
          <a:ext cx="8460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interior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Ao ar livre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Superfície do piso molhada com água ou óleo, etc.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Locais onde se utiliza água, como chuveiro, cozinha etc.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Tapetes e carpetes colocados em pisos de baixa fricção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Pisos de pedra e pisos encerados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Bueiro (especialmente em estado molhado)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Grade (placas em forma de malha)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Placas de cobre (placas metálicas) em pisos de pedra e canteiro de obras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Superfícies metálicas em escadas e corredores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Superfície congelada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962690"/>
              </p:ext>
            </p:extLst>
          </p:nvPr>
        </p:nvGraphicFramePr>
        <p:xfrm>
          <a:off x="432000" y="3357000"/>
          <a:ext cx="8460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00"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No interior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4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Ao ar livre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09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Superfícies do piso com degraus ou desníveis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Objetos colocados em corredores ou no chão de uma sala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Tapetes ou carpetes com ondulação ou deformados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Pernas de mesas e divisórias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Cabos deixados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Estradas e vias com degraus ou desníveis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Meio-fio, elevação da calçada, árvores plantadas na rua etc.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Escadas, passarelas móveis, escadas rolantes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Rampas e piso tátil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角丸四角形 1"/>
          <p:cNvSpPr/>
          <p:nvPr/>
        </p:nvSpPr>
        <p:spPr>
          <a:xfrm>
            <a:off x="432000" y="5542156"/>
            <a:ext cx="8460000" cy="864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Depois de patrulhar ao ar livre na chuva, escorregou e caiu no chão ao entrar no recinto com os sapatos molhados.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1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205932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74853" y="3789000"/>
            <a:ext cx="8591081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3" y="1557000"/>
            <a:ext cx="5685024" cy="16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71872" y="765000"/>
            <a:ext cx="8853023" cy="5903999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[Estudo de caso do acidente de trabalho 1: </a:t>
            </a:r>
            <a:r>
              <a:rPr lang="pt-br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 atropelado por uma escavadeira de arrasto enquanto orientava um veículo durante a obra de alargamento da estrada</a:t>
            </a:r>
            <a:endParaRPr lang="en-US" altLang="ja-JP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 Condições da ocorrência do acidente de trabalho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(2° ano na empresa) trabalha como segurança, sendo responsável por dar </a:t>
            </a:r>
            <a:b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orientações de tráfego aos veículos em geral, nos canteiros de obras.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como motorista e supervisor do trabalho local, estava executando a manutenção </a:t>
            </a:r>
            <a:b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leito da rodovia, tais como alargamento, utilizando uma escavadeira de arrasto </a:t>
            </a:r>
            <a:b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dia em questão.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Enquanto B executava a operação de aplicar pressão sobre a pedra em pó, indo para </a:t>
            </a:r>
            <a:b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frente e para trás com a escavadeira de arrasto, quando acabou atropelando A, </a:t>
            </a:r>
            <a:b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 cabeça.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 Trabalho sem segurança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deu a ré na escavadeira de arrasto sem verificar suficientemente a parte de trás.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tinha se movido da posição estabelecida para a área de trabalho da escavadeira de arrasto (área em que não deveria ter entrado).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plano de trabalho e os procedimentos de trabalho não estavam claros quanto ao progresso e mudanças do trabalho.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Ninguém havia sido designado para monitorar a operação no geral.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 Para um trabalho seguro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 e esclarecer o plano de trabalho e procedimentos quanto às condições do progresso e do local de trabalho.</a:t>
            </a:r>
            <a:endParaRPr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a designação adequada de orientadores de tráfego, com base na sua experiência etc.</a:t>
            </a:r>
            <a:endParaRPr kumimoji="1" lang="en-US" altLang="ja-JP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Esclarecimento das instruções antes de iniciar o trabalho, tais como áreas cuja entrada é proibida e faixas perigosas, bem como o cumprimento rigoroso das regras.</a:t>
            </a:r>
            <a:endParaRPr kumimoji="1" lang="ja-JP" alt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Existem muitos perigos no local de trabalho</a:t>
            </a:r>
            <a:endParaRPr kumimoji="1" lang="en-US" altLang="ja-JP" sz="28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4" name="図 3" descr="http://anzeninfo.mhlw.go.jp/anzen/sai/image/sai13/sai13-970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0" y="1342390"/>
            <a:ext cx="2781935" cy="20866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053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54976" y="765000"/>
            <a:ext cx="8853023" cy="14400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5024" y="4945613"/>
            <a:ext cx="8499833" cy="6897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61190" y="1467703"/>
            <a:ext cx="8571833" cy="7210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937784"/>
            <a:ext cx="8499833" cy="7301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65023" y="4045245"/>
            <a:ext cx="8499833" cy="5357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5023" y="6011331"/>
            <a:ext cx="8499833" cy="498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[Acidentes de Trânsito]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13575" y="1142325"/>
            <a:ext cx="8853023" cy="5771237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Use o equipamento que foi determinado!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Além de usar equipamentos determinados, tais como bandeira, lanterna sinalizadora, apito, rádio transceptor, capacete de proteção e coletes refletivos, verifique as baterias restantes dos equipamentos que operam com pilha.</a:t>
            </a: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Via de regra, fique de pé na calçada!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Exceto em situações que sejam inevitáveis, pode ser difícil para os motoristas enxergarem o segurança mesmo em estradas com boa visibilidade, especialmente à noite ou quando estiver contra a luz.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Fique de pé, bem à vista do motorista do veículo!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estiver no local que está no ponto cego do condutor, este pode começar a dirigir sem notar a presença do segurança.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Mantenha uma distância de segurança apropriada do veículo!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Manter uma distância de segurança apropriada permite que o segurança tenha mais tempo para reagir quando o veículo der uma partida repentina ou que ele mesmo caia, devido a escorrego e tropeço, em condições climáticas adversas.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Sinalize com movimentos amplos e compreensíveis!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sinalização que não seja clara pode deixar o condutor confuso e passar a orientação inadequada.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4431" y="735335"/>
            <a:ext cx="568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[Durante a preparação prévia]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4431" y="2242183"/>
            <a:ext cx="5687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[Durante o controle de tráfego]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54976" y="2243778"/>
            <a:ext cx="8853023" cy="4497221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04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4167" y="1466359"/>
            <a:ext cx="8571833" cy="7252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65023" y="2868404"/>
            <a:ext cx="8499833" cy="6302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“Acidentes de Trânsito”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144" y="1130891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Tenha o cuidado de sinalizar com folga de tempo!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Preste atenção às distâncias de parada etc., e para garantir a segurança, tenha tempo de folga para sinalizar em condições climáticas adversas ou no inverno, quando a superfície da estrada se encontra congelada.</a:t>
            </a:r>
          </a:p>
          <a:p>
            <a:pPr rtl="0"/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Tenha cuidado para dirigir com segurança!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dirigir veículos de segurança etc., é muito importante dirigir com segurança e obedecer às regras para não causar acidentes de trânsito.</a:t>
            </a:r>
          </a:p>
          <a:p>
            <a:pPr marL="239400" lvl="1" indent="0" rtl="0">
              <a:buNone/>
            </a:pPr>
            <a:endParaRPr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32000" y="3933000"/>
            <a:ext cx="8460000" cy="1116485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Em um dia em que a rua estava congelada, o segurança deu um sinal de parada a um ciclista no mesmo timing que daria em condições normais. No entanto, o ciclista não conseguiu parar a tempo e acabou fazendo contato com o segurança.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432000" y="5150476"/>
            <a:ext cx="8460000" cy="1446524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 sz="16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 bateria da lanterna sinalizadora acabou quando orientava o tráfego em condições climáticas adversas, e por deixar como estava, o motorista não conseguiu enxergá-lo, e acabou entrando em contato com um carro.</a:t>
            </a:r>
            <a:endParaRPr kumimoji="1" lang="ja-JP" altLang="en-US" sz="1600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4431" y="693000"/>
            <a:ext cx="403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[Durante o controle de tráfego]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4430" y="2242423"/>
            <a:ext cx="403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pt-br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[Durante a condução]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54976" y="750661"/>
            <a:ext cx="8853023" cy="1491762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53703" y="2292622"/>
            <a:ext cx="8853023" cy="14487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25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1024864"/>
            <a:ext cx="8499834" cy="537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999" y="1894135"/>
            <a:ext cx="8499833" cy="7428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“Dor lombar”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Use um carrinho para carregar objetos pesados.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Use ferramentas como carrinhos e contêineres para transportar objetos pesados, a fim de minimizar a sobrecarga na parte inferior das costas.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Manuseie objetos pesados com a postura correta!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não for possível usar ferramentas, remover os objetos e cabos ao redor, e aproximar o objeto pesado o mais próximo possível do corpo em uma postura que abaixe o centro de gravidade.</a:t>
            </a: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151454"/>
              </p:ext>
            </p:extLst>
          </p:nvPr>
        </p:nvGraphicFramePr>
        <p:xfrm>
          <a:off x="432000" y="2925000"/>
          <a:ext cx="8460000" cy="35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rtl="0"/>
                      <a:r>
                        <a:rPr lang="pt-br" sz="11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Ao levantar objetos pesados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11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Ao mudar de direção quando estiver carregando um objeto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4240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1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endParaRPr kumimoji="1" lang="ja-JP" altLang="en-US" sz="1100" dirty="0">
                        <a:latin typeface="Arial" panose="020B0604020202020204" pitchFamily="34" charset="0"/>
                        <a:ea typeface="Meiryo UI" panose="020B0604030504040204" pitchFamily="50" charset="-128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図 6" descr="\\irfsvc42\div5\環境ｴﾈﾙｷﾞｰ第１部\c一般\e1c_proj\2019\リスクT\1900632_MHLW安全教育\31_警備業安全衛生教育マニュアル作成\03_マニュアル\0115_警備業イラスト1\②-１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1404000" y="3350379"/>
            <a:ext cx="2113053" cy="1945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00" y="3350379"/>
            <a:ext cx="1990071" cy="1990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 1"/>
          <p:cNvSpPr/>
          <p:nvPr/>
        </p:nvSpPr>
        <p:spPr>
          <a:xfrm>
            <a:off x="729624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 levantar uma carga do piso ou do chão, coloque um pé ligeiramente na frente do outro, dobre os joelhos e abaixe os quadris o suficiente para segurar a carga. Por último, levante estendendo os joelhos.</a:t>
            </a:r>
            <a:endParaRPr kumimoji="1" lang="ja-JP" altLang="en-US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940792" y="5206652"/>
            <a:ext cx="3672000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Ao mudar de direção quando estiver carregando um objeto, virar todo o corpo e manter uma postura confortável.</a:t>
            </a:r>
            <a:endParaRPr kumimoji="1" lang="ja-JP" altLang="en-US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46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\\irfsvc42\div5\環境ｴﾈﾙｷﾞｰ第１部\c一般\e1c_proj\2019\リスクT\1900632_MHLW安全教育\31_警備業安全衛生教育マニュアル作成\03_マニュアル\0115_警備業イラスト1\②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02"/>
          <a:stretch/>
        </p:blipFill>
        <p:spPr bwMode="auto">
          <a:xfrm>
            <a:off x="1620000" y="1585425"/>
            <a:ext cx="3397783" cy="2840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536167" y="974409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“Dor lombar”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Faça exercícios, tais como alongamento, para prevenir a dor nas costas!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 possível prevenir dores nas costas alongando-se regularmente, e não apenas antes de começar a trabalhar.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32000" y="4911039"/>
            <a:ext cx="8460000" cy="16859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Depois de ficar de pé por muito tempo para fazer a segurança, tentou pegar um objeto do chão, mas por ser mais pesado do que esperava e não ter se abaixado o suficiente, sua lombar doeu de forma repentina e não conseguiu mais se mover.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164188"/>
              </p:ext>
            </p:extLst>
          </p:nvPr>
        </p:nvGraphicFramePr>
        <p:xfrm>
          <a:off x="1524000" y="1893141"/>
          <a:ext cx="6096000" cy="26158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/>
                      <a:r>
                        <a:rPr lang="pt-b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Incentivo do alongamento</a:t>
                      </a:r>
                      <a:endParaRPr kumimoji="1" lang="en-US" altLang="ja-JP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0099">
                <a:tc>
                  <a:txBody>
                    <a:bodyPr/>
                    <a:lstStyle/>
                    <a:p>
                      <a:pPr rtl="0"/>
                      <a:endParaRPr kumimoji="1" lang="ja-JP" alt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角丸四角形 9"/>
          <p:cNvSpPr/>
          <p:nvPr/>
        </p:nvSpPr>
        <p:spPr>
          <a:xfrm>
            <a:off x="4793422" y="2822550"/>
            <a:ext cx="2658578" cy="11520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pt-br" sz="1100"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Além de manter os músculos flexíveis, é possível prevenir a dor lombar ao fortalecer os músculos que dão suporte à parte inferior das costas, como os músculos abdominais e da coluna vertebral.</a:t>
            </a:r>
            <a:endParaRPr kumimoji="1" lang="ja-JP" altLang="en-US" sz="11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52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6" y="1008208"/>
            <a:ext cx="8499834" cy="7274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“Hipertermia”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102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Hidrate-se com suplementos de água e sal frequentemente, e faça pausas!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Comece a hidratação com suplementos de água e sal antes de começar a trabalhar, faça pausas com frequência e ao mesmo tempo consuma bebidas esportivas etc., regularmente.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強調線吹き出し 2 (枠付き) 6"/>
          <p:cNvSpPr/>
          <p:nvPr/>
        </p:nvSpPr>
        <p:spPr>
          <a:xfrm flipH="1">
            <a:off x="254976" y="1845000"/>
            <a:ext cx="3741024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É preciso consumir sal (sódio) também, além da água.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Mantenha/carregue uma bebida esportiva e balas salgadas para que possa consumir a qualquer momento.</a:t>
            </a:r>
          </a:p>
        </p:txBody>
      </p:sp>
      <p:sp>
        <p:nvSpPr>
          <p:cNvPr id="8" name="強調線吹き出し 2 (枠付き) 7"/>
          <p:cNvSpPr/>
          <p:nvPr/>
        </p:nvSpPr>
        <p:spPr>
          <a:xfrm>
            <a:off x="4284000" y="3501000"/>
            <a:ext cx="3622192" cy="1296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Faça a pausa em uma sala fresca.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Quando fizer uma pausa, hidrate-se com suplemento de água e sal, e ao mesmo tempo, esfrie a superfície do corpo, a cabeça, as mãos e os pés.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000" y="1836208"/>
            <a:ext cx="1400185" cy="154306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000" y="3645000"/>
            <a:ext cx="1757375" cy="1466861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4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36167" y="3761662"/>
            <a:ext cx="8499834" cy="2835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6" y="1052999"/>
            <a:ext cx="8499834" cy="23325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Primeiros socorros na ocorrência de hipertermia</a:t>
            </a:r>
            <a:endParaRPr kumimoji="1" lang="en-US" altLang="ja-JP" sz="28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4"/>
            <a:ext cx="8853023" cy="6102675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houver suspeita que está com hipertermia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Quando estiver suando profusamente, com tontura ou zonzo, informe imediatamente seus colegas ou a pessoa responsável, mude-se para um lugar fresco, hidrate-se com suplementos de água e sal, e faça uma pausa.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Caso os sintomas não desapareçam mesmo assim (ou piorem), informe seus colegas ou a pessoa responsável e peça-lhes que contatem uma instituição médica de imediato.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Como há casos de pessoas que desmaiaram no caminho de casa ou depois de voltar para casa, mesmo quando os sintomas diminuíram após uma pausa, vá para casa somente quando a temperatura corporal voltar ao normal depois do trabalho.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Quando um colega estiver com suspeita de hipertermia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 o rosto do seu colega estiver vermelho, estiver zonzo ou se comportar de maneira incomum, leve-o imediatamente para um lugar mais fresco, hidrate-o com suplementos de água e sal e deixe-o descansando (chame outros colegas ou a pessoa responsável para que ele não fique sozinho até que se recupere).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Caso a pessoa desmaie, consulte, por exemplo, o "Folheto de Prevenção de Hipertermia" e tome medidas como contatar uma instituição médica.</a:t>
            </a:r>
          </a:p>
          <a:p>
            <a:pPr marL="696600" lvl="1" indent="-457200" rtl="0">
              <a:buFont typeface="+mj-ea"/>
              <a:buAutoNum type="circleNumDbPlain"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 fim de atender às emergências tranquilamente, é importante praticar os treinamentos de forma rotineira para que possa fazê-lo sem demora. Além disso, verifique, antes de começar o expediente, “a quem se reportar”, as “informações de contato das instituições médicas, etc.”, e a “localização das áreas de descanso e locais de armazenamento das bebidas esportivas”.</a:t>
            </a:r>
          </a:p>
          <a:p>
            <a:pPr rtl="0"/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2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40000" y="4938119"/>
            <a:ext cx="8499834" cy="531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095737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070368"/>
            <a:ext cx="8499834" cy="64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“Queda de local alto/Queda”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2000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Verifique as rotas e caminhos de patrulha durante o dia!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Verifique a localização de escadas, degraus, áreas escorregadias etc., durante o dia, e se houver risco de queda ou queda de local alto, compartilhe essas informações para eliminar o risco.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Fixe as pernas do escadote!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realizar trabalho em local alto usando escadote etc., o risco de cair do escadote ou o tombamento do escadote aumenta, se as pernas do mesmo não estiverem fixadas.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subir em equipamento de elevação que não sejam elevadores para carga e humanos, tais como elevadores automotivos etc.!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 empilhadeiras são “exclusivas para cargas" e é proibido usá-las, independentemente do motivo.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360920"/>
              </p:ext>
            </p:extLst>
          </p:nvPr>
        </p:nvGraphicFramePr>
        <p:xfrm>
          <a:off x="432000" y="2896200"/>
          <a:ext cx="846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2358">
                <a:tc>
                  <a:txBody>
                    <a:bodyPr/>
                    <a:lstStyle/>
                    <a:p>
                      <a:pPr algn="ctr" rtl="0"/>
                      <a:r>
                        <a:rPr lang="pt-br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Itens de precaução ao utilizar escadotes e andaimes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432">
                <a:tc>
                  <a:txBody>
                    <a:bodyPr/>
                    <a:lstStyle/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Escadotes e andaimes devem ser usados em um piso firme, não em um piso macio.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A trava para evitar que o escadote se abra deve ser aplicado corretamente para usá-lo.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Evite subir no último degrau do escadote ou ficar com as pernas uma de cada lado.</a:t>
                      </a:r>
                    </a:p>
                    <a:p>
                      <a:pPr marL="342900" indent="-342900" algn="l" rtl="0">
                        <a:buFont typeface="Wingdings" panose="05000000000000000000" pitchFamily="2" charset="2"/>
                        <a:buChar char="ü"/>
                      </a:pPr>
                      <a:r>
                        <a:rPr lang="pt-br" sz="1400" dirty="0">
                          <a:latin typeface="Arial" panose="020B0604020202020204" pitchFamily="34" charset="0"/>
                          <a:ea typeface="Meiryo UI" panose="020B0604030504040204" pitchFamily="50" charset="-128"/>
                          <a:cs typeface="Arial" panose="020B0604020202020204" pitchFamily="34" charset="0"/>
                        </a:rPr>
                        <a:t>Não utilize um escadote com trava ou fixador da extremidade (perna) etc., que esteja danificado ou um andaime etc., deformado. Substitua-os adequadamente.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1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536167" y="3256437"/>
            <a:ext cx="8499834" cy="5091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2178624"/>
            <a:ext cx="8499834" cy="7463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1013745"/>
            <a:ext cx="8499834" cy="543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Acidentes do tipo "Ser prensado".</a:t>
            </a:r>
            <a:endPara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425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Fique de pé, bem à vista do motorista do veículo!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 estiver no local que está no ponto cego do condutor, este pode começar a dirigir sem notar a presença do segurança.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Verifique as faixas de operação para equipamentos de elevação e veículos especiais!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Verifique a operação dos veículos especiais como equipamentos de elevação, escavadeira de arrasto etc. (movimento para cima e para baixo, alcance de rotação da escavadeira etc.) e mantenha uma distância segura.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Entenda a estrutura da porta para que os dedos não sejam prensados!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Entenda a direção de abertura e fechamento da porta e a estrutura das portas automáticas, etc.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32000" y="3860999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Quando foi para a área externa a fim de fazer a patrulha, a porta se fechou de repente com o vento forte, prensando a mão.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32000" y="5229000"/>
            <a:ext cx="8460000" cy="12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rtl="0"/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[Estudo de caso]</a:t>
            </a:r>
          </a:p>
          <a:p>
            <a:pPr rtl="0"/>
            <a:r>
              <a:rPr lang="pt-br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Baixou a placa do elevador, mesmo com o pé localizado logo abaixo do equipamento de elevação, e o pé foi prensado pela placa.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75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540000" y="4289385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2894333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0000" y="2084888"/>
            <a:ext cx="8499834" cy="4932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0000" y="1367376"/>
            <a:ext cx="8499834" cy="43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de Prevenção de "Acidentes característicos do serviço de segurança”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[Como lidar com pessoas suspeitas]</a:t>
            </a: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Fale respeitosamente, dando explicações educadas!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É possível evitar conflitos estando atento à emoção e sentimento do outro.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Mantenha a distância necessária!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evitar danos diretos de pessoas suspeitas, evite aproximar-se delas desnecessariamente.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 houver uma pessoa suspeita, aborde-a levando consigo mais pessoas!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Forme uma equipe com várias pessoas para lidar com a pessoa suspeita, e não sozinho.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[Como lidar com abelhas]</a:t>
            </a: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as provoque e não se aproxime desnecessariamente!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Solicite a ajuda de um especialista.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8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536167" y="4532437"/>
            <a:ext cx="8499834" cy="1020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40000" y="3439951"/>
            <a:ext cx="8499834" cy="7090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40000" y="1887479"/>
            <a:ext cx="8499834" cy="8215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6167" y="990624"/>
            <a:ext cx="8499834" cy="6121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a considerar na ocorrência de uma situação anormal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3703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Contate órgãos da polícia etc.</a:t>
            </a: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Além de entender a situação mantendo a calma, deve prevenir a propagação de danos e orientar/prestar os primeiros socorros aos feridos.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Preserve o local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Há muitas evidências físicas resultantes de crime ou acidente que permanecem no local.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Empenhe-se para preservar o local em seu estado original e coopere com a polícia e os bombeiros nas atividades de coleta de evidências etc.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Execute o procedimento de reanimação de primeiros socorros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Execute as orientações de evacuação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Uma vez que muitas vezes o papel de orientar a evacuação e o combate inicial aos incêndios é atribuído aos seguranças, certifique-se de verificar o Plano de evacuação e fazer os preparativos relacionados às orientações de evacuação.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Execute o combate inicial de incêndio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Ao descobrir incêndio, como um foco de incêndio, é muito importante orientar a evacuação e se empenhar para extinguir o fogo no estágio inicial, simultaneamente.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Entretanto, evacue imediatamente quando sentir que está em perigo ou se o fogo se espalhar até o teto.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87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53333" y="5648940"/>
            <a:ext cx="8591081" cy="10055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42346" y="4258217"/>
            <a:ext cx="8591081" cy="1020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74854" y="1890938"/>
            <a:ext cx="5685024" cy="2018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48478" y="765000"/>
            <a:ext cx="8853023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[Estudo de caso do acidente de trabalho 2] </a:t>
            </a:r>
            <a:r>
              <a:rPr lang="pt-br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Teve hipertermia por ficar sob o sol escaldante, durante o trabalho de orientação/organização dos veículos no estacionamento localizado no terraço.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1 Condições da ocorrência do acidente de trabalho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atuava como segurança e estava trabalhando sob o sol escaldante no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estacionamento externo de um supermercado, orientando e organizando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veículos.　  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Havia sido encarregado das mesmas tarefas no dia anterior e também há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 dias. Embora tivesse reclamado ao responsável do local que estava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passando mal no dia em questão, C julgou que estava bem e retornou à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função.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responsável do local percebeu que ele estava pálido e ordenou que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fizesse uma pausa, mas depois disso, C foi encontrado deitado no chão </a:t>
            </a:r>
            <a:b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depois de ter vomitado, e acabou morrendo por hipertermia.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2 Trabalho sem segurança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 condição física havia piorado devido ao trabalho por dias seguidos sob o sol escaldante.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trabalho foi executado sem que pausas suficientes fossem asseguradas.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apenas C, mas o responsável do local também não tinha conhecimento sobre a hipertermia e não tomou as medidas apropriadas.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rtl="0"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3 Para um trabalho seguro</a:t>
            </a:r>
            <a:endParaRPr kumimoji="1"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 tempo de descanso, área de descanso, etc., em consideração às condições de saúde.</a:t>
            </a:r>
            <a:endParaRPr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 o fornecimento de suplementos de água e sal, roupas etc., com base no trabalho de longo período sob o sol escaldante.</a:t>
            </a:r>
            <a:endParaRPr kumimoji="1" lang="en-US" altLang="ja-JP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treinamentos minuciosamente em relação à hipertermia, incluindo primeiros socorros etc.</a:t>
            </a:r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Existem muitos perigos no local de trabalho</a:t>
            </a:r>
            <a:endParaRPr kumimoji="1" lang="en-US" altLang="ja-JP" sz="28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図 8" descr="http://anzeninfo.mhlw.go.jp/anzen/sai/image/sai10-836-43-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301" y="1270278"/>
            <a:ext cx="2738661" cy="21553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180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2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Pontos a considerar na ocorrência de um acidente de trabalho</a:t>
            </a:r>
            <a:endParaRPr kumimoji="1" lang="en-US" altLang="ja-JP" sz="22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976" y="710325"/>
            <a:ext cx="8853023" cy="6102675"/>
          </a:xfrm>
        </p:spPr>
        <p:txBody>
          <a:bodyPr rtlCol="0">
            <a:normAutofit/>
          </a:bodyPr>
          <a:lstStyle/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Não é possível reduzir o risco de acidentes de trabalho a zero mesmo que as empresas de segurança, contratantes e os próprios seguranças implementem a gestão de saúde e segurança e executem as atividades de saúde e segurança de forma ativa.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Se por acaso ocorrer um acidente de trabalho no local de trabalho, tome medidas (como primeiros socorros) para atender as vítimas.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260000" y="3171011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爆発 1 1"/>
          <p:cNvSpPr/>
          <p:nvPr/>
        </p:nvSpPr>
        <p:spPr>
          <a:xfrm>
            <a:off x="324431" y="2534296"/>
            <a:ext cx="3168000" cy="1080000"/>
          </a:xfrm>
          <a:prstGeom prst="irregularSeal1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Ocorrência de acidentes de trabalho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99728" y="3614296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1600" b="1">
                <a:solidFill>
                  <a:schemeClr val="accent2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Acalme-se primeiro!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0012" y="3940066"/>
            <a:ext cx="6536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Tome cuidado para não se precipitar e correr para o local, causando um acidente secundário.</a:t>
            </a:r>
            <a:endParaRPr kumimoji="1" lang="ja-JP" altLang="en-US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260000" y="5373000"/>
            <a:ext cx="7416000" cy="1152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324431" y="5110459"/>
            <a:ext cx="3167999" cy="478541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Atendimento no local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387610" y="5733834"/>
            <a:ext cx="5267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Resgate de vítimas</a:t>
            </a:r>
            <a:endParaRPr kumimoji="1" lang="en-US" altLang="ja-JP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Contate o responsável do local/responsável pela segurança.</a:t>
            </a:r>
            <a:endParaRPr kumimoji="1"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207887" y="5733833"/>
            <a:ext cx="34192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l"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Transporte de vítimas para o hospital</a:t>
            </a:r>
          </a:p>
        </p:txBody>
      </p:sp>
      <p:sp>
        <p:nvSpPr>
          <p:cNvPr id="16" name="下矢印 15"/>
          <p:cNvSpPr/>
          <p:nvPr/>
        </p:nvSpPr>
        <p:spPr>
          <a:xfrm>
            <a:off x="1342890" y="4500735"/>
            <a:ext cx="1131079" cy="432000"/>
          </a:xfrm>
          <a:prstGeom prst="down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22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" y="117000"/>
            <a:ext cx="986580" cy="1701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7" y="117000"/>
            <a:ext cx="986580" cy="1701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1" y="4591454"/>
            <a:ext cx="1341731" cy="189979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64" y="646275"/>
            <a:ext cx="1782495" cy="2134725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000" y="821093"/>
            <a:ext cx="1303735" cy="189979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1506645" y="2895707"/>
            <a:ext cx="6130710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4800" b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Mantenha-se seguro.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90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kumimoji="1" lang="ja-JP" altLang="en-US"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36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Tendência de aumento de acidentes de trabalho no ramo de segurança</a:t>
            </a:r>
            <a:endParaRPr kumimoji="1" lang="en-US" altLang="ja-JP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コンテンツ プレースホルダー 4"/>
          <p:cNvSpPr txBox="1">
            <a:spLocks/>
          </p:cNvSpPr>
          <p:nvPr/>
        </p:nvSpPr>
        <p:spPr>
          <a:xfrm>
            <a:off x="254976" y="765000"/>
            <a:ext cx="8853023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pt-br" sz="1400">
                <a:latin typeface="Arial" panose="020B0604020202020204" pitchFamily="34" charset="0"/>
                <a:cs typeface="Arial" panose="020B0604020202020204" pitchFamily="34" charset="0"/>
              </a:rPr>
              <a:t>[Características dos acidentes de trabalho no ramo de segurança]　</a:t>
            </a:r>
            <a:endParaRPr lang="en-US" altLang="ja-JP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強調線吹き出し 2 (枠付き) 53"/>
          <p:cNvSpPr/>
          <p:nvPr/>
        </p:nvSpPr>
        <p:spPr>
          <a:xfrm flipH="1">
            <a:off x="373810" y="1125000"/>
            <a:ext cx="4198187" cy="1080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35461"/>
              <a:gd name="adj6" fmla="val -1203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Tendência de aumento do número de fatalidades e ferimentos que resultam em 4 ou mais dias de ausência do trabalho.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Tendência de aumento de acidentes fatais, embora haja uma oscilação.</a:t>
            </a:r>
            <a:endParaRPr lang="en-US" altLang="ja-JP" sz="1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強調線吹き出し 2 (枠付き) 54"/>
          <p:cNvSpPr/>
          <p:nvPr/>
        </p:nvSpPr>
        <p:spPr>
          <a:xfrm>
            <a:off x="4680215" y="5742829"/>
            <a:ext cx="4198187" cy="762061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-25749"/>
              <a:gd name="adj6" fmla="val -1352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Acidentes de queda devido a escorrego e tropeço, e acidentes de trânsito são os mais comuns, representando a maioria</a:t>
            </a:r>
            <a:endParaRPr lang="en-US" altLang="ja-JP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 maioria dos acidentes fatais é causada por acidente de trânsito</a:t>
            </a:r>
            <a:endParaRPr lang="en-US" altLang="ja-JP" sz="105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57213" y="1128587"/>
            <a:ext cx="2912977" cy="2154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pt-br" sz="80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Mudanças em acidentes de trabalho no ramo de segurança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303574" y="3326777"/>
            <a:ext cx="2177199" cy="2154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pt-br" sz="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Tipos de acidentes sofridos pelo segurança</a:t>
            </a:r>
            <a:endParaRPr kumimoji="1" lang="ja-JP" altLang="en-US" sz="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2867465" y="3326777"/>
            <a:ext cx="2140330" cy="215444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rtl="0"/>
            <a:r>
              <a:rPr lang="pt-br" sz="8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Tipos de acidentes que resultam em morte</a:t>
            </a:r>
            <a:endParaRPr kumimoji="1" lang="ja-JP" altLang="en-US" sz="8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59" name="グラフ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161229"/>
              </p:ext>
            </p:extLst>
          </p:nvPr>
        </p:nvGraphicFramePr>
        <p:xfrm>
          <a:off x="3543" y="3499468"/>
          <a:ext cx="4104000" cy="2603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" name="グラフ 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015363"/>
              </p:ext>
            </p:extLst>
          </p:nvPr>
        </p:nvGraphicFramePr>
        <p:xfrm>
          <a:off x="2124000" y="3196502"/>
          <a:ext cx="4248000" cy="26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テキスト ボックス 60"/>
          <p:cNvSpPr txBox="1"/>
          <p:nvPr/>
        </p:nvSpPr>
        <p:spPr>
          <a:xfrm>
            <a:off x="3747845" y="4452890"/>
            <a:ext cx="1000310" cy="648114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7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Ano fiscal de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000" b="0" i="0" u="none" strike="noStrike" kern="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N° de mortos: 16 pessoas</a:t>
            </a:r>
          </a:p>
        </p:txBody>
      </p:sp>
      <p:graphicFrame>
        <p:nvGraphicFramePr>
          <p:cNvPr id="62" name="グラフ 6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4690989"/>
              </p:ext>
            </p:extLst>
          </p:nvPr>
        </p:nvGraphicFramePr>
        <p:xfrm>
          <a:off x="5111267" y="1416031"/>
          <a:ext cx="374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文本框 36">
            <a:extLst>
              <a:ext uri="{FF2B5EF4-FFF2-40B4-BE49-F238E27FC236}">
                <a16:creationId xmlns:a16="http://schemas.microsoft.com/office/drawing/2014/main" id="{896E8789-974F-4FB3-A07B-FFF2772FFEF8}"/>
              </a:ext>
            </a:extLst>
          </p:cNvPr>
          <p:cNvSpPr txBox="1"/>
          <p:nvPr/>
        </p:nvSpPr>
        <p:spPr>
          <a:xfrm>
            <a:off x="6300000" y="1958664"/>
            <a:ext cx="366696" cy="180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72000" rtlCol="0">
            <a:spAutoFit/>
          </a:bodyPr>
          <a:lstStyle/>
          <a:p>
            <a:pPr rtl="0"/>
            <a:r>
              <a:rPr lang="pt-br" sz="7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Morte</a:t>
            </a:r>
            <a:endParaRPr lang="zh-CN" altLang="en-US" sz="7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文本框 36">
            <a:extLst>
              <a:ext uri="{FF2B5EF4-FFF2-40B4-BE49-F238E27FC236}">
                <a16:creationId xmlns:a16="http://schemas.microsoft.com/office/drawing/2014/main" id="{8DD4F502-A684-4EB6-96E6-42D9F7E8C02D}"/>
              </a:ext>
            </a:extLst>
          </p:cNvPr>
          <p:cNvSpPr txBox="1"/>
          <p:nvPr/>
        </p:nvSpPr>
        <p:spPr>
          <a:xfrm>
            <a:off x="7052144" y="1887293"/>
            <a:ext cx="3076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 rtl="0"/>
            <a:r>
              <a:rPr lang="pt-br" sz="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Feri</a:t>
            </a:r>
            <a:br>
              <a:rPr lang="pt-br" sz="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</a:br>
            <a:r>
              <a:rPr lang="pt-br" sz="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mentos e Morte</a:t>
            </a:r>
            <a:endParaRPr lang="zh-CN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8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[“Pode acontecer” com as coisas]　</a:t>
            </a:r>
            <a:endParaRPr lang="en-US" altLang="ja-JP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8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 consciência do perigo: "Pode acontecer".</a:t>
            </a:r>
            <a:endParaRPr kumimoji="1" lang="en-US" altLang="ja-JP" sz="28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3" name="図 12" descr="http://anzeninfo.mhlw.go.jp/anzen/sai/image/sai13/sai13-970-43-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557000"/>
            <a:ext cx="1728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図 18" descr="http://anzeninfo.mhlw.go.jp/anzen/sai/image/sai10-135-43-1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24" y="3645000"/>
            <a:ext cx="1823425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角丸四角形吹き出し 1"/>
          <p:cNvSpPr/>
          <p:nvPr/>
        </p:nvSpPr>
        <p:spPr>
          <a:xfrm>
            <a:off x="540000" y="1341000"/>
            <a:ext cx="180000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As coisas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 mexem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Giram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Voam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 soltam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Queimam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Tombam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Desmoronam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Explodem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Vazam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44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Pode acontecer</a:t>
            </a:r>
          </a:p>
        </p:txBody>
      </p:sp>
      <p:sp>
        <p:nvSpPr>
          <p:cNvPr id="24" name="コンテンツ プレースホルダー 4"/>
          <p:cNvSpPr txBox="1">
            <a:spLocks/>
          </p:cNvSpPr>
          <p:nvPr/>
        </p:nvSpPr>
        <p:spPr>
          <a:xfrm>
            <a:off x="4562452" y="765000"/>
            <a:ext cx="4389024" cy="597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l"/>
              <a:defRPr kumimoji="1" sz="2800" kern="1200" baseline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kumimoji="1" sz="24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u"/>
              <a:defRPr kumimoji="1" sz="1800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Wingdings" panose="05000000000000000000" pitchFamily="2" charset="2"/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["Pode acontecer" com as pessoas]　</a:t>
            </a:r>
            <a:endParaRPr lang="en-US" altLang="ja-JP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角丸四角形吹き出し 26"/>
          <p:cNvSpPr/>
          <p:nvPr/>
        </p:nvSpPr>
        <p:spPr>
          <a:xfrm flipH="1">
            <a:off x="6977998" y="1341000"/>
            <a:ext cx="2107930" cy="5112000"/>
          </a:xfrm>
          <a:prstGeom prst="wedgeRoundRectCallout">
            <a:avLst>
              <a:gd name="adj1" fmla="val 71380"/>
              <a:gd name="adj2" fmla="val -1118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rtl="0"/>
            <a:r>
              <a:rPr lang="pt-br" sz="14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As pessoas</a:t>
            </a:r>
            <a:endParaRPr kumimoji="1" lang="en-US" altLang="ja-JP" sz="14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Machucam as costas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Tropeçam e caem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São prensadas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São envolvidas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Atingem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São atingidas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Se queimam</a:t>
            </a: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40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Recebem choque elétrico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860000" y="3069000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4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Pode acontecer</a:t>
            </a:r>
          </a:p>
        </p:txBody>
      </p:sp>
      <p:pic>
        <p:nvPicPr>
          <p:cNvPr id="29" name="図 28" descr="http://anzeninfo.mhlw.go.jp/anzen/sai/image/sai13/sai13-948-43-1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49" y="1557000"/>
            <a:ext cx="1727451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図 29" descr="http://anzeninfo.mhlw.go.jp/anzen/sai/image/sai10-761-43-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753000"/>
            <a:ext cx="1727392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32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吹き出し 7"/>
          <p:cNvSpPr/>
          <p:nvPr/>
        </p:nvSpPr>
        <p:spPr>
          <a:xfrm>
            <a:off x="468000" y="4406602"/>
            <a:ext cx="8244000" cy="1410638"/>
          </a:xfrm>
          <a:prstGeom prst="wedgeRoundRectCallout">
            <a:avLst>
              <a:gd name="adj1" fmla="val -7331"/>
              <a:gd name="adj2" fmla="val -7348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254977" y="765000"/>
            <a:ext cx="4389024" cy="5976000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600">
                <a:latin typeface="Arial" panose="020B0604020202020204" pitchFamily="34" charset="0"/>
                <a:cs typeface="Arial" panose="020B0604020202020204" pitchFamily="34" charset="0"/>
              </a:rPr>
              <a:t>["Pode acontecer" com o meio ambiente]　</a:t>
            </a:r>
            <a:endParaRPr lang="en-US" altLang="ja-JP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400" b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Ter consciência do perigo: "Pode acontecer".</a:t>
            </a:r>
            <a:endParaRPr kumimoji="1" lang="en-US" altLang="ja-JP" sz="24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4" name="図 13" descr="http://anzeninfo.mhlw.go.jp/anzen/sai/image/sai22/sai22-67-54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89" y="1309229"/>
            <a:ext cx="2808000" cy="2105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図 14" descr="http://anzeninfo.mhlw.go.jp/anzen/sai/image/sai10-589-43-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1309229"/>
            <a:ext cx="2736000" cy="20515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828000" y="4662847"/>
            <a:ext cx="1640193" cy="796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 temperatura está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Elevada (quente)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Baixa (frio)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675643" y="4647648"/>
            <a:ext cx="3090911" cy="796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Os arredores estão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Escuros (difícil de enxergar onde pisa)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Muito claros (contra luz)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64324" y="4662847"/>
            <a:ext cx="2109873" cy="796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12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 local de trabalho é</a:t>
            </a:r>
            <a:endParaRPr kumimoji="1" lang="en-US" altLang="ja-JP" sz="1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Alto (risco de queda)</a:t>
            </a:r>
            <a:endParaRPr lang="en-US" altLang="ja-JP" sz="12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285750" indent="-285750" rtl="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pt-br" sz="12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Frágil (risco de colapso)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780001" y="3511408"/>
            <a:ext cx="1584000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600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Pode acontecer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35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 trabalho seguro começa a partir do 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Hou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pt-br" b="1" dirty="0" err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Ren</a:t>
            </a: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-Sou (reportar, contatar e consultar), com roupa e postura corretas.</a:t>
            </a:r>
            <a:endParaRPr kumimoji="1" lang="en-US" altLang="ja-JP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強調線吹き出し 2 (枠付き) 7"/>
          <p:cNvSpPr/>
          <p:nvPr/>
        </p:nvSpPr>
        <p:spPr>
          <a:xfrm flipH="1">
            <a:off x="373808" y="837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as roupas e equipamentos estabelecidos.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Tome cuidado para mantê-lo limpo e livre de sujeira e amassados, para garantir o senso de higiene sempre.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Não traga objetos desnecessários ou pessoais, e esteja ciente do julgamento das pessoas ao redor.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Use a identificação, o crachá da empresa e a braçadeira corretamente.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Particularmente, o segurança que orienta o tráfego deve usar capacete e colete refletivo etc., para que possa ser visto facilmente pelos motoristas de veículos, mesmo durante à noite.</a:t>
            </a:r>
          </a:p>
        </p:txBody>
      </p:sp>
      <p:sp>
        <p:nvSpPr>
          <p:cNvPr id="11" name="強調線吹き出し 2 (枠付き) 10"/>
          <p:cNvSpPr/>
          <p:nvPr/>
        </p:nvSpPr>
        <p:spPr>
          <a:xfrm>
            <a:off x="4825266" y="4149000"/>
            <a:ext cx="4198187" cy="244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50480"/>
              <a:gd name="adj6" fmla="val -1893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Mantenha o peito para fora e as costas eretas enquanto está de guarda.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Certifique-se de ter tempo e tranquilidade suficientes para se colocar em posição.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Mantenha uma postura correta e um amplo campo de visão enquanto estiver trabalhando, para que possa enxergar os arredores.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Os movimentos devem ser rápidos e precisos.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Tenha cuidado para não trabalhar com as mãos nos bolsos, pois além de não ser possível movê-las de imediato, não transmite uma boa impressão.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000" y="886692"/>
            <a:ext cx="1872000" cy="2618271"/>
          </a:xfrm>
          <a:prstGeom prst="rect">
            <a:avLst/>
          </a:prstGeom>
        </p:spPr>
      </p:pic>
      <p:pic>
        <p:nvPicPr>
          <p:cNvPr id="12" name="図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436000" y="919172"/>
            <a:ext cx="1329690" cy="2522220"/>
          </a:xfrm>
          <a:prstGeom prst="rect">
            <a:avLst/>
          </a:prstGeom>
        </p:spPr>
      </p:pic>
      <p:pic>
        <p:nvPicPr>
          <p:cNvPr id="13" name="図 12"/>
          <p:cNvPicPr/>
          <p:nvPr/>
        </p:nvPicPr>
        <p:blipFill>
          <a:blip r:embed="rId4"/>
          <a:stretch>
            <a:fillRect/>
          </a:stretch>
        </p:blipFill>
        <p:spPr>
          <a:xfrm>
            <a:off x="684000" y="3788999"/>
            <a:ext cx="1395095" cy="2638425"/>
          </a:xfrm>
          <a:prstGeom prst="rect">
            <a:avLst/>
          </a:prstGeom>
        </p:spPr>
      </p:pic>
      <p:pic>
        <p:nvPicPr>
          <p:cNvPr id="14" name="図 13" descr="\\irfsvc42\div5\環境ｴﾈﾙｷﾞｰ第１部\c一般\e1c_proj\2019\リスクT\1900632_MHLW安全教育\31_警備業安全衛生教育マニュアル作成\03_マニュアル\0115_警備業イラスト2\F_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7" t="15936" r="30159" b="7010"/>
          <a:stretch/>
        </p:blipFill>
        <p:spPr bwMode="auto">
          <a:xfrm>
            <a:off x="2037841" y="3856017"/>
            <a:ext cx="1685925" cy="2557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8583" y="340824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2800" b="1">
                <a:solidFill>
                  <a:srgbClr val="FF0000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〇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9941" y="3403055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pt-br" sz="2800" b="1" dirty="0">
                <a:solidFill>
                  <a:schemeClr val="accent5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×</a:t>
            </a:r>
            <a:endParaRPr kumimoji="1" lang="ja-JP" altLang="en-US" sz="2800" b="1" dirty="0">
              <a:solidFill>
                <a:schemeClr val="accent5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736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 trabalho seguro começa a partir do 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Hou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pt-br" sz="2000" b="1" dirty="0" err="1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Ren</a:t>
            </a:r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-Sou (reportar, contatar e consultar), com roupa e postura corretas.</a:t>
            </a:r>
            <a:endPara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67" y="1125000"/>
            <a:ext cx="2098983" cy="216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341" y="1125000"/>
            <a:ext cx="2098983" cy="21600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00" y="3260281"/>
            <a:ext cx="3080212" cy="2160000"/>
          </a:xfrm>
          <a:prstGeom prst="rect">
            <a:avLst/>
          </a:prstGeom>
        </p:spPr>
      </p:pic>
      <p:sp>
        <p:nvSpPr>
          <p:cNvPr id="14" name="強調線吹き出し 2 (枠付き) 13"/>
          <p:cNvSpPr/>
          <p:nvPr/>
        </p:nvSpPr>
        <p:spPr>
          <a:xfrm>
            <a:off x="4511987" y="4149000"/>
            <a:ext cx="4530928" cy="2088000"/>
          </a:xfrm>
          <a:prstGeom prst="accentBorderCallout2">
            <a:avLst>
              <a:gd name="adj1" fmla="val 25239"/>
              <a:gd name="adj2" fmla="val -1704"/>
              <a:gd name="adj3" fmla="val 25239"/>
              <a:gd name="adj4" fmla="val -7434"/>
              <a:gd name="adj5" fmla="val 9812"/>
              <a:gd name="adj6" fmla="val -1453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Reporte rapidamente não só sobre anormalidades, mas também quaisquer erros ou problemas. Isso leva a uma resolução rápida.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Esteja ciente do 5W1H e comunique (transmita) as informações com precisão.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Quando não conseguir resolver o problema, não deixe por isso mesmo e consulte as pessoas ao seu redor.</a:t>
            </a:r>
          </a:p>
          <a:p>
            <a:pPr marL="285750" indent="-285750" rtl="0">
              <a:buFont typeface="Wingdings" panose="05000000000000000000" pitchFamily="2" charset="2"/>
              <a:buChar char="n"/>
            </a:pPr>
            <a:r>
              <a:rPr lang="pt-br" sz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Caso perceba alguma anormalidade, mesmo que seja trivial, informe o seu superior, a empresa de segurança ou a empresa contratante.</a:t>
            </a:r>
          </a:p>
        </p:txBody>
      </p:sp>
      <p:sp>
        <p:nvSpPr>
          <p:cNvPr id="16" name="コンテンツ プレースホルダー 15"/>
          <p:cNvSpPr>
            <a:spLocks noGrp="1"/>
          </p:cNvSpPr>
          <p:nvPr>
            <p:ph idx="1"/>
          </p:nvPr>
        </p:nvSpPr>
        <p:spPr>
          <a:xfrm>
            <a:off x="4787324" y="764999"/>
            <a:ext cx="4248676" cy="2495281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[O que é "</a:t>
            </a:r>
            <a:r>
              <a:rPr lang="pt-br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1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pt-br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-Sou"?]</a:t>
            </a:r>
          </a:p>
          <a:p>
            <a:pPr rtl="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Reportar </a:t>
            </a:r>
            <a:r>
              <a:rPr lang="pt-br" sz="11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u="sng" dirty="0" err="1">
                <a:latin typeface="Arial" panose="020B0604020202020204" pitchFamily="34" charset="0"/>
                <a:cs typeface="Arial" panose="020B0604020202020204" pitchFamily="34" charset="0"/>
              </a:rPr>
              <a:t>Hou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koku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Refere-se ao ato de informar a pessoa responsável etc., sobre o progresso e os resultados do trabalho.</a:t>
            </a:r>
            <a:endParaRPr lang="en-US" altLang="ja-JP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Contatar </a:t>
            </a:r>
            <a:r>
              <a:rPr lang="pt-br" sz="11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u="sng" dirty="0" err="1">
                <a:latin typeface="Arial" panose="020B0604020202020204" pitchFamily="34" charset="0"/>
                <a:cs typeface="Arial" panose="020B0604020202020204" pitchFamily="34" charset="0"/>
              </a:rPr>
              <a:t>Ren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raku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Trata-se de informar as pessoas envolvidas sobre informações que devem ser compartilhadas, tais como as obtidas no decorrer do trabalho.</a:t>
            </a:r>
            <a:endParaRPr lang="en-US" altLang="ja-JP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Consultar </a:t>
            </a:r>
            <a:r>
              <a:rPr lang="pt-br" sz="1100" u="sng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1100" u="sng" dirty="0" err="1">
                <a:latin typeface="Arial" panose="020B0604020202020204" pitchFamily="34" charset="0"/>
                <a:cs typeface="Arial" panose="020B0604020202020204" pitchFamily="34" charset="0"/>
              </a:rPr>
              <a:t>Sou</a:t>
            </a:r>
            <a:r>
              <a:rPr lang="pt-br" sz="11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ja-JP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050" dirty="0">
                <a:latin typeface="Arial" panose="020B0604020202020204" pitchFamily="34" charset="0"/>
                <a:cs typeface="Arial" panose="020B0604020202020204" pitchFamily="34" charset="0"/>
              </a:rPr>
              <a:t>Trata-se de pedir opiniões e conselhos quando estiver em dúvida para tomar uma decisão, ou quando for exigido que tome uma decisão, etc.</a:t>
            </a:r>
            <a:endParaRPr kumimoji="1"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kumimoji="1" lang="ja-JP" alt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116C317-547E-4BB1-9691-272F907D8ADA}"/>
              </a:ext>
            </a:extLst>
          </p:cNvPr>
          <p:cNvSpPr txBox="1"/>
          <p:nvPr/>
        </p:nvSpPr>
        <p:spPr>
          <a:xfrm>
            <a:off x="370481" y="1557000"/>
            <a:ext cx="817519" cy="1440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="1">
                <a:solidFill>
                  <a:srgbClr val="00913E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Reportar</a:t>
            </a:r>
            <a:endParaRPr lang="zh-CN" altLang="en-US" sz="1400" b="1" dirty="0">
              <a:solidFill>
                <a:srgbClr val="00913E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A1FE284-C613-4690-A2E9-CC1C787E75E1}"/>
              </a:ext>
            </a:extLst>
          </p:cNvPr>
          <p:cNvSpPr txBox="1"/>
          <p:nvPr/>
        </p:nvSpPr>
        <p:spPr>
          <a:xfrm>
            <a:off x="2593150" y="1557000"/>
            <a:ext cx="826850" cy="1368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="1" dirty="0">
                <a:solidFill>
                  <a:srgbClr val="00913E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Contatar</a:t>
            </a:r>
            <a:endParaRPr lang="zh-CN" altLang="en-US" sz="1400" b="1" dirty="0">
              <a:solidFill>
                <a:srgbClr val="00913E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9F2CF75-831F-4503-8F78-6703764EFB9C}"/>
              </a:ext>
            </a:extLst>
          </p:cNvPr>
          <p:cNvSpPr txBox="1"/>
          <p:nvPr/>
        </p:nvSpPr>
        <p:spPr>
          <a:xfrm>
            <a:off x="747600" y="3717000"/>
            <a:ext cx="872400" cy="137824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pt-br" sz="1400" b="1">
                <a:solidFill>
                  <a:srgbClr val="00913E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Consultar</a:t>
            </a:r>
            <a:endParaRPr lang="zh-CN" altLang="en-US" sz="1400" b="1" dirty="0">
              <a:solidFill>
                <a:srgbClr val="00913E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4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536167" y="2853000"/>
            <a:ext cx="8355834" cy="151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ja-JP" alt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4431" y="80844"/>
            <a:ext cx="8711569" cy="612156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2000" b="1" dirty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Verifique o Manual de ordens de segurança e cumpra com o estabelecido</a:t>
            </a:r>
            <a:endParaRPr kumimoji="1" lang="en-US" altLang="ja-JP" sz="2000" b="1" dirty="0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1449" y="710325"/>
            <a:ext cx="8853023" cy="5526675"/>
          </a:xfrm>
        </p:spPr>
        <p:txBody>
          <a:bodyPr rtlCol="0">
            <a:normAutofit/>
          </a:bodyPr>
          <a:lstStyle/>
          <a:p>
            <a:pPr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Plano de Segurança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É o que estabelece as especificidades da prática de segurança.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O Manual de ordens de segurança (Manual de instruções de segurança) foi criado com base neste Plano de Segurança, e é destinado a todos os Seguranças para executar o trabalho de segurança.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" rt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Manual de ordens de segurança</a:t>
            </a:r>
            <a:endParaRPr kumimoji="1"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Descreve claramente o conteúdo e os procedimentos de segurança, as rotas de patrulha e como prestar os primeiros socorros na ocorrência de emergência.</a:t>
            </a:r>
            <a:endParaRPr lang="en-US" altLang="ja-JP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lvl="1" rtl="0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Ao executar o trabalho de segurança, certifique-se de compreender suficientemente o conteúdo e os itens de precauções descritos, e garanta o </a:t>
            </a:r>
            <a:r>
              <a:rPr lang="pt-br" sz="1800" b="1" u="sng" dirty="0">
                <a:solidFill>
                  <a:srgbClr val="F2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cumprimento do Manual de instruções de segurança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1" lang="ja-JP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4068000" y="4509000"/>
            <a:ext cx="4536001" cy="1188000"/>
          </a:xfrm>
          <a:prstGeom prst="wedgeRoundRectCallout">
            <a:avLst>
              <a:gd name="adj1" fmla="val -28378"/>
              <a:gd name="adj2" fmla="val -72674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Há muitos casos em que o não cumprimento das regras e procedimentos que deveriam ser cumpridos resultaram em acidentes de trabalho!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228868F-0BF5-4F87-8A94-00DF56ADA4E5}" type="slidenum">
              <a:rPr kumimoji="1" lang="ja-JP" altLang="en-US" sz="105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kumimoji="1" lang="ja-JP" altLang="en-US" sz="10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98210"/>
      </p:ext>
    </p:extLst>
  </p:cSld>
  <p:clrMapOvr>
    <a:masterClrMapping/>
  </p:clrMapOvr>
</p:sld>
</file>

<file path=ppt/theme/theme1.xml><?xml version="1.0" encoding="utf-8"?>
<a:theme xmlns:a="http://schemas.openxmlformats.org/drawingml/2006/main" name="MHIR仕様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HIR仕様" id="{05344C92-AC6A-4493-8C0E-E7C17A05DCD7}" vid="{55D99DC7-8333-4294-BB2F-D433CAFD001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MHIR仕様</Template>
  <TotalTime>1214</TotalTime>
  <Words>4633</Words>
  <Application>Microsoft Office PowerPoint</Application>
  <PresentationFormat>画面に合わせる (4:3)</PresentationFormat>
  <Paragraphs>422</Paragraphs>
  <Slides>31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9" baseType="lpstr">
      <vt:lpstr>Futura Md</vt:lpstr>
      <vt:lpstr>Meiryo UI</vt:lpstr>
      <vt:lpstr>ＭＳ Ｐゴシック</vt:lpstr>
      <vt:lpstr>メイリオ</vt:lpstr>
      <vt:lpstr>Arial</vt:lpstr>
      <vt:lpstr>Calibri</vt:lpstr>
      <vt:lpstr>Wingdings</vt:lpstr>
      <vt:lpstr>MHIR仕様</vt:lpstr>
      <vt:lpstr>Para trabalhar de forma segura e saudável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安全かつ健康的に働くために</dc:title>
  <cp:lastPrinted>2020-02-10T09:16:03Z</cp:lastPrinted>
  <dcterms:created xsi:type="dcterms:W3CDTF">2019-10-29T11:12:42Z</dcterms:created>
  <dcterms:modified xsi:type="dcterms:W3CDTF">2022-03-02T09:09:05Z</dcterms:modified>
</cp:coreProperties>
</file>