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9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</p:sldIdLst>
  <p:sldSz cx="9144000" cy="6858000" type="screen4x3"/>
  <p:notesSz cx="6807200" cy="9939338"/>
  <p:defaultTextStyle>
    <a:defPPr rtl="0">
      <a:defRPr lang="ko-KR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3E"/>
    <a:srgbClr val="FF5050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2" autoAdjust="0"/>
    <p:restoredTop sz="96283" autoAdjust="0"/>
  </p:normalViewPr>
  <p:slideViewPr>
    <p:cSldViewPr showGuides="1">
      <p:cViewPr varScale="1">
        <p:scale>
          <a:sx n="80" d="100"/>
          <a:sy n="80" d="100"/>
        </p:scale>
        <p:origin x="182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69421101774042"/>
          <c:y val="9.5185654008438814E-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rgbClr val="039E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Pt>
            <c:idx val="4"/>
            <c:bubble3D val="0"/>
            <c:spPr>
              <a:solidFill>
                <a:srgbClr val="934B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80-43EF-9D81-02DCBB2D8E9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8A-4519-BAA5-C226F5F3186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8A-4519-BAA5-C226F5F31860}"/>
              </c:ext>
            </c:extLst>
          </c:dPt>
          <c:dPt>
            <c:idx val="7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8A-4519-BAA5-C226F5F31860}"/>
              </c:ext>
            </c:extLst>
          </c:dPt>
          <c:dLbls>
            <c:dLbl>
              <c:idx val="0"/>
              <c:layout>
                <c:manualLayout>
                  <c:x val="8.3513251128178867E-3"/>
                  <c:y val="5.04800634238932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9A8D788B-6E72-4E1A-B064-4D2AB7929877}" type="CATEGORYNAME">
                      <a:rPr lang="ko-KR" altLang="en-US" sz="1000"/>
                      <a:pPr>
                        <a:defRPr sz="10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ko-KR" alt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EA45B481-FA35-4467-B84B-DACC3CDB1F0F}" type="VALUE">
                      <a:rPr lang="en-US" altLang="ko-KR" sz="1000"/>
                      <a:pPr>
                        <a:defRPr sz="10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ko-KR" altLang="en-US" sz="1000"/>
                      <a:t>명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4F568977-F764-46B0-9E64-351CEDCAD31A}" type="CATEGORYNAME">
                      <a:rPr lang="ko-KR" altLang="en-US" sz="1000"/>
                      <a:pPr>
                        <a:defRPr sz="10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ko-KR" alt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97B2D512-D92C-40FF-9B3E-E748D4A88CC5}" type="VALUE">
                      <a:rPr lang="en-US" altLang="ko-KR" sz="1000"/>
                      <a:pPr>
                        <a:defRPr sz="10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ko-KR" altLang="en-US" sz="1000"/>
                      <a:t>명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6.9049707602339182E-3"/>
                  <c:y val="1.14229691037383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FAD5B01F-751B-43D9-8247-5C9534AFE9B7}" type="CATEGORYNAME">
                      <a:rPr lang="ko-KR" altLang="en-US"/>
                      <a:pPr>
                        <a:defRPr sz="100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ko-KR" altLang="en-US" baseline="0" dirty="0"/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3BD2A96F-F17F-45F8-854C-4EB854693F97}" type="VALUE">
                      <a:rPr lang="en-US" altLang="ko-KR"/>
                      <a:pPr>
                        <a:defRPr sz="100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ko-KR" altLang="en-US" dirty="0"/>
                      <a:t>명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3296783625731"/>
                      <c:h val="0.278654906394580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layout>
                <c:manualLayout>
                  <c:x val="-0.10358430799220272"/>
                  <c:y val="0.2099338417465072"/>
                </c:manualLayout>
              </c:layout>
              <c:tx>
                <c:rich>
                  <a:bodyPr rot="0" spcFirstLastPara="1" vertOverflow="overflow" horzOverflow="overflow" vert="horz" wrap="square" lIns="38100" tIns="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ko-KR" altLang="en-US" sz="900" baseline="0" dirty="0"/>
                      <a:t>무리한 자세・</a:t>
                    </a: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ko-KR" altLang="en-US" sz="900" baseline="0" dirty="0"/>
                      <a:t>동작의 반동</a:t>
                    </a: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3FD30540-ED1A-406C-93FB-74BD1D7EFAD6}" type="VALUE">
                      <a:rPr lang="en-US" altLang="ko-KR" sz="900"/>
                      <a:pPr>
                        <a:defRPr sz="100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ko-KR" altLang="en-US" sz="900" dirty="0"/>
                      <a:t>명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219712475633529"/>
                      <c:h val="0.14093694163006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dLbl>
              <c:idx val="4"/>
              <c:layout>
                <c:manualLayout>
                  <c:x val="-0.11975999025341132"/>
                  <c:y val="1.831578243727144E-2"/>
                </c:manualLayout>
              </c:layout>
              <c:tx>
                <c:rich>
                  <a:bodyPr/>
                  <a:lstStyle/>
                  <a:p>
                    <a:fld id="{A6D7EAA0-F587-4BA6-9C4E-A19C52A84869}" type="CATEGORYNAME">
                      <a:rPr lang="ko-KR" altLang="en-US" sz="900" smtClean="0"/>
                      <a:pPr/>
                      <a:t>[分類名]</a:t>
                    </a:fld>
                    <a:r>
                      <a:rPr lang="ko-KR" altLang="en-US" sz="900" baseline="0" dirty="0"/>
                      <a:t>  </a:t>
                    </a:r>
                    <a:fld id="{F0EB2691-01D0-40C6-80D7-BD3F713FD7BE}" type="VALUE">
                      <a:rPr lang="en-US" altLang="ko-KR" sz="900" smtClean="0"/>
                      <a:pPr/>
                      <a:t>[値]</a:t>
                    </a:fld>
                    <a:r>
                      <a:rPr lang="ko-KR" altLang="en-US" sz="900" dirty="0"/>
                      <a:t>명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80-43EF-9D81-02DCBB2D8E92}"/>
                </c:ext>
              </c:extLst>
            </c:dLbl>
            <c:dLbl>
              <c:idx val="5"/>
              <c:layout>
                <c:manualLayout>
                  <c:x val="-0.10177802144249512"/>
                  <c:y val="-5.3775238657226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55361B60-56F1-41E6-BB66-D85E48DAADC1}" type="CATEGORYNAME">
                      <a:rPr lang="ko-KR" altLang="en-US" sz="900"/>
                      <a:pPr>
                        <a:defRPr sz="100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ko-KR" altLang="en-US" sz="900" baseline="0" dirty="0"/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C7BBF405-15E2-48D5-A707-12C3BF154077}" type="VALUE">
                      <a:rPr lang="en-US" altLang="ko-KR" sz="900"/>
                      <a:pPr>
                        <a:defRPr sz="100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ko-KR" altLang="en-US" sz="900" dirty="0"/>
                      <a:t>명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01608187134505"/>
                      <c:h val="0.169203162042580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68A-4519-BAA5-C226F5F31860}"/>
                </c:ext>
              </c:extLst>
            </c:dLbl>
            <c:dLbl>
              <c:idx val="6"/>
              <c:layout>
                <c:manualLayout>
                  <c:x val="-0.16632553606237815"/>
                  <c:y val="-0.16518971756061562"/>
                </c:manualLayout>
              </c:layout>
              <c:tx>
                <c:rich>
                  <a:bodyPr/>
                  <a:lstStyle/>
                  <a:p>
                    <a:fld id="{64CB4BF6-9372-4727-9923-62097750A887}" type="CATEGORYNAME">
                      <a:rPr lang="ko-KR" altLang="en-US"/>
                      <a:pPr/>
                      <a:t>[分類名]</a:t>
                    </a:fld>
                    <a:endParaRPr lang="ko-KR" altLang="en-US" baseline="0"/>
                  </a:p>
                  <a:p>
                    <a:fld id="{0A61052A-FCA5-43BF-9216-464C6454CFD8}" type="VALUE">
                      <a:rPr lang="en-US" altLang="ko-KR"/>
                      <a:pPr/>
                      <a:t>[値]</a:t>
                    </a:fld>
                    <a:r>
                      <a:rPr lang="ko-KR" altLang="en-US"/>
                      <a:t>명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68A-4519-BAA5-C226F5F31860}"/>
                </c:ext>
              </c:extLst>
            </c:dLbl>
            <c:dLbl>
              <c:idx val="7"/>
              <c:layout>
                <c:manualLayout>
                  <c:x val="2.7956205795871586E-3"/>
                  <c:y val="1.62307244229651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7DC99CB1-521E-4A23-9B9F-3421252D9A80}" type="CATEGORYNAME">
                      <a:rPr lang="ko-KR" altLang="en-US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endParaRPr lang="ko-KR" altLang="en-US" sz="10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0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2CB2FF57-D022-4A5E-8BEE-8AAA3CF085E1}" type="VALUE">
                      <a:rPr lang="en-US" altLang="ko-KR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r>
                      <a:rPr lang="ko-KR" altLang="en-US" sz="1000">
                        <a:solidFill>
                          <a:schemeClr val="tx1"/>
                        </a:solidFill>
                      </a:rPr>
                      <a:t>명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A-4519-BAA5-C226F5F3186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①!$Z$3:$Z$10</c:f>
              <c:strCache>
                <c:ptCount val="8"/>
                <c:pt idx="0">
                  <c:v>넘어짐</c:v>
                </c:pt>
                <c:pt idx="1">
                  <c:v>교통사고</c:v>
                </c:pt>
                <c:pt idx="2">
                  <c:v>열사병</c:v>
                </c:pt>
                <c:pt idx="3">
                  <c:v>무리한 자세・동작의 반동</c:v>
                </c:pt>
                <c:pt idx="4">
                  <c:v>제3자로 인한 사고</c:v>
                </c:pt>
                <c:pt idx="5">
                  <c:v>추락・굴러떨어짐</c:v>
                </c:pt>
                <c:pt idx="6">
                  <c:v>끼임</c:v>
                </c:pt>
                <c:pt idx="7">
                  <c:v>기타</c:v>
                </c:pt>
              </c:strCache>
            </c:strRef>
          </c:cat>
          <c:val>
            <c:numRef>
              <c:f>①!$AA$3:$AA$10</c:f>
              <c:numCache>
                <c:formatCode>General"名"</c:formatCode>
                <c:ptCount val="8"/>
                <c:pt idx="0">
                  <c:v>571</c:v>
                </c:pt>
                <c:pt idx="1">
                  <c:v>275</c:v>
                </c:pt>
                <c:pt idx="2">
                  <c:v>189</c:v>
                </c:pt>
                <c:pt idx="3">
                  <c:v>145</c:v>
                </c:pt>
                <c:pt idx="4">
                  <c:v>117</c:v>
                </c:pt>
                <c:pt idx="5">
                  <c:v>117</c:v>
                </c:pt>
                <c:pt idx="6">
                  <c:v>84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05555555555555"/>
          <c:y val="0.1921296296296296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Lbls>
            <c:dLbl>
              <c:idx val="0"/>
              <c:layout>
                <c:manualLayout>
                  <c:x val="6.3292153551188911E-4"/>
                  <c:y val="-2.0718139399241848E-2"/>
                </c:manualLayout>
              </c:layout>
              <c:numFmt formatCode="General&quot;명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layout>
                <c:manualLayout>
                  <c:x val="-8.1950329566854996E-2"/>
                  <c:y val="3.804912359786345E-2"/>
                </c:manualLayout>
              </c:layout>
              <c:numFmt formatCode="General&quot;명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0.12442034332316078"/>
                  <c:y val="-4.6296296296296294E-3"/>
                </c:manualLayout>
              </c:layout>
              <c:numFmt formatCode="General&quot;명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E48F189B-9695-4B1B-B227-8E59DFA3E2A2}" type="CATEGORYNAME">
                      <a:rPr lang="ko-KR" altLang="en-US" sz="1050"/>
                      <a:pPr>
                        <a:defRPr sz="105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[分類名]</a:t>
                    </a:fld>
                    <a:r>
                      <a:rPr lang="ko-KR" altLang="en-US" sz="1050" baseline="0" dirty="0"/>
                      <a:t> 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567F19D8-F55E-4D1B-8E9A-320B2BE490BC}" type="VALUE">
                      <a:rPr lang="ko-KR" altLang="en-US" sz="1050" baseline="0"/>
                      <a:pPr>
                        <a:defRPr sz="105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numFmt formatCode="General&quot;명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numFmt formatCode="General&quot;명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①!$R$3:$R$6</c:f>
              <c:strCache>
                <c:ptCount val="4"/>
                <c:pt idx="0">
                  <c:v>교통사고</c:v>
                </c:pt>
                <c:pt idx="1">
                  <c:v>추락・굴러떨어짐</c:v>
                </c:pt>
                <c:pt idx="2">
                  <c:v>열사병</c:v>
                </c:pt>
                <c:pt idx="3">
                  <c:v>기타</c:v>
                </c:pt>
              </c:strCache>
            </c:strRef>
          </c:cat>
          <c:val>
            <c:numRef>
              <c:f>①!$S$3:$S$6</c:f>
              <c:numCache>
                <c:formatCode>General"名"</c:formatCode>
                <c:ptCount val="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09186351706035E-2"/>
          <c:y val="5.2546296296296299E-2"/>
          <c:w val="0.82273162729658789"/>
          <c:h val="0.79952901720618252"/>
        </c:manualLayout>
      </c:layout>
      <c:barChart>
        <c:barDir val="col"/>
        <c:grouping val="clustered"/>
        <c:varyColors val="0"/>
        <c:ser>
          <c:idx val="1"/>
          <c:order val="1"/>
          <c:tx>
            <c:v>死亡</c:v>
          </c:tx>
          <c:spPr>
            <a:solidFill>
              <a:srgbClr val="FF5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r>
                      <a:rPr lang="ko-KR" altLang="en-US"/>
                      <a:t>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55-461B-9484-EF3AC69D2BCA}"/>
                </c:ext>
              </c:extLst>
            </c:dLbl>
            <c:dLbl>
              <c:idx val="1"/>
              <c:layout>
                <c:manualLayout>
                  <c:x val="0"/>
                  <c:y val="2.756076388888884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>
                        <a:solidFill>
                          <a:schemeClr val="tx1"/>
                        </a:solidFill>
                      </a:rPr>
                      <a:t>17</a:t>
                    </a:r>
                    <a:r>
                      <a:rPr lang="ko-KR" altLang="en-US" dirty="0">
                        <a:solidFill>
                          <a:schemeClr val="tx1"/>
                        </a:solidFill>
                      </a:rPr>
                      <a:t>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55-461B-9484-EF3AC69D2B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r>
                      <a:rPr lang="ko-KR" altLang="en-US"/>
                      <a:t>명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55-461B-9484-EF3AC69D2BCA}"/>
                </c:ext>
              </c:extLst>
            </c:dLbl>
            <c:dLbl>
              <c:idx val="3"/>
              <c:layout>
                <c:manualLayout>
                  <c:x val="0"/>
                  <c:y val="0.1111111111111111"/>
                </c:manualLayout>
              </c:layout>
              <c:tx>
                <c:rich>
                  <a:bodyPr rot="0" spcFirstLastPara="1" vertOverflow="ellipsis" vert="horz" wrap="square" lIns="38100" tIns="19050" rIns="38100" bIns="18000" anchor="b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en-US" altLang="ko-KR" dirty="0"/>
                      <a:t>25</a:t>
                    </a:r>
                    <a:r>
                      <a:rPr lang="ko-KR" altLang="en-US" dirty="0"/>
                      <a:t>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E5D-4845-AD73-AA1C93DA53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r>
                      <a:rPr lang="ko-KR" altLang="en-US"/>
                      <a:t>명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55-461B-9484-EF3AC69D2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8000" anchor="b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2014년도</c:v>
                </c:pt>
                <c:pt idx="1">
                  <c:v>2015년도</c:v>
                </c:pt>
                <c:pt idx="2">
                  <c:v>2016년도</c:v>
                </c:pt>
                <c:pt idx="3">
                  <c:v>2017년도</c:v>
                </c:pt>
                <c:pt idx="4">
                  <c:v>2018년도</c:v>
                </c:pt>
              </c:strCache>
            </c:strRef>
          </c:cat>
          <c:val>
            <c:numRef>
              <c:f>①!$F$4:$F$8</c:f>
              <c:numCache>
                <c:formatCode>General"名"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25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64194976"/>
        <c:axId val="564191448"/>
      </c:barChart>
      <c:lineChart>
        <c:grouping val="standard"/>
        <c:varyColors val="0"/>
        <c:ser>
          <c:idx val="0"/>
          <c:order val="0"/>
          <c:tx>
            <c:v>死傷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5400">
                <a:solidFill>
                  <a:srgbClr val="0070C0"/>
                </a:solidFill>
                <a:beve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660</a:t>
                    </a:r>
                    <a:r>
                      <a:rPr lang="ko-KR" altLang="en-US"/>
                      <a:t>명</a:t>
                    </a:r>
                    <a:endParaRPr lang="ko-KR" alt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55-461B-9484-EF3AC69D2B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746</a:t>
                    </a:r>
                    <a:r>
                      <a:rPr lang="ko-KR" altLang="en-US"/>
                      <a:t>명</a:t>
                    </a:r>
                    <a:endParaRPr lang="ko-KR" alt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55-461B-9484-EF3AC69D2B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745</a:t>
                    </a:r>
                    <a:r>
                      <a:rPr lang="ko-KR" altLang="en-US"/>
                      <a:t>명</a:t>
                    </a:r>
                    <a:endParaRPr lang="ko-KR" alt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55-461B-9484-EF3AC69D2B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779</a:t>
                    </a:r>
                    <a:r>
                      <a:rPr lang="ko-KR" altLang="en-US"/>
                      <a:t>명</a:t>
                    </a:r>
                    <a:endParaRPr lang="ko-KR" alt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55-461B-9484-EF3AC69D2B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817</a:t>
                    </a:r>
                    <a:r>
                      <a:rPr lang="ko-KR" altLang="en-US"/>
                      <a:t>명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55-461B-9484-EF3AC69D2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2014년도</c:v>
                </c:pt>
                <c:pt idx="1">
                  <c:v>2015년도</c:v>
                </c:pt>
                <c:pt idx="2">
                  <c:v>2016년도</c:v>
                </c:pt>
                <c:pt idx="3">
                  <c:v>2017년도</c:v>
                </c:pt>
                <c:pt idx="4">
                  <c:v>2018년도</c:v>
                </c:pt>
              </c:strCache>
            </c:strRef>
          </c:cat>
          <c:val>
            <c:numRef>
              <c:f>①!$C$4:$C$8</c:f>
              <c:numCache>
                <c:formatCode>General"名"</c:formatCode>
                <c:ptCount val="5"/>
                <c:pt idx="0">
                  <c:v>660</c:v>
                </c:pt>
                <c:pt idx="1">
                  <c:v>746</c:v>
                </c:pt>
                <c:pt idx="2">
                  <c:v>745</c:v>
                </c:pt>
                <c:pt idx="3">
                  <c:v>779</c:v>
                </c:pt>
                <c:pt idx="4">
                  <c:v>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4199288"/>
        <c:axId val="564195368"/>
      </c:lineChart>
      <c:valAx>
        <c:axId val="564195368"/>
        <c:scaling>
          <c:orientation val="minMax"/>
          <c:max val="900"/>
          <c:min val="0"/>
        </c:scaling>
        <c:delete val="0"/>
        <c:axPos val="r"/>
        <c:numFmt formatCode="General&quot;명&quot;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9288"/>
        <c:crosses val="max"/>
        <c:crossBetween val="between"/>
        <c:majorUnit val="200"/>
      </c:valAx>
      <c:catAx>
        <c:axId val="56419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5368"/>
        <c:crosses val="autoZero"/>
        <c:auto val="1"/>
        <c:lblAlgn val="ctr"/>
        <c:lblOffset val="100"/>
        <c:noMultiLvlLbl val="0"/>
      </c:catAx>
      <c:valAx>
        <c:axId val="564191448"/>
        <c:scaling>
          <c:orientation val="minMax"/>
        </c:scaling>
        <c:delete val="0"/>
        <c:axPos val="l"/>
        <c:numFmt formatCode="General&quot;명&quot;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4976"/>
        <c:crosses val="autoZero"/>
        <c:crossBetween val="between"/>
        <c:majorUnit val="10"/>
      </c:valAx>
      <c:catAx>
        <c:axId val="56419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4191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12508615024603"/>
          <c:y val="0.23757161458333334"/>
          <c:w val="0.43654608637463743"/>
          <c:h val="7.8528645833333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0.29599</cdr:x>
      <cdr:y>0.39307</cdr:y>
    </cdr:from>
    <cdr:to>
      <cdr:x>0.59594</cdr:x>
      <cdr:y>0.68719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268040" y="1117880"/>
          <a:ext cx="1284985" cy="83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2018</a:t>
          </a:r>
          <a:r>
            <a: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년도</a:t>
          </a:r>
          <a:endParaRPr lang="en-US" altLang="ja-JP" sz="9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 xmlns:a="http://schemas.openxmlformats.org/drawingml/2006/main">
          <a:pPr algn="ctr"/>
          <a:r>
            <a:rPr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피해 경비원</a:t>
          </a:r>
          <a:endParaRPr lang="en-US" altLang="ja-JP" sz="11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 xmlns:a="http://schemas.openxmlformats.org/drawingml/2006/main">
          <a:pPr algn="ctr"/>
          <a:r>
            <a: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1669</a:t>
          </a:r>
          <a:r>
            <a:rPr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명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0.30801</cdr:x>
      <cdr:y>0.37368</cdr:y>
    </cdr:from>
    <cdr:to>
      <cdr:x>0.40595</cdr:x>
      <cdr:y>0.48174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770B016F-B62E-4DE1-9AFA-7DCB8E0F7659}"/>
            </a:ext>
          </a:extLst>
        </cdr:cNvPr>
        <cdr:cNvSpPr txBox="1"/>
      </cdr:nvSpPr>
      <cdr:spPr>
        <a:xfrm xmlns:a="http://schemas.openxmlformats.org/drawingml/2006/main">
          <a:off x="1153192" y="860969"/>
          <a:ext cx="366696" cy="248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23CB96-D018-44AB-868E-750588D5EC77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7FF5F8-1051-4AA7-964B-EA33EF5AA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8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0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7FF5F8-1051-4AA7-964B-EA33EF5AAE9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400296"/>
          </a:xfrm>
        </p:spPr>
        <p:txBody>
          <a:bodyPr rtlCol="0" anchor="ctr"/>
          <a:lstStyle>
            <a:lvl1pPr algn="ctr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70483"/>
            <a:ext cx="6858000" cy="2422587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/>
              <a:t>マスター サブタイトルの書式設定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133" y="1302848"/>
            <a:ext cx="8650288" cy="122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0800000">
            <a:off x="246856" y="4158576"/>
            <a:ext cx="8650287" cy="1206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165100" y="6524625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437"/>
            <a:ext cx="2057400" cy="365125"/>
          </a:xfrm>
        </p:spPr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3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1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59422"/>
            <a:ext cx="1971675" cy="5750169"/>
          </a:xfrm>
        </p:spPr>
        <p:txBody>
          <a:bodyPr vert="eaVert" rtlCol="0"/>
          <a:lstStyle/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59422"/>
            <a:ext cx="5800725" cy="5750169"/>
          </a:xfrm>
        </p:spPr>
        <p:txBody>
          <a:bodyPr vert="eaVert" rtlCol="0"/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8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7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0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7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76" y="633548"/>
            <a:ext cx="8853023" cy="185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000" y="6548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fld id="{1228868F-0BF5-4F87-8A94-00DF56ADA4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62" y="78078"/>
            <a:ext cx="7858737" cy="499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ko"/>
              <a:t>マスター タイトルの書式設定</a:t>
            </a:r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100" y="81000"/>
            <a:ext cx="42863" cy="6588000"/>
          </a:xfrm>
          <a:prstGeom prst="rect">
            <a:avLst/>
          </a:prstGeom>
          <a:solidFill>
            <a:srgbClr val="140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165100" y="6669000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l"/>
        <a:defRPr kumimoji="1" sz="2800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kumimoji="1" sz="2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p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"/>
              <a:t>안전하고 건강하게 일하기 위해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0000" y="909000"/>
            <a:ext cx="6858000" cy="1132428"/>
          </a:xfrm>
        </p:spPr>
        <p:txBody>
          <a:bodyPr rtlCol="0"/>
          <a:lstStyle/>
          <a:p>
            <a:pPr algn="l" rtl="0"/>
            <a:r>
              <a:rPr lang="ko"/>
              <a:t>경비원으로 일하는 여러분께</a:t>
            </a:r>
          </a:p>
        </p:txBody>
      </p:sp>
    </p:spTree>
    <p:extLst>
      <p:ext uri="{BB962C8B-B14F-4D97-AF65-F5344CB8AC3E}">
        <p14:creationId xmlns:p14="http://schemas.microsoft.com/office/powerpoint/2010/main" val="3192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경비 지령서를 확인하고 준수합시다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88667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ko" dirty="0"/>
              <a:t>포인트[시설 경비]</a:t>
            </a:r>
          </a:p>
          <a:p>
            <a:pPr marL="468000" lvl="1" rtl="0"/>
            <a:r>
              <a:rPr lang="ko" dirty="0"/>
              <a:t>경비 계획서 및 경비 지령서의 내용 및 시설 규정 등을 </a:t>
            </a:r>
            <a:r>
              <a:rPr lang="ko" b="1" u="sng" dirty="0">
                <a:solidFill>
                  <a:srgbClr val="F24F4F"/>
                </a:solidFill>
              </a:rPr>
              <a:t>제대로 파악</a:t>
            </a:r>
            <a:r>
              <a:rPr lang="ko" dirty="0"/>
              <a:t>합시다.</a:t>
            </a:r>
          </a:p>
          <a:p>
            <a:pPr marL="468000" lvl="1" rtl="0">
              <a:lnSpc>
                <a:spcPct val="100000"/>
              </a:lnSpc>
            </a:pPr>
            <a:r>
              <a:rPr lang="ko" dirty="0"/>
              <a:t>승강기, 방화 셔터, 방화문과 같은 시설과 디지털 도어락, 열쇠 등의 </a:t>
            </a:r>
            <a:r>
              <a:rPr lang="ko" b="1" u="sng" dirty="0">
                <a:solidFill>
                  <a:srgbClr val="F24F4F"/>
                </a:solidFill>
              </a:rPr>
              <a:t>취급 방법</a:t>
            </a:r>
            <a:r>
              <a:rPr lang="ko" dirty="0"/>
              <a:t> 및 </a:t>
            </a:r>
            <a:r>
              <a:rPr lang="ko" b="1" u="sng" dirty="0">
                <a:solidFill>
                  <a:srgbClr val="F24F4F"/>
                </a:solidFill>
              </a:rPr>
              <a:t>관리 방법은</a:t>
            </a:r>
            <a:r>
              <a:rPr lang="ko" dirty="0"/>
              <a:t> 미리 확인합시다.</a:t>
            </a:r>
          </a:p>
          <a:p>
            <a:pPr marL="468000" lvl="1" rtl="0">
              <a:lnSpc>
                <a:spcPct val="100000"/>
              </a:lnSpc>
            </a:pPr>
            <a:r>
              <a:rPr lang="ko" dirty="0"/>
              <a:t>안전상 해야 할 일, 하지 말아야 할 일을 </a:t>
            </a:r>
            <a:r>
              <a:rPr lang="ko" b="1" u="sng" dirty="0">
                <a:solidFill>
                  <a:srgbClr val="F24F4F"/>
                </a:solidFill>
              </a:rPr>
              <a:t>관계 법령과 규정 및 규칙을 확인한 후 준수</a:t>
            </a:r>
            <a:r>
              <a:rPr lang="ko" dirty="0"/>
              <a:t>합시다.</a:t>
            </a:r>
          </a:p>
          <a:p>
            <a:pPr marL="468000" lvl="1" rtl="0">
              <a:lnSpc>
                <a:spcPct val="100000"/>
              </a:lnSpc>
              <a:buClr>
                <a:schemeClr val="tx1"/>
              </a:buClr>
            </a:pPr>
            <a:r>
              <a:rPr lang="ko" b="1" u="sng" dirty="0">
                <a:solidFill>
                  <a:srgbClr val="F24F4F"/>
                </a:solidFill>
              </a:rPr>
              <a:t>규정된 경로, 규칙</a:t>
            </a:r>
            <a:r>
              <a:rPr lang="ko" dirty="0"/>
              <a:t>(야간에는 손전등 사용 등)</a:t>
            </a:r>
            <a:r>
              <a:rPr lang="ko" b="1" u="sng" dirty="0">
                <a:solidFill>
                  <a:srgbClr val="F24F4F"/>
                </a:solidFill>
              </a:rPr>
              <a:t>을 준수하여</a:t>
            </a:r>
            <a:r>
              <a:rPr lang="ko" dirty="0"/>
              <a:t> 안전하게 순찰합시다.</a:t>
            </a:r>
          </a:p>
          <a:p>
            <a:pPr marL="468000" lvl="1" rtl="0">
              <a:lnSpc>
                <a:spcPct val="100000"/>
              </a:lnSpc>
            </a:pPr>
            <a:r>
              <a:rPr lang="ko" dirty="0"/>
              <a:t>전임자에게 업무를 인계받을 때는 </a:t>
            </a:r>
            <a:r>
              <a:rPr lang="ko" b="1" u="sng" dirty="0">
                <a:solidFill>
                  <a:srgbClr val="F24F4F"/>
                </a:solidFill>
              </a:rPr>
              <a:t>안전상 주의사항</a:t>
            </a:r>
            <a:r>
              <a:rPr lang="ko" dirty="0"/>
              <a:t> 등을 들어 둡시다.</a:t>
            </a:r>
          </a:p>
          <a:p>
            <a:pPr marL="468000" lvl="1" rtl="0">
              <a:lnSpc>
                <a:spcPct val="110000"/>
              </a:lnSpc>
            </a:pPr>
            <a:r>
              <a:rPr lang="ko" dirty="0"/>
              <a:t>모르는 것이 있으면 그냥 넘어가지 말고 </a:t>
            </a:r>
            <a:r>
              <a:rPr lang="ko" b="1" u="sng" dirty="0">
                <a:solidFill>
                  <a:srgbClr val="F24F4F"/>
                </a:solidFill>
              </a:rPr>
              <a:t>반드시 책임자와 전임자에게 확인</a:t>
            </a:r>
            <a:r>
              <a:rPr lang="ko" dirty="0"/>
              <a:t>합시다.</a:t>
            </a:r>
          </a:p>
          <a:p>
            <a:pPr marL="468000" lvl="1" rtl="0">
              <a:lnSpc>
                <a:spcPct val="110000"/>
              </a:lnSpc>
              <a:buClr>
                <a:schemeClr val="tx1"/>
              </a:buClr>
            </a:pPr>
            <a:r>
              <a:rPr lang="ko" b="1" u="sng" dirty="0">
                <a:solidFill>
                  <a:srgbClr val="F24F4F"/>
                </a:solidFill>
              </a:rPr>
              <a:t>익숙해서 발생하기 쉬운 부상</a:t>
            </a:r>
            <a:r>
              <a:rPr lang="ko" dirty="0"/>
              <a:t>에 주의하고, </a:t>
            </a:r>
            <a:r>
              <a:rPr lang="ko" b="1" u="sng" dirty="0">
                <a:solidFill>
                  <a:srgbClr val="F24F4F"/>
                </a:solidFill>
              </a:rPr>
              <a:t>경솔한 행동이나 무리한 동작은</a:t>
            </a:r>
            <a:r>
              <a:rPr lang="ko" dirty="0"/>
              <a:t> 삼갑시다.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2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경비 지령서를 확인하고 준수합시다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462675"/>
          </a:xfrm>
        </p:spPr>
        <p:txBody>
          <a:bodyPr rtlCol="0">
            <a:normAutofit/>
          </a:bodyPr>
          <a:lstStyle/>
          <a:p>
            <a:pPr rtl="0"/>
            <a:r>
              <a:rPr lang="ko" dirty="0"/>
              <a:t>포인트[교통 유도 경비]</a:t>
            </a:r>
          </a:p>
          <a:p>
            <a:pPr marL="468000" lvl="1" rtl="0"/>
            <a:r>
              <a:rPr lang="ko" sz="2000" dirty="0"/>
              <a:t>경비 계획서 및 경비 지령서의 내용 및 시설 규정 등을 </a:t>
            </a:r>
            <a:r>
              <a:rPr lang="ko" sz="2000" b="1" u="sng" dirty="0">
                <a:solidFill>
                  <a:srgbClr val="F24F4F"/>
                </a:solidFill>
              </a:rPr>
              <a:t>제대로 파악</a:t>
            </a:r>
            <a:r>
              <a:rPr lang="ko" sz="2000" dirty="0"/>
              <a:t>합시다.</a:t>
            </a:r>
          </a:p>
          <a:p>
            <a:pPr marL="468000" lvl="1" rtl="0">
              <a:lnSpc>
                <a:spcPct val="110000"/>
              </a:lnSpc>
            </a:pPr>
            <a:r>
              <a:rPr lang="ko" sz="2000" dirty="0"/>
              <a:t>규정된 장비(수기・유도등, 경적, 무전기 등)는 </a:t>
            </a:r>
            <a:r>
              <a:rPr lang="ko" sz="2000" b="1" u="sng" dirty="0">
                <a:solidFill>
                  <a:srgbClr val="F24F4F"/>
                </a:solidFill>
              </a:rPr>
              <a:t>올바르게 착용하고</a:t>
            </a:r>
            <a:r>
              <a:rPr lang="ko" sz="2000" dirty="0"/>
              <a:t>, 특히 배터리로 작동하는 장비는 </a:t>
            </a:r>
            <a:r>
              <a:rPr lang="ko" sz="2000" b="1" u="sng" dirty="0">
                <a:solidFill>
                  <a:srgbClr val="F24F4F"/>
                </a:solidFill>
              </a:rPr>
              <a:t>제대로 작동하는지</a:t>
            </a:r>
            <a:r>
              <a:rPr lang="ko" sz="2000" dirty="0"/>
              <a:t>와 </a:t>
            </a:r>
            <a:r>
              <a:rPr lang="ko" sz="2000" b="1" u="sng" dirty="0">
                <a:solidFill>
                  <a:srgbClr val="F24F4F"/>
                </a:solidFill>
              </a:rPr>
              <a:t>배터리 잔량을</a:t>
            </a:r>
            <a:r>
              <a:rPr lang="ko" sz="2000" b="1" dirty="0"/>
              <a:t> </a:t>
            </a:r>
            <a:r>
              <a:rPr lang="ko" sz="2000" dirty="0"/>
              <a:t>확인합시다.</a:t>
            </a:r>
          </a:p>
          <a:p>
            <a:pPr marL="468000" lvl="1" rtl="0">
              <a:lnSpc>
                <a:spcPct val="110000"/>
              </a:lnSpc>
            </a:pPr>
            <a:r>
              <a:rPr lang="ko" sz="2000" dirty="0"/>
              <a:t>특히 야간에는 </a:t>
            </a:r>
            <a:r>
              <a:rPr lang="ko" sz="2000" b="1" u="sng" dirty="0">
                <a:solidFill>
                  <a:srgbClr val="F24F4F"/>
                </a:solidFill>
              </a:rPr>
              <a:t>야광・반사성 있는 베스트(반사조끼)를 반드시 착용</a:t>
            </a:r>
            <a:r>
              <a:rPr lang="ko" sz="2000" dirty="0"/>
              <a:t>하여, 차량 운전자 등이 쉽게 알아볼 수 있도록 합시다.</a:t>
            </a:r>
          </a:p>
          <a:p>
            <a:pPr marL="468000" lvl="1" rtl="0">
              <a:lnSpc>
                <a:spcPct val="110000"/>
              </a:lnSpc>
            </a:pPr>
            <a:r>
              <a:rPr lang="ko" sz="2000" dirty="0"/>
              <a:t>교통 유도 경비 업무용 자재(라바콘 등)를 </a:t>
            </a:r>
            <a:r>
              <a:rPr lang="ko" sz="2000" b="1" u="sng" dirty="0">
                <a:solidFill>
                  <a:srgbClr val="F24F4F"/>
                </a:solidFill>
              </a:rPr>
              <a:t>설치할 때뿐만 아니라 철거 시에도</a:t>
            </a:r>
            <a:r>
              <a:rPr lang="ko" sz="2000" dirty="0"/>
              <a:t> 경비 지령서를 준수함과 동시에 차량에도 주의합시다.</a:t>
            </a:r>
          </a:p>
          <a:p>
            <a:pPr marL="468000" lvl="1" rtl="0">
              <a:lnSpc>
                <a:spcPct val="100000"/>
              </a:lnSpc>
            </a:pPr>
            <a:r>
              <a:rPr lang="ko" sz="2000" dirty="0"/>
              <a:t>안전상 해야 할 일, 하지 말아야 할 일을 </a:t>
            </a:r>
            <a:r>
              <a:rPr lang="ko" sz="2000" b="1" u="sng" dirty="0">
                <a:solidFill>
                  <a:srgbClr val="F24F4F"/>
                </a:solidFill>
              </a:rPr>
              <a:t>관계 법령과 규정 및 규칙을 확인</a:t>
            </a:r>
            <a:r>
              <a:rPr lang="ko" sz="2000" dirty="0"/>
              <a:t>한 후 준수합시다.</a:t>
            </a:r>
          </a:p>
          <a:p>
            <a:pPr marL="468000" lvl="1" rtl="0">
              <a:lnSpc>
                <a:spcPct val="100000"/>
              </a:lnSpc>
            </a:pPr>
            <a:r>
              <a:rPr lang="ko" sz="2000" dirty="0"/>
              <a:t>모르는 것이 있으면 그냥 넘어가지 말고 </a:t>
            </a:r>
            <a:r>
              <a:rPr lang="ko" sz="2000" b="1" u="sng" dirty="0">
                <a:solidFill>
                  <a:srgbClr val="F24F4F"/>
                </a:solidFill>
              </a:rPr>
              <a:t>반드시 책임자와 전임자에게 확인</a:t>
            </a:r>
            <a:r>
              <a:rPr lang="ko" sz="2000" dirty="0"/>
              <a:t>합시다.</a:t>
            </a:r>
          </a:p>
          <a:p>
            <a:pPr marL="468000" lvl="1" rtl="0">
              <a:lnSpc>
                <a:spcPct val="100000"/>
              </a:lnSpc>
              <a:buClr>
                <a:schemeClr val="tx1"/>
              </a:buClr>
            </a:pPr>
            <a:r>
              <a:rPr lang="ko" sz="2000" b="1" u="sng" dirty="0">
                <a:solidFill>
                  <a:srgbClr val="F24F4F"/>
                </a:solidFill>
              </a:rPr>
              <a:t>익숙해서 발생하기 쉬운 부상</a:t>
            </a:r>
            <a:r>
              <a:rPr lang="ko" sz="2000" dirty="0"/>
              <a:t>에 주의하고, </a:t>
            </a:r>
            <a:r>
              <a:rPr lang="ko" sz="2000" b="1" u="sng" dirty="0">
                <a:solidFill>
                  <a:srgbClr val="F24F4F"/>
                </a:solidFill>
              </a:rPr>
              <a:t>경솔한 행동이나 무리한 동작은</a:t>
            </a:r>
            <a:r>
              <a:rPr lang="ko" sz="2000" dirty="0"/>
              <a:t> 삼갑시다.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23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위험예지활동(KYT)을 실천합시다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dirty="0"/>
              <a:t>위험예지활동(KYT)은</a:t>
            </a:r>
            <a:endParaRPr lang="en-US" altLang="ja-JP" dirty="0"/>
          </a:p>
          <a:p>
            <a:pPr marL="468000" lvl="1" rtl="0"/>
            <a:r>
              <a:rPr lang="ko" sz="2200" dirty="0"/>
              <a:t>K(위험(Kiken)) Y(예지(Yochi)) T(활동(Training))의 약어.</a:t>
            </a:r>
            <a:endParaRPr lang="en-US" altLang="ja-JP" sz="2200" dirty="0"/>
          </a:p>
          <a:p>
            <a:pPr marL="468000" lvl="1" rtl="0"/>
            <a:r>
              <a:rPr lang="ko" sz="2200" dirty="0"/>
              <a:t>작업을 시작하기 전에 그 작업에 ‘어떤 위험이 도사리고 있는가’를 관계자들끼리 논의하여 ‘여기가 위험하다’, ‘그 결과 ○○가 발생할지도 모른다’ 등, 작업에 잠재된 위험과 그로 인해 발생할 재해 등을 논의하고, 미리 위험을 파악하여 대책을 검토 및 실천하는 것.</a:t>
            </a:r>
            <a:endParaRPr lang="en-US" altLang="ja-JP" sz="2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93" y="3816000"/>
            <a:ext cx="2421000" cy="242100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139999" y="3060263"/>
            <a:ext cx="4087955" cy="891000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o" dirty="0">
                <a:solidFill>
                  <a:schemeClr val="tx1"/>
                </a:solidFill>
              </a:rPr>
              <a:t>여기 계단은 어둡고 발밑이 잘 보이지 않아서 발에 걸려 굴러떨어질 수도 있어.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1260000" y="2983500"/>
            <a:ext cx="2543274" cy="1152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o">
                <a:solidFill>
                  <a:schemeClr val="tx1"/>
                </a:solidFill>
              </a:rPr>
              <a:t>외부 통로 바닥이 철판이므로 비가 오면 미끄러워질 수 있어.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54976" y="5746501"/>
            <a:ext cx="3828036" cy="850500"/>
          </a:xfrm>
          <a:prstGeom prst="wedgeRoundRectCallout">
            <a:avLst>
              <a:gd name="adj1" fmla="val 28486"/>
              <a:gd name="adj2" fmla="val -7467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o" dirty="0">
                <a:solidFill>
                  <a:schemeClr val="tx1"/>
                </a:solidFill>
              </a:rPr>
              <a:t>오늘은 중장비를 사용하는 작업이 있으니까 지금 위치에 있으면 경비원이랑 부딪칠 수도 있어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24431" y="4005000"/>
            <a:ext cx="2741262" cy="864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o" dirty="0">
                <a:solidFill>
                  <a:schemeClr val="tx1"/>
                </a:solidFill>
              </a:rPr>
              <a:t>그럼, 미끄럼 방지 기능 신발을 준비하자. 통로에 매트를 까는 건 어떨까?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147615" y="3816000"/>
            <a:ext cx="3847358" cy="704254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o" dirty="0">
                <a:solidFill>
                  <a:schemeClr val="tx1"/>
                </a:solidFill>
              </a:rPr>
              <a:t>조명을 켜달라고 부탁해볼까? 손전등은 필수겠구나.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992221" y="6109115"/>
            <a:ext cx="3117732" cy="615772"/>
          </a:xfrm>
          <a:prstGeom prst="wedgeRoundRectCallout">
            <a:avLst>
              <a:gd name="adj1" fmla="val -18743"/>
              <a:gd name="adj2" fmla="val -800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o" dirty="0">
                <a:solidFill>
                  <a:schemeClr val="tx1"/>
                </a:solidFill>
              </a:rPr>
              <a:t>배치를 포함해서 계획을 재검토하자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2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위험예지활동(KYT)을 실천합시다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/>
              <a:t>KYT 기초 4라운드법</a:t>
            </a:r>
            <a:endParaRPr lang="en-US" altLang="ja-JP" dirty="0"/>
          </a:p>
          <a:p>
            <a:pPr marL="468000" lvl="1" rtl="0"/>
            <a:r>
              <a:rPr lang="ko"/>
              <a:t>팀에서 일러스트 시트와 현장・실물을 통해 작업장과 업무에 잠재된 위험을 발견・파악・해결해 나가는 KYT의 기본 기법.</a:t>
            </a:r>
            <a:endParaRPr lang="en-US" altLang="ja-JP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586074"/>
              </p:ext>
            </p:extLst>
          </p:nvPr>
        </p:nvGraphicFramePr>
        <p:xfrm>
          <a:off x="612000" y="2205000"/>
          <a:ext cx="8280000" cy="335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라운드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개요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[1R] 현황 파악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어떤 위험이 도사리고 있는지 알아보자!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[2R] 본질 추구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어느 것이 중요한 포인트인지 추려보자!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[3R] 대책 수립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어떻게 방지할 수 있는지 생각해보자!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[4R] 목표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대책을 실현하기 위한 행동 목표를 설정하자!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下矢印 3"/>
          <p:cNvSpPr/>
          <p:nvPr/>
        </p:nvSpPr>
        <p:spPr>
          <a:xfrm>
            <a:off x="1548000" y="3240159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548000" y="3942053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548000" y="4625841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2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KYT의 CASE STUDY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" sz="2000" b="1">
                <a:solidFill>
                  <a:srgbClr val="C00000"/>
                </a:solidFill>
              </a:rPr>
              <a:t>도로 공사 현장에서 통행인을 유도하는 케이스를 통해 KYT를 적용해보자!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pic>
        <p:nvPicPr>
          <p:cNvPr id="5" name="図 4" descr="\\irfsvc42\div5\環境ｴﾈﾙｷﾞｰ第１部\c一般\e1c_proj\2019\リスクT\1900632_MHLW安全教育\31_警備業安全衛生教育マニュアル作成\03_マニュアル\0115_警備業イラスト1\①イラスト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18" y="1485000"/>
            <a:ext cx="4188563" cy="418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98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KYT의 CASE STUDY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" sz="2000" b="1">
                <a:solidFill>
                  <a:srgbClr val="C00000"/>
                </a:solidFill>
              </a:rPr>
              <a:t>도로 공사 현장에서 통행인을 유도하는 케이스를 통해 KYT를 적용해보자!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15067"/>
              </p:ext>
            </p:extLst>
          </p:nvPr>
        </p:nvGraphicFramePr>
        <p:xfrm>
          <a:off x="612000" y="1268998"/>
          <a:ext cx="8280000" cy="534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라운드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개요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[1R] 현황 파악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[2R] 본질 추구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[3R] 대책 수립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[4R] 목표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6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KYT의 CASE STUDY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" sz="2000" b="1">
                <a:solidFill>
                  <a:srgbClr val="C00000"/>
                </a:solidFill>
              </a:rPr>
              <a:t>도로 공사 현장에서 통행인을 유도하는 케이스를 통해 KYT를 적용해보자!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758347"/>
              </p:ext>
            </p:extLst>
          </p:nvPr>
        </p:nvGraphicFramePr>
        <p:xfrm>
          <a:off x="609024" y="1110189"/>
          <a:ext cx="8280000" cy="539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524">
                <a:tc>
                  <a:txBody>
                    <a:bodyPr/>
                    <a:lstStyle/>
                    <a:p>
                      <a:pPr algn="ctr" rtl="0"/>
                      <a:r>
                        <a:rPr lang="ko" sz="24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라운드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24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개요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132">
                <a:tc>
                  <a:txBody>
                    <a:bodyPr/>
                    <a:lstStyle/>
                    <a:p>
                      <a:pPr algn="ctr" rtl="0"/>
                      <a:r>
                        <a:rPr lang="ko" sz="17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[1R] 현황 파악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통행인에게 주의가 집중되어 있어, 다가오는 유압 굴삭기를 알아채지 못하고 치일 수 있다.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흙더미에서 흘러내린 자갈을 밟고 미끄러져 넘어질 수도 있다.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갑자기 도는 암(Arm)에 충돌할 수도 있다.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132">
                <a:tc>
                  <a:txBody>
                    <a:bodyPr/>
                    <a:lstStyle/>
                    <a:p>
                      <a:pPr algn="ctr" rtl="0"/>
                      <a:r>
                        <a:rPr lang="ko" sz="175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[2R] 본질 추구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통행인에게 주의가 집중되어 있어, 다가오는 유압 굴삭기를 알아채지 못하고 치일 수 있다.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흙더미에서 흘러내린 자갈을 밟고 미끄러져 넘어질 수도 있다.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갑자기 도는 암(Arm)에 충돌할 수도 있다.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012">
                <a:tc>
                  <a:txBody>
                    <a:bodyPr/>
                    <a:lstStyle/>
                    <a:p>
                      <a:pPr algn="ctr" rtl="0"/>
                      <a:r>
                        <a:rPr lang="ko" sz="175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[3R] 대책 수립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유압 굴삭기의 진행 방향을 피해서 선다.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유압 굴삭기를 이동시킬 때의 신호 방법을 운전자와 경비원이 미리 정해 둔다.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012">
                <a:tc>
                  <a:txBody>
                    <a:bodyPr/>
                    <a:lstStyle/>
                    <a:p>
                      <a:pPr algn="ctr" rtl="0"/>
                      <a:r>
                        <a:rPr lang="ko" sz="175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[4R] 목표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7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유압 굴삭기를 이동시킬 때, 운전자는 무전기를 이용하여 경비원에게 연락하고, 쌍방이 안전을 확인한 뒤 이동시킨다. (확인할 수 없을 때는 이동시키지 않는다.)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3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4S・5S를 이행하여 안전한 작업장 환경을 개선하자</a:t>
            </a:r>
            <a:endParaRPr kumimoji="1"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18788"/>
              </p:ext>
            </p:extLst>
          </p:nvPr>
        </p:nvGraphicFramePr>
        <p:xfrm>
          <a:off x="324430" y="789000"/>
          <a:ext cx="8711569" cy="5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ko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정리(Seiri)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o" sz="20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필요한 것과 불필요한 것을 구분하고 불필요한 것은 처분합시다.</a:t>
                      </a:r>
                    </a:p>
                    <a:p>
                      <a:pPr algn="l" rtl="0"/>
                      <a:r>
                        <a:rPr lang="ko" sz="1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통로 등 불필요한 물건이 부주의하게 놓여 있으면 넘어질 우려가 있습니다.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ko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정돈(Seiton)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o" sz="2000" b="1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필요한 물건을 쉽게 사용할 수 있도록 구분하여 배치합시다.</a:t>
                      </a:r>
                    </a:p>
                    <a:p>
                      <a:pPr algn="l" rtl="0"/>
                      <a:r>
                        <a:rPr lang="ko" sz="1600" b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필요한 물건을 필요할 때 사용할 수 있도록 정돈함으로써 작업 효율도 높아집니다. 또한, 사용 후에는 제대로 정리하여 원래 위치에 되돌려 놓읍시다(원래 위치를 사진으로 보이게 해두면 정돈하기 편해집니다).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ko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청소(Seiso)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o" sz="2000" b="1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청소를 하여 쓰레기와 먼지를 제거합시다.</a:t>
                      </a:r>
                    </a:p>
                    <a:p>
                      <a:pPr algn="l" rtl="0"/>
                      <a:r>
                        <a:rPr lang="ko" sz="1600" b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바닥에 쓰레기나 짐이 흐트러져 있거나, 바닥이 물에 젖어 있거나, 기름으로 오염되어 있으면 발에 걸리거나 미끄러져서 넘어질 우려가 있습니다.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ko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청결(Seiketsu)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o" sz="20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정리・정돈・청소한 상태를 유지합시다.</a:t>
                      </a:r>
                    </a:p>
                    <a:p>
                      <a:pPr algn="l" rtl="0"/>
                      <a:r>
                        <a:rPr lang="ko" sz="1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항상 쾌적한 작업장 환경을 유지하기 위해 정리・정돈・청소를 반복합시다. 시설 등의 정상적인 작동을 유지하기 위해서도 필요합니다. 또한, 청결하게 함으로써 감염병도 예방됩니다.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ko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습관(교육)</a:t>
                      </a:r>
                      <a:endParaRPr lang="en-US" altLang="ko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 rtl="0"/>
                      <a:r>
                        <a:rPr lang="ko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(S</a:t>
                      </a:r>
                      <a:r>
                        <a:rPr lang="en-US" altLang="ko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itsuke</a:t>
                      </a:r>
                      <a:r>
                        <a:rPr lang="ko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ko" sz="2000" b="1" dirty="0">
                          <a:solidFill>
                            <a:srgbClr val="F24F4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4S를 이행하고, 습관화합시다.</a:t>
                      </a:r>
                    </a:p>
                    <a:p>
                      <a:pPr algn="l" rtl="0"/>
                      <a:r>
                        <a:rPr lang="ko" sz="1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규정된 규칙 등을 준수하고, 반복하여 습관화합시다. 4S는 머리로 이해하는 것에 그치지 않고, 실천에 옮길 수 있도록 몸에 익히는 것이 중요합니다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 descr="C:\Users\1907875\Desktop\1107_警備業イラスト_ラフ\p51\G_１_整理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" y="1037674"/>
            <a:ext cx="814834" cy="81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1907875\Desktop\1107_警備業イラスト_ラフ\p51\G_2_整頓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55" y="2247883"/>
            <a:ext cx="772687" cy="77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2\H_清掃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5291"/>
          <a:stretch/>
        </p:blipFill>
        <p:spPr bwMode="auto">
          <a:xfrm>
            <a:off x="994218" y="3415945"/>
            <a:ext cx="851361" cy="74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C:\Users\1907875\Desktop\1107_警備業イラスト_ラフ\p51\H_２_清潔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40" y="4584137"/>
            <a:ext cx="772687" cy="77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C:\Users\1907875\Desktop\1107_警備業イラスト_ラフ\p51\I_習慣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23" y="5873508"/>
            <a:ext cx="674929" cy="6749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19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6" y="1350050"/>
            <a:ext cx="8499833" cy="1286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9999" y="3006052"/>
            <a:ext cx="8499833" cy="693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6166" y="4070064"/>
            <a:ext cx="8499833" cy="774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6166" y="5517000"/>
            <a:ext cx="8499833" cy="719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‘넘어짐’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865" y="693000"/>
            <a:ext cx="8853023" cy="6120001"/>
          </a:xfrm>
        </p:spPr>
        <p:txBody>
          <a:bodyPr rtlCol="0">
            <a:normAutofit/>
          </a:bodyPr>
          <a:lstStyle/>
          <a:p>
            <a:pPr rtl="0"/>
            <a:r>
              <a:rPr lang="ko" sz="2100" dirty="0"/>
              <a:t>작업 장소는 항상 4S ‘정리(Seiri)’, ‘정돈(Seiton)’, ‘청소(Seiso)’, ‘청결(Seiketsu)’로 안전하게!</a:t>
            </a:r>
            <a:endParaRPr lang="en-US" altLang="ja-JP" sz="2100" dirty="0"/>
          </a:p>
          <a:p>
            <a:pPr marL="468000" lvl="1" rtl="0"/>
            <a:r>
              <a:rPr lang="ko" sz="2100" dirty="0"/>
              <a:t>바닥에 짐이나 코드류 등이 복잡하게 놓여있으면 발에 걸려서 넘어질 위험이 커집니다.</a:t>
            </a:r>
            <a:endParaRPr lang="en-US" altLang="ja-JP" sz="2100" dirty="0"/>
          </a:p>
          <a:p>
            <a:pPr marL="468000" lvl="1" rtl="0"/>
            <a:r>
              <a:rPr lang="ko" sz="2100" dirty="0"/>
              <a:t>바닥이 물에 젖어 있으면 쉽게 미끄러질 수 있어서 넘어질 위험이 커집니다.</a:t>
            </a:r>
            <a:endParaRPr lang="ko" altLang="en-US" sz="2100" dirty="0"/>
          </a:p>
          <a:p>
            <a:pPr rtl="0"/>
            <a:r>
              <a:rPr lang="ko" sz="2100" dirty="0"/>
              <a:t>바닥과 통로의 상태를 확인합시다!</a:t>
            </a:r>
            <a:endParaRPr lang="en-US" altLang="ja-JP" sz="2100" dirty="0"/>
          </a:p>
          <a:p>
            <a:pPr marL="468000" lvl="1" rtl="0"/>
            <a:r>
              <a:rPr lang="ko" sz="2100" dirty="0"/>
              <a:t>바닥이 물에 젖어 있으면 미끄러워지고, 거기에 단차가 있거나 불균형 등이 있으면 발에 걸릴 수 있어 넘어질 위험이 커집니다.</a:t>
            </a:r>
          </a:p>
          <a:p>
            <a:pPr rtl="0">
              <a:lnSpc>
                <a:spcPct val="100000"/>
              </a:lnSpc>
            </a:pPr>
            <a:r>
              <a:rPr lang="ko" sz="2100" dirty="0"/>
              <a:t>통로의 조명은 충분히 확보합시다!</a:t>
            </a:r>
            <a:endParaRPr lang="en-US" altLang="ja-JP" sz="2100" dirty="0"/>
          </a:p>
          <a:p>
            <a:pPr marL="468000" lvl="1" rtl="0"/>
            <a:r>
              <a:rPr lang="ko" sz="2100" dirty="0"/>
              <a:t>조명이 닿지 않고 어두운 곳이 있으면 물건이 놓여있거나 단차 등을 보지 못하고 발에 걸릴 수 있어서 넘어질 위험이 커집니다.</a:t>
            </a:r>
          </a:p>
          <a:p>
            <a:pPr rtl="0">
              <a:lnSpc>
                <a:spcPct val="200000"/>
              </a:lnSpc>
            </a:pPr>
            <a:r>
              <a:rPr lang="ko" sz="2100" dirty="0"/>
              <a:t>잘 넘어지지 않는 신발을 착용합시다!</a:t>
            </a:r>
            <a:endParaRPr lang="en-US" altLang="ja-JP" sz="2100" dirty="0"/>
          </a:p>
          <a:p>
            <a:pPr marL="468000" lvl="1" rtl="0"/>
            <a:r>
              <a:rPr lang="ko" sz="2100" dirty="0"/>
              <a:t>밑창이 고무로 된 신발 등 잘 미끄러지지 않는 신발을 착용하여 넘어짐을 방지합시다.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92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‘넘어짐’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 dirty="0"/>
              <a:t>미끄러지기 쉬운 주요 장소</a:t>
            </a:r>
            <a:endParaRPr lang="en-US" altLang="ja-JP" sz="2400" dirty="0"/>
          </a:p>
          <a:p>
            <a:pPr rtl="0"/>
            <a:endParaRPr lang="en-US" altLang="ja-JP" sz="2400" dirty="0"/>
          </a:p>
          <a:p>
            <a:pPr rtl="0"/>
            <a:endParaRPr lang="en-US" altLang="ja-JP" sz="2400" dirty="0"/>
          </a:p>
          <a:p>
            <a:pPr rtl="0"/>
            <a:endParaRPr lang="en-US" altLang="ja-JP" sz="2400" dirty="0"/>
          </a:p>
          <a:p>
            <a:pPr marL="0" indent="0" rtl="0">
              <a:buNone/>
            </a:pPr>
            <a:endParaRPr lang="en-US" altLang="ja-JP" sz="2400" dirty="0"/>
          </a:p>
          <a:p>
            <a:pPr rtl="0">
              <a:lnSpc>
                <a:spcPct val="150000"/>
              </a:lnSpc>
            </a:pPr>
            <a:r>
              <a:rPr lang="ko" sz="2400" dirty="0"/>
              <a:t>넘어지기 쉬운 주요 장소</a:t>
            </a:r>
            <a:endParaRPr lang="en-US" altLang="ja-JP" sz="24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53403"/>
              </p:ext>
            </p:extLst>
          </p:nvPr>
        </p:nvGraphicFramePr>
        <p:xfrm>
          <a:off x="450215" y="1062880"/>
          <a:ext cx="846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/>
                      <a:r>
                        <a:rPr lang="ko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실내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옥외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물이나 기름 등으로 오염된 바닥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샤워실과 주방 등 물을 사용하는 장소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마찰이 적은 바닥에 깔린 매트나 카펫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돌바닥이나 왁스칠을 한 바닥재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(특히 젖은 상태의)맨홀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그레이팅(망 형태의 하수구 덮개)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돌바닥이나 공사 현장의 동판(금속판)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계단 및 통로의 금속면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동결 노면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9691"/>
              </p:ext>
            </p:extLst>
          </p:nvPr>
        </p:nvGraphicFramePr>
        <p:xfrm>
          <a:off x="429024" y="3576857"/>
          <a:ext cx="846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rtl="0"/>
                      <a:r>
                        <a:rPr lang="ko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실내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옥외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단차 및 불균형한 바닥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통로와 실내 바닥에 놓인 물건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말려 올라갔거나 휜 매트 또는 카펫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테이블이나 파티션(칸막이) 다리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아무렇게나 놓인 코드류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단차 및 불균형한 도로, 통로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연석과 보도 진입로, 가로수 등의 나무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계단이나 무빙워크, 에스컬레이터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점자 블록과 경사로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432000" y="5445000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o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[사례]</a:t>
            </a:r>
          </a:p>
          <a:p>
            <a:pPr rtl="0"/>
            <a:r>
              <a:rPr lang="ko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우천 시 옥외 순찰 후, 신발이 젖은 채로 실내에 들어가다가 바닥에 미끄러져 넘어졌다.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3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447427"/>
            <a:ext cx="8591081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3789000"/>
            <a:ext cx="8591081" cy="1236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494939"/>
            <a:ext cx="5685024" cy="18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6" y="765000"/>
            <a:ext cx="8853023" cy="5903999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ko" sz="2000" dirty="0"/>
              <a:t>[산재 사례1] </a:t>
            </a:r>
            <a:r>
              <a:rPr lang="ko" sz="2000" b="1" dirty="0">
                <a:solidFill>
                  <a:srgbClr val="C00000"/>
                </a:solidFill>
              </a:rPr>
              <a:t>도로 확장 공사 차량을 유도하던 중 굴삭기에 치였다.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 rtl="0">
              <a:buNone/>
            </a:pPr>
            <a:r>
              <a:rPr lang="ko" sz="2000" dirty="0"/>
              <a:t>1 산업재해 발생 상황</a:t>
            </a:r>
            <a:endParaRPr kumimoji="1" lang="en-US" altLang="ja-JP" sz="20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A(입사 2년차)는 경비원으로 공사 현장에서 일반 차량의 교통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1600" dirty="0">
                <a:solidFill>
                  <a:schemeClr val="tx1"/>
                </a:solidFill>
              </a:rPr>
              <a:t>　 유도를 담당.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B는 운전자 겸 공사 현장 작업 책임자로 당일 굴삭기를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1600" dirty="0">
                <a:solidFill>
                  <a:schemeClr val="tx1"/>
                </a:solidFill>
              </a:rPr>
              <a:t>   사용하여 현 도로 확장 등 노반을 정비했다.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B는 굴삭기를 앞뒤로 주행시키면서 부순 돌에 압력을 가하는 작업을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1600" dirty="0">
                <a:solidFill>
                  <a:schemeClr val="tx1"/>
                </a:solidFill>
              </a:rPr>
              <a:t>   하고 있었는데, A가 굴삭기에 머리를 치였다.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2000" dirty="0"/>
              <a:t>2 불안전한 작업</a:t>
            </a:r>
            <a:endParaRPr kumimoji="1" lang="en-US" altLang="ja-JP" sz="20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B는 후방을 충분히 확인하지 않고, 굴삭기를 후진시켰다.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A는 정해진 자리에서 굴삭기 작업 장소로 이동했다(원래는 들어가면 안 되는 곳).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작업의 진행, 변화를 고려한 작업 계획 및 작업 순서가 명확하지 않았다.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전체 작업을 감시하는 사람을 지명하지 않았다.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2000" dirty="0"/>
              <a:t>3 안전한 작업을 위해</a:t>
            </a:r>
            <a:endParaRPr kumimoji="1" lang="en-US" altLang="ja-JP" sz="20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ko" sz="1500" dirty="0">
                <a:solidFill>
                  <a:schemeClr val="tx1"/>
                </a:solidFill>
              </a:rPr>
              <a:t>작업의 진행 상황과 현장 상황의 변화를 고려한 업무 계획 및 순서를 재검토하고 명확히 할 것.</a:t>
            </a:r>
            <a:endParaRPr lang="en-US" altLang="ja-JP" sz="15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500" dirty="0">
                <a:solidFill>
                  <a:schemeClr val="tx1"/>
                </a:solidFill>
              </a:rPr>
              <a:t>경험 등을 토대로 한 교통유도원의 적정 배치를 실시.</a:t>
            </a:r>
            <a:endParaRPr kumimoji="1" lang="en-US" altLang="ja-JP" sz="15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500" dirty="0">
                <a:solidFill>
                  <a:schemeClr val="tx1"/>
                </a:solidFill>
              </a:rPr>
              <a:t>위험한 범위와 서 있는 위치 금지 구간 등 작업 시작 전에 지시를 명확히 하여 규칙을 준수.</a:t>
            </a:r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작업장에는 다양한 위험 요소가 있다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 descr="http://anzeninfo.mhlw.go.jp/anzen/sai/image/sai13/sai13-970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0" y="1342390"/>
            <a:ext cx="2781935" cy="208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05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4976" y="765000"/>
            <a:ext cx="8853023" cy="14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65024" y="5218697"/>
            <a:ext cx="8499833" cy="594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1190" y="1532286"/>
            <a:ext cx="857183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3069000"/>
            <a:ext cx="8499833" cy="630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5023" y="4146690"/>
            <a:ext cx="8499833" cy="594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5023" y="6237000"/>
            <a:ext cx="8499833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'교통사고'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197000"/>
            <a:ext cx="8853023" cy="5716562"/>
          </a:xfrm>
        </p:spPr>
        <p:txBody>
          <a:bodyPr rtlCol="0">
            <a:normAutofit/>
          </a:bodyPr>
          <a:lstStyle/>
          <a:p>
            <a:pPr rtl="0"/>
            <a:r>
              <a:rPr lang="ko" sz="2400" dirty="0"/>
              <a:t>규정된 장비는 몸에 착용합시다!</a:t>
            </a:r>
          </a:p>
          <a:p>
            <a:pPr marL="468000" lvl="1" rtl="0"/>
            <a:r>
              <a:rPr lang="ko" sz="2000" dirty="0"/>
              <a:t>수기・유도등, 경적, 무전기, 안전모(헬멧), 반사조끼 등 규정된 장비를 착용하고, 배터리로 작동하는 것은 배터리 잔량을 확인합시다.</a:t>
            </a:r>
          </a:p>
          <a:p>
            <a:pPr rtl="0"/>
            <a:endParaRPr lang="en-US" altLang="ja-JP" sz="2400" dirty="0"/>
          </a:p>
          <a:p>
            <a:pPr rtl="0"/>
            <a:r>
              <a:rPr lang="ko" sz="2400" dirty="0"/>
              <a:t>원칙적으로 보도에 섭시다!</a:t>
            </a:r>
          </a:p>
          <a:p>
            <a:pPr marL="468000" lvl="1" rtl="0"/>
            <a:r>
              <a:rPr lang="ko" sz="2000" dirty="0"/>
              <a:t>부득이한 경우를 제외하고는 탁 트인 도로에서라도 특히 야간이나 역광 등이 있으면 운전자가 경비원을 보지 못할 수 있습니다.</a:t>
            </a:r>
          </a:p>
          <a:p>
            <a:pPr rtl="0"/>
            <a:r>
              <a:rPr lang="ko" sz="2400" dirty="0"/>
              <a:t>차량 운전자가 잘 볼 수 있는 위치에 섭시다!</a:t>
            </a:r>
          </a:p>
          <a:p>
            <a:pPr marL="468000" lvl="1" rtl="0"/>
            <a:r>
              <a:rPr lang="ko" sz="2000" dirty="0"/>
              <a:t>운전자의 사각지대에 서 있으면, 운전자가 경비원을 보지 못하고 운전을 시작할 수 있습니다.</a:t>
            </a:r>
          </a:p>
          <a:p>
            <a:pPr rtl="0"/>
            <a:r>
              <a:rPr lang="ko" sz="2400" dirty="0"/>
              <a:t>차량과 적절한 안전거리를 유지합시다!</a:t>
            </a:r>
          </a:p>
          <a:p>
            <a:pPr marL="468000" lvl="1" rtl="0"/>
            <a:r>
              <a:rPr lang="ko" sz="2000" dirty="0"/>
              <a:t>적절한 안전거리를 유지함으로써 예상치 못한 차량의 급발진이나 악천후 시 경비원 스스로가 넘어짐 등에 대처하는 여유가 생깁니다.</a:t>
            </a:r>
            <a:endParaRPr lang="en-US" altLang="ja-JP" sz="2000" dirty="0"/>
          </a:p>
          <a:p>
            <a:pPr marL="10800" rtl="0"/>
            <a:r>
              <a:rPr lang="ko" sz="2400" dirty="0"/>
              <a:t>알아보기 쉽게 큰 동작으로 신호합시다!</a:t>
            </a:r>
            <a:endParaRPr lang="en-US" altLang="ja-JP" sz="2400" dirty="0"/>
          </a:p>
          <a:p>
            <a:pPr marL="468000" lvl="1" rtl="0"/>
            <a:r>
              <a:rPr lang="ko" sz="2000" dirty="0"/>
              <a:t>불명확한 신호는 운전자의 혼란과 잘못된 유도로 이어집니다.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431" y="735335"/>
            <a:ext cx="237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24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[사전 준비 시]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431" y="2242183"/>
            <a:ext cx="237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24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[교통 유도 시]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4976" y="2243778"/>
            <a:ext cx="8853023" cy="44972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70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1190" y="1520852"/>
            <a:ext cx="857183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3020650"/>
            <a:ext cx="8499833" cy="630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'교통사고'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130891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 dirty="0"/>
              <a:t>신호는 여유를 갖고 하도록 유의합시다!</a:t>
            </a:r>
          </a:p>
          <a:p>
            <a:pPr marL="468000" lvl="1" rtl="0"/>
            <a:r>
              <a:rPr lang="ko" sz="2000" dirty="0"/>
              <a:t>정지거리 등에 유의하여, 악천후 및 노면이 어는 겨울 등에는 특히 여유를 갖고 신호하면 안전 확보에 도움이 됩니다.</a:t>
            </a:r>
          </a:p>
          <a:p>
            <a:pPr rtl="0"/>
            <a:endParaRPr lang="en-US" altLang="ja-JP" sz="2400" dirty="0"/>
          </a:p>
          <a:p>
            <a:pPr rtl="0"/>
            <a:r>
              <a:rPr lang="ko" sz="2400" dirty="0"/>
              <a:t>안전 운전을 합시다!</a:t>
            </a:r>
          </a:p>
          <a:p>
            <a:pPr marL="468000" lvl="1" rtl="0"/>
            <a:r>
              <a:rPr lang="ko" sz="2000" dirty="0"/>
              <a:t>경비 차량 등을 운전할 때는 안전 운전에 유의하고, 교통사고를 유발하지 않도록 매너를 지키는 것도 중요합니다.</a:t>
            </a:r>
          </a:p>
          <a:p>
            <a:pPr marL="239400" lvl="1" indent="0" rtl="0">
              <a:buNone/>
            </a:pPr>
            <a:endParaRPr lang="ja-JP" altLang="en-US" sz="2000" dirty="0"/>
          </a:p>
        </p:txBody>
      </p:sp>
      <p:sp>
        <p:nvSpPr>
          <p:cNvPr id="15" name="角丸四角形 14"/>
          <p:cNvSpPr/>
          <p:nvPr/>
        </p:nvSpPr>
        <p:spPr>
          <a:xfrm>
            <a:off x="216853" y="3815620"/>
            <a:ext cx="8853022" cy="12338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o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[사례]</a:t>
            </a:r>
          </a:p>
          <a:p>
            <a:pPr rtl="0"/>
            <a:r>
              <a:rPr lang="ko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도로가 얼어있던 날, 평소와 같은 타이밍으로 주행하는 자전거를 향해 정지 신호를 하는 바람에, 바로 멈추지 못하고 자전거와 부딪쳤다.</a:t>
            </a:r>
            <a:endParaRPr kumimoji="1" lang="ja-JP" altLang="en-US" sz="2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53703" y="5149843"/>
            <a:ext cx="8460000" cy="14465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o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[사례]</a:t>
            </a:r>
          </a:p>
          <a:p>
            <a:pPr rtl="0"/>
            <a:r>
              <a:rPr lang="ko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악천후 시 교통 유도 중이었는데, 유도등 배터리가 다 떨어졌음에도 그 상태로 사용했기 때문에 차량 운전자에게 잘 보이지 않아 차량과 부딪쳤다.</a:t>
            </a:r>
            <a:endParaRPr kumimoji="1" lang="ja-JP" altLang="en-US" sz="2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4431" y="693000"/>
            <a:ext cx="223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24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[교통 유도 시]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4430" y="2242423"/>
            <a:ext cx="201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24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[운전 시]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4976" y="750661"/>
            <a:ext cx="8853023" cy="14917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53703" y="2292622"/>
            <a:ext cx="8853023" cy="14487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25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9999" y="2180286"/>
            <a:ext cx="8499833" cy="630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‘요통'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/>
              <a:t>중량물은 손수레를 사용하여 운반합시다.</a:t>
            </a:r>
          </a:p>
          <a:p>
            <a:pPr marL="468000" lvl="1" rtl="0"/>
            <a:r>
              <a:rPr lang="ko" sz="2000"/>
              <a:t>손수레나 컨테이너 등의 도구로 중량물을 운반하여 허리로 가는 부담을 최소화합시다.</a:t>
            </a:r>
            <a:endParaRPr lang="en-US" altLang="ja-JP" sz="2000" dirty="0"/>
          </a:p>
          <a:p>
            <a:pPr marL="10800" rtl="0"/>
            <a:r>
              <a:rPr lang="ko" sz="2400"/>
              <a:t>중량물은 올바른 자세로 취급합시다!</a:t>
            </a:r>
            <a:endParaRPr lang="en-US" altLang="ja-JP" sz="2400" dirty="0"/>
          </a:p>
          <a:p>
            <a:pPr marL="468000" lvl="1" rtl="0"/>
            <a:r>
              <a:rPr lang="ko" sz="2000"/>
              <a:t>부득이하게 도구를 사용할 수 없을 때는 주변의 짐 및 코드류를 치운 후, 가능한 한 중량물을 몸 가까이 들고 중심을 낮춘 자세로 취급합시다.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95125"/>
              </p:ext>
            </p:extLst>
          </p:nvPr>
        </p:nvGraphicFramePr>
        <p:xfrm>
          <a:off x="432000" y="2925000"/>
          <a:ext cx="84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0"/>
                      <a:r>
                        <a:rPr lang="ko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중량물을 들어 올릴 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o" sz="180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짐을 들고 방향을 바꿀 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240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1\②-１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1404000" y="3350379"/>
            <a:ext cx="2113053" cy="194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0" y="3350379"/>
            <a:ext cx="1990071" cy="199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 1"/>
          <p:cNvSpPr/>
          <p:nvPr/>
        </p:nvSpPr>
        <p:spPr>
          <a:xfrm>
            <a:off x="729624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o" sz="1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바닥과 지상에서 짐을 들어 올릴 때는 한쪽 발을 약간 앞으로 내밀고, 무릎을 굽힌 다음 허리를 충분히 낮춰서 짐을 안읍시다. 마지막으로, 무릎을 펴면서 일어납시다.</a:t>
            </a:r>
            <a:endParaRPr kumimoji="1" lang="ja-JP" altLang="en-US" sz="14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940792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o" sz="1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짐을 들고 방향을 바꿀 때는 몸 전체를 돌려서 무리가 가지 않는 자세를 유지합시다.</a:t>
            </a:r>
            <a:endParaRPr kumimoji="1" lang="ja-JP" altLang="en-US" sz="14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4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/>
        </p:blipFill>
        <p:spPr bwMode="auto">
          <a:xfrm>
            <a:off x="1620000" y="1585425"/>
            <a:ext cx="3397783" cy="2840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‘요통'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/>
              <a:t>스트레칭을 하는 등 몸을 움직여서 요통을 예방합시다!</a:t>
            </a:r>
          </a:p>
          <a:p>
            <a:pPr marL="468000" lvl="1" rtl="0"/>
            <a:r>
              <a:rPr lang="ko" sz="2000"/>
              <a:t>작업 시작 전뿐만 아니라 평소에 스트레칭을 통해 요통을 방지할 수 있습니다.</a:t>
            </a:r>
            <a:endParaRPr lang="en-US" altLang="ja-JP" sz="2000" dirty="0"/>
          </a:p>
        </p:txBody>
      </p:sp>
      <p:sp>
        <p:nvSpPr>
          <p:cNvPr id="7" name="角丸四角形 6"/>
          <p:cNvSpPr/>
          <p:nvPr/>
        </p:nvSpPr>
        <p:spPr>
          <a:xfrm>
            <a:off x="432000" y="4911039"/>
            <a:ext cx="8460000" cy="16859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o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[사례]</a:t>
            </a:r>
          </a:p>
          <a:p>
            <a:pPr rtl="0"/>
            <a:r>
              <a:rPr lang="ko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경비를 위해 장시간 서 있다가 바닥에 둔 짐을 들려고 했는데, 예상보다 무거운 데다 자세도 엉거주춤했기 때문에 갑자기 허리 통증으로 움직이지 못하게 되었다.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9151"/>
              </p:ext>
            </p:extLst>
          </p:nvPr>
        </p:nvGraphicFramePr>
        <p:xfrm>
          <a:off x="1524000" y="1893141"/>
          <a:ext cx="6096000" cy="261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ko"/>
                        <a:t>스트레칭 실천하기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099">
                <a:tc>
                  <a:txBody>
                    <a:bodyPr/>
                    <a:lstStyle/>
                    <a:p>
                      <a:pPr rtl="0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793422" y="2822550"/>
            <a:ext cx="2658578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ko" sz="1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근육을 유연하게 만드는 것과 더불어 복근과 척추 등 허리를 지탱해주는 근육을 강화하면 요통을 방지할 수 있습니다.</a:t>
            </a:r>
            <a:endParaRPr kumimoji="1" lang="ja-JP" altLang="en-US" sz="14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25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‘열사병’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/>
              <a:t>수분과 염분을 자주 보충하고, 휴식을 취합시다!</a:t>
            </a:r>
          </a:p>
          <a:p>
            <a:pPr marL="468000" lvl="1" rtl="0"/>
            <a:r>
              <a:rPr lang="ko" sz="2000"/>
              <a:t>작업 시작 전에 수분과 염분을 보충하고, 정기적으로 스포츠음료 등을 섭취하는 동시에 자주 휴식을 취합시다.</a:t>
            </a:r>
            <a:endParaRPr lang="en-US" altLang="ja-JP" sz="2000" dirty="0"/>
          </a:p>
        </p:txBody>
      </p:sp>
      <p:sp>
        <p:nvSpPr>
          <p:cNvPr id="7" name="強調線吹き出し 2 (枠付き) 6"/>
          <p:cNvSpPr/>
          <p:nvPr/>
        </p:nvSpPr>
        <p:spPr>
          <a:xfrm flipH="1">
            <a:off x="254976" y="1845000"/>
            <a:ext cx="3741024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수분뿐만 아니라 염분(나트륨)도 함께 섭취합시다.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스포츠음료와 소금 사탕을 상비, 휴대하여 언제든지 섭취할 수 있도록 마련해 둡시다.</a:t>
            </a:r>
          </a:p>
        </p:txBody>
      </p:sp>
      <p:sp>
        <p:nvSpPr>
          <p:cNvPr id="8" name="強調線吹き出し 2 (枠付き) 7"/>
          <p:cNvSpPr/>
          <p:nvPr/>
        </p:nvSpPr>
        <p:spPr>
          <a:xfrm>
            <a:off x="4284000" y="3501000"/>
            <a:ext cx="3622192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시원한 공간에서 휴식을 취합시다.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휴식 시에는 수분 및 염분을 보충하는 동시에 신체 표면과 머리, 손발을 시원하게 합시다.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1836208"/>
            <a:ext cx="1400185" cy="1543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3645000"/>
            <a:ext cx="1757375" cy="146686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44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36167" y="3402880"/>
            <a:ext cx="8499834" cy="2690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17870"/>
            <a:ext cx="8499834" cy="182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열사병 발생 시 긴급 대응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 dirty="0"/>
              <a:t>자신의 열사병이 의심될 때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ko" sz="1900" dirty="0"/>
              <a:t>대량의 땀과 현기증, 비틀거림이 있을 때는 즉시 동료나 책임자에게 보고한 후, 시원한 장소로 이동하여 수분과 염분을 보충하고 휴식을 취합시다.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ko" sz="1900" dirty="0"/>
              <a:t>그래도 증상이 나아지지 않을(악화했을) 때는 동료나 책임자에게 보고하고, 즉시 의료 기관에 연락합시다.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ko" sz="1900" dirty="0"/>
              <a:t>휴식 후, 증상이 나아졌어도 귀가 중이나 귀가 후에 쓰러지는 사례가 있으니, 근무 후에는 정상 체온으로 떨어질 때까지 진정되면 귀가합시다.</a:t>
            </a:r>
            <a:endParaRPr lang="en-US" altLang="ja-JP" sz="1900" dirty="0"/>
          </a:p>
          <a:p>
            <a:pPr rtl="0"/>
            <a:r>
              <a:rPr lang="ko" sz="2400" dirty="0"/>
              <a:t>동료의 열사병이 의심될 때</a:t>
            </a:r>
          </a:p>
          <a:p>
            <a:pPr marL="696600" lvl="1" indent="-457200" rtl="0">
              <a:lnSpc>
                <a:spcPct val="100000"/>
              </a:lnSpc>
              <a:buFont typeface="+mj-ea"/>
              <a:buAutoNum type="circleNumDbPlain"/>
            </a:pPr>
            <a:r>
              <a:rPr lang="ko" sz="1900" dirty="0"/>
              <a:t>동료의 얼굴이 빨갛고, 비틀거리며, 평소와 다른 행동을 할 때는 즉시 말을 걸어 시원한 장소로 이동시키고, 수분과 염분을 보충하게 한 뒤 휴식을 취하게 합시다(다른 동료나 책임자에게도 전달하고, 회복될 때까지 혼자 두지 않도록 합시다).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ko" sz="1900" dirty="0"/>
              <a:t>쓰러졌을 때는 ‘열사병 방지 대책 전단' 등을 참조하여 의료기관에 연락하는 등의 대응을 합시다.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ko" sz="1900" dirty="0"/>
              <a:t>원활한 긴급 대응을 위해 평소에 훈련을 실시하여 차질없이 대응할 수 있도록 유의하고, 업무 시작 전에 ‘누구에게 보고할 것인지’, ‘의료기관 등의 연락처’, ‘휴식 장소 및 스포츠음료의 보관 장소’ 등을 확인합시다.</a:t>
            </a:r>
          </a:p>
          <a:p>
            <a:pPr rtl="0"/>
            <a:endParaRPr lang="en-US" altLang="ja-JP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12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40000" y="5246584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178624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‘추락・굴러떨어짐’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7" y="710325"/>
            <a:ext cx="8711570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 dirty="0"/>
              <a:t>순찰 경로 및 통로는 밝을 때 확인하자!</a:t>
            </a:r>
          </a:p>
          <a:p>
            <a:pPr marL="468000" lvl="1" rtl="0"/>
            <a:r>
              <a:rPr lang="ko" sz="2000" dirty="0"/>
              <a:t>계단 위치와 단차가 있는 곳, 미끄러운 곳 등은 밝을 때 확인하고, 굴러떨어지거나 추락할 위험이 있다면 정보를 공유하여 위험을 제거합시다.</a:t>
            </a:r>
            <a:endParaRPr lang="en-US" altLang="ja-JP" sz="2000" dirty="0"/>
          </a:p>
          <a:p>
            <a:pPr marL="10800" rtl="0"/>
            <a:r>
              <a:rPr lang="ko" sz="2400" dirty="0"/>
              <a:t>접사다리의 발밑은 고정하자!</a:t>
            </a:r>
            <a:endParaRPr lang="en-US" altLang="ja-JP" sz="2400" dirty="0"/>
          </a:p>
          <a:p>
            <a:pPr marL="468000" lvl="1" rtl="0"/>
            <a:r>
              <a:rPr lang="ko" sz="1900" dirty="0"/>
              <a:t>접사다리 등을 사용하여 고소 작업을 할 때, 발밑이 고정되어 있지 않으면 접사다리에서 추락하거나, 접사다리가 넘어지는 등의 위험이 커집니다.</a:t>
            </a:r>
            <a:endParaRPr lang="en-US" altLang="ja-JP" sz="1900" dirty="0"/>
          </a:p>
          <a:p>
            <a:pPr marL="468000" lvl="1" rtl="0"/>
            <a:endParaRPr lang="en-US" altLang="ja-JP" sz="2000" dirty="0"/>
          </a:p>
          <a:p>
            <a:pPr marL="468000" lvl="1" rtl="0"/>
            <a:endParaRPr lang="en-US" altLang="ja-JP" sz="2000" dirty="0"/>
          </a:p>
          <a:p>
            <a:pPr marL="468000" lvl="1" rtl="0"/>
            <a:endParaRPr lang="en-US" altLang="ja-JP" sz="2000" dirty="0"/>
          </a:p>
          <a:p>
            <a:pPr marL="468000" lvl="1" rtl="0"/>
            <a:endParaRPr lang="en-US" altLang="ja-JP" sz="2000" dirty="0"/>
          </a:p>
          <a:p>
            <a:pPr marL="0" indent="0">
              <a:buNone/>
            </a:pPr>
            <a:endParaRPr lang="en-US" altLang="ko" sz="2200" dirty="0"/>
          </a:p>
          <a:p>
            <a:r>
              <a:rPr lang="ko" sz="2200" dirty="0"/>
              <a:t>카리프트 등 사람 수송용 엘리베이터 이외의 승강기에는 탑승하지 말 것!</a:t>
            </a:r>
            <a:endParaRPr lang="en-US" altLang="ja-JP" sz="2200" dirty="0"/>
          </a:p>
          <a:p>
            <a:pPr marL="468000" lvl="1" rtl="0"/>
            <a:r>
              <a:rPr lang="ko" sz="1800" dirty="0"/>
              <a:t>리프트는 ‘화물 전용’이기 때문에 어떠한 이유에서든 탑승이 금지되어 있습니다.</a:t>
            </a:r>
            <a:endParaRPr lang="en-US" altLang="ja-JP" sz="18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89399"/>
              </p:ext>
            </p:extLst>
          </p:nvPr>
        </p:nvGraphicFramePr>
        <p:xfrm>
          <a:off x="425869" y="2843949"/>
          <a:ext cx="8369785" cy="175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368">
                <a:tc>
                  <a:txBody>
                    <a:bodyPr/>
                    <a:lstStyle/>
                    <a:p>
                      <a:pPr algn="ctr" rtl="0"/>
                      <a:r>
                        <a:rPr lang="ko" sz="18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접사다리・발판 사용 시 주의사항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6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접사다리 및 발판은 약한 바닥에 설치하지 말고, 견고한 바닥에 설치하여 사용합시다.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접사다리의 다리 벌어짐을 방지하기 위해 스토퍼는 제대로 걸고 사용합시다.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접사다리 상판에 올라타거나 다리를 걸쳐서 사용하는 것은 삼갑시다.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ko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스토퍼와 지지대 고무(다리부) 등이 손상된 접사다리나 변형된 발판 등은 사용하지 말고, 적절히 교환합시다.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52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40000" y="3213000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178624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‘끼임’ 재해 방지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/>
              <a:t>차량 운전자가 잘 볼 수 있는 위치에 섭시다!</a:t>
            </a:r>
          </a:p>
          <a:p>
            <a:pPr marL="468000" lvl="1" rtl="0"/>
            <a:r>
              <a:rPr lang="ko" sz="2000"/>
              <a:t>운전자의 사각지대에 서 있으면, 운전자가 경비원을 보지 못하고 운전을 시작할 수 있습니다.</a:t>
            </a:r>
            <a:endParaRPr lang="en-US" altLang="ja-JP" sz="2000" dirty="0"/>
          </a:p>
          <a:p>
            <a:pPr marL="10800" rtl="0"/>
            <a:r>
              <a:rPr lang="ko" sz="2400"/>
              <a:t>승강기 및 특수 차량의 작동 범위를 확인하자!</a:t>
            </a:r>
            <a:endParaRPr lang="en-US" altLang="ja-JP" sz="2400" dirty="0"/>
          </a:p>
          <a:p>
            <a:pPr marL="468000" lvl="1" rtl="0"/>
            <a:r>
              <a:rPr lang="ko" sz="2000"/>
              <a:t>승강기와 굴삭기 등 특수 차량의 작동(상하 움직임과 굴삭기의 선회 범위 등)을 확인하고 안전거리를 유지합시다.</a:t>
            </a:r>
            <a:endParaRPr lang="en-US" altLang="ja-JP" sz="2000" dirty="0"/>
          </a:p>
          <a:p>
            <a:pPr marL="10800" rtl="0"/>
            <a:r>
              <a:rPr lang="ko" sz="2400"/>
              <a:t>문 구조를 파악하고 손가락이 끼지 않도록 하자!</a:t>
            </a:r>
            <a:endParaRPr lang="en-US" altLang="ja-JP" sz="2400" dirty="0"/>
          </a:p>
          <a:p>
            <a:pPr marL="468000" lvl="1" rtl="0"/>
            <a:r>
              <a:rPr lang="ko" sz="2000"/>
              <a:t>문의 개폐 방향과 자동문 등의 구조를 파악해 둡시다.</a:t>
            </a:r>
            <a:endParaRPr lang="en-US" altLang="ja-JP" sz="2000" dirty="0"/>
          </a:p>
        </p:txBody>
      </p:sp>
      <p:sp>
        <p:nvSpPr>
          <p:cNvPr id="8" name="角丸四角形 7"/>
          <p:cNvSpPr/>
          <p:nvPr/>
        </p:nvSpPr>
        <p:spPr>
          <a:xfrm>
            <a:off x="432000" y="3789000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o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[사례]</a:t>
            </a:r>
          </a:p>
          <a:p>
            <a:pPr rtl="0"/>
            <a:r>
              <a:rPr lang="ko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순찰을 위해 밖으로 나오다가 문이 강풍으로 갑자기 닫히는 바람에 손이 끼었다.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32000" y="5229000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ko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[사례]</a:t>
            </a:r>
          </a:p>
          <a:p>
            <a:pPr rtl="0"/>
            <a:r>
              <a:rPr lang="ko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발이 승강기 바로 아래에 있는 상황에서, 승강 플레이트를 내리는 바람에 발이 승강 플레이트에 끼었다.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87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40000" y="4823376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3141000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0000" y="2349000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0000" y="1557000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‘제3자로 인한 사고’ 예방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" sz="2400"/>
              <a:t>[수상한 사람에 대한 대응]</a:t>
            </a:r>
          </a:p>
          <a:p>
            <a:pPr rtl="0"/>
            <a:r>
              <a:rPr lang="ko" sz="2400"/>
              <a:t>친절한 설명, 성의 있는 말투로 대화합시다!</a:t>
            </a:r>
          </a:p>
          <a:p>
            <a:pPr marL="468000" lvl="1" rtl="0"/>
            <a:r>
              <a:rPr lang="ko" sz="2000"/>
              <a:t>상대방의 감정이나 기분을 배려하여 분쟁을 해결할 수 있습니다.</a:t>
            </a:r>
            <a:endParaRPr lang="en-US" altLang="ja-JP" sz="2000" dirty="0"/>
          </a:p>
          <a:p>
            <a:pPr marL="10800" rtl="0"/>
            <a:r>
              <a:rPr lang="ko" sz="2400"/>
              <a:t>필요한 타이밍을 잡읍시다!</a:t>
            </a:r>
            <a:endParaRPr lang="en-US" altLang="ja-JP" sz="2400" dirty="0"/>
          </a:p>
          <a:p>
            <a:pPr marL="468000" lvl="1" rtl="0"/>
            <a:r>
              <a:rPr lang="ko" sz="2000"/>
              <a:t>수상한 사람의 직접적인 위해를 피하기 위해 불필요한 접근은 삼갑시다.</a:t>
            </a:r>
            <a:endParaRPr lang="en-US" altLang="ja-JP" sz="2000" dirty="0"/>
          </a:p>
          <a:p>
            <a:pPr marL="10800" rtl="0"/>
            <a:r>
              <a:rPr lang="ko" sz="2400"/>
              <a:t>수상한 사람은 여러 사람이 함께 대응합시다!</a:t>
            </a:r>
            <a:endParaRPr lang="en-US" altLang="ja-JP" sz="2400" dirty="0"/>
          </a:p>
          <a:p>
            <a:pPr marL="468000" lvl="1" rtl="0"/>
            <a:r>
              <a:rPr lang="ko" sz="2000"/>
              <a:t>수상한 사람에게 혼자 대응하지 말고 여러 사람이 팀을 짜서 대응합시다.</a:t>
            </a:r>
            <a:endParaRPr lang="en-US" altLang="ja-JP" sz="2000" dirty="0"/>
          </a:p>
          <a:p>
            <a:pPr marL="0" indent="0" rtl="0">
              <a:buNone/>
            </a:pPr>
            <a:endParaRPr lang="en-US" altLang="ja-JP" sz="2400" dirty="0"/>
          </a:p>
          <a:p>
            <a:pPr marL="0" indent="0" rtl="0">
              <a:buNone/>
            </a:pPr>
            <a:r>
              <a:rPr lang="ko" sz="2400"/>
              <a:t>[벌에 대한 대응]</a:t>
            </a:r>
          </a:p>
          <a:p>
            <a:pPr marL="10800" rtl="0"/>
            <a:r>
              <a:rPr lang="ko" sz="2400"/>
              <a:t>함부로 접근하지 말고 자극하지 말 것!</a:t>
            </a:r>
            <a:endParaRPr lang="en-US" altLang="ja-JP" sz="2400" dirty="0"/>
          </a:p>
          <a:p>
            <a:pPr marL="468000" lvl="1" rtl="0"/>
            <a:r>
              <a:rPr lang="ko" sz="2000"/>
              <a:t>전문업자에게 의뢰합시다.</a:t>
            </a:r>
            <a:endParaRPr lang="en-US" altLang="ja-JP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3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40000" y="5085000"/>
            <a:ext cx="8499834" cy="12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4005000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178624"/>
            <a:ext cx="8499834" cy="89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이상 사태 발생 시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89024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 dirty="0"/>
              <a:t>경찰 기관 등에 연락</a:t>
            </a:r>
          </a:p>
          <a:p>
            <a:pPr marL="468000" lvl="1" rtl="0"/>
            <a:r>
              <a:rPr lang="ko" sz="2000" dirty="0"/>
              <a:t>냉정하고 침착하게 상황을 파악하는 동시에 피해의 확대 방지, 부상자 등의 구호 및 유도도 함께 합시다.</a:t>
            </a:r>
            <a:endParaRPr lang="en-US" altLang="ja-JP" sz="2000" dirty="0"/>
          </a:p>
          <a:p>
            <a:pPr marL="10800" rtl="0"/>
            <a:r>
              <a:rPr lang="ko" sz="2400" dirty="0"/>
              <a:t>현장 보존</a:t>
            </a:r>
            <a:endParaRPr lang="en-US" altLang="ja-JP" sz="2400" dirty="0"/>
          </a:p>
          <a:p>
            <a:pPr marL="468000" lvl="1" rtl="0"/>
            <a:r>
              <a:rPr lang="ko" sz="2000" dirty="0"/>
              <a:t>범죄나 사고의 원인이 되는 증거물이 많이 남아 있습니다.</a:t>
            </a:r>
            <a:endParaRPr lang="en-US" altLang="ja-JP" sz="2000" dirty="0"/>
          </a:p>
          <a:p>
            <a:pPr marL="468000" lvl="1" rtl="0"/>
            <a:r>
              <a:rPr lang="ko" sz="2000" dirty="0"/>
              <a:t>현장을 그 상태로 보존하기 위해 노력하고, 경찰과 소방의 증거채취 활동 등에 협력합시다.</a:t>
            </a:r>
            <a:endParaRPr lang="en-US" altLang="ja-JP" sz="2000" dirty="0"/>
          </a:p>
          <a:p>
            <a:pPr marL="10800" rtl="0"/>
            <a:r>
              <a:rPr lang="ko" sz="2400" dirty="0"/>
              <a:t>응급 소생술 실시</a:t>
            </a:r>
            <a:endParaRPr lang="en-US" altLang="ja-JP" sz="2000" dirty="0"/>
          </a:p>
          <a:p>
            <a:pPr marL="10800" rtl="0"/>
            <a:r>
              <a:rPr lang="ko" sz="2400" dirty="0"/>
              <a:t>피난 유도 실시</a:t>
            </a:r>
            <a:endParaRPr lang="en-US" altLang="ja-JP" sz="2400" dirty="0"/>
          </a:p>
          <a:p>
            <a:pPr marL="468000" lvl="1" rtl="0"/>
            <a:r>
              <a:rPr lang="ko" sz="1900" dirty="0"/>
              <a:t>경비원은 피난 유도 및 초기 소화 등의 역할이 주어지는 일이 많기 때문에 피난 계획서의 확인과 피난 유도에 대한 준비를 게을리하지 말고 실시합시다.</a:t>
            </a:r>
            <a:endParaRPr lang="en-US" altLang="ja-JP" sz="1900" dirty="0"/>
          </a:p>
          <a:p>
            <a:pPr marL="10800" rtl="0"/>
            <a:r>
              <a:rPr lang="ko" sz="2400" dirty="0"/>
              <a:t>초기 소화 실시</a:t>
            </a:r>
            <a:endParaRPr lang="en-US" altLang="ja-JP" sz="2400" dirty="0"/>
          </a:p>
          <a:p>
            <a:pPr marL="468000" lvl="1" rtl="0"/>
            <a:r>
              <a:rPr lang="ko" sz="2000" dirty="0"/>
              <a:t>작은 불 등 화재를 발견했을 때는 피난을 유도하고 초기 진화에 노력하는 것이 중요합니다.</a:t>
            </a:r>
            <a:endParaRPr lang="en-US" altLang="ja-JP" sz="2000" dirty="0"/>
          </a:p>
          <a:p>
            <a:pPr marL="468000" lvl="1" rtl="0"/>
            <a:r>
              <a:rPr lang="ko" sz="2000" dirty="0"/>
              <a:t>그러나 자신이 위험을 느끼거나 천장까지 불이 번졌을 때는 신속히 대피합시다.</a:t>
            </a:r>
            <a:endParaRPr lang="en-US" altLang="ja-JP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447427"/>
            <a:ext cx="8591081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4005000"/>
            <a:ext cx="8591081" cy="1020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524756"/>
            <a:ext cx="5881146" cy="2078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82977" y="754999"/>
            <a:ext cx="8853023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" sz="2000" dirty="0"/>
              <a:t>[산재 사례2] </a:t>
            </a:r>
            <a:r>
              <a:rPr lang="ko" sz="1600" b="1" dirty="0">
                <a:solidFill>
                  <a:srgbClr val="C00000"/>
                </a:solidFill>
              </a:rPr>
              <a:t>무더운 날씨에 옥상 주차장에서 차량 유도 및 정리 작업 중 열사병에 걸렸다.</a:t>
            </a:r>
            <a:endParaRPr lang="en-US" altLang="ja-JP" sz="1600" b="1" dirty="0">
              <a:solidFill>
                <a:srgbClr val="C00000"/>
              </a:solidFill>
            </a:endParaRPr>
          </a:p>
          <a:p>
            <a:pPr marL="0" indent="0" rtl="0">
              <a:buNone/>
            </a:pPr>
            <a:r>
              <a:rPr lang="ko" sz="2000" dirty="0"/>
              <a:t>1 산업재해 발생 상황</a:t>
            </a:r>
            <a:endParaRPr kumimoji="1" lang="en-US" altLang="ja-JP" sz="20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ko" sz="1400" dirty="0">
                <a:solidFill>
                  <a:schemeClr val="tx1"/>
                </a:solidFill>
              </a:rPr>
              <a:t>C는 무더운 날씨에 경비원으로 슈퍼마켓 옥외 주차장에서 차량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1400" dirty="0">
                <a:solidFill>
                  <a:schemeClr val="tx1"/>
                </a:solidFill>
              </a:rPr>
              <a:t>　 유도와 정리를 담당.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400" dirty="0">
                <a:solidFill>
                  <a:schemeClr val="tx1"/>
                </a:solidFill>
              </a:rPr>
              <a:t>전날과 전전날 같은 업무를 담당했으며, 당일 현장 책임자에게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1400" dirty="0">
                <a:solidFill>
                  <a:schemeClr val="tx1"/>
                </a:solidFill>
              </a:rPr>
              <a:t>   속이 좋지 않다고 호소했으나, C도 괜찮다고 판단하여 업무에 복귀했다.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400" dirty="0">
                <a:solidFill>
                  <a:schemeClr val="tx1"/>
                </a:solidFill>
              </a:rPr>
              <a:t>현장 책임자는 안색이 좋지 않아 보여 휴식을 지시했지만, 그 후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1400" dirty="0">
                <a:solidFill>
                  <a:schemeClr val="tx1"/>
                </a:solidFill>
              </a:rPr>
              <a:t>　 구토를 하고 쓰러진 채 발견된 C가 열사병으로 사망했다.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ko" sz="2000" dirty="0"/>
              <a:t>2 불안전한 작업</a:t>
            </a:r>
            <a:endParaRPr kumimoji="1" lang="en-US" altLang="ja-JP" sz="20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연일 무더운 날씨에서 업무를 하느라 컨디션이 악화하였다.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충분한 휴식을 취하지 않고 업무를 지속했다.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C뿐만 아니라 현장 책임자도 열사병에 대한 지식이 부족하여 적절한 조치를 하지 않았다.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r>
              <a:rPr lang="ko" sz="2000" dirty="0"/>
              <a:t>3 안전한 작업을 위해</a:t>
            </a:r>
            <a:endParaRPr kumimoji="1" lang="en-US" altLang="ja-JP" sz="20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건강 상태를 고려한 휴식 시간, 휴식 장소 등을 확보.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무더운 날씨 속에서 장시간 작업을 고려한 수분 및 염분 보급, 복장 등의 배려.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ko" sz="1600" dirty="0">
                <a:solidFill>
                  <a:schemeClr val="tx1"/>
                </a:solidFill>
              </a:rPr>
              <a:t>비상 대응 등을 포함하여 열사병에 관한 철저한 교육.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작업장에는 다양한 위험 요소가 있다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 descr="http://anzeninfo.mhlw.go.jp/anzen/sai/image/sai10-836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39" y="1329421"/>
            <a:ext cx="2738661" cy="2155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18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산업재해 발생 시 포인트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ko" sz="2400"/>
              <a:t>경비 업체와 계약처, 경비원이 직접 적극적으로 안전위생관리 및 안전위생활동을 실시하더라도, 산업재해가 발생하는 위험이 아예 없어지지는 않습니다.</a:t>
            </a:r>
            <a:endParaRPr lang="en-US" altLang="ja-JP" sz="2400" dirty="0"/>
          </a:p>
          <a:p>
            <a:pPr rtl="0"/>
            <a:r>
              <a:rPr lang="ko" sz="2400"/>
              <a:t>만약, 작업 현장에서 산업재해가 발생했을 때는 피해자에 대한 대응(응급조치 등)을 실시합시다.</a:t>
            </a:r>
            <a:endParaRPr lang="en-US" altLang="ja-JP" sz="2000" dirty="0"/>
          </a:p>
        </p:txBody>
      </p:sp>
      <p:sp>
        <p:nvSpPr>
          <p:cNvPr id="4" name="角丸四角形 3"/>
          <p:cNvSpPr/>
          <p:nvPr/>
        </p:nvSpPr>
        <p:spPr>
          <a:xfrm>
            <a:off x="1260000" y="3171011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2" name="爆発 1 1"/>
          <p:cNvSpPr/>
          <p:nvPr/>
        </p:nvSpPr>
        <p:spPr>
          <a:xfrm>
            <a:off x="324430" y="2534296"/>
            <a:ext cx="3237455" cy="10800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산업재해 발생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9728" y="36142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o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우선은 침착할 것!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0012" y="3940066"/>
            <a:ext cx="6955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o" sz="1600">
                <a:latin typeface="メイリオ" panose="020B0604030504040204" pitchFamily="50" charset="-128"/>
                <a:ea typeface="メイリオ" panose="020B0604030504040204" pitchFamily="50" charset="-128"/>
              </a:rPr>
              <a:t>황급히 달려들다가 2차 재해 등이 발생하지 않도록 주의합시다.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260000" y="5373000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24431" y="5110459"/>
            <a:ext cx="3167999" cy="4785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000"/>
              <a:t>현장 대응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87610" y="5733834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ko"/>
              <a:t>피해자 구호</a:t>
            </a:r>
            <a:endParaRPr kumimoji="1" lang="en-US" altLang="ja-JP" dirty="0"/>
          </a:p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ko"/>
              <a:t>현장 책임자 및 경비 책임자에게 연락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75770" y="5733834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ko"/>
              <a:t>피해자를 병원으로 이송</a:t>
            </a:r>
          </a:p>
        </p:txBody>
      </p:sp>
      <p:sp>
        <p:nvSpPr>
          <p:cNvPr id="16" name="下矢印 15"/>
          <p:cNvSpPr/>
          <p:nvPr/>
        </p:nvSpPr>
        <p:spPr>
          <a:xfrm>
            <a:off x="1342890" y="4500735"/>
            <a:ext cx="1131079" cy="432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522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17000"/>
            <a:ext cx="986580" cy="1701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7" y="117000"/>
            <a:ext cx="986580" cy="1701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1" y="4591454"/>
            <a:ext cx="1341731" cy="189979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64" y="646275"/>
            <a:ext cx="1782495" cy="213472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821093"/>
            <a:ext cx="1303735" cy="1899796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506645" y="2895707"/>
            <a:ext cx="6130710" cy="15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7200" b="1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안전하게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3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경비업 산업재해가 증가 추세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3" name="コンテンツ プレースホルダー 4"/>
          <p:cNvSpPr txBox="1">
            <a:spLocks/>
          </p:cNvSpPr>
          <p:nvPr/>
        </p:nvSpPr>
        <p:spPr>
          <a:xfrm>
            <a:off x="254976" y="765000"/>
            <a:ext cx="8853023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ko" sz="2000"/>
              <a:t>[경비업 산업재해의 특징]　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sp>
        <p:nvSpPr>
          <p:cNvPr id="54" name="強調線吹き出し 2 (枠付き) 53"/>
          <p:cNvSpPr/>
          <p:nvPr/>
        </p:nvSpPr>
        <p:spPr>
          <a:xfrm flipH="1">
            <a:off x="373811" y="1125000"/>
            <a:ext cx="4198187" cy="762061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6418"/>
              <a:gd name="adj6" fmla="val -13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휴업 4일 이상의 사망 및 부상자 재해가 증가 추세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사망 재해도 증감이 있으나 증가 추세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強調線吹き出し 2 (枠付き) 54"/>
          <p:cNvSpPr/>
          <p:nvPr/>
        </p:nvSpPr>
        <p:spPr>
          <a:xfrm>
            <a:off x="4680215" y="5742829"/>
            <a:ext cx="4198187" cy="762061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-25749"/>
              <a:gd name="adj6" fmla="val -135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넘어짐과 교통사고가 많아, 과반수를 차지한다.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사망 재해의 대부분은 교통사고가 원인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866670" y="899844"/>
            <a:ext cx="2182008" cy="27699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ko"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경비업 산업재해의 추이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03574" y="3303695"/>
            <a:ext cx="1739579" cy="2616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ko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피해 경비원의 사고 유형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867465" y="3303695"/>
            <a:ext cx="1598515" cy="2616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ko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사망 재해의 사고 유형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9" name="グラフ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703489"/>
              </p:ext>
            </p:extLst>
          </p:nvPr>
        </p:nvGraphicFramePr>
        <p:xfrm>
          <a:off x="3543" y="3499468"/>
          <a:ext cx="4104000" cy="260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グラフ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253227"/>
              </p:ext>
            </p:extLst>
          </p:nvPr>
        </p:nvGraphicFramePr>
        <p:xfrm>
          <a:off x="2124000" y="3303695"/>
          <a:ext cx="4248000" cy="257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テキスト ボックス 60"/>
          <p:cNvSpPr txBox="1"/>
          <p:nvPr/>
        </p:nvSpPr>
        <p:spPr>
          <a:xfrm>
            <a:off x="3747845" y="4452890"/>
            <a:ext cx="1000310" cy="64811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" sz="1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2018년도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사망자 </a:t>
            </a:r>
            <a:endParaRPr lang="en-US" altLang="ko" sz="12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16명</a:t>
            </a:r>
          </a:p>
        </p:txBody>
      </p:sp>
      <p:graphicFrame>
        <p:nvGraphicFramePr>
          <p:cNvPr id="62" name="グラフ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459306"/>
              </p:ext>
            </p:extLst>
          </p:nvPr>
        </p:nvGraphicFramePr>
        <p:xfrm>
          <a:off x="5114975" y="1416031"/>
          <a:ext cx="3993024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文本框 36">
            <a:extLst>
              <a:ext uri="{FF2B5EF4-FFF2-40B4-BE49-F238E27FC236}">
                <a16:creationId xmlns:a16="http://schemas.microsoft.com/office/drawing/2014/main" id="{896E8789-974F-4FB3-A07B-FFF2772FFEF8}"/>
              </a:ext>
            </a:extLst>
          </p:cNvPr>
          <p:cNvSpPr txBox="1"/>
          <p:nvPr/>
        </p:nvSpPr>
        <p:spPr>
          <a:xfrm>
            <a:off x="6229832" y="1981842"/>
            <a:ext cx="366696" cy="1461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950" dirty="0">
                <a:latin typeface="Meiryo UI" panose="020B0604030504040204" pitchFamily="50" charset="-128"/>
                <a:ea typeface="Meiryo UI" panose="020B0604030504040204" pitchFamily="50" charset="-128"/>
              </a:rPr>
              <a:t>사망</a:t>
            </a:r>
            <a:endParaRPr lang="zh-CN" altLang="en-US" sz="9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文本框 36">
            <a:extLst>
              <a:ext uri="{FF2B5EF4-FFF2-40B4-BE49-F238E27FC236}">
                <a16:creationId xmlns:a16="http://schemas.microsoft.com/office/drawing/2014/main" id="{8DD4F502-A684-4EB6-96E6-42D9F7E8C02D}"/>
              </a:ext>
            </a:extLst>
          </p:cNvPr>
          <p:cNvSpPr txBox="1"/>
          <p:nvPr/>
        </p:nvSpPr>
        <p:spPr>
          <a:xfrm>
            <a:off x="6964307" y="1959868"/>
            <a:ext cx="541554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o" sz="950" dirty="0">
                <a:latin typeface="Meiryo UI" panose="020B0604030504040204" pitchFamily="50" charset="-128"/>
                <a:ea typeface="Meiryo UI" panose="020B0604030504040204" pitchFamily="50" charset="-128"/>
              </a:rPr>
              <a:t>사망</a:t>
            </a:r>
            <a:endParaRPr lang="en-US" altLang="ko" sz="9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ko" sz="950" dirty="0">
                <a:latin typeface="Meiryo UI" panose="020B0604030504040204" pitchFamily="50" charset="-128"/>
                <a:ea typeface="Meiryo UI" panose="020B0604030504040204" pitchFamily="50" charset="-128"/>
              </a:rPr>
              <a:t> 및 부상</a:t>
            </a:r>
            <a:endParaRPr lang="zh-CN" altLang="en-US" sz="9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3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" sz="2000"/>
              <a:t>[물건이 ‘~수도 있다’]　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‘~수도 있다’로 위험을 인식하자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 descr="http://anzeninfo.mhlw.go.jp/anzen/sai/image/sai13/sai13-970-43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557000"/>
            <a:ext cx="1728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http://anzeninfo.mhlw.go.jp/anzen/sai/image/sai10-135-43-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24" y="3645000"/>
            <a:ext cx="1823425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吹き出し 1"/>
          <p:cNvSpPr/>
          <p:nvPr/>
        </p:nvSpPr>
        <p:spPr>
          <a:xfrm>
            <a:off x="540000" y="1341000"/>
            <a:ext cx="180000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ko" sz="200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물건이</a:t>
            </a:r>
            <a:endParaRPr kumimoji="1" lang="en-US" altLang="ja-JP" sz="20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움직인다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회전한다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튄다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떨어진다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빠진다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점화한다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쓰러진다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무너진다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폭발한다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누출된다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44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~수도 있다</a:t>
            </a:r>
          </a:p>
        </p:txBody>
      </p:sp>
      <p:sp>
        <p:nvSpPr>
          <p:cNvPr id="24" name="コンテンツ プレースホルダー 4"/>
          <p:cNvSpPr txBox="1">
            <a:spLocks/>
          </p:cNvSpPr>
          <p:nvPr/>
        </p:nvSpPr>
        <p:spPr>
          <a:xfrm>
            <a:off x="4562452" y="765000"/>
            <a:ext cx="4389024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ko" sz="2000"/>
              <a:t>[사람이 ‘~수도 있다’]　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sp>
        <p:nvSpPr>
          <p:cNvPr id="27" name="角丸四角形吹き出し 26"/>
          <p:cNvSpPr/>
          <p:nvPr/>
        </p:nvSpPr>
        <p:spPr>
          <a:xfrm flipH="1">
            <a:off x="6977998" y="1341000"/>
            <a:ext cx="210793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ko" sz="2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사람이</a:t>
            </a:r>
            <a:endParaRPr kumimoji="1" lang="en-US" altLang="ja-JP" sz="20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떨어진다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허리를 다친다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넘어진다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끼인다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휘말린다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충돌한다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부딪친다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화상을 입는다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감전된다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860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~수도 있다</a:t>
            </a:r>
          </a:p>
        </p:txBody>
      </p:sp>
      <p:pic>
        <p:nvPicPr>
          <p:cNvPr id="29" name="図 28" descr="http://anzeninfo.mhlw.go.jp/anzen/sai/image/sai13/sai13-948-43-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49" y="1557000"/>
            <a:ext cx="1727451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 descr="http://anzeninfo.mhlw.go.jp/anzen/sai/image/sai10-761-43-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753000"/>
            <a:ext cx="1727392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63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468000" y="4406602"/>
            <a:ext cx="8244000" cy="1410638"/>
          </a:xfrm>
          <a:prstGeom prst="wedgeRoundRectCallout">
            <a:avLst>
              <a:gd name="adj1" fmla="val -7331"/>
              <a:gd name="adj2" fmla="val -73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" sz="2000"/>
              <a:t>[환경이 ‘~수도 있다’]　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‘~수도 있다’로 위험을 인식하자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 descr="http://anzeninfo.mhlw.go.jp/anzen/sai/image/sai22/sai22-67-54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9" y="1309229"/>
            <a:ext cx="2808000" cy="21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http://anzeninfo.mhlw.go.jp/anzen/sai/image/sai10-589-43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1309229"/>
            <a:ext cx="2736000" cy="2051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28000" y="4452199"/>
            <a:ext cx="1919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o" sz="20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기온이</a:t>
            </a:r>
            <a:endParaRPr kumimoji="1" lang="en-US" altLang="ja-JP" sz="20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높다(덥다)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낮다(춥다)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75643" y="4437000"/>
            <a:ext cx="2826415" cy="145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o" sz="20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주변이</a:t>
            </a:r>
            <a:endParaRPr kumimoji="1" lang="en-US" altLang="ja-JP" sz="20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어둡다(발밑이 잘 보이지 </a:t>
            </a:r>
            <a:endParaRPr lang="en-US" altLang="ko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rtl="0">
              <a:lnSpc>
                <a:spcPct val="150000"/>
              </a:lnSpc>
            </a:pPr>
            <a:r>
              <a:rPr lang="en-US" altLang="ko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ko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않는다)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너무 밝다(역광)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0000" y="4452199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o" sz="20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작업장이</a:t>
            </a:r>
            <a:endParaRPr kumimoji="1" lang="en-US" altLang="ja-JP" sz="20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높다(굴러떨어질 우려)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"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약하다(무너질 우려)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780001" y="3511408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~수도 있다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33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안전한 작업은 바른 복장과 자세, 보고/연락/상담에서부터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強調線吹き出し 2 (枠付き) 7"/>
          <p:cNvSpPr/>
          <p:nvPr/>
        </p:nvSpPr>
        <p:spPr>
          <a:xfrm flipH="1">
            <a:off x="373806" y="760019"/>
            <a:ext cx="4198187" cy="2715406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정해진 복장과 장비를 착용합시다.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항상 청결함을 유지하기 위해 얼룩이나 주름이 생기지 않도록 신경 씁시다.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불필요한 물건이나 개인물품을 반입하지 말고, 항상 주변의 눈을 의식합시다.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신분증과 회사 심벌마크, 완장을 바르게 착용합시다.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특히 교통을 유도하는 경비원은 헬멧 외에도 반사조끼 등을 착용하고, 야간에도 차량 운전자 등이 쉽게 알아볼 수 있도록 합시다.</a:t>
            </a:r>
          </a:p>
        </p:txBody>
      </p:sp>
      <p:sp>
        <p:nvSpPr>
          <p:cNvPr id="11" name="強調線吹き出し 2 (枠付き) 10"/>
          <p:cNvSpPr/>
          <p:nvPr/>
        </p:nvSpPr>
        <p:spPr>
          <a:xfrm>
            <a:off x="4825266" y="3788999"/>
            <a:ext cx="4198187" cy="2808001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가슴을 펴고, 허리를 곧게 세우고 경비에 임합시다.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시간과 마음에 충분한 여유를 가지고 배치된 곳으로 갑시다.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근무 중에는 올바른 자세를 유지하고, 주변을 둘러볼 수 있도록 넓은 시야를 유지합시다.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행동은 민첩하게, 효율적으로 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주머니에 손을 넣고 근무하면 순간적으로 손을 움직일 수 없고, 보기에도 좋지 않으니 주의합시다.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0" y="886692"/>
            <a:ext cx="1872000" cy="2618271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0" y="919172"/>
            <a:ext cx="1329690" cy="252222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84000" y="3788999"/>
            <a:ext cx="1395095" cy="2638425"/>
          </a:xfrm>
          <a:prstGeom prst="rect">
            <a:avLst/>
          </a:prstGeom>
        </p:spPr>
      </p:pic>
      <p:pic>
        <p:nvPicPr>
          <p:cNvPr id="14" name="図 13" descr="\\irfsvc42\div5\環境ｴﾈﾙｷﾞｰ第１部\c一般\e1c_proj\2019\リスクT\1900632_MHLW安全教育\31_警備業安全衛生教育マニュアル作成\03_マニュアル\0115_警備業イラスト2\F_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5936" r="30159" b="7010"/>
          <a:stretch/>
        </p:blipFill>
        <p:spPr bwMode="auto">
          <a:xfrm>
            <a:off x="2037841" y="3856017"/>
            <a:ext cx="1685925" cy="2557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8583" y="34082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o" sz="32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9941" y="3403055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ko" sz="3200" b="1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kumimoji="1" lang="ja-JP" altLang="en-US" sz="3200" b="1" dirty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7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안전한 작업은 바른 복장과 자세, 보고/연락/상담에서부터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7" y="1125000"/>
            <a:ext cx="2098983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41" y="1125000"/>
            <a:ext cx="2098983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" y="3260281"/>
            <a:ext cx="3080212" cy="2160000"/>
          </a:xfrm>
          <a:prstGeom prst="rect">
            <a:avLst/>
          </a:prstGeom>
        </p:spPr>
      </p:pic>
      <p:sp>
        <p:nvSpPr>
          <p:cNvPr id="14" name="強調線吹き出し 2 (枠付き) 13"/>
          <p:cNvSpPr/>
          <p:nvPr/>
        </p:nvSpPr>
        <p:spPr>
          <a:xfrm>
            <a:off x="4511987" y="3860999"/>
            <a:ext cx="4530928" cy="2687437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9812"/>
              <a:gd name="adj6" fmla="val -145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예상치 못한 사태뿐만 아니라, 실수나 트러블은 신속하게 보고합시다. 빠른 해결에 도움이 됩니다.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5W1H를 의식하여 정확하게 정보를 연락(전달)합시다.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스스로 해결할 수 없는 문제는 그냥 있지 말고 주변 사람에게 상담합시다.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ko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사소한 일이라도 이상을 느낀 일이라면 상사나 경비업체, 계약업체 등에 호렌소(보고/연락/상담)를 합시다.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4787324" y="764999"/>
            <a:ext cx="4248676" cy="2495281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ko" sz="1900">
                <a:solidFill>
                  <a:srgbClr val="C00000"/>
                </a:solidFill>
              </a:rPr>
              <a:t>[호렌소(보・연・상)란?]</a:t>
            </a:r>
          </a:p>
          <a:p>
            <a:pPr rtl="0"/>
            <a:r>
              <a:rPr lang="ko" sz="1600" u="sng"/>
              <a:t>보</a:t>
            </a:r>
            <a:r>
              <a:rPr lang="ko" sz="1600"/>
              <a:t>고</a:t>
            </a:r>
            <a:r>
              <a:rPr lang="ko" sz="1600" u="sng"/>
              <a:t>(Hou</a:t>
            </a:r>
            <a:r>
              <a:rPr lang="ko" sz="1600"/>
              <a:t>koku)</a:t>
            </a:r>
            <a:endParaRPr kumimoji="1" lang="en-US" altLang="ja-JP" sz="1600" dirty="0"/>
          </a:p>
          <a:p>
            <a:pPr marL="468000" lvl="1" rtl="0"/>
            <a:r>
              <a:rPr lang="ko" sz="1400"/>
              <a:t>업무 담당자가 책임 등에 대해 그 진행 상황과 결과 등을 보고하는 것을 말합니다.</a:t>
            </a:r>
            <a:endParaRPr lang="en-US" altLang="ja-JP" sz="1400" dirty="0"/>
          </a:p>
          <a:p>
            <a:pPr rtl="0"/>
            <a:r>
              <a:rPr lang="ko" sz="1600" u="sng"/>
              <a:t>연</a:t>
            </a:r>
            <a:r>
              <a:rPr lang="ko" sz="1600"/>
              <a:t>락</a:t>
            </a:r>
            <a:r>
              <a:rPr lang="ko" sz="1600" u="sng"/>
              <a:t>(Ren</a:t>
            </a:r>
            <a:r>
              <a:rPr lang="ko" sz="1600"/>
              <a:t>raku)</a:t>
            </a:r>
            <a:endParaRPr kumimoji="1" lang="en-US" altLang="ja-JP" sz="1600" dirty="0"/>
          </a:p>
          <a:p>
            <a:pPr marL="468000" lvl="1" rtl="0"/>
            <a:r>
              <a:rPr lang="ko" sz="1400"/>
              <a:t>업무 중에 알게 된 공유해야 할 정보 등을 관계자에게 연락하여 알리는 일입니다.</a:t>
            </a:r>
            <a:endParaRPr lang="en-US" altLang="ja-JP" sz="1400" dirty="0"/>
          </a:p>
          <a:p>
            <a:pPr rtl="0"/>
            <a:r>
              <a:rPr lang="ko" sz="1600" u="sng"/>
              <a:t>상</a:t>
            </a:r>
            <a:r>
              <a:rPr lang="ko" sz="1600"/>
              <a:t>담</a:t>
            </a:r>
            <a:r>
              <a:rPr lang="ko" sz="1600" u="sng"/>
              <a:t>(Sou</a:t>
            </a:r>
            <a:r>
              <a:rPr lang="ko" sz="1600"/>
              <a:t>dan)</a:t>
            </a:r>
            <a:endParaRPr kumimoji="1" lang="en-US" altLang="ja-JP" sz="1600" dirty="0"/>
          </a:p>
          <a:p>
            <a:pPr marL="468000" lvl="1" rtl="0"/>
            <a:r>
              <a:rPr lang="ko" sz="1400"/>
              <a:t>판단이 필요하거나, 판단하기 어려울 때 의견이나 조언을 구하는 일입니다.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6C317-547E-4BB1-9691-272F907D8ADA}"/>
              </a:ext>
            </a:extLst>
          </p:cNvPr>
          <p:cNvSpPr txBox="1"/>
          <p:nvPr/>
        </p:nvSpPr>
        <p:spPr>
          <a:xfrm>
            <a:off x="370481" y="1557000"/>
            <a:ext cx="817519" cy="14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o" sz="3600" b="1">
                <a:solidFill>
                  <a:srgbClr val="0091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보고</a:t>
            </a:r>
            <a:endParaRPr lang="zh-CN" altLang="en-US" sz="3600" b="1" dirty="0">
              <a:solidFill>
                <a:srgbClr val="00913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1FE284-C613-4690-A2E9-CC1C787E75E1}"/>
              </a:ext>
            </a:extLst>
          </p:cNvPr>
          <p:cNvSpPr txBox="1"/>
          <p:nvPr/>
        </p:nvSpPr>
        <p:spPr>
          <a:xfrm>
            <a:off x="2593150" y="1557000"/>
            <a:ext cx="826850" cy="13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o" sz="3600" b="1">
                <a:solidFill>
                  <a:srgbClr val="0091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연락</a:t>
            </a:r>
            <a:endParaRPr lang="zh-CN" altLang="en-US" sz="3600" b="1" dirty="0">
              <a:solidFill>
                <a:srgbClr val="00913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F2CF75-831F-4503-8F78-6703764EFB9C}"/>
              </a:ext>
            </a:extLst>
          </p:cNvPr>
          <p:cNvSpPr txBox="1"/>
          <p:nvPr/>
        </p:nvSpPr>
        <p:spPr>
          <a:xfrm>
            <a:off x="747600" y="3717000"/>
            <a:ext cx="872400" cy="1378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ko" sz="3600" b="1">
                <a:solidFill>
                  <a:srgbClr val="00913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상담</a:t>
            </a:r>
            <a:endParaRPr lang="zh-CN" altLang="en-US" sz="3600" b="1" dirty="0">
              <a:solidFill>
                <a:srgbClr val="00913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24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3105212"/>
            <a:ext cx="8355834" cy="15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3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경비 지령서를 확인하고 준수합시다</a:t>
            </a:r>
            <a:endParaRPr kumimoji="1"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526675"/>
          </a:xfrm>
        </p:spPr>
        <p:txBody>
          <a:bodyPr rtlCol="0">
            <a:normAutofit/>
          </a:bodyPr>
          <a:lstStyle/>
          <a:p>
            <a:pPr rtl="0"/>
            <a:r>
              <a:rPr lang="ko"/>
              <a:t>경비 계획서</a:t>
            </a:r>
            <a:endParaRPr kumimoji="1" lang="en-US" altLang="ja-JP" dirty="0"/>
          </a:p>
          <a:p>
            <a:pPr marL="468000" lvl="1" rtl="0"/>
            <a:r>
              <a:rPr lang="ko"/>
              <a:t>경비 실무의 구체적인 내용을 규정한 것입니다.</a:t>
            </a:r>
            <a:endParaRPr lang="en-US" altLang="ja-JP" dirty="0"/>
          </a:p>
          <a:p>
            <a:pPr marL="468000" lvl="1" rtl="0"/>
            <a:r>
              <a:rPr lang="ko"/>
              <a:t>경비 업무를 실시할 때는 이 경비 계획서를 토대로 각 경비원에게 경비 지령서(경비 지시서)가 작성되어 있습니다.</a:t>
            </a:r>
            <a:endParaRPr lang="en-US" altLang="ja-JP" dirty="0"/>
          </a:p>
          <a:p>
            <a:pPr marL="468000" lvl="1" rtl="0"/>
            <a:endParaRPr lang="en-US" altLang="ja-JP" sz="2000" dirty="0"/>
          </a:p>
          <a:p>
            <a:pPr marL="10800" rtl="0"/>
            <a:r>
              <a:rPr lang="ko"/>
              <a:t>경비 지령서</a:t>
            </a:r>
            <a:endParaRPr kumimoji="1" lang="en-US" altLang="ja-JP" dirty="0"/>
          </a:p>
          <a:p>
            <a:pPr marL="468000" lvl="1" rtl="0"/>
            <a:r>
              <a:rPr lang="ko"/>
              <a:t>경비 내용과 순서, 순찰 루트, 비상시 대응 방법 등이 명기된 것입니다.</a:t>
            </a:r>
            <a:endParaRPr lang="en-US" altLang="ja-JP" dirty="0"/>
          </a:p>
          <a:p>
            <a:pPr marL="468000" lvl="1" rtl="0"/>
            <a:r>
              <a:rPr lang="ko"/>
              <a:t>경비 업무를 실시하기에 앞서, 기재 내용 및 주의사항 등을 충분히 이해하고, </a:t>
            </a:r>
            <a:r>
              <a:rPr lang="ko" b="1" u="sng">
                <a:solidFill>
                  <a:srgbClr val="F24F4F"/>
                </a:solidFill>
              </a:rPr>
              <a:t>경비 지시서를 철저히 준수</a:t>
            </a:r>
            <a:r>
              <a:rPr lang="ko"/>
              <a:t>합시다.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4139999" y="4797000"/>
            <a:ext cx="4536001" cy="1188000"/>
          </a:xfrm>
          <a:prstGeom prst="wedgeRoundRectCallout">
            <a:avLst>
              <a:gd name="adj1" fmla="val -28378"/>
              <a:gd name="adj2" fmla="val -7267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지켜야 할 규칙과 순서를 준수하지 않아서 발생하는 산업재해 사례가 다수!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MHIR仕様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IR仕様" id="{05344C92-AC6A-4493-8C0E-E7C17A05DCD7}" vid="{55D99DC7-8333-4294-BB2F-D433CAFD001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MHIR仕様</Template>
  <TotalTime>1300</TotalTime>
  <Words>2914</Words>
  <Application>Microsoft Office PowerPoint</Application>
  <PresentationFormat>画面に合わせる (4:3)</PresentationFormat>
  <Paragraphs>439</Paragraphs>
  <Slides>31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Futura Md</vt:lpstr>
      <vt:lpstr>Meiryo UI</vt:lpstr>
      <vt:lpstr>ＭＳ Ｐゴシック</vt:lpstr>
      <vt:lpstr>メイリオ</vt:lpstr>
      <vt:lpstr>游ゴシック</vt:lpstr>
      <vt:lpstr>Arial</vt:lpstr>
      <vt:lpstr>Calibri</vt:lpstr>
      <vt:lpstr>Wingdings</vt:lpstr>
      <vt:lpstr>MHIR仕様</vt:lpstr>
      <vt:lpstr>안전하고 건강하게 일하기 위해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安全かつ健康的に働くために</dc:title>
  <cp:lastPrinted>2020-02-10T09:16:03Z</cp:lastPrinted>
  <dcterms:created xsi:type="dcterms:W3CDTF">2019-10-29T11:12:42Z</dcterms:created>
  <dcterms:modified xsi:type="dcterms:W3CDTF">2022-03-02T09:15:04Z</dcterms:modified>
</cp:coreProperties>
</file>