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t" initials="A" lastIdx="1" clrIdx="0">
    <p:extLst>
      <p:ext uri="{19B8F6BF-5375-455C-9EA6-DF929625EA0E}">
        <p15:presenceInfo xmlns:p15="http://schemas.microsoft.com/office/powerpoint/2012/main" userId="Ami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42" autoAdjust="0"/>
    <p:restoredTop sz="96283" autoAdjust="0"/>
  </p:normalViewPr>
  <p:slideViewPr>
    <p:cSldViewPr showGuides="1">
      <p:cViewPr varScale="1">
        <p:scale>
          <a:sx n="80" d="100"/>
          <a:sy n="80" d="100"/>
        </p:scale>
        <p:origin x="1824" y="5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tx>
                <c:rich>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fld id="{9A8D788B-6E72-4E1A-B064-4D2AB7929877}" type="CATEGORYNAME">
                      <a:rPr lang="en-US" altLang="ja-JP" sz="600"/>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t>[分類名]</a:t>
                    </a:fld>
                    <a:endParaRPr lang="en-US" altLang="ja-JP" sz="600" baseline="0" dirty="0"/>
                  </a:p>
                  <a:p>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fld id="{EA45B481-FA35-4467-B84B-DACC3CDB1F0F}" type="VALUE">
                      <a:rPr lang="en-US" altLang="ja-JP" sz="600"/>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480-43EF-9D81-02DCBB2D8E92}"/>
                </c:ext>
              </c:extLst>
            </c:dLbl>
            <c:dLbl>
              <c:idx val="1"/>
              <c:tx>
                <c:rich>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fld id="{4F568977-F764-46B0-9E64-351CEDCAD31A}" type="CATEGORYNAME">
                      <a:rPr lang="en-US" altLang="ja-JP" sz="600"/>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t>[分類名]</a:t>
                    </a:fld>
                    <a:endParaRPr lang="en-US" altLang="ja-JP" sz="600" baseline="0" dirty="0"/>
                  </a:p>
                  <a:p>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fld id="{97B2D512-D92C-40FF-9B3E-E748D4A88CC5}" type="VALUE">
                      <a:rPr lang="en-US" altLang="ja-JP" sz="600"/>
                      <a:pPr>
                        <a:defRPr sz="60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fld id="{FAD5B01F-751B-43D9-8247-5C9534AFE9B7}" type="CATEGORYNAME">
                      <a:rPr lang="en-US" altLang="ja-JP" sz="600"/>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t>[分類名]</a:t>
                    </a:fld>
                    <a:endParaRPr lang="en-US" altLang="ja-JP" sz="600" baseline="0" dirty="0"/>
                  </a:p>
                  <a:p>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fld id="{3BD2A96F-F17F-45F8-854C-4EB854693F97}" type="VALUE">
                      <a:rPr lang="en-US" altLang="ja-JP" sz="600"/>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3143518518518518"/>
                  <c:y val="0.17334127032605826"/>
                </c:manualLayout>
              </c:layout>
              <c:tx>
                <c:rich>
                  <a:bodyPr rot="0" spcFirstLastPara="1" vertOverflow="overflow" horzOverflow="overflow" vert="horz" wrap="square" lIns="38100" tIns="0" rIns="38100" bIns="19050" anchor="ctr" anchorCtr="1">
                    <a:no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600" baseline="0" dirty="0"/>
                      <a:t>Bad posture</a:t>
                    </a:r>
                  </a:p>
                  <a:p>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600" baseline="0" dirty="0"/>
                      <a:t>Reaction</a:t>
                    </a:r>
                  </a:p>
                  <a:p>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fld id="{3FD30540-ED1A-406C-93FB-74BD1D7EFAD6}" type="VALUE">
                      <a:rPr lang="en-US" altLang="ja-JP" sz="600"/>
                      <a:pPr>
                        <a:defRPr sz="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9554995126705654"/>
                      <c:h val="0.15557389336385194"/>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4451620579894872"/>
                  <c:y val="1.8315868598441837E-2"/>
                </c:manualLayout>
              </c:layout>
              <c:tx>
                <c:rich>
                  <a:bodyPr/>
                  <a:lstStyle/>
                  <a:p>
                    <a:fld id="{A6D7EAA0-F587-4BA6-9C4E-A19C52A84869}" type="CATEGORYNAME">
                      <a:rPr lang="en-US" altLang="ja-JP"/>
                      <a:pPr/>
                      <a:t>[分類名]</a:t>
                    </a:fld>
                    <a:endParaRPr lang="en-US" altLang="ja-JP" baseline="0" dirty="0"/>
                  </a:p>
                  <a:p>
                    <a:fld id="{F0EB2691-01D0-40C6-80D7-BD3F713FD7BE}"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8480-43EF-9D81-02DCBB2D8E92}"/>
                </c:ext>
              </c:extLst>
            </c:dLbl>
            <c:dLbl>
              <c:idx val="5"/>
              <c:layout>
                <c:manualLayout>
                  <c:x val="-0.12498696506549742"/>
                  <c:y val="-4.1577723921962996E-2"/>
                </c:manualLayout>
              </c:layout>
              <c:tx>
                <c:rich>
                  <a:bodyPr/>
                  <a:lstStyle/>
                  <a:p>
                    <a:fld id="{55361B60-56F1-41E6-BB66-D85E48DAADC1}" type="CATEGORYNAME">
                      <a:rPr lang="en-US" altLang="ja-JP"/>
                      <a:pPr/>
                      <a:t>[分類名]</a:t>
                    </a:fld>
                    <a:endParaRPr lang="en-US" altLang="ja-JP" baseline="0" dirty="0"/>
                  </a:p>
                  <a:p>
                    <a:fld id="{C7BBF405-15E2-48D5-A707-12C3BF154077}"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9.2056530214424975E-2"/>
                  <c:y val="-0.16518971756061562"/>
                </c:manualLayout>
              </c:layout>
              <c:tx>
                <c:rich>
                  <a:bodyPr/>
                  <a:lstStyle/>
                  <a:p>
                    <a:fld id="{64CB4BF6-9372-4727-9923-62097750A887}" type="CATEGORYNAME">
                      <a:rPr lang="en-US" altLang="ja-JP"/>
                      <a:pPr/>
                      <a:t>[分類名]</a:t>
                    </a:fld>
                    <a:endParaRPr lang="en-US" altLang="ja-JP" baseline="0" dirty="0"/>
                  </a:p>
                  <a:p>
                    <a:fld id="{0A61052A-FCA5-43BF-9216-464C6454CFD8}"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7DC99CB1-521E-4A23-9B9F-3421252D9A80}" type="CATEGORYNAME">
                      <a:rPr lang="en-US" altLang="ja-JP" sz="600">
                        <a:solidFill>
                          <a:schemeClr val="tx1"/>
                        </a:solidFill>
                      </a:rPr>
                      <a:pPr>
                        <a:defRPr sz="6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[分類名]</a:t>
                    </a:fld>
                    <a:endParaRPr lang="en-US" altLang="ja-JP" sz="600" baseline="0" dirty="0">
                      <a:solidFill>
                        <a:schemeClr val="tx1"/>
                      </a:solidFill>
                    </a:endParaRPr>
                  </a:p>
                  <a:p>
                    <a:pPr>
                      <a:defRPr sz="6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fld id="{2CB2FF57-D022-4A5E-8BEE-8AAA3CF085E1}" type="VALUE">
                      <a:rPr lang="en-US" altLang="ja-JP" sz="600">
                        <a:solidFill>
                          <a:schemeClr val="tx1"/>
                        </a:solidFill>
                      </a:rPr>
                      <a:pPr>
                        <a:defRPr sz="6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t>[値]</a:t>
                    </a:fld>
                    <a:endParaRPr lang="ja-JP" alt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1"/>
            <c:showSerName val="0"/>
            <c:showPercent val="0"/>
            <c:showBubbleSize val="0"/>
            <c:separator>
</c:separator>
            <c:showLeaderLines val="1"/>
            <c:leaderLines>
              <c:spPr>
                <a:ln w="6350" cap="flat" cmpd="sng" algn="ctr">
                  <a:solidFill>
                    <a:sysClr val="windowText" lastClr="000000"/>
                  </a:solidFill>
                  <a:prstDash val="solid"/>
                  <a:miter lim="800000"/>
                </a:ln>
                <a:effectLst/>
              </c:spPr>
            </c:leaderLines>
            <c:extLst>
              <c:ext xmlns:c15="http://schemas.microsoft.com/office/drawing/2012/chart" uri="{CE6537A1-D6FC-4f65-9D91-7224C49458BB}"/>
            </c:extLst>
          </c:dLbls>
          <c:cat>
            <c:strRef>
              <c:f>①!$Z$3:$Z$10</c:f>
              <c:strCache>
                <c:ptCount val="8"/>
                <c:pt idx="0">
                  <c:v>Slipping / Stumbling</c:v>
                </c:pt>
                <c:pt idx="1">
                  <c:v>Traffic accident</c:v>
                </c:pt>
                <c:pt idx="2">
                  <c:v>Heatstroke</c:v>
                </c:pt>
                <c:pt idx="3">
                  <c:v>Bad posture / Reaction</c:v>
                </c:pt>
                <c:pt idx="4">
                  <c:v>Assaults</c:v>
                </c:pt>
                <c:pt idx="5">
                  <c:v>Falling</c:v>
                </c:pt>
                <c:pt idx="6">
                  <c:v>Getting stuck</c:v>
                </c:pt>
                <c:pt idx="7">
                  <c:v>Other</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0.16207368173258005"/>
                  <c:y val="-8.837404870624057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7462931372973883"/>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0.12442034332316078"/>
                  <c:y val="-4.629629629629629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en-US" altLang="ja-JP"/>
                      <a:pPr/>
                      <a:t>[分類名]</a:t>
                    </a:fld>
                    <a:r>
                      <a:rPr lang="en-US"/>
                      <a:t> </a:t>
                    </a:r>
                  </a:p>
                  <a:p>
                    <a:fld id="{567F19D8-F55E-4D1B-8E9A-320B2BE490BC}" type="VALUE">
                      <a:rPr lang="en-US" altLang="ja-JP"/>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General"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Traffic accident</c:v>
                </c:pt>
                <c:pt idx="1">
                  <c:v>Falling</c:v>
                </c:pt>
                <c:pt idx="2">
                  <c:v>Heatstroke</c:v>
                </c:pt>
                <c:pt idx="3">
                  <c:v>Other</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7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3"/>
              <c:layout>
                <c:manualLayout>
                  <c:x val="0"/>
                  <c:y val="0.1111111111111111"/>
                </c:manualLayout>
              </c:layout>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spPr>
              <a:noFill/>
              <a:ln>
                <a:noFill/>
              </a:ln>
              <a:effectLst/>
            </c:spPr>
            <c:txPr>
              <a:bodyPr rot="0" spcFirstLastPara="1" vertOverflow="ellipsis" vert="horz" wrap="square" lIns="38100" tIns="19050" rIns="38100" bIns="18000" anchor="b"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FY2014</c:v>
                </c:pt>
                <c:pt idx="1">
                  <c:v>FY2015</c:v>
                </c:pt>
                <c:pt idx="2">
                  <c:v>FY2016</c:v>
                </c:pt>
                <c:pt idx="3">
                  <c:v>FY2017</c:v>
                </c:pt>
                <c:pt idx="4">
                  <c:v>FY2018</c:v>
                </c:pt>
              </c:strCache>
            </c:strRef>
          </c:cat>
          <c:val>
            <c:numRef>
              <c:f>①!$F$4:$F$8</c:f>
              <c:numCache>
                <c:formatCode>@</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FY2014</c:v>
                </c:pt>
                <c:pt idx="1">
                  <c:v>FY2015</c:v>
                </c:pt>
                <c:pt idx="2">
                  <c:v>FY2016</c:v>
                </c:pt>
                <c:pt idx="3">
                  <c:v>FY2017</c:v>
                </c:pt>
                <c:pt idx="4">
                  <c:v>FY2018</c:v>
                </c:pt>
              </c:strCache>
            </c:strRef>
          </c:cat>
          <c:val>
            <c:numRef>
              <c:f>①!$C$4:$C$8</c:f>
              <c:numCache>
                <c:formatCode>@</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0.2967</cdr:x>
      <cdr:y>0.35294</cdr:y>
    </cdr:from>
    <cdr:to>
      <cdr:x>0.59665</cdr:x>
      <cdr:y>0.64706</cdr:y>
    </cdr:to>
    <cdr:sp macro="" textlink="">
      <cdr:nvSpPr>
        <cdr:cNvPr id="3" name="テキスト ボックス 2"/>
        <cdr:cNvSpPr txBox="1"/>
      </cdr:nvSpPr>
      <cdr:spPr>
        <a:xfrm xmlns:a="http://schemas.openxmlformats.org/drawingml/2006/main">
          <a:off x="1217643" y="918703"/>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FY</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Affected </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security guards</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en"/>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en"/>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en"/>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en" sz="4000"/>
              <a:t>For Your Safety and Health at Work</a:t>
            </a:r>
          </a:p>
        </p:txBody>
      </p:sp>
      <p:sp>
        <p:nvSpPr>
          <p:cNvPr id="3" name="サブタイトル 2"/>
          <p:cNvSpPr>
            <a:spLocks noGrp="1"/>
          </p:cNvSpPr>
          <p:nvPr>
            <p:ph type="subTitle" idx="1"/>
          </p:nvPr>
        </p:nvSpPr>
        <p:spPr>
          <a:xfrm>
            <a:off x="180000" y="909000"/>
            <a:ext cx="6858000" cy="1132428"/>
          </a:xfrm>
        </p:spPr>
        <p:txBody>
          <a:bodyPr rtlCol="0">
            <a:normAutofit/>
          </a:bodyPr>
          <a:lstStyle/>
          <a:p>
            <a:pPr algn="l" rtl="0"/>
            <a:r>
              <a:rPr lang="en" sz="1800"/>
              <a:t>For People Working as Security Guards</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Review and comply with the Security Directive</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en" sz="2000" dirty="0"/>
              <a:t>Key Points [Facility Security Guard]</a:t>
            </a:r>
          </a:p>
          <a:p>
            <a:pPr marL="468000" lvl="1" rtl="0"/>
            <a:r>
              <a:rPr lang="en" sz="1800" b="1" u="sng" dirty="0">
                <a:solidFill>
                  <a:srgbClr val="F24F4F"/>
                </a:solidFill>
              </a:rPr>
              <a:t>Make sure you thoroughly understand</a:t>
            </a:r>
            <a:r>
              <a:rPr lang="en" sz="1800" dirty="0"/>
              <a:t> the details of the security plan and directives, as well as the regulations of the facility.</a:t>
            </a:r>
          </a:p>
          <a:p>
            <a:pPr marL="468000" lvl="1" rtl="0"/>
            <a:r>
              <a:rPr lang="en" sz="1800" dirty="0"/>
              <a:t>Check in advance </a:t>
            </a:r>
            <a:r>
              <a:rPr lang="en" sz="1800" b="1" u="sng" dirty="0">
                <a:solidFill>
                  <a:srgbClr val="F24F4F"/>
                </a:solidFill>
              </a:rPr>
              <a:t>how to handle </a:t>
            </a:r>
            <a:r>
              <a:rPr lang="en" sz="1800" dirty="0"/>
              <a:t>and</a:t>
            </a:r>
            <a:r>
              <a:rPr lang="en" sz="1800" b="1" u="sng" dirty="0">
                <a:solidFill>
                  <a:srgbClr val="F24F4F"/>
                </a:solidFill>
              </a:rPr>
              <a:t> manage</a:t>
            </a:r>
            <a:r>
              <a:rPr lang="en" sz="1800" dirty="0"/>
              <a:t> equipment such as lifts, fire shutters, and fire doors, as well as electronic locks and keys.</a:t>
            </a:r>
          </a:p>
          <a:p>
            <a:pPr marL="468000" lvl="1" rtl="0"/>
            <a:r>
              <a:rPr lang="en" sz="1800" b="1" u="sng" dirty="0">
                <a:solidFill>
                  <a:srgbClr val="F24F4F"/>
                </a:solidFill>
              </a:rPr>
              <a:t>Check and comply with the relevant laws, regulations, and rules</a:t>
            </a:r>
            <a:r>
              <a:rPr lang="en" sz="1800" dirty="0"/>
              <a:t> for what you should and should not do for safety.</a:t>
            </a:r>
          </a:p>
          <a:p>
            <a:pPr marL="468000" lvl="1" rtl="0">
              <a:buClr>
                <a:schemeClr val="tx1"/>
              </a:buClr>
            </a:pPr>
            <a:r>
              <a:rPr lang="en" sz="1800" b="1" u="sng" dirty="0">
                <a:solidFill>
                  <a:srgbClr val="F24F4F"/>
                </a:solidFill>
              </a:rPr>
              <a:t>Follow the specified routes and rules</a:t>
            </a:r>
            <a:r>
              <a:rPr lang="en" sz="1800" dirty="0"/>
              <a:t> (such as using a flashlight at night) to patrol safely.</a:t>
            </a:r>
          </a:p>
          <a:p>
            <a:pPr marL="468000" lvl="1" rtl="0"/>
            <a:r>
              <a:rPr lang="en" sz="1800" dirty="0"/>
              <a:t>When you take over duties from your predecessor, ask about </a:t>
            </a:r>
            <a:r>
              <a:rPr lang="en" sz="1800" b="1" u="sng" dirty="0">
                <a:solidFill>
                  <a:srgbClr val="F24F4F"/>
                </a:solidFill>
              </a:rPr>
              <a:t>safety precautions</a:t>
            </a:r>
            <a:r>
              <a:rPr lang="en" sz="1800" dirty="0"/>
              <a:t>.</a:t>
            </a:r>
          </a:p>
          <a:p>
            <a:pPr marL="468000" lvl="1" rtl="0"/>
            <a:r>
              <a:rPr lang="en" sz="1800" b="1" u="sng" dirty="0">
                <a:solidFill>
                  <a:srgbClr val="F24F4F"/>
                </a:solidFill>
              </a:rPr>
              <a:t>Never fail to consult a supervisor or a predecessor</a:t>
            </a:r>
            <a:r>
              <a:rPr lang="en" sz="1800" dirty="0"/>
              <a:t> when you find anything you do not understand.</a:t>
            </a:r>
          </a:p>
          <a:p>
            <a:pPr marL="468000" lvl="1" rtl="0">
              <a:buClr>
                <a:schemeClr val="tx1"/>
              </a:buClr>
            </a:pPr>
            <a:r>
              <a:rPr lang="en" sz="1800" dirty="0"/>
              <a:t>Be careful of injuries that arise from </a:t>
            </a:r>
            <a:r>
              <a:rPr lang="en" sz="1800" b="1" u="sng" dirty="0">
                <a:solidFill>
                  <a:srgbClr val="F24F4F"/>
                </a:solidFill>
              </a:rPr>
              <a:t>getting too accustomed to your work,</a:t>
            </a:r>
            <a:r>
              <a:rPr lang="en" sz="1800" dirty="0"/>
              <a:t> and avoid </a:t>
            </a:r>
            <a:r>
              <a:rPr lang="en" sz="1800" b="1" u="sng" dirty="0">
                <a:solidFill>
                  <a:srgbClr val="F24F4F"/>
                </a:solidFill>
              </a:rPr>
              <a:t>careless or unreasonable actions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10</a:t>
            </a:fld>
            <a:endParaRPr kumimoji="1" lang="ja-JP" altLang="en-US" sz="1000"/>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Review and comply with the Security Directive</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en" sz="2000" dirty="0"/>
              <a:t>Key Points [Traffic Controller]</a:t>
            </a:r>
          </a:p>
          <a:p>
            <a:pPr marL="468000" lvl="1" rtl="0"/>
            <a:r>
              <a:rPr lang="en" sz="1800" b="1" u="sng" dirty="0">
                <a:solidFill>
                  <a:srgbClr val="F24F4F"/>
                </a:solidFill>
              </a:rPr>
              <a:t>Make sure you thoroughly understand</a:t>
            </a:r>
            <a:r>
              <a:rPr lang="en" sz="1800" dirty="0"/>
              <a:t> the details of the security plan and directives, as well as the regulations of the facility.</a:t>
            </a:r>
          </a:p>
          <a:p>
            <a:pPr marL="468000" lvl="1" rtl="0"/>
            <a:r>
              <a:rPr lang="en" sz="1800" dirty="0"/>
              <a:t>In addition to </a:t>
            </a:r>
            <a:r>
              <a:rPr lang="en" sz="1800" b="1" u="sng" dirty="0">
                <a:solidFill>
                  <a:srgbClr val="F24F4F"/>
                </a:solidFill>
              </a:rPr>
              <a:t>correctly wearing </a:t>
            </a:r>
            <a:r>
              <a:rPr lang="en" sz="1800" dirty="0"/>
              <a:t>the designated equipment (e.g. traffic control flags, traffic baton, whistle, walkie-talkies), take extra care to check the </a:t>
            </a:r>
            <a:r>
              <a:rPr lang="en" sz="1800" b="1" u="sng" dirty="0">
                <a:solidFill>
                  <a:srgbClr val="F24F4F"/>
                </a:solidFill>
              </a:rPr>
              <a:t>battery level</a:t>
            </a:r>
            <a:r>
              <a:rPr lang="en" sz="1800" dirty="0"/>
              <a:t> of battery-operated equipment and that they are </a:t>
            </a:r>
            <a:r>
              <a:rPr lang="en" sz="1800" b="1" u="sng" dirty="0">
                <a:solidFill>
                  <a:srgbClr val="F24F4F"/>
                </a:solidFill>
              </a:rPr>
              <a:t>working properly</a:t>
            </a:r>
            <a:r>
              <a:rPr lang="en" sz="1800" dirty="0"/>
              <a:t>.</a:t>
            </a:r>
          </a:p>
          <a:p>
            <a:pPr marL="468000" lvl="1" rtl="0"/>
            <a:r>
              <a:rPr lang="en-US" sz="1800" dirty="0"/>
              <a:t>During the night in particular, </a:t>
            </a:r>
            <a:r>
              <a:rPr lang="en-US" sz="1800" b="1" u="sng" dirty="0">
                <a:solidFill>
                  <a:srgbClr val="F24F4F"/>
                </a:solidFill>
              </a:rPr>
              <a:t>be sure to wear a vest with high visibility and reflective functions (reflective vest)</a:t>
            </a:r>
            <a:r>
              <a:rPr lang="en-US" sz="1800" dirty="0"/>
              <a:t> so that you are visible to drivers and </a:t>
            </a:r>
            <a:r>
              <a:rPr lang="en-US" sz="1800"/>
              <a:t>others.</a:t>
            </a:r>
            <a:endParaRPr lang="en" sz="1800" dirty="0"/>
          </a:p>
          <a:p>
            <a:pPr marL="468000" lvl="1" rtl="0"/>
            <a:r>
              <a:rPr lang="en" sz="1800" dirty="0"/>
              <a:t>Comply with security directives and watch out for vehicles not only </a:t>
            </a:r>
            <a:r>
              <a:rPr lang="en" sz="1800" b="1" u="sng" dirty="0">
                <a:solidFill>
                  <a:srgbClr val="F24F4F"/>
                </a:solidFill>
              </a:rPr>
              <a:t>when setting up but also when removing</a:t>
            </a:r>
            <a:r>
              <a:rPr lang="en" sz="1800" dirty="0"/>
              <a:t> traffic control materials (traffic cones, etc.).</a:t>
            </a:r>
          </a:p>
          <a:p>
            <a:pPr marL="468000" lvl="1" rtl="0"/>
            <a:r>
              <a:rPr lang="en" sz="1800" b="1" u="sng" dirty="0">
                <a:solidFill>
                  <a:srgbClr val="F24F4F"/>
                </a:solidFill>
              </a:rPr>
              <a:t>Check and comply with the relevant laws, regulations, and rules</a:t>
            </a:r>
            <a:r>
              <a:rPr lang="en" sz="1800" dirty="0"/>
              <a:t> for what you should and should not do for safety.</a:t>
            </a:r>
          </a:p>
          <a:p>
            <a:pPr marL="468000" lvl="1" rtl="0"/>
            <a:r>
              <a:rPr lang="en" sz="1800" b="1" u="sng" dirty="0">
                <a:solidFill>
                  <a:srgbClr val="F24F4F"/>
                </a:solidFill>
              </a:rPr>
              <a:t>Never fail to consult a supervisor or a predecessor</a:t>
            </a:r>
            <a:r>
              <a:rPr lang="en" sz="1800" dirty="0"/>
              <a:t> when you find anything you do not understand.</a:t>
            </a:r>
          </a:p>
          <a:p>
            <a:pPr marL="468000" lvl="1" rtl="0">
              <a:buClr>
                <a:schemeClr val="tx1"/>
              </a:buClr>
            </a:pPr>
            <a:r>
              <a:rPr lang="en" sz="1800" dirty="0"/>
              <a:t>Be careful of injuries that arise from </a:t>
            </a:r>
            <a:r>
              <a:rPr lang="en" sz="1800" b="1" u="sng" dirty="0">
                <a:solidFill>
                  <a:srgbClr val="F24F4F"/>
                </a:solidFill>
              </a:rPr>
              <a:t>getting too accustomed to your work,</a:t>
            </a:r>
            <a:r>
              <a:rPr lang="en" sz="1800" dirty="0"/>
              <a:t> and avoid </a:t>
            </a:r>
            <a:r>
              <a:rPr lang="en" sz="1800" b="1" u="sng" dirty="0">
                <a:solidFill>
                  <a:srgbClr val="F24F4F"/>
                </a:solidFill>
              </a:rPr>
              <a:t>careless or unreasonable actions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11</a:t>
            </a:fld>
            <a:endParaRPr kumimoji="1" lang="ja-JP" altLang="en-US" sz="1050"/>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Let's Practice Risk Prediction Activities (KYT).</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n" sz="2000"/>
              <a:t>What is "Risk Prediction Activities (KYT)"?</a:t>
            </a:r>
            <a:endParaRPr lang="en-US" altLang="ja-JP" sz="2000" dirty="0"/>
          </a:p>
          <a:p>
            <a:pPr marL="468000" lvl="1" rtl="0"/>
            <a:r>
              <a:rPr lang="en" sz="1800"/>
              <a:t>Abbreviation of Kiken ("risk") Yochi ("prediction"), and Training.</a:t>
            </a:r>
            <a:endParaRPr lang="en-US" altLang="ja-JP" sz="1800" dirty="0"/>
          </a:p>
          <a:p>
            <a:pPr marL="468000" lvl="1" rtl="0"/>
            <a:r>
              <a:rPr lang="en" sz="1800"/>
              <a:t>Before starting work, those involved should discuss the dangers that lie in that work ("this point is dangerous") and the kind of hazard that may arise from such danger ("this may result in xx"), and identify the risk in advance and consider and put in place countermeasures against said risk.</a:t>
            </a:r>
            <a:endParaRPr lang="en-US" altLang="ja-JP" sz="18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a:solidFill>
                  <a:schemeClr val="tx1"/>
                </a:solidFill>
              </a:rPr>
              <a:t>The stairs here are dark and it's hard to see your feet, so people might trip and fall.</a:t>
            </a:r>
          </a:p>
        </p:txBody>
      </p:sp>
      <p:sp>
        <p:nvSpPr>
          <p:cNvPr id="7" name="角丸四角形吹き出し 6"/>
          <p:cNvSpPr/>
          <p:nvPr/>
        </p:nvSpPr>
        <p:spPr>
          <a:xfrm>
            <a:off x="1226011" y="29250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dirty="0">
                <a:solidFill>
                  <a:schemeClr val="tx1"/>
                </a:solidFill>
              </a:rPr>
              <a:t>The floor of the outside passage is made of steel plate, so it might be slippery when it rains.</a:t>
            </a:r>
            <a:endParaRPr kumimoji="1" lang="ja-JP" altLang="en-US" sz="1400" dirty="0">
              <a:solidFill>
                <a:schemeClr val="tx1"/>
              </a:solidFill>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400">
                <a:solidFill>
                  <a:schemeClr val="tx1"/>
                </a:solidFill>
              </a:rPr>
              <a:t>We are going to be working with some heavy equipment today, and with the way things are currently set up, it might collide with the guards.</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400">
                <a:solidFill>
                  <a:schemeClr val="tx1"/>
                </a:solidFill>
              </a:rPr>
              <a:t>Then let's get some non-slip shoes. How about putting mats on the passage?</a:t>
            </a:r>
            <a:endParaRPr kumimoji="1" lang="ja-JP" altLang="en-US" sz="1400" dirty="0">
              <a:solidFill>
                <a:schemeClr val="tx1"/>
              </a:solidFill>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400" dirty="0">
                <a:solidFill>
                  <a:schemeClr val="tx1"/>
                </a:solidFill>
              </a:rPr>
              <a:t>Let's ask them to turn on the lights. We'll need a flashlight.</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400" dirty="0">
                <a:solidFill>
                  <a:schemeClr val="tx1"/>
                </a:solidFill>
              </a:rPr>
              <a:t>Let's revise the plan to reflect the positioning of staff.</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t>12</a:t>
            </a:fld>
            <a:endParaRPr kumimoji="1" lang="ja-JP" altLang="en-US" sz="1050"/>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Let's Practice Risk Prediction Activities (KYT).</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n" sz="2000"/>
              <a:t>KYT Basic 4 Round Method</a:t>
            </a:r>
            <a:endParaRPr lang="en-US" altLang="ja-JP" sz="2000" dirty="0"/>
          </a:p>
          <a:p>
            <a:pPr marL="468000" lvl="1" rtl="0"/>
            <a:r>
              <a:rPr lang="en" sz="1800"/>
              <a:t>This is a basic KYT method in which teams work together on-site or using illustration sheets and actual objects to discover, understand, and resolve dangers hidden in workplaces and tasks.</a:t>
            </a:r>
            <a:endParaRPr lang="en-US" altLang="ja-JP" sz="1800" dirty="0"/>
          </a:p>
        </p:txBody>
      </p:sp>
      <p:graphicFrame>
        <p:nvGraphicFramePr>
          <p:cNvPr id="2" name="表 1"/>
          <p:cNvGraphicFramePr>
            <a:graphicFrameLocks noGrp="1"/>
          </p:cNvGraphicFramePr>
          <p:nvPr>
            <p:extLst>
              <p:ext uri="{D42A27DB-BD31-4B8C-83A1-F6EECF244321}">
                <p14:modId xmlns:p14="http://schemas.microsoft.com/office/powerpoint/2010/main" val="2250449006"/>
              </p:ext>
            </p:extLst>
          </p:nvPr>
        </p:nvGraphicFramePr>
        <p:xfrm>
          <a:off x="612000" y="2205000"/>
          <a:ext cx="8280000" cy="35712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en"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1800">
                          <a:solidFill>
                            <a:schemeClr val="bg1"/>
                          </a:solidFill>
                          <a:latin typeface="Meiryo UI" panose="020B0604030504040204" pitchFamily="50" charset="-128"/>
                          <a:ea typeface="Meiryo UI" panose="020B0604030504040204" pitchFamily="50" charset="-128"/>
                          <a:cs typeface="Meiryo UI" panose="020B0604030504040204" pitchFamily="50" charset="-128"/>
                        </a:rPr>
                        <a:t>Outline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86240">
                <a:tc>
                  <a:txBody>
                    <a:bodyPr/>
                    <a:lstStyle/>
                    <a:p>
                      <a:pPr algn="ctr" rtl="0"/>
                      <a:r>
                        <a:rPr lang="en" sz="1800" dirty="0">
                          <a:latin typeface="Meiryo UI" panose="020B0604030504040204" pitchFamily="50" charset="-128"/>
                          <a:ea typeface="Meiryo UI" panose="020B0604030504040204" pitchFamily="50" charset="-128"/>
                          <a:cs typeface="Meiryo UI" panose="020B0604030504040204" pitchFamily="50" charset="-128"/>
                        </a:rPr>
                        <a:t>[1R] Understand the 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 sz="1800" dirty="0">
                          <a:latin typeface="Meiryo UI" panose="020B0604030504040204" pitchFamily="50" charset="-128"/>
                          <a:ea typeface="Meiryo UI" panose="020B0604030504040204" pitchFamily="50" charset="-128"/>
                          <a:cs typeface="Meiryo UI" panose="020B0604030504040204" pitchFamily="50" charset="-128"/>
                        </a:rPr>
                        <a:t>List some of the underlying dangers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4000">
                <a:tc>
                  <a:txBody>
                    <a:bodyPr/>
                    <a:lstStyle/>
                    <a:p>
                      <a:pPr algn="ctr" rtl="0"/>
                      <a:r>
                        <a:rPr lang="en" sz="1800" dirty="0">
                          <a:latin typeface="Meiryo UI" panose="020B0604030504040204" pitchFamily="50" charset="-128"/>
                          <a:ea typeface="Meiryo UI" panose="020B0604030504040204" pitchFamily="50" charset="-128"/>
                          <a:cs typeface="Meiryo UI" panose="020B0604030504040204" pitchFamily="50" charset="-128"/>
                        </a:rPr>
                        <a:t>[2R] Focus on the essential 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 sz="1800">
                          <a:latin typeface="Meiryo UI" panose="020B0604030504040204" pitchFamily="50" charset="-128"/>
                          <a:ea typeface="Meiryo UI" panose="020B0604030504040204" pitchFamily="50" charset="-128"/>
                          <a:cs typeface="Meiryo UI" panose="020B0604030504040204" pitchFamily="50" charset="-128"/>
                        </a:rPr>
                        <a:t>Narrow down which ones are the most 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4000">
                <a:tc>
                  <a:txBody>
                    <a:bodyPr/>
                    <a:lstStyle/>
                    <a:p>
                      <a:pPr algn="ctr" rtl="0"/>
                      <a:r>
                        <a:rPr lang="en" sz="1800" dirty="0">
                          <a:latin typeface="Meiryo UI" panose="020B0604030504040204" pitchFamily="50" charset="-128"/>
                          <a:ea typeface="Meiryo UI" panose="020B0604030504040204" pitchFamily="50" charset="-128"/>
                          <a:cs typeface="Meiryo UI" panose="020B0604030504040204" pitchFamily="50" charset="-128"/>
                        </a:rPr>
                        <a:t>[3R] Establish countermeasures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 sz="1800">
                          <a:latin typeface="Meiryo UI" panose="020B0604030504040204" pitchFamily="50" charset="-128"/>
                          <a:ea typeface="Meiryo UI" panose="020B0604030504040204" pitchFamily="50" charset="-128"/>
                          <a:cs typeface="Meiryo UI" panose="020B0604030504040204" pitchFamily="50" charset="-128"/>
                        </a:rPr>
                        <a:t>Think about how you could prevent that from happening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1200">
                <a:tc>
                  <a:txBody>
                    <a:bodyPr/>
                    <a:lstStyle/>
                    <a:p>
                      <a:pPr algn="ctr" rtl="0"/>
                      <a:r>
                        <a:rPr lang="en" sz="1800">
                          <a:latin typeface="Meiryo UI" panose="020B0604030504040204" pitchFamily="50" charset="-128"/>
                          <a:ea typeface="Meiryo UI" panose="020B0604030504040204" pitchFamily="50" charset="-128"/>
                          <a:cs typeface="Meiryo UI" panose="020B0604030504040204" pitchFamily="50" charset="-128"/>
                        </a:rPr>
                        <a:t>[4R] Set targets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 sz="1800" dirty="0">
                          <a:latin typeface="Meiryo UI" panose="020B0604030504040204" pitchFamily="50" charset="-128"/>
                          <a:ea typeface="Meiryo UI" panose="020B0604030504040204" pitchFamily="50" charset="-128"/>
                          <a:cs typeface="Meiryo UI" panose="020B0604030504040204" pitchFamily="50" charset="-128"/>
                        </a:rPr>
                        <a:t>Set some action targets to achieve these 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240159"/>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0" name="下矢印 9"/>
          <p:cNvSpPr/>
          <p:nvPr/>
        </p:nvSpPr>
        <p:spPr>
          <a:xfrm>
            <a:off x="1548000" y="4956375"/>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t>13</a:t>
            </a:fld>
            <a:endParaRPr kumimoji="1" lang="ja-JP" altLang="en-US" sz="1050"/>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8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Case Study</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en" sz="1800" b="1">
                <a:solidFill>
                  <a:srgbClr val="C00000"/>
                </a:solidFill>
              </a:rPr>
              <a:t>Let's practice some KYT using a case where you are directing passersby on a road construction site</a:t>
            </a:r>
            <a:endParaRPr lang="en-US" altLang="ja-JP" sz="1800" b="1" dirty="0">
              <a:solidFill>
                <a:srgbClr val="C00000"/>
              </a:solidFill>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t>14</a:t>
            </a:fld>
            <a:endParaRPr kumimoji="1" lang="ja-JP" altLang="en-US" sz="1100"/>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8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Case Study</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en" sz="1800" b="1">
                <a:solidFill>
                  <a:srgbClr val="C00000"/>
                </a:solidFill>
              </a:rPr>
              <a:t>Let's practice some KYT using a case where you are directing passersby on a road construction site</a:t>
            </a:r>
            <a:endParaRPr lang="en-US" altLang="ja-JP" sz="18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044608670"/>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en" sz="2000">
                          <a:solidFill>
                            <a:schemeClr val="bg1"/>
                          </a:solidFill>
                          <a:latin typeface="Meiryo UI" panose="020B0604030504040204" pitchFamily="50" charset="-128"/>
                          <a:ea typeface="Meiryo UI" panose="020B0604030504040204" pitchFamily="50" charset="-128"/>
                          <a:cs typeface="Meiryo UI" panose="020B0604030504040204" pitchFamily="50" charset="-128"/>
                        </a:rPr>
                        <a:t>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2000">
                          <a:solidFill>
                            <a:schemeClr val="bg1"/>
                          </a:solidFill>
                          <a:latin typeface="Meiryo UI" panose="020B0604030504040204" pitchFamily="50" charset="-128"/>
                          <a:ea typeface="Meiryo UI" panose="020B0604030504040204" pitchFamily="50" charset="-128"/>
                          <a:cs typeface="Meiryo UI" panose="020B0604030504040204" pitchFamily="50" charset="-128"/>
                        </a:rPr>
                        <a:t>Outline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en" sz="2000" dirty="0">
                          <a:latin typeface="Meiryo UI" panose="020B0604030504040204" pitchFamily="50" charset="-128"/>
                          <a:ea typeface="Meiryo UI" panose="020B0604030504040204" pitchFamily="50" charset="-128"/>
                          <a:cs typeface="Meiryo UI" panose="020B0604030504040204" pitchFamily="50" charset="-128"/>
                        </a:rPr>
                        <a:t>[1R] Understand the 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en" sz="2000">
                          <a:latin typeface="Meiryo UI" panose="020B0604030504040204" pitchFamily="50" charset="-128"/>
                          <a:ea typeface="Meiryo UI" panose="020B0604030504040204" pitchFamily="50" charset="-128"/>
                          <a:cs typeface="Meiryo UI" panose="020B0604030504040204" pitchFamily="50" charset="-128"/>
                        </a:rPr>
                        <a:t>[2R] Focus on the essential 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en" sz="2000">
                          <a:latin typeface="Meiryo UI" panose="020B0604030504040204" pitchFamily="50" charset="-128"/>
                          <a:ea typeface="Meiryo UI" panose="020B0604030504040204" pitchFamily="50" charset="-128"/>
                          <a:cs typeface="Meiryo UI" panose="020B0604030504040204" pitchFamily="50" charset="-128"/>
                        </a:rPr>
                        <a:t>[3R] Establish countermeasures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en" sz="2000">
                          <a:latin typeface="Meiryo UI" panose="020B0604030504040204" pitchFamily="50" charset="-128"/>
                          <a:ea typeface="Meiryo UI" panose="020B0604030504040204" pitchFamily="50" charset="-128"/>
                          <a:cs typeface="Meiryo UI" panose="020B0604030504040204" pitchFamily="50" charset="-128"/>
                        </a:rPr>
                        <a:t>[4R] Set targets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t>15</a:t>
            </a:fld>
            <a:endParaRPr kumimoji="1" lang="ja-JP" altLang="en-US" sz="1100"/>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KYT Case Study</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en" sz="1600" b="1">
                <a:solidFill>
                  <a:srgbClr val="C00000"/>
                </a:solidFill>
              </a:rPr>
              <a:t>Let's practice some KYT using a case where you are directing passersby on a road construction site</a:t>
            </a:r>
            <a:endParaRPr lang="en-US" altLang="ja-JP" sz="1600" b="1" dirty="0">
              <a:solidFill>
                <a:srgbClr val="C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747970422"/>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en" sz="1600">
                          <a:solidFill>
                            <a:schemeClr val="bg1"/>
                          </a:solidFill>
                          <a:latin typeface="Meiryo UI" panose="020B0604030504040204" pitchFamily="50" charset="-128"/>
                          <a:ea typeface="Meiryo UI" panose="020B0604030504040204" pitchFamily="50" charset="-128"/>
                          <a:cs typeface="Meiryo UI" panose="020B0604030504040204" pitchFamily="50" charset="-128"/>
                        </a:rPr>
                        <a:t>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1600">
                          <a:solidFill>
                            <a:schemeClr val="bg1"/>
                          </a:solidFill>
                          <a:latin typeface="Meiryo UI" panose="020B0604030504040204" pitchFamily="50" charset="-128"/>
                          <a:ea typeface="Meiryo UI" panose="020B0604030504040204" pitchFamily="50" charset="-128"/>
                          <a:cs typeface="Meiryo UI" panose="020B0604030504040204" pitchFamily="50" charset="-128"/>
                        </a:rPr>
                        <a:t>Outline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en" sz="1600">
                          <a:latin typeface="Meiryo UI" panose="020B0604030504040204" pitchFamily="50" charset="-128"/>
                          <a:ea typeface="Meiryo UI" panose="020B0604030504040204" pitchFamily="50" charset="-128"/>
                          <a:cs typeface="Meiryo UI" panose="020B0604030504040204" pitchFamily="50" charset="-128"/>
                        </a:rPr>
                        <a:t>[1R] Understand the 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200" dirty="0">
                          <a:latin typeface="Meiryo UI" panose="020B0604030504040204" pitchFamily="50" charset="-128"/>
                          <a:ea typeface="Meiryo UI" panose="020B0604030504040204" pitchFamily="50" charset="-128"/>
                          <a:cs typeface="Meiryo UI" panose="020B0604030504040204" pitchFamily="50" charset="-128"/>
                        </a:rPr>
                        <a:t>I may be too focused on the passerby that I might not notice an approaching hydraulic excavator and get run over.</a:t>
                      </a:r>
                    </a:p>
                    <a:p>
                      <a:pPr marL="342900" indent="-342900" algn="l" rtl="0">
                        <a:buFont typeface="Wingdings" panose="05000000000000000000" pitchFamily="2" charset="2"/>
                        <a:buChar char="ü"/>
                      </a:pPr>
                      <a:r>
                        <a:rPr lang="en" sz="1200" dirty="0">
                          <a:latin typeface="Meiryo UI" panose="020B0604030504040204" pitchFamily="50" charset="-128"/>
                          <a:ea typeface="Meiryo UI" panose="020B0604030504040204" pitchFamily="50" charset="-128"/>
                          <a:cs typeface="Meiryo UI" panose="020B0604030504040204" pitchFamily="50" charset="-128"/>
                        </a:rPr>
                        <a:t>I might slip and fall after stepping on the gravel that has spilled from the raised ground.</a:t>
                      </a:r>
                    </a:p>
                    <a:p>
                      <a:pPr marL="342900" indent="-342900" algn="l" rtl="0">
                        <a:buFont typeface="Wingdings" panose="05000000000000000000" pitchFamily="2" charset="2"/>
                        <a:buChar char="ü"/>
                      </a:pPr>
                      <a:r>
                        <a:rPr lang="en" sz="1200" dirty="0">
                          <a:latin typeface="Meiryo UI" panose="020B0604030504040204" pitchFamily="50" charset="-128"/>
                          <a:ea typeface="Meiryo UI" panose="020B0604030504040204" pitchFamily="50" charset="-128"/>
                          <a:cs typeface="Meiryo UI" panose="020B0604030504040204" pitchFamily="50" charset="-128"/>
                        </a:rPr>
                        <a:t>I might get hit by an arm that swiveled suddenly.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en" sz="1600">
                          <a:latin typeface="Meiryo UI" panose="020B0604030504040204" pitchFamily="50" charset="-128"/>
                          <a:ea typeface="Meiryo UI" panose="020B0604030504040204" pitchFamily="50" charset="-128"/>
                          <a:cs typeface="Meiryo UI" panose="020B0604030504040204" pitchFamily="50" charset="-128"/>
                        </a:rPr>
                        <a:t>[2R] Focus on the essential elements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200" b="1" u="sng">
                          <a:latin typeface="Meiryo UI" panose="020B0604030504040204" pitchFamily="50" charset="-128"/>
                          <a:ea typeface="Meiryo UI" panose="020B0604030504040204" pitchFamily="50" charset="-128"/>
                          <a:cs typeface="Meiryo UI" panose="020B0604030504040204" pitchFamily="50" charset="-128"/>
                        </a:rPr>
                        <a:t>I may be too focused on the passerby that I might not notice an approaching hydraulic excavator and get run over.</a:t>
                      </a:r>
                    </a:p>
                    <a:p>
                      <a:pPr marL="342900" indent="-342900" algn="l" rtl="0">
                        <a:buFont typeface="Wingdings" panose="05000000000000000000" pitchFamily="2" charset="2"/>
                        <a:buChar char="ü"/>
                      </a:pPr>
                      <a:r>
                        <a:rPr lang="en" sz="120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I might slip and fall after stepping on the gravel that has spilled from the raised ground.</a:t>
                      </a:r>
                    </a:p>
                    <a:p>
                      <a:pPr marL="342900" indent="-342900" algn="l" rtl="0">
                        <a:buFont typeface="Wingdings" panose="05000000000000000000" pitchFamily="2" charset="2"/>
                        <a:buChar char="ü"/>
                      </a:pPr>
                      <a:r>
                        <a:rPr lang="en" sz="120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I might get hit by an arm that swiveled suddenly.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en" sz="1600">
                          <a:latin typeface="Meiryo UI" panose="020B0604030504040204" pitchFamily="50" charset="-128"/>
                          <a:ea typeface="Meiryo UI" panose="020B0604030504040204" pitchFamily="50" charset="-128"/>
                          <a:cs typeface="Meiryo UI" panose="020B0604030504040204" pitchFamily="50" charset="-128"/>
                        </a:rPr>
                        <a:t>[3R] Establish countermeasures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200">
                          <a:latin typeface="Meiryo UI" panose="020B0604030504040204" pitchFamily="50" charset="-128"/>
                          <a:ea typeface="Meiryo UI" panose="020B0604030504040204" pitchFamily="50" charset="-128"/>
                          <a:cs typeface="Meiryo UI" panose="020B0604030504040204" pitchFamily="50" charset="-128"/>
                        </a:rPr>
                        <a:t>Stand away from the direction that the hydraulic excavator is moving.</a:t>
                      </a:r>
                    </a:p>
                    <a:p>
                      <a:pPr marL="342900" indent="-342900" algn="l" rtl="0">
                        <a:buFont typeface="Wingdings" panose="05000000000000000000" pitchFamily="2" charset="2"/>
                        <a:buChar char="ü"/>
                      </a:pPr>
                      <a:r>
                        <a:rPr lang="en" sz="1200">
                          <a:latin typeface="Meiryo UI" panose="020B0604030504040204" pitchFamily="50" charset="-128"/>
                          <a:ea typeface="Meiryo UI" panose="020B0604030504040204" pitchFamily="50" charset="-128"/>
                          <a:cs typeface="Meiryo UI" panose="020B0604030504040204" pitchFamily="50" charset="-128"/>
                        </a:rPr>
                        <a:t>The driver and the security guard should decide in advance how to signal for when they are going to move the hydraulic excavator.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en" sz="1600">
                          <a:latin typeface="Meiryo UI" panose="020B0604030504040204" pitchFamily="50" charset="-128"/>
                          <a:ea typeface="Meiryo UI" panose="020B0604030504040204" pitchFamily="50" charset="-128"/>
                          <a:cs typeface="Meiryo UI" panose="020B0604030504040204" pitchFamily="50" charset="-128"/>
                        </a:rPr>
                        <a:t>[4R] Set targets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200" dirty="0">
                          <a:latin typeface="Meiryo UI" panose="020B0604030504040204" pitchFamily="50" charset="-128"/>
                          <a:ea typeface="Meiryo UI" panose="020B0604030504040204" pitchFamily="50" charset="-128"/>
                          <a:cs typeface="Meiryo UI" panose="020B0604030504040204" pitchFamily="50" charset="-128"/>
                        </a:rPr>
                        <a:t>When moving the hydraulic excavator, the driver should use a walkie-talkie to communicate with the security guard and both parties confirm it is safe before moving it. (If you can't confirm it, don't move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16</a:t>
            </a:fld>
            <a:endParaRPr kumimoji="1" lang="ja-JP" altLang="en-US" sz="1050"/>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Enhance a safe working environment by practicing the 4S and 5S</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99226051"/>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e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Classify (Seiri)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Separate what you need from what you don't need, and get rid of the unnecessary ones.</a:t>
                      </a:r>
                    </a:p>
                    <a:p>
                      <a:pPr algn="l" rtl="0"/>
                      <a:r>
                        <a:rPr lang="e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Unnecessary items placed carelessly on passages and other places may cause you to stumble and 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e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Set in order (Seiton)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Place everything you need separately so you can access them easily.</a:t>
                      </a:r>
                    </a:p>
                    <a:p>
                      <a:pPr algn="l" rtl="0"/>
                      <a:r>
                        <a:rPr lang="e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You can increase your work efficiency by devising a way to use what you need when you need it. Moreover, be sure to put them away properly and return them to their original position after use (a photo showing their original position will make it easier to keep them tidy).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e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Clean up (Seiso)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Clean up to remove any debris or dirt.</a:t>
                      </a:r>
                    </a:p>
                    <a:p>
                      <a:pPr algn="l" rtl="0"/>
                      <a:r>
                        <a:rPr lang="e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If the floor is cluttered with rubbish and other items, or if the floor surface is wet with water or stained with oil, there is a risk of stumbling or slipping and falling.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e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Keep clean (Seiketsu)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Maintain a tidy, organized, and clean environment.</a:t>
                      </a:r>
                    </a:p>
                    <a:p>
                      <a:pPr algn="l" rtl="0"/>
                      <a:r>
                        <a:rPr lang="e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To maintain a comfortable work environment at all times, repeat the process of tidying, organizing, and cleaning. This is also necessary for maintaining the normal operation of equipment, etc. Cleanliness also helps to prevent infections.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en" sz="11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Establish  discipline (Shitsuke)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 sz="1400" b="1" dirty="0">
                          <a:solidFill>
                            <a:srgbClr val="F24F4F"/>
                          </a:solidFill>
                          <a:latin typeface="Meiryo UI" panose="020B0604030504040204" pitchFamily="50" charset="-128"/>
                          <a:ea typeface="Meiryo UI" panose="020B0604030504040204" pitchFamily="50" charset="-128"/>
                          <a:cs typeface="Meiryo UI" panose="020B0604030504040204" pitchFamily="50" charset="-128"/>
                        </a:rPr>
                        <a:t>Practice the 4S and make it a habit.</a:t>
                      </a:r>
                    </a:p>
                    <a:p>
                      <a:pPr algn="l" rtl="0"/>
                      <a:r>
                        <a:rPr lang="en"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Follow the specified rules strictly, and make it a habit by repeating the proper procedures. The 4S must be established as a habit that you practice, and not just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19" y="1122712"/>
            <a:ext cx="729795" cy="729795"/>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48" y="2290776"/>
            <a:ext cx="729794" cy="729794"/>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1033555" y="3450284"/>
            <a:ext cx="812024" cy="708846"/>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000" y="4696108"/>
            <a:ext cx="657579" cy="657579"/>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7705" y="5898713"/>
            <a:ext cx="657579" cy="657579"/>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900" smtClean="0"/>
              <a:t>17</a:t>
            </a:fld>
            <a:endParaRPr kumimoji="1" lang="ja-JP" altLang="en-US" sz="900"/>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317564"/>
            <a:ext cx="8499833" cy="11034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1" name="正方形/長方形 10"/>
          <p:cNvSpPr/>
          <p:nvPr/>
        </p:nvSpPr>
        <p:spPr>
          <a:xfrm>
            <a:off x="536167" y="2781000"/>
            <a:ext cx="8499833" cy="520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2" name="正方形/長方形 11"/>
          <p:cNvSpPr/>
          <p:nvPr/>
        </p:nvSpPr>
        <p:spPr>
          <a:xfrm>
            <a:off x="539999" y="3717000"/>
            <a:ext cx="8499833" cy="6095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13" name="正方形/長方形 12"/>
          <p:cNvSpPr/>
          <p:nvPr/>
        </p:nvSpPr>
        <p:spPr>
          <a:xfrm>
            <a:off x="536167" y="4653000"/>
            <a:ext cx="8499833" cy="520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Slipping / Stumbling</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7" y="710325"/>
            <a:ext cx="8853023" cy="6102675"/>
          </a:xfrm>
        </p:spPr>
        <p:txBody>
          <a:bodyPr rtlCol="0">
            <a:normAutofit/>
          </a:bodyPr>
          <a:lstStyle/>
          <a:p>
            <a:pPr rtl="0"/>
            <a:r>
              <a:rPr lang="en" sz="1800" dirty="0"/>
              <a:t>Always keep the workspace safe with the 4S: Seiri ("classify"), Seiton ("set in order"), Seiso ("clean up"), and Seiketsu ("keep clean")</a:t>
            </a:r>
            <a:endParaRPr lang="en-US" altLang="ja-JP" sz="1800" dirty="0"/>
          </a:p>
          <a:p>
            <a:pPr marL="468000" lvl="1" rtl="0"/>
            <a:r>
              <a:rPr lang="en" sz="1800" dirty="0"/>
              <a:t>Items and cords cluttering the floor increase the risk of stumbling and falling.</a:t>
            </a:r>
            <a:endParaRPr lang="en-US" altLang="ja-JP" sz="1800" dirty="0"/>
          </a:p>
          <a:p>
            <a:pPr marL="468000" lvl="1" rtl="0"/>
            <a:r>
              <a:rPr lang="en" sz="1800" dirty="0"/>
              <a:t>A floor becomes slippery and increases the risk of slipping and falling when its surface is wet.</a:t>
            </a:r>
          </a:p>
          <a:p>
            <a:pPr rtl="0"/>
            <a:r>
              <a:rPr lang="en" sz="1800" dirty="0"/>
              <a:t>Check the conditions of the floors and passages</a:t>
            </a:r>
            <a:endParaRPr lang="en-US" altLang="ja-JP" sz="1800" dirty="0"/>
          </a:p>
          <a:p>
            <a:pPr marL="468000" lvl="1" rtl="0"/>
            <a:r>
              <a:rPr lang="en" sz="1800" dirty="0"/>
              <a:t>The risk of falling increases when there are steps and uneven surfaces on a wet floor, as not only is it easy to slip, but also to trip over.</a:t>
            </a:r>
          </a:p>
          <a:p>
            <a:pPr rtl="0"/>
            <a:r>
              <a:rPr lang="en" sz="1800" dirty="0"/>
              <a:t>Make sure the passages are well lit</a:t>
            </a:r>
            <a:endParaRPr lang="en-US" altLang="ja-JP" sz="1800" dirty="0"/>
          </a:p>
          <a:p>
            <a:pPr marL="468000" lvl="1" rtl="0"/>
            <a:r>
              <a:rPr lang="en" sz="1800" dirty="0"/>
              <a:t>The risk of falling increases in dark, poorly lit areas, as you are more likely to stumble over objects or steps that you don't notice.</a:t>
            </a:r>
          </a:p>
          <a:p>
            <a:pPr rtl="0"/>
            <a:r>
              <a:rPr lang="en" sz="1800" dirty="0"/>
              <a:t>Use shoes that won't make you slip and stumble easily</a:t>
            </a:r>
            <a:endParaRPr lang="en-US" altLang="ja-JP" sz="1800" dirty="0"/>
          </a:p>
          <a:p>
            <a:pPr marL="468000" lvl="1" rtl="0"/>
            <a:r>
              <a:rPr lang="en" sz="1800" dirty="0"/>
              <a:t>Use non-slip shoes such as those with rubber soles to prevent slipping and stumbling.</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18</a:t>
            </a:fld>
            <a:endParaRPr kumimoji="1" lang="ja-JP" altLang="en-US" sz="1000"/>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Slipping / Stumbling</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n" sz="1600" dirty="0"/>
              <a:t>Main places that are prone to slipping</a:t>
            </a:r>
          </a:p>
          <a:p>
            <a:pPr marL="0" indent="0" rtl="0">
              <a:buNone/>
            </a:pPr>
            <a:endParaRPr lang="en-US" altLang="ja-JP" sz="1600" dirty="0"/>
          </a:p>
          <a:p>
            <a:pPr rtl="0"/>
            <a:endParaRPr lang="en-US" altLang="ja-JP" sz="1600" dirty="0"/>
          </a:p>
          <a:p>
            <a:pPr rtl="0"/>
            <a:endParaRPr lang="en-US" altLang="ja-JP" sz="1600" dirty="0"/>
          </a:p>
          <a:p>
            <a:pPr rtl="0"/>
            <a:endParaRPr lang="en-US" altLang="ja-JP" sz="1600" dirty="0"/>
          </a:p>
          <a:p>
            <a:pPr marL="0" indent="0" rtl="0">
              <a:buNone/>
            </a:pPr>
            <a:endParaRPr lang="en-US" altLang="ja-JP" sz="1600" dirty="0"/>
          </a:p>
          <a:p>
            <a:pPr rtl="0"/>
            <a:r>
              <a:rPr lang="en" sz="1600" dirty="0"/>
              <a:t>Main places that are prone to stumbling</a:t>
            </a:r>
            <a:endParaRPr lang="en-US" altLang="ja-JP" sz="1600" dirty="0"/>
          </a:p>
        </p:txBody>
      </p:sp>
      <p:graphicFrame>
        <p:nvGraphicFramePr>
          <p:cNvPr id="8" name="表 7"/>
          <p:cNvGraphicFramePr>
            <a:graphicFrameLocks noGrp="1"/>
          </p:cNvGraphicFramePr>
          <p:nvPr>
            <p:extLst>
              <p:ext uri="{D42A27DB-BD31-4B8C-83A1-F6EECF244321}">
                <p14:modId xmlns:p14="http://schemas.microsoft.com/office/powerpoint/2010/main" val="3925134936"/>
              </p:ext>
            </p:extLst>
          </p:nvPr>
        </p:nvGraphicFramePr>
        <p:xfrm>
          <a:off x="432000" y="1071210"/>
          <a:ext cx="8460000" cy="16764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e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Indoors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Outdoors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Floor surface stained with water, oil, etc.</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Shower room, kitchen and other wet areas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Mats and carpets on low-friction floors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Stone floors and waxed flooring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Manhole (especially that in a wet condition)</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Grating (mesh trench covers)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Copper plates (metal plates) on stone floors and construction sites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Metal surfaces on stairs and passages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Frozen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43463014"/>
              </p:ext>
            </p:extLst>
          </p:nvPr>
        </p:nvGraphicFramePr>
        <p:xfrm>
          <a:off x="432000" y="3141000"/>
          <a:ext cx="8460000" cy="167640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144000">
                <a:tc>
                  <a:txBody>
                    <a:bodyPr/>
                    <a:lstStyle/>
                    <a:p>
                      <a:pPr algn="ctr" rtl="0"/>
                      <a:r>
                        <a:rPr lang="e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Indoors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Outdoors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Floor surface with steps or unevenness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Objects placed in passages or on the indoor floor</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Curled up or warped mats and carpets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Legs of tables and partitions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Cords placed haphazardly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Roads and passages with steps and uneven surfaces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Curbs, curb ramps, and plantation such as roadside trees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Stairs, moving walkways and escalators</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Braille blocks and ramps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29024" y="5127375"/>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Slipped and fell on the floor when going indoors with wet shoes after patrolling outdoors in the rain.</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19</a:t>
            </a:fld>
            <a:endParaRPr kumimoji="1" lang="ja-JP" altLang="en-US" sz="1000"/>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4941000"/>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7" name="正方形/長方形 6"/>
          <p:cNvSpPr/>
          <p:nvPr/>
        </p:nvSpPr>
        <p:spPr>
          <a:xfrm>
            <a:off x="253332" y="3357000"/>
            <a:ext cx="8591081" cy="129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2" name="正方形/長方形 1"/>
          <p:cNvSpPr/>
          <p:nvPr/>
        </p:nvSpPr>
        <p:spPr>
          <a:xfrm>
            <a:off x="252000" y="1557000"/>
            <a:ext cx="5685024" cy="14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5" name="コンテンツ プレースホルダー 4"/>
          <p:cNvSpPr>
            <a:spLocks noGrp="1"/>
          </p:cNvSpPr>
          <p:nvPr>
            <p:ph idx="1"/>
          </p:nvPr>
        </p:nvSpPr>
        <p:spPr>
          <a:xfrm>
            <a:off x="289366" y="777933"/>
            <a:ext cx="8853023" cy="5903999"/>
          </a:xfrm>
        </p:spPr>
        <p:txBody>
          <a:bodyPr rtlCol="0">
            <a:normAutofit/>
          </a:bodyPr>
          <a:lstStyle/>
          <a:p>
            <a:pPr marL="0" indent="0" rtl="0">
              <a:buNone/>
            </a:pPr>
            <a:r>
              <a:rPr lang="en" sz="1400" dirty="0"/>
              <a:t>[Workplace accident: Case 1] </a:t>
            </a:r>
            <a:r>
              <a:rPr lang="en" sz="1400" b="1" dirty="0">
                <a:solidFill>
                  <a:srgbClr val="C00000"/>
                </a:solidFill>
              </a:rPr>
              <a:t>A worker was run over by a drag shovel while directing vehicles during a road widening project</a:t>
            </a:r>
            <a:endParaRPr lang="en-US" altLang="ja-JP" sz="1400" b="1" dirty="0">
              <a:solidFill>
                <a:srgbClr val="C00000"/>
              </a:solidFill>
            </a:endParaRPr>
          </a:p>
          <a:p>
            <a:pPr marL="0" indent="0" rtl="0">
              <a:buNone/>
            </a:pPr>
            <a:r>
              <a:rPr lang="en" sz="1400" dirty="0"/>
              <a:t>1 How did the accident occur?</a:t>
            </a:r>
            <a:endParaRPr kumimoji="1" lang="en-US" altLang="ja-JP" sz="1400" dirty="0"/>
          </a:p>
          <a:p>
            <a:pPr rtl="0">
              <a:buFont typeface="Wingdings" panose="05000000000000000000" pitchFamily="2" charset="2"/>
              <a:buChar char="ü"/>
            </a:pPr>
            <a:r>
              <a:rPr lang="en" sz="1100" dirty="0">
                <a:solidFill>
                  <a:schemeClr val="tx1"/>
                </a:solidFill>
              </a:rPr>
              <a:t>Worker A (second year working with the company) was a security guard </a:t>
            </a:r>
            <a:br>
              <a:rPr lang="en" sz="1100" dirty="0">
                <a:solidFill>
                  <a:schemeClr val="tx1"/>
                </a:solidFill>
              </a:rPr>
            </a:br>
            <a:r>
              <a:rPr lang="en" sz="1100" dirty="0">
                <a:solidFill>
                  <a:schemeClr val="tx1"/>
                </a:solidFill>
              </a:rPr>
              <a:t>in charge of traffic control at the construction site.</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As the driver and project manager on the construction site, Worker B was </a:t>
            </a:r>
            <a:br>
              <a:rPr lang="en" sz="1100" dirty="0">
                <a:solidFill>
                  <a:schemeClr val="tx1"/>
                </a:solidFill>
              </a:rPr>
            </a:br>
            <a:r>
              <a:rPr lang="en" sz="1100" dirty="0">
                <a:solidFill>
                  <a:schemeClr val="tx1"/>
                </a:solidFill>
              </a:rPr>
              <a:t>using the drag shovel on the day for widening the prefectural road and </a:t>
            </a:r>
            <a:br>
              <a:rPr lang="en" sz="1100" dirty="0">
                <a:solidFill>
                  <a:schemeClr val="tx1"/>
                </a:solidFill>
              </a:rPr>
            </a:br>
            <a:r>
              <a:rPr lang="en" sz="1100" dirty="0">
                <a:solidFill>
                  <a:schemeClr val="tx1"/>
                </a:solidFill>
              </a:rPr>
              <a:t>performing other roadbed improvement work.</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Worker B was driving the drag shovel back and forth to apply pressure to </a:t>
            </a:r>
            <a:br>
              <a:rPr lang="en" sz="1100" dirty="0">
                <a:solidFill>
                  <a:schemeClr val="tx1"/>
                </a:solidFill>
              </a:rPr>
            </a:br>
            <a:r>
              <a:rPr lang="en" sz="1100" dirty="0">
                <a:solidFill>
                  <a:schemeClr val="tx1"/>
                </a:solidFill>
              </a:rPr>
              <a:t>the powdered stone, when A was hit in the head by the drag shovel.   </a:t>
            </a:r>
            <a:endParaRPr lang="en-US" altLang="ja-JP" sz="1100" dirty="0">
              <a:solidFill>
                <a:schemeClr val="tx1"/>
              </a:solidFill>
            </a:endParaRPr>
          </a:p>
          <a:p>
            <a:pPr marL="0" indent="0" rtl="0">
              <a:buNone/>
            </a:pPr>
            <a:r>
              <a:rPr lang="en" sz="1400" dirty="0"/>
              <a:t>2 Working unsafely</a:t>
            </a:r>
            <a:endParaRPr kumimoji="1" lang="en-US" altLang="ja-JP" sz="1400" dirty="0"/>
          </a:p>
          <a:p>
            <a:pPr rtl="0">
              <a:buFont typeface="Wingdings" panose="05000000000000000000" pitchFamily="2" charset="2"/>
              <a:buChar char="ü"/>
            </a:pPr>
            <a:r>
              <a:rPr lang="en" sz="1100" dirty="0">
                <a:solidFill>
                  <a:schemeClr val="tx1"/>
                </a:solidFill>
              </a:rPr>
              <a:t>Worker B reversed the drag shovel without fully checking behind him.</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Worker A had moved from his position to the area where the drag shovel was operating </a:t>
            </a:r>
            <a:br>
              <a:rPr lang="en" sz="1100" dirty="0">
                <a:solidFill>
                  <a:schemeClr val="tx1"/>
                </a:solidFill>
              </a:rPr>
            </a:br>
            <a:r>
              <a:rPr lang="en" sz="1100" dirty="0">
                <a:solidFill>
                  <a:schemeClr val="tx1"/>
                </a:solidFill>
              </a:rPr>
              <a:t>(an area he should not have entered).</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The work plan and procedures were not made clear in light of the progress and changes in the work.</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No one had been appointed to monitor the overall operation.</a:t>
            </a:r>
            <a:endParaRPr lang="en-US" altLang="ja-JP" sz="1100" dirty="0">
              <a:solidFill>
                <a:schemeClr val="tx1"/>
              </a:solidFill>
            </a:endParaRPr>
          </a:p>
          <a:p>
            <a:pPr marL="0" indent="0" rtl="0">
              <a:buNone/>
            </a:pPr>
            <a:r>
              <a:rPr lang="en" sz="1400" dirty="0"/>
              <a:t>3 What should be done for safety in work</a:t>
            </a:r>
            <a:endParaRPr kumimoji="1" lang="en-US" altLang="ja-JP" sz="1400" dirty="0"/>
          </a:p>
          <a:p>
            <a:pPr rtl="0">
              <a:buFont typeface="Wingdings" panose="05000000000000000000" pitchFamily="2" charset="2"/>
              <a:buChar char="ü"/>
            </a:pPr>
            <a:r>
              <a:rPr lang="en" sz="1100" dirty="0">
                <a:solidFill>
                  <a:schemeClr val="tx1"/>
                </a:solidFill>
              </a:rPr>
              <a:t>Review and clarify work plans and procedures in light of the work progress and changes in site conditions.</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Allocate traffic guards to appropriate posts based on their experience and other factors.</a:t>
            </a:r>
            <a:endParaRPr kumimoji="1" lang="en-US" altLang="ja-JP" sz="1100" dirty="0">
              <a:solidFill>
                <a:schemeClr val="tx1"/>
              </a:solidFill>
            </a:endParaRPr>
          </a:p>
          <a:p>
            <a:pPr rtl="0">
              <a:buFont typeface="Wingdings" panose="05000000000000000000" pitchFamily="2" charset="2"/>
              <a:buChar char="ü"/>
            </a:pPr>
            <a:r>
              <a:rPr lang="en" sz="1100" dirty="0">
                <a:solidFill>
                  <a:schemeClr val="tx1"/>
                </a:solidFill>
              </a:rPr>
              <a:t>Clarify instructions prior to the start of work and adhere to rules in relation to hazardous areas, no-standing zones, </a:t>
            </a:r>
            <a:br>
              <a:rPr lang="en" sz="1100" dirty="0">
                <a:solidFill>
                  <a:schemeClr val="tx1"/>
                </a:solidFill>
              </a:rPr>
            </a:br>
            <a:r>
              <a:rPr lang="en" sz="1100" dirty="0">
                <a:solidFill>
                  <a:schemeClr val="tx1"/>
                </a:solidFill>
              </a:rPr>
              <a:t>and other relevant areas.</a:t>
            </a:r>
            <a:endParaRPr kumimoji="1" lang="ja-JP" altLang="en-US" sz="11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You are surrounded with various types of danger at work</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2</a:t>
            </a:fld>
            <a:endParaRPr kumimoji="1" lang="ja-JP" altLang="en-US" sz="1000"/>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正方形/長方形 7"/>
          <p:cNvSpPr/>
          <p:nvPr/>
        </p:nvSpPr>
        <p:spPr>
          <a:xfrm>
            <a:off x="465024" y="4941000"/>
            <a:ext cx="8499833" cy="7599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461190" y="1532286"/>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465023" y="299700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465023" y="4005000"/>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3" name="正方形/長方形 12"/>
          <p:cNvSpPr/>
          <p:nvPr/>
        </p:nvSpPr>
        <p:spPr>
          <a:xfrm>
            <a:off x="465023" y="5949000"/>
            <a:ext cx="8499833"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Traffic Accident</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80000" y="1142325"/>
            <a:ext cx="8853023" cy="5771237"/>
          </a:xfrm>
        </p:spPr>
        <p:txBody>
          <a:bodyPr rtlCol="0">
            <a:normAutofit/>
          </a:bodyPr>
          <a:lstStyle/>
          <a:p>
            <a:pPr rtl="0"/>
            <a:r>
              <a:rPr lang="en" sz="1800" dirty="0"/>
              <a:t>Wear the designated equipment</a:t>
            </a:r>
          </a:p>
          <a:p>
            <a:pPr marL="468000" lvl="1" rtl="0"/>
            <a:r>
              <a:rPr lang="en" sz="1600" dirty="0"/>
              <a:t>Make sure to check the battery level of items that operate on batteries, in addition to wearing the designated equipment such as a traffic control flag, traffic baton, whistle, walkie-talkie, protective cap (helmet), and reflective vest.</a:t>
            </a:r>
          </a:p>
          <a:p>
            <a:pPr rtl="0"/>
            <a:endParaRPr lang="en-US" altLang="ja-JP" sz="1800" dirty="0"/>
          </a:p>
          <a:p>
            <a:pPr rtl="0"/>
            <a:r>
              <a:rPr lang="en" sz="1800" dirty="0"/>
              <a:t>Stand on the sidewalk as a basic rule</a:t>
            </a:r>
          </a:p>
          <a:p>
            <a:pPr marL="468000" lvl="1" rtl="0"/>
            <a:r>
              <a:rPr lang="en" sz="1600" dirty="0"/>
              <a:t>Sometimes,especially at night or when backlit, it may be difficult for drivers to see the guard even on roads with good visibility, so please stand on the sidewalk unless you have unavoidable reasons for not doing so.</a:t>
            </a:r>
          </a:p>
          <a:p>
            <a:pPr rtl="0"/>
            <a:r>
              <a:rPr lang="en" sz="1800" dirty="0"/>
              <a:t>Stand in plain view of the drivers</a:t>
            </a:r>
          </a:p>
          <a:p>
            <a:pPr marL="468000" lvl="1" rtl="0"/>
            <a:r>
              <a:rPr lang="en" sz="1600" dirty="0"/>
              <a:t>If the security guard stands in the driver's blind spot, the driver may start driving without noticing the guard.</a:t>
            </a:r>
          </a:p>
          <a:p>
            <a:pPr rtl="0"/>
            <a:r>
              <a:rPr lang="en" sz="1800" dirty="0"/>
              <a:t>Keep an appropriate safety distance from vehicles</a:t>
            </a:r>
          </a:p>
          <a:p>
            <a:pPr marL="468000" lvl="1" rtl="0"/>
            <a:r>
              <a:rPr lang="en" sz="1600" dirty="0"/>
              <a:t>Maintaining an appropriate safety distance allows the guard to have enough time to react to an unexpected sudden departure of a vehicle or in the event that the guard himself slips and falls in bad weather.</a:t>
            </a:r>
            <a:endParaRPr lang="en-US" altLang="ja-JP" sz="1600" dirty="0"/>
          </a:p>
          <a:p>
            <a:pPr marL="10800" rtl="0"/>
            <a:r>
              <a:rPr lang="en" sz="1800" dirty="0"/>
              <a:t>Give signals with big, clear movements</a:t>
            </a:r>
            <a:endParaRPr lang="en-US" altLang="ja-JP" sz="1800" dirty="0"/>
          </a:p>
          <a:p>
            <a:pPr marL="468000" lvl="1" rtl="0"/>
            <a:r>
              <a:rPr lang="en" sz="1600" dirty="0"/>
              <a:t>Unclear signals can confuse the driver and result in guiding them improperly</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20</a:t>
            </a:fld>
            <a:endParaRPr kumimoji="1" lang="ja-JP" altLang="en-US" sz="1050"/>
          </a:p>
        </p:txBody>
      </p:sp>
      <p:sp>
        <p:nvSpPr>
          <p:cNvPr id="4" name="テキスト ボックス 3"/>
          <p:cNvSpPr txBox="1"/>
          <p:nvPr/>
        </p:nvSpPr>
        <p:spPr>
          <a:xfrm>
            <a:off x="324431" y="735335"/>
            <a:ext cx="3167569" cy="369332"/>
          </a:xfrm>
          <a:prstGeom prst="rect">
            <a:avLst/>
          </a:prstGeom>
          <a:noFill/>
        </p:spPr>
        <p:txBody>
          <a:bodyPr wrap="square" rtlCol="0">
            <a:spAutoFit/>
          </a:bodyPr>
          <a:lstStyle/>
          <a:p>
            <a:pPr rtl="0"/>
            <a:r>
              <a:rPr lang="en" dirty="0">
                <a:solidFill>
                  <a:schemeClr val="accent5">
                    <a:lumMod val="50000"/>
                  </a:schemeClr>
                </a:solidFill>
                <a:latin typeface="Meiryo UI" panose="020B0604030504040204" pitchFamily="50" charset="-128"/>
                <a:ea typeface="Meiryo UI" panose="020B0604030504040204" pitchFamily="50" charset="-128"/>
              </a:rPr>
              <a:t>[When getting ready]</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24431" y="2242183"/>
            <a:ext cx="3959569" cy="369332"/>
          </a:xfrm>
          <a:prstGeom prst="rect">
            <a:avLst/>
          </a:prstGeom>
          <a:noFill/>
        </p:spPr>
        <p:txBody>
          <a:bodyPr wrap="square" rtlCol="0">
            <a:spAutoFit/>
          </a:bodyPr>
          <a:lstStyle/>
          <a:p>
            <a:pPr rtl="0"/>
            <a:r>
              <a:rPr lang="en" dirty="0">
                <a:solidFill>
                  <a:schemeClr val="accent5">
                    <a:lumMod val="50000"/>
                  </a:schemeClr>
                </a:solidFill>
                <a:latin typeface="Meiryo UI" panose="020B0604030504040204" pitchFamily="50" charset="-128"/>
                <a:ea typeface="Meiryo UI" panose="020B0604030504040204" pitchFamily="50" charset="-128"/>
              </a:rPr>
              <a:t>[During traffic control]</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54977"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520852"/>
            <a:ext cx="8571833"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465023" y="2925000"/>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Traffic Accident</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82977" y="1130891"/>
            <a:ext cx="8853023" cy="6102675"/>
          </a:xfrm>
        </p:spPr>
        <p:txBody>
          <a:bodyPr rtlCol="0">
            <a:normAutofit/>
          </a:bodyPr>
          <a:lstStyle/>
          <a:p>
            <a:pPr rtl="0"/>
            <a:r>
              <a:rPr lang="en" sz="1800" dirty="0"/>
              <a:t>Allow plenty of time to give signals</a:t>
            </a:r>
          </a:p>
          <a:p>
            <a:pPr marL="468000" lvl="1" rtl="0"/>
            <a:r>
              <a:rPr lang="en" sz="1600" dirty="0"/>
              <a:t>To ensure safety, pay attention to the stop distance and other elements, and allow plenty of time to give signals, particularly in bad weather or in winter when the road surface is icy.</a:t>
            </a:r>
          </a:p>
          <a:p>
            <a:pPr rtl="0"/>
            <a:endParaRPr lang="en-US" altLang="ja-JP" sz="1800" dirty="0"/>
          </a:p>
          <a:p>
            <a:pPr rtl="0"/>
            <a:r>
              <a:rPr lang="en" sz="1800" dirty="0"/>
              <a:t>Drive safe</a:t>
            </a:r>
          </a:p>
          <a:p>
            <a:pPr marL="468000" lvl="1" rtl="0"/>
            <a:r>
              <a:rPr lang="en" sz="1600" dirty="0"/>
              <a:t>When driving vehicles including security vehicles, it is important to drive safely and to observe driving etiquette to prevent triggering traffic accidents.</a:t>
            </a:r>
          </a:p>
          <a:p>
            <a:pPr marL="239400" lvl="1" indent="0" rtl="0">
              <a:buNone/>
            </a:pPr>
            <a:endParaRPr lang="ja-JP" altLang="en-US" sz="1600" dirty="0"/>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On a day when the roads were icy, the guard gave a stop signal at the same timing as on normal days to a bike rider, who couldn't stop in time and collided with the guard.</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While directing traffic during inclement weather, the batteries in the traffic baton ran out, but the guard continued using it, making it difficult for drivers to see the guard and resulting in collision.</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21</a:t>
            </a:fld>
            <a:endParaRPr kumimoji="1" lang="ja-JP" altLang="en-US" sz="1050"/>
          </a:p>
        </p:txBody>
      </p:sp>
      <p:sp>
        <p:nvSpPr>
          <p:cNvPr id="10" name="テキスト ボックス 9"/>
          <p:cNvSpPr txBox="1"/>
          <p:nvPr/>
        </p:nvSpPr>
        <p:spPr>
          <a:xfrm>
            <a:off x="324431" y="693000"/>
            <a:ext cx="2879570" cy="369332"/>
          </a:xfrm>
          <a:prstGeom prst="rect">
            <a:avLst/>
          </a:prstGeom>
          <a:noFill/>
        </p:spPr>
        <p:txBody>
          <a:bodyPr wrap="square" rtlCol="0">
            <a:spAutoFit/>
          </a:bodyPr>
          <a:lstStyle/>
          <a:p>
            <a:pPr rtl="0"/>
            <a:r>
              <a:rPr lang="en" dirty="0">
                <a:solidFill>
                  <a:schemeClr val="accent5">
                    <a:lumMod val="50000"/>
                  </a:schemeClr>
                </a:solidFill>
                <a:latin typeface="Meiryo UI" panose="020B0604030504040204" pitchFamily="50" charset="-128"/>
                <a:ea typeface="Meiryo UI" panose="020B0604030504040204" pitchFamily="50" charset="-128"/>
              </a:rPr>
              <a:t>[During traffic control]</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4430" y="2242423"/>
            <a:ext cx="2879570" cy="369332"/>
          </a:xfrm>
          <a:prstGeom prst="rect">
            <a:avLst/>
          </a:prstGeom>
          <a:noFill/>
        </p:spPr>
        <p:txBody>
          <a:bodyPr wrap="square" rtlCol="0">
            <a:spAutoFit/>
          </a:bodyPr>
          <a:lstStyle/>
          <a:p>
            <a:pPr rtl="0"/>
            <a:r>
              <a:rPr lang="en">
                <a:solidFill>
                  <a:schemeClr val="accent5">
                    <a:lumMod val="50000"/>
                  </a:schemeClr>
                </a:solidFill>
                <a:latin typeface="Meiryo UI" panose="020B0604030504040204" pitchFamily="50" charset="-128"/>
                <a:ea typeface="Meiryo UI" panose="020B0604030504040204" pitchFamily="50" charset="-128"/>
              </a:rPr>
              <a:t>[While driving]</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053000"/>
            <a:ext cx="8499834" cy="5092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39999" y="1917000"/>
            <a:ext cx="8499833" cy="8182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Lower-back pain</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Use a dolly to carry heavy items</a:t>
            </a:r>
          </a:p>
          <a:p>
            <a:pPr marL="468000" lvl="1" rtl="0"/>
            <a:r>
              <a:rPr lang="en" sz="1600" dirty="0"/>
              <a:t>Use tools such as dollies and containers to minimize the strain on your lower back when carrying heavy items.</a:t>
            </a:r>
            <a:endParaRPr lang="en-US" altLang="ja-JP" sz="1600" dirty="0"/>
          </a:p>
          <a:p>
            <a:pPr marL="10800" rtl="0"/>
            <a:r>
              <a:rPr lang="en" sz="1800" dirty="0"/>
              <a:t>Handle heavy items with proper posture</a:t>
            </a:r>
            <a:endParaRPr lang="en-US" altLang="ja-JP" sz="1800" dirty="0"/>
          </a:p>
          <a:p>
            <a:pPr marL="468000" lvl="1" rtl="0"/>
            <a:r>
              <a:rPr lang="en" sz="1600" dirty="0"/>
              <a:t>If it is not possible to use tools, remove items and cords that are lying around, and bring the heavy item as close to your body as possible in a posture that lowers the center of your gravity.</a:t>
            </a:r>
          </a:p>
        </p:txBody>
      </p:sp>
      <p:graphicFrame>
        <p:nvGraphicFramePr>
          <p:cNvPr id="15" name="表 14"/>
          <p:cNvGraphicFramePr>
            <a:graphicFrameLocks noGrp="1"/>
          </p:cNvGraphicFramePr>
          <p:nvPr>
            <p:extLst>
              <p:ext uri="{D42A27DB-BD31-4B8C-83A1-F6EECF244321}">
                <p14:modId xmlns:p14="http://schemas.microsoft.com/office/powerpoint/2010/main" val="437033432"/>
              </p:ext>
            </p:extLst>
          </p:nvPr>
        </p:nvGraphicFramePr>
        <p:xfrm>
          <a:off x="432000" y="2925000"/>
          <a:ext cx="8460000" cy="352224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en"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Lifting heavy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en"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When changing direction while carrying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100" b="1" dirty="0">
                <a:solidFill>
                  <a:schemeClr val="accent5">
                    <a:lumMod val="50000"/>
                  </a:schemeClr>
                </a:solidFill>
                <a:latin typeface="Meiryo UI" panose="020B0604030504040204" pitchFamily="50" charset="-128"/>
                <a:ea typeface="Meiryo UI" panose="020B0604030504040204" pitchFamily="50" charset="-128"/>
              </a:rPr>
              <a:t>When lifting items from the floor or ground, put one foot slightly in front of the other, bend your knees, and lower your hips enough to carry it. Then, extend your knees and stand up.</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100" b="1">
                <a:solidFill>
                  <a:schemeClr val="accent5">
                    <a:lumMod val="50000"/>
                  </a:schemeClr>
                </a:solidFill>
                <a:latin typeface="Meiryo UI" panose="020B0604030504040204" pitchFamily="50" charset="-128"/>
                <a:ea typeface="Meiryo UI" panose="020B0604030504040204" pitchFamily="50" charset="-128"/>
              </a:rPr>
              <a:t>When changing direction while carrying items, turn around using your entire body and maintain a comfortable posture.</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22</a:t>
            </a:fld>
            <a:endParaRPr kumimoji="1" lang="ja-JP" altLang="en-US" sz="1050"/>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053000"/>
            <a:ext cx="8499834" cy="5324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Lower-back pain</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Prevent back pain by keeping your body active, such as doing stretches</a:t>
            </a:r>
          </a:p>
          <a:p>
            <a:pPr marL="468000" lvl="1" rtl="0"/>
            <a:r>
              <a:rPr lang="en" sz="1600" dirty="0"/>
              <a:t>You can prevent back pain by stretching on a regular basis, not just before starting work.</a:t>
            </a:r>
            <a:endParaRPr lang="en-US" altLang="ja-JP" sz="1600" dirty="0"/>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The guard tried to pick up an item on the floor after being on his feet for long periods of time for his security duties, but the item was heavier than expected and his back was not properly bent, causing his back to suddenly hurt and him being unable to move.</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en"/>
                        <a:t>Practice stretching</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 sz="1100" b="1">
                <a:solidFill>
                  <a:schemeClr val="accent5">
                    <a:lumMod val="50000"/>
                  </a:schemeClr>
                </a:solidFill>
                <a:latin typeface="Meiryo UI" panose="020B0604030504040204" pitchFamily="50" charset="-128"/>
                <a:ea typeface="Meiryo UI" panose="020B0604030504040204" pitchFamily="50" charset="-128"/>
              </a:rPr>
              <a:t>You can prevent back pain by strengthening the muscles that support your lower back, such as your abdominal and back muscles, as well as by keeping your muscles flexible.</a:t>
            </a:r>
            <a:endParaRPr kumimoji="1" lang="ja-JP" altLang="en-US" sz="11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t>23</a:t>
            </a:fld>
            <a:endParaRPr kumimoji="1" lang="ja-JP" altLang="en-US" sz="1050"/>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1053000"/>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Heatstroke</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Regularly replenish water and salt, and take breaks</a:t>
            </a:r>
          </a:p>
          <a:p>
            <a:pPr marL="468000" lvl="1" rtl="0"/>
            <a:r>
              <a:rPr lang="en" sz="1600" dirty="0"/>
              <a:t>Replenish water and salt even before starting work, and take frequent breaks as well as regular sports drinks.</a:t>
            </a:r>
            <a:endParaRPr lang="en-US" altLang="ja-JP" sz="1600" dirty="0"/>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In addition to water, you should also take salt (sodium).</a:t>
            </a:r>
          </a:p>
          <a:p>
            <a:pPr marL="285750" indent="-285750" rtl="0">
              <a:buFont typeface="Wingdings" panose="05000000000000000000" pitchFamily="2" charset="2"/>
              <a:buChar char="n"/>
            </a:pPr>
            <a:r>
              <a:rPr lang="en"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Keep a supply of sports drinks and salt candies handy and available at all times.</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Take a break in a cool room.</a:t>
            </a:r>
            <a:endParaRPr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While on your break, cool your body surface, head and limbs as well as replenish water and salt.</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24</a:t>
            </a:fld>
            <a:endParaRPr kumimoji="1" lang="ja-JP" altLang="en-US" sz="1050"/>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618881"/>
            <a:ext cx="8499834" cy="2690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053000"/>
            <a:ext cx="8499834" cy="216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Emergency response in the event of heatstroke</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If you suspect that you yourself have heatstroke</a:t>
            </a:r>
          </a:p>
          <a:p>
            <a:pPr marL="696600" lvl="1" indent="-457200" rtl="0">
              <a:buFont typeface="+mj-ea"/>
              <a:buAutoNum type="circleNumDbPlain"/>
            </a:pPr>
            <a:r>
              <a:rPr lang="en" sz="1600" dirty="0"/>
              <a:t>If you are sweating profusely, dizzy, or lightheaded, immediately report to your colleagues or the manager, move to a cool place, replenish water and salt, and take a break.</a:t>
            </a:r>
          </a:p>
          <a:p>
            <a:pPr marL="696600" lvl="1" indent="-457200" rtl="0">
              <a:buFont typeface="+mj-ea"/>
              <a:buAutoNum type="circleNumDbPlain"/>
            </a:pPr>
            <a:r>
              <a:rPr lang="en" sz="1600" dirty="0"/>
              <a:t>If your symptoms persist (or worsen), report it to your colleagues or manager and ask them to contact a medical institution immediately.</a:t>
            </a:r>
          </a:p>
          <a:p>
            <a:pPr marL="696600" lvl="1" indent="-457200" rtl="0">
              <a:buFont typeface="+mj-ea"/>
              <a:buAutoNum type="circleNumDbPlain"/>
            </a:pPr>
            <a:r>
              <a:rPr lang="en" sz="1600" dirty="0"/>
              <a:t>There have been cases of people collapsing on their way home or after returning home even when their symptoms have subsided after a break, so it is advisable to wait after work until your body reaches normal temperature and stabilizes before returning home.</a:t>
            </a:r>
            <a:endParaRPr lang="en-US" altLang="ja-JP" sz="1600" dirty="0"/>
          </a:p>
          <a:p>
            <a:pPr rtl="0"/>
            <a:r>
              <a:rPr lang="en" sz="1800" dirty="0"/>
              <a:t>If you suspect that your colleague has heatstroke</a:t>
            </a:r>
          </a:p>
          <a:p>
            <a:pPr marL="696600" lvl="1" indent="-457200" rtl="0">
              <a:buFont typeface="+mj-ea"/>
              <a:buAutoNum type="circleNumDbPlain"/>
            </a:pPr>
            <a:r>
              <a:rPr lang="en" sz="1600" dirty="0"/>
              <a:t>If your colleague looks red, is wobbly, or behaves in an unusual way, immediately call out to them, move them to a cooler place, give them water and salt, and make them take a break (let the other colleagues and manager know too, and don't leave them alone until they recover).</a:t>
            </a:r>
          </a:p>
          <a:p>
            <a:pPr marL="696600" lvl="1" indent="-457200" rtl="0">
              <a:buFont typeface="+mj-ea"/>
              <a:buAutoNum type="circleNumDbPlain"/>
            </a:pPr>
            <a:r>
              <a:rPr lang="en" sz="1600" dirty="0"/>
              <a:t>If they collapse, take measures such as contacting a medical institution, according to the Heatstroke Prevention Leaflet as reference.</a:t>
            </a:r>
          </a:p>
          <a:p>
            <a:pPr marL="696600" lvl="1" indent="-457200" rtl="0">
              <a:buFont typeface="+mj-ea"/>
              <a:buAutoNum type="circleNumDbPlain"/>
            </a:pPr>
            <a:r>
              <a:rPr lang="en" sz="1600" dirty="0"/>
              <a:t>In order to respond to emergencies smoothly, it is important to practice drills on a daily basis so that you can respond to emergencies without delay. Before starting work, make sure you know </a:t>
            </a:r>
            <a:r>
              <a:rPr lang="ja" sz="1600" u="sng" dirty="0"/>
              <a:t>who to report to</a:t>
            </a:r>
            <a:r>
              <a:rPr lang="ja" sz="1600" dirty="0"/>
              <a:t>, </a:t>
            </a:r>
            <a:r>
              <a:rPr lang="ja" sz="1600" u="sng" dirty="0"/>
              <a:t>the contact information for medical institutions and other relevant contacts,</a:t>
            </a:r>
            <a:r>
              <a:rPr lang="ja" sz="1600" dirty="0"/>
              <a:t> and </a:t>
            </a:r>
            <a:r>
              <a:rPr lang="ja" sz="1600" u="sng" dirty="0"/>
              <a:t>the location of rest areas and sports drink storage</a:t>
            </a:r>
            <a:r>
              <a:rPr lang="ja" sz="1600" dirty="0"/>
              <a:t>.</a:t>
            </a:r>
          </a:p>
          <a:p>
            <a:pPr rtl="0"/>
            <a:endParaRPr lang="en-US" altLang="ja-JP" sz="18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25</a:t>
            </a:fld>
            <a:endParaRPr kumimoji="1" lang="ja-JP" altLang="en-US" sz="1050"/>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246584"/>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Falling</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n" sz="1800" dirty="0"/>
              <a:t>Check the patrol routes and passages while it is still bright</a:t>
            </a:r>
          </a:p>
          <a:p>
            <a:pPr marL="468000" lvl="1" rtl="0"/>
            <a:r>
              <a:rPr lang="en" sz="1600" dirty="0"/>
              <a:t>Check the location of stairs, steps, slippery areas, etc., while it is still bright, and if there is a risk of falling, share such information with others to eliminate the danger.</a:t>
            </a:r>
            <a:endParaRPr lang="en-US" altLang="ja-JP" sz="1600" dirty="0"/>
          </a:p>
          <a:p>
            <a:pPr marL="10800" rtl="0"/>
            <a:r>
              <a:rPr lang="en" sz="1800" dirty="0"/>
              <a:t>Secure the foot of the stepladders</a:t>
            </a:r>
            <a:endParaRPr lang="en-US" altLang="ja-JP" sz="1800" dirty="0"/>
          </a:p>
          <a:p>
            <a:pPr marL="468000" lvl="1" rtl="0"/>
            <a:r>
              <a:rPr lang="en" sz="1600" dirty="0"/>
              <a:t>When using stepladders or other equipment to work at heights, the risk of falling from the stepladders, or the stepladders falling, increases if their feet are not secured.</a:t>
            </a:r>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468000" lvl="1" rtl="0"/>
            <a:endParaRPr lang="en-US" altLang="ja-JP" sz="1600" dirty="0"/>
          </a:p>
          <a:p>
            <a:pPr marL="10800" rtl="0"/>
            <a:r>
              <a:rPr lang="en" sz="1800" dirty="0"/>
              <a:t>Do not ride on lifts such as car lifts that are not designed for carrying people</a:t>
            </a:r>
            <a:endParaRPr lang="en-US" altLang="ja-JP" sz="1800" dirty="0"/>
          </a:p>
          <a:p>
            <a:pPr marL="468000" lvl="1" rtl="0"/>
            <a:r>
              <a:rPr lang="en" sz="1600" dirty="0"/>
              <a:t>The lifts are for "cargo only," and you are not allowed to ride them for any reason.</a:t>
            </a:r>
            <a:endParaRPr lang="en-US" altLang="ja-JP" sz="1600" dirty="0"/>
          </a:p>
        </p:txBody>
      </p:sp>
      <p:graphicFrame>
        <p:nvGraphicFramePr>
          <p:cNvPr id="10" name="表 9"/>
          <p:cNvGraphicFramePr>
            <a:graphicFrameLocks noGrp="1"/>
          </p:cNvGraphicFramePr>
          <p:nvPr>
            <p:extLst>
              <p:ext uri="{D42A27DB-BD31-4B8C-83A1-F6EECF244321}">
                <p14:modId xmlns:p14="http://schemas.microsoft.com/office/powerpoint/2010/main" val="3366717577"/>
              </p:ext>
            </p:extLst>
          </p:nvPr>
        </p:nvGraphicFramePr>
        <p:xfrm>
          <a:off x="432000" y="2896200"/>
          <a:ext cx="8460000" cy="167640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en" sz="1400">
                          <a:solidFill>
                            <a:schemeClr val="bg1"/>
                          </a:solidFill>
                          <a:latin typeface="Meiryo UI" panose="020B0604030504040204" pitchFamily="50" charset="-128"/>
                          <a:ea typeface="Meiryo UI" panose="020B0604030504040204" pitchFamily="50" charset="-128"/>
                          <a:cs typeface="Meiryo UI" panose="020B0604030504040204" pitchFamily="50" charset="-128"/>
                        </a:rPr>
                        <a:t>Precautions when using stepladders and stepstools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Stepladders and stepstools should be used on a solid floor, not on a soft floor.</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The stopper to prevent the stepladder from opening should be properly applied before use.</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Avoid riding on the top of a stepladder or straddling it.</a:t>
                      </a:r>
                    </a:p>
                    <a:p>
                      <a:pPr marL="342900" indent="-342900" algn="l" rtl="0">
                        <a:buFont typeface="Wingdings" panose="05000000000000000000" pitchFamily="2" charset="2"/>
                        <a:buChar char="ü"/>
                      </a:pPr>
                      <a:r>
                        <a:rPr lang="en" sz="1400" dirty="0">
                          <a:latin typeface="Meiryo UI" panose="020B0604030504040204" pitchFamily="50" charset="-128"/>
                          <a:ea typeface="Meiryo UI" panose="020B0604030504040204" pitchFamily="50" charset="-128"/>
                          <a:cs typeface="Meiryo UI" panose="020B0604030504040204" pitchFamily="50" charset="-128"/>
                        </a:rPr>
                        <a:t>Do not use stepladders that have damages on areas such as the stopper or end caps (ladder feet), or deformed stepstools and other relevant damaged equipment, and replace them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26</a:t>
            </a:fld>
            <a:endParaRPr kumimoji="1" lang="ja-JP" altLang="en-US" sz="1050"/>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2997000"/>
            <a:ext cx="8499834" cy="57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40000" y="1917000"/>
            <a:ext cx="8499834" cy="57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053000"/>
            <a:ext cx="8499834" cy="57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Getting Stuck</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Stand in plain view of the drivers</a:t>
            </a:r>
          </a:p>
          <a:p>
            <a:pPr marL="468000" lvl="1" rtl="0"/>
            <a:r>
              <a:rPr lang="en" sz="1600" dirty="0"/>
              <a:t>If the security guard stands in the driver's blind spot, the driver may start driving without noticing the guard.</a:t>
            </a:r>
            <a:endParaRPr lang="en-US" altLang="ja-JP" sz="1600" dirty="0"/>
          </a:p>
          <a:p>
            <a:pPr marL="10800" rtl="0"/>
            <a:r>
              <a:rPr lang="en" sz="1800" dirty="0"/>
              <a:t>Check the operating ranges of lifts and special vehicles</a:t>
            </a:r>
            <a:endParaRPr lang="en-US" altLang="ja-JP" sz="1800" dirty="0"/>
          </a:p>
          <a:p>
            <a:pPr marL="468000" lvl="1" rtl="0"/>
            <a:r>
              <a:rPr lang="en" sz="1600" dirty="0"/>
              <a:t>Check the movement of special vehicles such as lifts and drag shovels (e.g. up and down movement, shovel swivel range) and maintain a safe distance.</a:t>
            </a:r>
            <a:endParaRPr lang="en-US" altLang="ja-JP" sz="1600" dirty="0"/>
          </a:p>
          <a:p>
            <a:pPr marL="10800" rtl="0"/>
            <a:r>
              <a:rPr lang="en" sz="1800" dirty="0"/>
              <a:t>Understand the door's mechanism to avoid getting your hands and fingers stuck</a:t>
            </a:r>
            <a:endParaRPr lang="en-US" altLang="ja-JP" sz="1800" dirty="0"/>
          </a:p>
          <a:p>
            <a:pPr marL="468000" lvl="1" rtl="0"/>
            <a:r>
              <a:rPr lang="en" sz="1600" dirty="0"/>
              <a:t>Understand the direction in which the door opens and closes, the mechanism of automatic doors, etc.</a:t>
            </a:r>
            <a:endParaRPr lang="en-US" altLang="ja-JP" sz="1600" dirty="0"/>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a:solidFill>
                  <a:schemeClr val="tx1"/>
                </a:solidFill>
                <a:latin typeface="Meiryo UI" panose="020B0604030504040204" pitchFamily="50" charset="-128"/>
                <a:ea typeface="Meiryo UI" panose="020B0604030504040204" pitchFamily="50" charset="-128"/>
                <a:cs typeface="Meiryo UI" panose="020B0604030504040204" pitchFamily="50" charset="-128"/>
              </a:rPr>
              <a:t>When the guard tried to go out for patrol, the strong wind suddenly slammed the door shut on him, getting his hand stuck.</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[Case Study]</a:t>
            </a:r>
          </a:p>
          <a:p>
            <a:pPr rtl="0"/>
            <a:r>
              <a:rPr lang="en">
                <a:solidFill>
                  <a:schemeClr val="tx1"/>
                </a:solidFill>
                <a:latin typeface="Meiryo UI" panose="020B0604030504040204" pitchFamily="50" charset="-128"/>
                <a:ea typeface="Meiryo UI" panose="020B0604030504040204" pitchFamily="50" charset="-128"/>
                <a:cs typeface="Meiryo UI" panose="020B0604030504040204" pitchFamily="50" charset="-128"/>
              </a:rPr>
              <a:t>He lowered the lift even though his foot was directly underneath it, causing his foot to be caught by the lift.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27</a:t>
            </a:fld>
            <a:endParaRPr kumimoji="1" lang="ja-JP" altLang="en-US" sz="1050"/>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725000"/>
            <a:ext cx="8499834" cy="365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3141000"/>
            <a:ext cx="8499834" cy="53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0" name="正方形/長方形 9"/>
          <p:cNvSpPr/>
          <p:nvPr/>
        </p:nvSpPr>
        <p:spPr>
          <a:xfrm>
            <a:off x="540000" y="2277000"/>
            <a:ext cx="8499834" cy="53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4" name="正方形/長方形 13"/>
          <p:cNvSpPr/>
          <p:nvPr/>
        </p:nvSpPr>
        <p:spPr>
          <a:xfrm>
            <a:off x="540000" y="1413000"/>
            <a:ext cx="8499834" cy="53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for accident prevention　Assaults</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marL="0" indent="0" rtl="0">
              <a:buNone/>
            </a:pPr>
            <a:r>
              <a:rPr lang="en" sz="1800" dirty="0"/>
              <a:t>[Response to suspicious individuals]</a:t>
            </a:r>
          </a:p>
          <a:p>
            <a:pPr rtl="0"/>
            <a:r>
              <a:rPr lang="en" sz="1800" dirty="0"/>
              <a:t>Speak to them respectfully and explain politely</a:t>
            </a:r>
          </a:p>
          <a:p>
            <a:pPr marL="468000" lvl="1" rtl="0"/>
            <a:r>
              <a:rPr lang="en" sz="1600" dirty="0"/>
              <a:t>You can avoid conflict by being attentive to the emotions and feelings of the other person.</a:t>
            </a:r>
            <a:endParaRPr lang="en-US" altLang="ja-JP" sz="1600" dirty="0"/>
          </a:p>
          <a:p>
            <a:pPr marL="10800" rtl="0"/>
            <a:r>
              <a:rPr lang="en" sz="1800" dirty="0"/>
              <a:t>Keep appropriate space between each other</a:t>
            </a:r>
            <a:endParaRPr lang="en-US" altLang="ja-JP" sz="1800" dirty="0"/>
          </a:p>
          <a:p>
            <a:pPr marL="468000" lvl="1" rtl="0"/>
            <a:r>
              <a:rPr lang="en" sz="1600" dirty="0"/>
              <a:t>To avoid direct harm from suspicious individuals, avoid approaching them unnecessarily.</a:t>
            </a:r>
            <a:endParaRPr lang="en-US" altLang="ja-JP" sz="1600" dirty="0"/>
          </a:p>
          <a:p>
            <a:pPr marL="10800" rtl="0"/>
            <a:r>
              <a:rPr lang="en" sz="1800" dirty="0"/>
              <a:t>If there is a suspicious individual, deal with them in a group</a:t>
            </a:r>
            <a:endParaRPr lang="en-US" altLang="ja-JP" sz="1800" dirty="0"/>
          </a:p>
          <a:p>
            <a:pPr marL="468000" lvl="1" rtl="0"/>
            <a:r>
              <a:rPr lang="en" sz="1600" dirty="0"/>
              <a:t>Do not respond to a suspicious individual alone, but form a team of several people</a:t>
            </a:r>
            <a:endParaRPr lang="en-US" altLang="ja-JP" sz="1600" dirty="0"/>
          </a:p>
          <a:p>
            <a:pPr marL="0" indent="0" rtl="0">
              <a:buNone/>
            </a:pPr>
            <a:endParaRPr lang="en-US" altLang="ja-JP" sz="1800" dirty="0"/>
          </a:p>
          <a:p>
            <a:pPr marL="0" indent="0" rtl="0">
              <a:buNone/>
            </a:pPr>
            <a:r>
              <a:rPr lang="en" sz="1800" dirty="0"/>
              <a:t>[Dealing with bees]</a:t>
            </a:r>
          </a:p>
          <a:p>
            <a:pPr marL="10800" rtl="0"/>
            <a:r>
              <a:rPr lang="en" sz="1800" dirty="0"/>
              <a:t>Avoid approaching or stimulating them unnecessarily</a:t>
            </a:r>
            <a:endParaRPr lang="en-US" altLang="ja-JP" sz="1800" dirty="0"/>
          </a:p>
          <a:p>
            <a:pPr marL="468000" lvl="1" rtl="0"/>
            <a:r>
              <a:rPr lang="en" sz="1600" dirty="0"/>
              <a:t>Ask a specialist to handle it.</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28</a:t>
            </a:fld>
            <a:endParaRPr kumimoji="1" lang="ja-JP" altLang="en-US" sz="1050"/>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4725000"/>
            <a:ext cx="8499834" cy="108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2" name="正方形/長方形 11"/>
          <p:cNvSpPr/>
          <p:nvPr/>
        </p:nvSpPr>
        <p:spPr>
          <a:xfrm>
            <a:off x="540000" y="3645000"/>
            <a:ext cx="8499834" cy="79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11" name="正方形/長方形 10"/>
          <p:cNvSpPr/>
          <p:nvPr/>
        </p:nvSpPr>
        <p:spPr>
          <a:xfrm>
            <a:off x="540000" y="1917000"/>
            <a:ext cx="8499834" cy="108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9" name="正方形/長方形 8"/>
          <p:cNvSpPr/>
          <p:nvPr/>
        </p:nvSpPr>
        <p:spPr>
          <a:xfrm>
            <a:off x="536167" y="1053000"/>
            <a:ext cx="8499834" cy="528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when abnormalities occur</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en" sz="1800" dirty="0"/>
              <a:t>Contact law enforcement, etc.</a:t>
            </a:r>
          </a:p>
          <a:p>
            <a:pPr marL="468000" lvl="1" rtl="0"/>
            <a:r>
              <a:rPr lang="en" sz="1600" dirty="0"/>
              <a:t>In addition to calmly assessing the situation, prevent the spread of damage, and provide first aid and guidance to the injured.</a:t>
            </a:r>
            <a:endParaRPr lang="en-US" altLang="ja-JP" sz="1600" dirty="0"/>
          </a:p>
          <a:p>
            <a:pPr marL="10800" rtl="0"/>
            <a:r>
              <a:rPr lang="en" sz="1800" dirty="0"/>
              <a:t>Preserve the scene</a:t>
            </a:r>
            <a:endParaRPr lang="en-US" altLang="ja-JP" sz="1800" dirty="0"/>
          </a:p>
          <a:p>
            <a:pPr marL="468000" lvl="1" rtl="0"/>
            <a:r>
              <a:rPr lang="en" sz="1600" dirty="0"/>
              <a:t>There is a lot of evidence left behind that could have been the cause of crimes or accidents.</a:t>
            </a:r>
            <a:endParaRPr lang="en-US" altLang="ja-JP" sz="1600" dirty="0"/>
          </a:p>
          <a:p>
            <a:pPr marL="468000" lvl="1" rtl="0"/>
            <a:r>
              <a:rPr lang="en" sz="1600" dirty="0"/>
              <a:t>Make every effort to preserve the scene in its original state, and cooperate with the police and firefighters in their duties, such as collecting evidence.</a:t>
            </a:r>
            <a:endParaRPr lang="en-US" altLang="ja-JP" sz="1600" dirty="0"/>
          </a:p>
          <a:p>
            <a:pPr marL="10800" rtl="0"/>
            <a:r>
              <a:rPr lang="en" sz="1800" dirty="0"/>
              <a:t>Perform emergency resuscitation</a:t>
            </a:r>
            <a:endParaRPr lang="en-US" altLang="ja-JP" sz="1600" dirty="0"/>
          </a:p>
          <a:p>
            <a:pPr marL="10800" rtl="0"/>
            <a:r>
              <a:rPr lang="en" sz="1800" dirty="0"/>
              <a:t>Direct people to evacuate</a:t>
            </a:r>
            <a:endParaRPr lang="en-US" altLang="ja-JP" sz="1800" dirty="0"/>
          </a:p>
          <a:p>
            <a:pPr marL="468000" lvl="1" rtl="0"/>
            <a:r>
              <a:rPr lang="en" sz="1600" dirty="0"/>
              <a:t>Since security guards are often assigned the role of directing people to evacuate and extinguishing fire at an early stage, be sure to check the evacuation plan and make preparations for directing people to evacuate.</a:t>
            </a:r>
            <a:endParaRPr lang="en-US" altLang="ja-JP" sz="1600" dirty="0"/>
          </a:p>
          <a:p>
            <a:pPr marL="10800" rtl="0"/>
            <a:r>
              <a:rPr lang="en" sz="1800" dirty="0"/>
              <a:t>Extinguish fire at an early stage</a:t>
            </a:r>
            <a:endParaRPr lang="en-US" altLang="ja-JP" sz="1800" dirty="0"/>
          </a:p>
          <a:p>
            <a:pPr marL="468000" lvl="1" rtl="0"/>
            <a:r>
              <a:rPr lang="en" sz="1600" dirty="0"/>
              <a:t>When a fire such as an incipient fire is discovered, it is important to make efforts to extinguish it in its early stages, as well as to direct people to evacuate.</a:t>
            </a:r>
            <a:endParaRPr lang="en-US" altLang="ja-JP" sz="1600" dirty="0"/>
          </a:p>
          <a:p>
            <a:pPr marL="468000" lvl="1" rtl="0"/>
            <a:r>
              <a:rPr lang="en" sz="1600" dirty="0"/>
              <a:t>However, if you feel you are in danger yourself or if the fire has spread to the ceiling, evacuate immediately.</a:t>
            </a:r>
            <a:endParaRPr lang="en-US" altLang="ja-JP" sz="1600" dirty="0"/>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29</a:t>
            </a:fld>
            <a:endParaRPr kumimoji="1" lang="ja-JP" altLang="en-US" sz="1050"/>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00919" y="4581000"/>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7" name="正方形/長方形 6"/>
          <p:cNvSpPr/>
          <p:nvPr/>
        </p:nvSpPr>
        <p:spPr>
          <a:xfrm>
            <a:off x="274853" y="3501000"/>
            <a:ext cx="8591081" cy="86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2" name="正方形/長方形 1"/>
          <p:cNvSpPr/>
          <p:nvPr/>
        </p:nvSpPr>
        <p:spPr>
          <a:xfrm>
            <a:off x="274854" y="1524756"/>
            <a:ext cx="5685024" cy="16162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5" name="コンテンツ プレースホルダー 4"/>
          <p:cNvSpPr>
            <a:spLocks noGrp="1"/>
          </p:cNvSpPr>
          <p:nvPr>
            <p:ph idx="1"/>
          </p:nvPr>
        </p:nvSpPr>
        <p:spPr>
          <a:xfrm>
            <a:off x="326977" y="765000"/>
            <a:ext cx="8853023" cy="5976000"/>
          </a:xfrm>
        </p:spPr>
        <p:txBody>
          <a:bodyPr rtlCol="0">
            <a:normAutofit/>
          </a:bodyPr>
          <a:lstStyle/>
          <a:p>
            <a:pPr marL="0" indent="0" rtl="0">
              <a:buNone/>
            </a:pPr>
            <a:r>
              <a:rPr lang="en" sz="1400" dirty="0"/>
              <a:t>[Workplace Accident: Case 2] </a:t>
            </a:r>
            <a:r>
              <a:rPr lang="en" sz="1400" b="1" dirty="0">
                <a:solidFill>
                  <a:srgbClr val="C00000"/>
                </a:solidFill>
              </a:rPr>
              <a:t>A worker suffered heatstroke while directing and organizing vehicles at a rooftop parking lot under the hot sun</a:t>
            </a:r>
            <a:endParaRPr lang="en-US" altLang="ja-JP" sz="1400" b="1" dirty="0">
              <a:solidFill>
                <a:srgbClr val="C00000"/>
              </a:solidFill>
            </a:endParaRPr>
          </a:p>
          <a:p>
            <a:pPr marL="0" indent="0" rtl="0">
              <a:buNone/>
            </a:pPr>
            <a:r>
              <a:rPr lang="en" sz="1400" dirty="0"/>
              <a:t>1 How did the accident occur?</a:t>
            </a:r>
            <a:endParaRPr kumimoji="1" lang="en-US" altLang="ja-JP" sz="1400" dirty="0"/>
          </a:p>
          <a:p>
            <a:pPr rtl="0">
              <a:buFont typeface="Wingdings" panose="05000000000000000000" pitchFamily="2" charset="2"/>
              <a:buChar char="ü"/>
            </a:pPr>
            <a:r>
              <a:rPr lang="en" sz="1100" dirty="0">
                <a:solidFill>
                  <a:schemeClr val="tx1"/>
                </a:solidFill>
              </a:rPr>
              <a:t>As a security guard, Worker C was in charge of directing and organizing </a:t>
            </a:r>
            <a:br>
              <a:rPr lang="en" sz="1100" dirty="0">
                <a:solidFill>
                  <a:schemeClr val="tx1"/>
                </a:solidFill>
              </a:rPr>
            </a:br>
            <a:r>
              <a:rPr lang="en" sz="1100" dirty="0">
                <a:solidFill>
                  <a:schemeClr val="tx1"/>
                </a:solidFill>
              </a:rPr>
              <a:t>vehicles at a rooftop parking lot of a supermarket under the hot sun.</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He had been in charge of the same task for three consecutive days at that </a:t>
            </a:r>
            <a:br>
              <a:rPr lang="en" sz="1100" dirty="0">
                <a:solidFill>
                  <a:schemeClr val="tx1"/>
                </a:solidFill>
              </a:rPr>
            </a:br>
            <a:r>
              <a:rPr lang="en" sz="1100" dirty="0">
                <a:solidFill>
                  <a:schemeClr val="tx1"/>
                </a:solidFill>
              </a:rPr>
              <a:t>point, and although he complained to the site manager on the day that he </a:t>
            </a:r>
            <a:br>
              <a:rPr lang="en" sz="1100" dirty="0">
                <a:solidFill>
                  <a:schemeClr val="tx1"/>
                </a:solidFill>
              </a:rPr>
            </a:br>
            <a:r>
              <a:rPr lang="en" sz="1100" dirty="0">
                <a:solidFill>
                  <a:schemeClr val="tx1"/>
                </a:solidFill>
              </a:rPr>
              <a:t>didn't feel well, Worker C decided that he was fine and returned to his duties.</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The site manager noticed that Worker C looked unwell and ordered him to </a:t>
            </a:r>
            <a:br>
              <a:rPr lang="en" sz="1100" dirty="0">
                <a:solidFill>
                  <a:schemeClr val="tx1"/>
                </a:solidFill>
              </a:rPr>
            </a:br>
            <a:r>
              <a:rPr lang="en" sz="1100" dirty="0">
                <a:solidFill>
                  <a:schemeClr val="tx1"/>
                </a:solidFill>
              </a:rPr>
              <a:t>take a break, but then the worker was found lying on the ground having </a:t>
            </a:r>
            <a:br>
              <a:rPr lang="en" sz="1100" dirty="0">
                <a:solidFill>
                  <a:schemeClr val="tx1"/>
                </a:solidFill>
              </a:rPr>
            </a:br>
            <a:r>
              <a:rPr lang="en" sz="1100" dirty="0">
                <a:solidFill>
                  <a:schemeClr val="tx1"/>
                </a:solidFill>
              </a:rPr>
              <a:t>vomited. He died of heatstroke.</a:t>
            </a:r>
            <a:endParaRPr lang="en-US" altLang="ja-JP" sz="1100" dirty="0">
              <a:solidFill>
                <a:schemeClr val="tx1"/>
              </a:solidFill>
            </a:endParaRPr>
          </a:p>
          <a:p>
            <a:pPr marL="0" indent="0" rtl="0">
              <a:buNone/>
            </a:pPr>
            <a:r>
              <a:rPr lang="en" sz="1400" dirty="0"/>
              <a:t>2 Working unsafely</a:t>
            </a:r>
            <a:endParaRPr kumimoji="1" lang="en-US" altLang="ja-JP" sz="1400" dirty="0"/>
          </a:p>
          <a:p>
            <a:pPr rtl="0">
              <a:buFont typeface="Wingdings" panose="05000000000000000000" pitchFamily="2" charset="2"/>
              <a:buChar char="ü"/>
            </a:pPr>
            <a:r>
              <a:rPr lang="en" sz="1100" dirty="0">
                <a:solidFill>
                  <a:schemeClr val="tx1"/>
                </a:solidFill>
              </a:rPr>
              <a:t>His physical condition had deteriorated due to working under the hot sun for consecutive days.</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He was performing his tasks without making sure he was having enough breaks.</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The site manager as well as Worker C lacked knowledge about heatstroke and failed to take appropriate measures.</a:t>
            </a:r>
            <a:endParaRPr lang="en-US" altLang="ja-JP" sz="1100" dirty="0">
              <a:solidFill>
                <a:schemeClr val="tx1"/>
              </a:solidFill>
            </a:endParaRPr>
          </a:p>
          <a:p>
            <a:pPr marL="0" indent="0" rtl="0">
              <a:buNone/>
            </a:pPr>
            <a:r>
              <a:rPr lang="en" sz="1400" dirty="0"/>
              <a:t>3 What should be done for safety in work</a:t>
            </a:r>
            <a:endParaRPr kumimoji="1" lang="en-US" altLang="ja-JP" sz="1400" dirty="0"/>
          </a:p>
          <a:p>
            <a:pPr rtl="0">
              <a:buFont typeface="Wingdings" panose="05000000000000000000" pitchFamily="2" charset="2"/>
              <a:buChar char="ü"/>
            </a:pPr>
            <a:r>
              <a:rPr lang="en" sz="1100" dirty="0">
                <a:solidFill>
                  <a:schemeClr val="tx1"/>
                </a:solidFill>
              </a:rPr>
              <a:t>Secure enough breaks, rest area, and other relevant conditions in light of workers' health conditions.</a:t>
            </a:r>
            <a:endParaRPr lang="en-US" altLang="ja-JP" sz="1100" dirty="0">
              <a:solidFill>
                <a:schemeClr val="tx1"/>
              </a:solidFill>
            </a:endParaRPr>
          </a:p>
          <a:p>
            <a:pPr rtl="0">
              <a:buFont typeface="Wingdings" panose="05000000000000000000" pitchFamily="2" charset="2"/>
              <a:buChar char="ü"/>
            </a:pPr>
            <a:r>
              <a:rPr lang="en" sz="1100" dirty="0">
                <a:solidFill>
                  <a:schemeClr val="tx1"/>
                </a:solidFill>
              </a:rPr>
              <a:t>Be mindful of water and salt replenishment, clothing, and other relevant aspects that should be considered when </a:t>
            </a:r>
            <a:br>
              <a:rPr lang="en" sz="1100" dirty="0">
                <a:solidFill>
                  <a:schemeClr val="tx1"/>
                </a:solidFill>
              </a:rPr>
            </a:br>
            <a:r>
              <a:rPr lang="en" sz="1100" dirty="0">
                <a:solidFill>
                  <a:schemeClr val="tx1"/>
                </a:solidFill>
              </a:rPr>
              <a:t>working long hours under the hot sun.</a:t>
            </a:r>
            <a:endParaRPr kumimoji="1" lang="en-US" altLang="ja-JP" sz="1100" dirty="0">
              <a:solidFill>
                <a:schemeClr val="tx1"/>
              </a:solidFill>
            </a:endParaRPr>
          </a:p>
          <a:p>
            <a:pPr rtl="0">
              <a:buFont typeface="Wingdings" panose="05000000000000000000" pitchFamily="2" charset="2"/>
              <a:buChar char="ü"/>
            </a:pPr>
            <a:r>
              <a:rPr lang="en" sz="1100" dirty="0">
                <a:solidFill>
                  <a:schemeClr val="tx1"/>
                </a:solidFill>
              </a:rPr>
              <a:t>Provide thorough education on heatstroke, including emergency response.</a:t>
            </a:r>
            <a:endParaRPr kumimoji="1" lang="ja-JP" altLang="en-US" sz="1100" dirty="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You are surrounded with various types of danger at work</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6301" y="1270278"/>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3</a:t>
            </a:fld>
            <a:endParaRPr kumimoji="1" lang="ja-JP" altLang="en-US" sz="1000"/>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b="1">
                <a:solidFill>
                  <a:schemeClr val="tx1"/>
                </a:solidFill>
                <a:latin typeface="Meiryo UI" panose="020B0604030504040204" pitchFamily="50" charset="-128"/>
                <a:ea typeface="Meiryo UI" panose="020B0604030504040204" pitchFamily="50" charset="-128"/>
                <a:cs typeface="Meiryo UI" panose="020B0604030504040204" pitchFamily="50" charset="-128"/>
              </a:rPr>
              <a:t>Key points when an accident occurs</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en" sz="1800"/>
              <a:t>The risk of workplace accidents cannot be reduced to zero, even when active health and safety management and actions are taken by security companies, contractors and security guards themselves.</a:t>
            </a:r>
            <a:endParaRPr lang="en-US" altLang="ja-JP" sz="1800" dirty="0"/>
          </a:p>
          <a:p>
            <a:pPr rtl="0"/>
            <a:r>
              <a:rPr lang="en" sz="1800"/>
              <a:t>In the unlikely event that a workplace accident occurs at a worksite, take action (such as first aid) to attend to the victims.</a:t>
            </a:r>
            <a:endParaRPr lang="en-US" altLang="ja-JP" sz="1600" dirty="0"/>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dirty="0">
                <a:latin typeface="Meiryo UI" panose="020B0604030504040204" pitchFamily="50" charset="-128"/>
                <a:ea typeface="Meiryo UI" panose="020B0604030504040204" pitchFamily="50" charset="-128"/>
              </a:rPr>
              <a:t>Accident</a:t>
            </a:r>
          </a:p>
        </p:txBody>
      </p:sp>
      <p:sp>
        <p:nvSpPr>
          <p:cNvPr id="5" name="テキスト ボックス 4"/>
          <p:cNvSpPr txBox="1"/>
          <p:nvPr/>
        </p:nvSpPr>
        <p:spPr>
          <a:xfrm>
            <a:off x="1299728" y="3614296"/>
            <a:ext cx="2127057" cy="369332"/>
          </a:xfrm>
          <a:prstGeom prst="rect">
            <a:avLst/>
          </a:prstGeom>
          <a:noFill/>
        </p:spPr>
        <p:txBody>
          <a:bodyPr wrap="none" rtlCol="0">
            <a:spAutoFit/>
          </a:bodyPr>
          <a:lstStyle/>
          <a:p>
            <a:pPr rtl="0"/>
            <a:r>
              <a:rPr lang="en" b="1" dirty="0">
                <a:solidFill>
                  <a:schemeClr val="accent2"/>
                </a:solidFill>
                <a:latin typeface="メイリオ" panose="020B0604030504040204" pitchFamily="50" charset="-128"/>
                <a:ea typeface="メイリオ" panose="020B0604030504040204" pitchFamily="50" charset="-128"/>
              </a:rPr>
              <a:t>First, keep calm</a:t>
            </a:r>
          </a:p>
        </p:txBody>
      </p:sp>
      <p:sp>
        <p:nvSpPr>
          <p:cNvPr id="7" name="テキスト ボックス 6"/>
          <p:cNvSpPr txBox="1"/>
          <p:nvPr/>
        </p:nvSpPr>
        <p:spPr>
          <a:xfrm>
            <a:off x="1730012" y="3940066"/>
            <a:ext cx="6549870" cy="338554"/>
          </a:xfrm>
          <a:prstGeom prst="rect">
            <a:avLst/>
          </a:prstGeom>
          <a:noFill/>
        </p:spPr>
        <p:txBody>
          <a:bodyPr wrap="none" rtlCol="0">
            <a:spAutoFit/>
          </a:bodyPr>
          <a:lstStyle/>
          <a:p>
            <a:pPr rtl="0"/>
            <a:r>
              <a:rPr lang="en" sz="1600" dirty="0">
                <a:latin typeface="メイリオ" panose="020B0604030504040204" pitchFamily="50" charset="-128"/>
                <a:ea typeface="メイリオ" panose="020B0604030504040204" pitchFamily="50" charset="-128"/>
              </a:rPr>
              <a:t>Never rush to the site, or you may suffer a secondary accident.</a:t>
            </a:r>
            <a:endParaRPr kumimoji="1" lang="ja-JP" altLang="en-US" sz="1600"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400" dirty="0"/>
              <a:t>Action on the site</a:t>
            </a:r>
          </a:p>
        </p:txBody>
      </p:sp>
      <p:sp>
        <p:nvSpPr>
          <p:cNvPr id="14" name="テキスト ボックス 13"/>
          <p:cNvSpPr txBox="1"/>
          <p:nvPr/>
        </p:nvSpPr>
        <p:spPr>
          <a:xfrm>
            <a:off x="1387610" y="5733834"/>
            <a:ext cx="3376117" cy="646331"/>
          </a:xfrm>
          <a:prstGeom prst="rect">
            <a:avLst/>
          </a:prstGeom>
          <a:noFill/>
        </p:spPr>
        <p:txBody>
          <a:bodyPr wrap="none" rtlCol="0">
            <a:spAutoFit/>
          </a:bodyPr>
          <a:lstStyle/>
          <a:p>
            <a:pPr marL="285750" indent="-285750" rtl="0">
              <a:buFont typeface="Wingdings" panose="05000000000000000000" pitchFamily="2" charset="2"/>
              <a:buChar char="l"/>
            </a:pPr>
            <a:r>
              <a:rPr lang="en" dirty="0"/>
              <a:t>Relieve victims</a:t>
            </a:r>
            <a:endParaRPr kumimoji="1" lang="en-US" altLang="ja-JP" dirty="0"/>
          </a:p>
          <a:p>
            <a:pPr marL="285750" indent="-285750" rtl="0">
              <a:buFont typeface="Wingdings" panose="05000000000000000000" pitchFamily="2" charset="2"/>
              <a:buChar char="l"/>
            </a:pPr>
            <a:r>
              <a:rPr lang="en" dirty="0"/>
              <a:t>Contact site/security managers</a:t>
            </a:r>
            <a:endParaRPr kumimoji="1" lang="ja-JP" altLang="en-US" dirty="0"/>
          </a:p>
        </p:txBody>
      </p:sp>
      <p:sp>
        <p:nvSpPr>
          <p:cNvPr id="15" name="テキスト ボックス 14"/>
          <p:cNvSpPr txBox="1"/>
          <p:nvPr/>
        </p:nvSpPr>
        <p:spPr>
          <a:xfrm>
            <a:off x="5207887" y="5733833"/>
            <a:ext cx="2813527" cy="369332"/>
          </a:xfrm>
          <a:prstGeom prst="rect">
            <a:avLst/>
          </a:prstGeom>
          <a:noFill/>
        </p:spPr>
        <p:txBody>
          <a:bodyPr wrap="none" rtlCol="0">
            <a:spAutoFit/>
          </a:bodyPr>
          <a:lstStyle/>
          <a:p>
            <a:pPr marL="285750" indent="-285750" rtl="0">
              <a:buFont typeface="Wingdings" panose="05000000000000000000" pitchFamily="2" charset="2"/>
              <a:buChar char="l"/>
            </a:pPr>
            <a:r>
              <a:rPr lang="en" dirty="0"/>
              <a:t>Take victims to a hospital</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50" smtClean="0"/>
              <a:t>30</a:t>
            </a:fld>
            <a:endParaRPr kumimoji="1" lang="ja-JP" altLang="en-US" sz="1050"/>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6000" b="1">
                <a:solidFill>
                  <a:schemeClr val="accent6">
                    <a:lumMod val="50000"/>
                  </a:schemeClr>
                </a:solidFill>
                <a:latin typeface="Meiryo UI" panose="020B0604030504040204" pitchFamily="50" charset="-128"/>
                <a:ea typeface="Meiryo UI" panose="020B0604030504040204" pitchFamily="50" charset="-128"/>
              </a:rPr>
              <a:t>Thank you</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t>31</a:t>
            </a:fld>
            <a:endParaRPr kumimoji="1" lang="ja-JP" altLang="en-US" sz="1050"/>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Workplace accidents in the security service sector are on the rise</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t>4</a:t>
            </a:fld>
            <a:endParaRPr kumimoji="1" lang="ja-JP" altLang="en-US" sz="1000"/>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en" sz="1400"/>
              <a:t>[Characteristics of accidents in the security service sector]　</a:t>
            </a:r>
            <a:endParaRPr lang="en-US" altLang="ja-JP" sz="1400" b="1" dirty="0">
              <a:solidFill>
                <a:srgbClr val="C00000"/>
              </a:solidFill>
            </a:endParaRPr>
          </a:p>
        </p:txBody>
      </p:sp>
      <p:sp>
        <p:nvSpPr>
          <p:cNvPr id="54" name="強調線吹き出し 2 (枠付き) 5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The number of fatalities and injuries resulting in four or more days of absence from work is on the rise</a:t>
            </a: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buFont typeface="Wingdings" panose="05000000000000000000" pitchFamily="2" charset="2"/>
              <a:buChar char="n"/>
            </a:pPr>
            <a:r>
              <a:rPr lang="e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Though with some fluctuation, fatalities are also on the rise.</a:t>
            </a: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強調線吹き出し 2 (枠付き) 54"/>
          <p:cNvSpPr/>
          <p:nvPr/>
        </p:nvSpPr>
        <p:spPr>
          <a:xfrm>
            <a:off x="4680215" y="5742829"/>
            <a:ext cx="4198187"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There were many slipping / stumbling and traffic accidents</a:t>
            </a:r>
          </a:p>
          <a:p>
            <a:pPr marL="285750" indent="-285750" rtl="0">
              <a:buFont typeface="Wingdings" panose="05000000000000000000" pitchFamily="2" charset="2"/>
              <a:buChar char="n"/>
            </a:pPr>
            <a:r>
              <a:rPr lang="en"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The majority of fatal accidents were caused by traffic accidents.</a:t>
            </a:r>
            <a:endParaRPr lang="en-US" altLang="ja-JP" sz="11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771659" y="896636"/>
            <a:ext cx="2083608" cy="400110"/>
          </a:xfrm>
          <a:prstGeom prst="rect">
            <a:avLst/>
          </a:prstGeom>
          <a:noFill/>
          <a:ln>
            <a:solidFill>
              <a:schemeClr val="accent5">
                <a:lumMod val="50000"/>
              </a:schemeClr>
            </a:solidFill>
          </a:ln>
        </p:spPr>
        <p:txBody>
          <a:bodyPr wrap="square" rtlCol="0" anchor="ctr">
            <a:spAutoFit/>
          </a:bodyPr>
          <a:lstStyle/>
          <a:p>
            <a:pPr rtl="0"/>
            <a:r>
              <a:rPr lang="en" sz="1000">
                <a:latin typeface="Meiryo UI" panose="020B0604030504040204" pitchFamily="50" charset="-128"/>
                <a:ea typeface="Meiryo UI" panose="020B0604030504040204" pitchFamily="50" charset="-128"/>
                <a:cs typeface="Meiryo UI" panose="020B0604030504040204" pitchFamily="50" charset="-128"/>
              </a:rPr>
              <a:t>Trend of workplace accidents in the security service sector</a:t>
            </a:r>
          </a:p>
        </p:txBody>
      </p:sp>
      <p:sp>
        <p:nvSpPr>
          <p:cNvPr id="57" name="テキスト ボックス 56"/>
          <p:cNvSpPr txBox="1"/>
          <p:nvPr/>
        </p:nvSpPr>
        <p:spPr>
          <a:xfrm>
            <a:off x="303574" y="3136333"/>
            <a:ext cx="1533110" cy="338554"/>
          </a:xfrm>
          <a:prstGeom prst="rect">
            <a:avLst/>
          </a:prstGeom>
          <a:noFill/>
          <a:ln>
            <a:solidFill>
              <a:schemeClr val="accent5">
                <a:lumMod val="50000"/>
              </a:schemeClr>
            </a:solidFill>
          </a:ln>
        </p:spPr>
        <p:txBody>
          <a:bodyPr wrap="square" rtlCol="0" anchor="ctr">
            <a:spAutoFit/>
          </a:bodyPr>
          <a:lstStyle/>
          <a:p>
            <a:pPr rtl="0"/>
            <a:r>
              <a:rPr lang="en" sz="800" dirty="0">
                <a:latin typeface="Meiryo UI" panose="020B0604030504040204" pitchFamily="50" charset="-128"/>
                <a:ea typeface="Meiryo UI" panose="020B0604030504040204" pitchFamily="50" charset="-128"/>
                <a:cs typeface="Meiryo UI" panose="020B0604030504040204" pitchFamily="50" charset="-128"/>
              </a:rPr>
              <a:t>Types of accidents of the affected security guards</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2977682" y="3127313"/>
            <a:ext cx="1288676" cy="338554"/>
          </a:xfrm>
          <a:prstGeom prst="rect">
            <a:avLst/>
          </a:prstGeom>
          <a:noFill/>
          <a:ln>
            <a:solidFill>
              <a:schemeClr val="accent5">
                <a:lumMod val="50000"/>
              </a:schemeClr>
            </a:solidFill>
          </a:ln>
        </p:spPr>
        <p:txBody>
          <a:bodyPr wrap="square" rtlCol="0" anchor="ctr">
            <a:spAutoFit/>
          </a:bodyPr>
          <a:lstStyle/>
          <a:p>
            <a:pPr rtl="0"/>
            <a:r>
              <a:rPr lang="en" sz="800" dirty="0">
                <a:latin typeface="Meiryo UI" panose="020B0604030504040204" pitchFamily="50" charset="-128"/>
                <a:ea typeface="Meiryo UI" panose="020B0604030504040204" pitchFamily="50" charset="-128"/>
                <a:cs typeface="Meiryo UI" panose="020B0604030504040204" pitchFamily="50" charset="-128"/>
              </a:rPr>
              <a:t>Types of accidents resulting in death</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グラフ 58"/>
          <p:cNvGraphicFramePr>
            <a:graphicFrameLocks/>
          </p:cNvGraphicFramePr>
          <p:nvPr>
            <p:extLst>
              <p:ext uri="{D42A27DB-BD31-4B8C-83A1-F6EECF244321}">
                <p14:modId xmlns:p14="http://schemas.microsoft.com/office/powerpoint/2010/main" val="1907814814"/>
              </p:ext>
            </p:extLst>
          </p:nvPr>
        </p:nvGraphicFramePr>
        <p:xfrm>
          <a:off x="3543" y="3499468"/>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3884697661"/>
              </p:ext>
            </p:extLst>
          </p:nvPr>
        </p:nvGraphicFramePr>
        <p:xfrm>
          <a:off x="2196000" y="3218911"/>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3747845"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6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FY2018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 sz="900" b="0" i="0" u="none" strike="noStrike" kern="0" cap="none" spc="0" normalizeH="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16 Fatalities</a:t>
            </a:r>
          </a:p>
        </p:txBody>
      </p:sp>
      <p:graphicFrame>
        <p:nvGraphicFramePr>
          <p:cNvPr id="62" name="グラフ 61"/>
          <p:cNvGraphicFramePr>
            <a:graphicFrameLocks/>
          </p:cNvGraphicFramePr>
          <p:nvPr>
            <p:extLst>
              <p:ext uri="{D42A27DB-BD31-4B8C-83A1-F6EECF244321}">
                <p14:modId xmlns:p14="http://schemas.microsoft.com/office/powerpoint/2010/main" val="971554516"/>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0000" y="1969022"/>
            <a:ext cx="360000" cy="146860"/>
          </a:xfrm>
          <a:prstGeom prst="rect">
            <a:avLst/>
          </a:prstGeom>
          <a:solidFill>
            <a:schemeClr val="bg1"/>
          </a:solidFill>
        </p:spPr>
        <p:txBody>
          <a:bodyPr wrap="square" lIns="0" tIns="0" rIns="0" bIns="54000" rtlCol="0">
            <a:spAutoFit/>
          </a:bodyPr>
          <a:lstStyle/>
          <a:p>
            <a:pPr rtl="0"/>
            <a:r>
              <a:rPr lang="en" sz="600" dirty="0">
                <a:latin typeface="Meiryo UI" panose="020B0604030504040204" pitchFamily="50" charset="-128"/>
                <a:ea typeface="Meiryo UI" panose="020B0604030504040204" pitchFamily="50" charset="-128"/>
              </a:rPr>
              <a:t>Fatalities</a:t>
            </a:r>
            <a:endParaRPr lang="zh-CN" altLang="en-US" sz="600" dirty="0">
              <a:latin typeface="Meiryo UI" panose="020B0604030504040204" pitchFamily="50" charset="-128"/>
              <a:ea typeface="Meiryo UI" panose="020B0604030504040204" pitchFamily="50" charset="-128"/>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39762" y="1969022"/>
            <a:ext cx="319013" cy="230832"/>
          </a:xfrm>
          <a:prstGeom prst="rect">
            <a:avLst/>
          </a:prstGeom>
          <a:solidFill>
            <a:schemeClr val="bg1"/>
          </a:solidFill>
        </p:spPr>
        <p:txBody>
          <a:bodyPr wrap="square" lIns="0" tIns="0" rIns="0" bIns="0" rtlCol="0">
            <a:spAutoFit/>
          </a:bodyPr>
          <a:lstStyle/>
          <a:p>
            <a:pPr algn="ctr" rtl="0"/>
            <a:r>
              <a:rPr lang="en" sz="500" dirty="0">
                <a:latin typeface="Meiryo UI" panose="020B0604030504040204" pitchFamily="50" charset="-128"/>
                <a:ea typeface="Meiryo UI" panose="020B0604030504040204" pitchFamily="50" charset="-128"/>
              </a:rPr>
              <a:t>Fatalities </a:t>
            </a:r>
          </a:p>
          <a:p>
            <a:pPr algn="ctr" rtl="0"/>
            <a:r>
              <a:rPr lang="en" sz="500" dirty="0">
                <a:latin typeface="Meiryo UI" panose="020B0604030504040204" pitchFamily="50" charset="-128"/>
                <a:ea typeface="Meiryo UI" panose="020B0604030504040204" pitchFamily="50" charset="-128"/>
              </a:rPr>
              <a:t>and injuries</a:t>
            </a:r>
            <a:endParaRPr lang="zh-CN" altLang="en-US" sz="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en" sz="1400"/>
              <a:t>[Hazardous potential of things]　</a:t>
            </a:r>
            <a:endParaRPr lang="en-US" altLang="ja-JP" sz="14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Recognize danger by thinking about the </a:t>
            </a:r>
            <a:r>
              <a:rPr lang="ja"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potential</a:t>
            </a:r>
            <a:r>
              <a:rPr lang="ja"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 of hazards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Things</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move;</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rotate;</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fly apart;</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fall;</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come off;</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catch fire;</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come down;</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collapse;</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explode; or</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leak out</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a:latin typeface="Meiryo UI" panose="020B0604030504040204" pitchFamily="50" charset="-128"/>
                <a:ea typeface="Meiryo UI" panose="020B0604030504040204" pitchFamily="50" charset="-128"/>
                <a:cs typeface="Meiryo UI" panose="020B0604030504040204" pitchFamily="50" charset="-128"/>
              </a:rPr>
              <a:t>MAY</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en" sz="1400"/>
              <a:t>[Hazardous potential of people]　</a:t>
            </a:r>
            <a:endParaRPr lang="en-US" altLang="ja-JP" sz="1400" b="1" dirty="0">
              <a:solidFill>
                <a:srgbClr val="C00000"/>
              </a:solidFill>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 sz="14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People</a:t>
            </a:r>
            <a:endParaRPr kumimoji="1" lang="en-US" altLang="ja-JP"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fall;</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suffer lower-back pain;</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stumble &amp; fall down;</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get stuck;</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get caught;</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collide;</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be hit;</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get burnt;</a:t>
            </a:r>
          </a:p>
          <a:p>
            <a:pPr marL="285750" indent="-285750" rtl="0">
              <a:lnSpc>
                <a:spcPct val="150000"/>
              </a:lnSpc>
              <a:buFont typeface="Wingdings" panose="05000000000000000000" pitchFamily="2" charset="2"/>
              <a:buChar char="l"/>
            </a:pPr>
            <a:r>
              <a:rPr lang="en"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get an electric shock;</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a:latin typeface="Meiryo UI" panose="020B0604030504040204" pitchFamily="50" charset="-128"/>
                <a:ea typeface="Meiryo UI" panose="020B0604030504040204" pitchFamily="50" charset="-128"/>
                <a:cs typeface="Meiryo UI" panose="020B0604030504040204" pitchFamily="50" charset="-128"/>
              </a:rPr>
              <a:t>MAY</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5</a:t>
            </a:fld>
            <a:endParaRPr kumimoji="1" lang="ja-JP" altLang="en-US" sz="1000"/>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en" sz="1400"/>
              <a:t>[Hazardous potential of the environment]　</a:t>
            </a:r>
            <a:endParaRPr lang="en-US" altLang="ja-JP" sz="1400" b="1" dirty="0">
              <a:solidFill>
                <a:srgbClr val="C00000"/>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Recognize danger by thinking about the </a:t>
            </a:r>
            <a:r>
              <a:rPr lang="ja"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potential</a:t>
            </a:r>
            <a:r>
              <a:rPr lang="ja"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 of hazards</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452199"/>
            <a:ext cx="1613647" cy="908967"/>
          </a:xfrm>
          <a:prstGeom prst="rect">
            <a:avLst/>
          </a:prstGeom>
          <a:noFill/>
        </p:spPr>
        <p:txBody>
          <a:bodyPr wrap="none" rtlCol="0">
            <a:spAutoFit/>
          </a:bodyPr>
          <a:lstStyle/>
          <a:p>
            <a:pPr rtl="0"/>
            <a:r>
              <a:rPr lang="en" sz="14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Temperature is</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high (hot)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low (cold)</a:t>
            </a:r>
          </a:p>
        </p:txBody>
      </p:sp>
      <p:sp>
        <p:nvSpPr>
          <p:cNvPr id="17" name="テキスト ボックス 16"/>
          <p:cNvSpPr txBox="1"/>
          <p:nvPr/>
        </p:nvSpPr>
        <p:spPr>
          <a:xfrm>
            <a:off x="2675643" y="4437000"/>
            <a:ext cx="2919582" cy="908967"/>
          </a:xfrm>
          <a:prstGeom prst="rect">
            <a:avLst/>
          </a:prstGeom>
          <a:noFill/>
        </p:spPr>
        <p:txBody>
          <a:bodyPr wrap="none" rtlCol="0">
            <a:spAutoFit/>
          </a:bodyPr>
          <a:lstStyle/>
          <a:p>
            <a:pPr rtl="0"/>
            <a:r>
              <a:rPr lang="en" sz="14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Surrounding is</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dark (hard to see your feet)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too bright (backlighting)</a:t>
            </a:r>
          </a:p>
        </p:txBody>
      </p:sp>
      <p:sp>
        <p:nvSpPr>
          <p:cNvPr id="18" name="テキスト ボックス 17"/>
          <p:cNvSpPr txBox="1"/>
          <p:nvPr/>
        </p:nvSpPr>
        <p:spPr>
          <a:xfrm>
            <a:off x="5580000" y="4452199"/>
            <a:ext cx="2441694" cy="908967"/>
          </a:xfrm>
          <a:prstGeom prst="rect">
            <a:avLst/>
          </a:prstGeom>
          <a:noFill/>
        </p:spPr>
        <p:txBody>
          <a:bodyPr wrap="none" rtlCol="0">
            <a:spAutoFit/>
          </a:bodyPr>
          <a:lstStyle/>
          <a:p>
            <a:pPr rtl="0"/>
            <a:r>
              <a:rPr lang="en" sz="1400" b="1">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Worksite is</a:t>
            </a:r>
            <a:endParaRPr kumimoji="1" lang="en-US" altLang="ja-JP"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high (risk of falling)</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ct val="150000"/>
              </a:lnSpc>
              <a:buFont typeface="Wingdings" panose="05000000000000000000" pitchFamily="2" charset="2"/>
              <a:buChar char="l"/>
            </a:pPr>
            <a:r>
              <a:rPr lang="en" sz="1400">
                <a:latin typeface="Meiryo UI" panose="020B0604030504040204" pitchFamily="50" charset="-128"/>
                <a:ea typeface="Meiryo UI" panose="020B0604030504040204" pitchFamily="50" charset="-128"/>
                <a:cs typeface="Meiryo UI" panose="020B0604030504040204" pitchFamily="50" charset="-128"/>
              </a:rPr>
              <a:t>weak (risk of collapse)</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400" b="1">
                <a:latin typeface="Meiryo UI" panose="020B0604030504040204" pitchFamily="50" charset="-128"/>
                <a:ea typeface="Meiryo UI" panose="020B0604030504040204" pitchFamily="50" charset="-128"/>
                <a:cs typeface="Meiryo UI" panose="020B0604030504040204" pitchFamily="50" charset="-128"/>
              </a:rPr>
              <a:t>MAY</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6</a:t>
            </a:fld>
            <a:endParaRPr kumimoji="1" lang="ja-JP" altLang="en-US" sz="1000"/>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Safety in the workplace starts with appropriate clothing, posture, and "Ho-Ren-So"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Wear the designated clothing and equipment.</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To maintain clean and tidy appearance, make sure you look after your work clothes to keep them free of dirt and wrinkles.</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Do not bring unnecessary or personal items, and always be mindful of how you appear to others.</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Wear your ID, company badge and armband properly.</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Security guards in charge of traffic control in particular should wear helmets, reflective vests, and other relevant equipment so that they are visible to drivers and others at night.</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Lift your chest and straighten your back on your guard duties.</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Make sure you have enough time and composure to get into your position.</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Maintain correct posture and a wide vision while on duty so that you can see your surroundings fully.</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Act briskly and efficiently.</a:t>
            </a:r>
          </a:p>
          <a:p>
            <a:pPr marL="285750" indent="-285750" rtl="0">
              <a:buFont typeface="Wingdings" panose="05000000000000000000" pitchFamily="2" charset="2"/>
              <a:buChar char="n"/>
            </a:pPr>
            <a:r>
              <a:rPr lang="en" sz="11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Be careful of putting your hands in your pocket while on duty, since this prevents your hands from reacting quickly, while also leaving a negative impression on others.</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441146" cy="400110"/>
          </a:xfrm>
          <a:prstGeom prst="rect">
            <a:avLst/>
          </a:prstGeom>
          <a:noFill/>
        </p:spPr>
        <p:txBody>
          <a:bodyPr wrap="none" rtlCol="0">
            <a:spAutoFit/>
          </a:bodyPr>
          <a:lstStyle/>
          <a:p>
            <a:pPr rtl="0"/>
            <a:r>
              <a:rPr lang="en" sz="2000" b="1">
                <a:solidFill>
                  <a:srgbClr val="FF0000"/>
                </a:solidFill>
                <a:latin typeface="Meiryo UI" panose="020B0604030504040204" pitchFamily="50" charset="-128"/>
                <a:ea typeface="Meiryo UI" panose="020B0604030504040204" pitchFamily="50" charset="-128"/>
              </a:rPr>
              <a:t>〇</a:t>
            </a:r>
          </a:p>
        </p:txBody>
      </p:sp>
      <p:sp>
        <p:nvSpPr>
          <p:cNvPr id="15" name="テキスト ボックス 14"/>
          <p:cNvSpPr txBox="1"/>
          <p:nvPr/>
        </p:nvSpPr>
        <p:spPr>
          <a:xfrm>
            <a:off x="2139941" y="3403055"/>
            <a:ext cx="397866" cy="400110"/>
          </a:xfrm>
          <a:prstGeom prst="rect">
            <a:avLst/>
          </a:prstGeom>
          <a:noFill/>
        </p:spPr>
        <p:txBody>
          <a:bodyPr wrap="none" rtlCol="0">
            <a:spAutoFit/>
          </a:bodyPr>
          <a:lstStyle/>
          <a:p>
            <a:pPr rtl="0"/>
            <a:r>
              <a:rPr lang="en" sz="2000" b="1">
                <a:solidFill>
                  <a:schemeClr val="accent5"/>
                </a:solidFill>
                <a:latin typeface="Meiryo UI" panose="020B0604030504040204" pitchFamily="50" charset="-128"/>
                <a:ea typeface="Meiryo UI" panose="020B0604030504040204" pitchFamily="50" charset="-128"/>
              </a:rPr>
              <a:t>×</a:t>
            </a:r>
            <a:endParaRPr kumimoji="1" lang="ja-JP" altLang="en-US" sz="2000" b="1" dirty="0">
              <a:solidFill>
                <a:schemeClr val="accent5"/>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7</a:t>
            </a:fld>
            <a:endParaRPr kumimoji="1" lang="ja-JP" altLang="en-US" sz="1000"/>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Safety in the workplace starts with appropriate clothing, posture, and "Ho-Ren-So"</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e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Promptly report any mistakes or problems as well as any abnormalities. This will lead to early resolution.</a:t>
            </a:r>
          </a:p>
          <a:p>
            <a:pPr marL="285750" indent="-285750" rtl="0">
              <a:buFont typeface="Wingdings" panose="05000000000000000000" pitchFamily="2" charset="2"/>
              <a:buChar char="n"/>
            </a:pPr>
            <a:r>
              <a:rPr lang="e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Keep 5W1H in mind and communicate (convey) information accurately.</a:t>
            </a:r>
          </a:p>
          <a:p>
            <a:pPr marL="285750" indent="-285750" rtl="0">
              <a:buFont typeface="Wingdings" panose="05000000000000000000" pitchFamily="2" charset="2"/>
              <a:buChar char="n"/>
            </a:pPr>
            <a:r>
              <a:rPr lang="e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If you can't solve the problem by yourself, don't leave it as it is, but consult those around you.</a:t>
            </a:r>
          </a:p>
          <a:p>
            <a:pPr marL="285750" indent="-285750" rtl="0">
              <a:buFont typeface="Wingdings" panose="05000000000000000000" pitchFamily="2" charset="2"/>
              <a:buChar char="n"/>
            </a:pPr>
            <a:r>
              <a:rPr lang="en" sz="12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If you sense anything unusual, even if it is trivial, report it to your supervisor, security company, contractor, and other relevant parties.</a:t>
            </a:r>
          </a:p>
        </p:txBody>
      </p:sp>
      <p:sp>
        <p:nvSpPr>
          <p:cNvPr id="16" name="コンテンツ プレースホルダー 15"/>
          <p:cNvSpPr>
            <a:spLocks noGrp="1"/>
          </p:cNvSpPr>
          <p:nvPr>
            <p:ph idx="1"/>
          </p:nvPr>
        </p:nvSpPr>
        <p:spPr>
          <a:xfrm>
            <a:off x="4787324" y="764999"/>
            <a:ext cx="4248676" cy="2495281"/>
          </a:xfrm>
        </p:spPr>
        <p:txBody>
          <a:bodyPr rtlCol="0">
            <a:normAutofit/>
          </a:bodyPr>
          <a:lstStyle/>
          <a:p>
            <a:pPr marL="0" indent="0" rtl="0">
              <a:buNone/>
            </a:pPr>
            <a:r>
              <a:rPr lang="en" sz="1200" dirty="0">
                <a:solidFill>
                  <a:srgbClr val="C00000"/>
                </a:solidFill>
              </a:rPr>
              <a:t>What is "Ho-Ren-So"?</a:t>
            </a:r>
          </a:p>
          <a:p>
            <a:pPr rtl="0"/>
            <a:r>
              <a:rPr lang="en" sz="1100" dirty="0"/>
              <a:t>Report ( </a:t>
            </a:r>
            <a:r>
              <a:rPr lang="en" sz="1100" u="sng" dirty="0"/>
              <a:t>Ho</a:t>
            </a:r>
            <a:r>
              <a:rPr lang="en" sz="1100" dirty="0"/>
              <a:t>koku )</a:t>
            </a:r>
            <a:endParaRPr kumimoji="1" lang="en-US" altLang="ja-JP" sz="1100" dirty="0"/>
          </a:p>
          <a:p>
            <a:pPr marL="468000" lvl="1" rtl="0"/>
            <a:r>
              <a:rPr lang="en" sz="1050" dirty="0"/>
              <a:t>It means that the work staff reports to the manager about the work progress and outcome.</a:t>
            </a:r>
            <a:endParaRPr lang="en-US" altLang="ja-JP" sz="1050" dirty="0"/>
          </a:p>
          <a:p>
            <a:pPr rtl="0"/>
            <a:r>
              <a:rPr lang="en" sz="1100" dirty="0"/>
              <a:t>Inform ( </a:t>
            </a:r>
            <a:r>
              <a:rPr lang="en" sz="1100" u="sng" dirty="0"/>
              <a:t>Ren</a:t>
            </a:r>
            <a:r>
              <a:rPr lang="en" sz="1100" dirty="0"/>
              <a:t>raku )</a:t>
            </a:r>
            <a:endParaRPr kumimoji="1" lang="en-US" altLang="ja-JP" sz="1100" dirty="0"/>
          </a:p>
          <a:p>
            <a:pPr marL="468000" lvl="1" rtl="0"/>
            <a:r>
              <a:rPr lang="en" sz="1050" dirty="0"/>
              <a:t>This is to inform the relevant parties of the information that should be shared with them, such as that obtained during work.</a:t>
            </a:r>
            <a:endParaRPr lang="en-US" altLang="ja-JP" sz="1050" dirty="0"/>
          </a:p>
          <a:p>
            <a:pPr rtl="0"/>
            <a:r>
              <a:rPr lang="en" sz="1100" dirty="0"/>
              <a:t>Consult ( </a:t>
            </a:r>
            <a:r>
              <a:rPr lang="en" sz="1100" u="sng" dirty="0"/>
              <a:t>So</a:t>
            </a:r>
            <a:r>
              <a:rPr lang="en" sz="1100" dirty="0"/>
              <a:t>dan )</a:t>
            </a:r>
            <a:endParaRPr kumimoji="1" lang="en-US" altLang="ja-JP" sz="1100" dirty="0"/>
          </a:p>
          <a:p>
            <a:pPr marL="468000" lvl="1" rtl="0"/>
            <a:r>
              <a:rPr lang="en" sz="1050" dirty="0"/>
              <a:t>This is to ask for opinions and advice when you are asked to make a decision, or when you are not sure about your decision, etc.</a:t>
            </a:r>
            <a:endParaRPr kumimoji="1" lang="ja-JP" altLang="en-US" sz="1050" dirty="0"/>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t>8</a:t>
            </a:fld>
            <a:endParaRPr kumimoji="1" lang="ja-JP" altLang="en-US" sz="1000"/>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en" sz="1600" b="1" dirty="0">
                <a:solidFill>
                  <a:srgbClr val="00913E"/>
                </a:solidFill>
                <a:latin typeface="Meiryo UI" panose="020B0604030504040204" pitchFamily="50" charset="-128"/>
                <a:ea typeface="Meiryo UI" panose="020B0604030504040204" pitchFamily="50" charset="-128"/>
              </a:rPr>
              <a:t>Report</a:t>
            </a:r>
            <a:endParaRPr lang="zh-CN" altLang="en-US" sz="1600" b="1" dirty="0">
              <a:solidFill>
                <a:srgbClr val="00913E"/>
              </a:solidFill>
              <a:latin typeface="Meiryo UI" panose="020B0604030504040204" pitchFamily="50" charset="-128"/>
              <a:ea typeface="Meiryo UI" panose="020B0604030504040204" pitchFamily="50" charset="-128"/>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593150" y="1557000"/>
            <a:ext cx="826850" cy="1368000"/>
          </a:xfrm>
          <a:prstGeom prst="rect">
            <a:avLst/>
          </a:prstGeom>
          <a:solidFill>
            <a:schemeClr val="bg1"/>
          </a:solidFill>
        </p:spPr>
        <p:txBody>
          <a:bodyPr wrap="square" lIns="0" tIns="0" rIns="0" bIns="0" rtlCol="0">
            <a:noAutofit/>
          </a:bodyPr>
          <a:lstStyle/>
          <a:p>
            <a:pPr algn="ctr" rtl="0"/>
            <a:r>
              <a:rPr lang="en" sz="1600" b="1">
                <a:solidFill>
                  <a:srgbClr val="00913E"/>
                </a:solidFill>
                <a:latin typeface="Meiryo UI" panose="020B0604030504040204" pitchFamily="50" charset="-128"/>
                <a:ea typeface="Meiryo UI" panose="020B0604030504040204" pitchFamily="50" charset="-128"/>
              </a:rPr>
              <a:t>Inform</a:t>
            </a:r>
            <a:endParaRPr lang="zh-CN" altLang="en-US" sz="1600" b="1" dirty="0">
              <a:solidFill>
                <a:srgbClr val="00913E"/>
              </a:solidFill>
              <a:latin typeface="Meiryo UI" panose="020B0604030504040204" pitchFamily="50" charset="-128"/>
              <a:ea typeface="Meiryo UI" panose="020B0604030504040204" pitchFamily="50" charset="-128"/>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747600" y="3717000"/>
            <a:ext cx="872400" cy="1378249"/>
          </a:xfrm>
          <a:prstGeom prst="rect">
            <a:avLst/>
          </a:prstGeom>
          <a:solidFill>
            <a:schemeClr val="bg1"/>
          </a:solidFill>
        </p:spPr>
        <p:txBody>
          <a:bodyPr wrap="square" lIns="0" tIns="0" rIns="0" bIns="0" rtlCol="0">
            <a:noAutofit/>
          </a:bodyPr>
          <a:lstStyle/>
          <a:p>
            <a:pPr algn="ctr" rtl="0"/>
            <a:r>
              <a:rPr lang="en" sz="1600" b="1">
                <a:solidFill>
                  <a:srgbClr val="00913E"/>
                </a:solidFill>
                <a:latin typeface="Meiryo UI" panose="020B0604030504040204" pitchFamily="50" charset="-128"/>
                <a:ea typeface="Meiryo UI" panose="020B0604030504040204" pitchFamily="50" charset="-128"/>
              </a:rPr>
              <a:t>Consult</a:t>
            </a:r>
            <a:endParaRPr lang="zh-CN" altLang="en-US" sz="1600" b="1" dirty="0">
              <a:solidFill>
                <a:srgbClr val="00913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2421000"/>
            <a:ext cx="8355834" cy="129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solidFill>
                <a:schemeClr val="tx1"/>
              </a:solidFill>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Review and comply with the Security Directive</a:t>
            </a:r>
            <a:endParaRPr kumimoji="1"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2000" y="710325"/>
            <a:ext cx="8853023" cy="5526675"/>
          </a:xfrm>
        </p:spPr>
        <p:txBody>
          <a:bodyPr rtlCol="0">
            <a:normAutofit/>
          </a:bodyPr>
          <a:lstStyle/>
          <a:p>
            <a:pPr rtl="0"/>
            <a:r>
              <a:rPr lang="en" sz="1800" dirty="0"/>
              <a:t>Security Plan</a:t>
            </a:r>
            <a:endParaRPr kumimoji="1" lang="en-US" altLang="ja-JP" sz="1800" dirty="0"/>
          </a:p>
          <a:p>
            <a:pPr marL="468000" lvl="1" rtl="0"/>
            <a:r>
              <a:rPr lang="en" sz="1600" dirty="0"/>
              <a:t>This sets out the details of security operation.</a:t>
            </a:r>
            <a:endParaRPr lang="en-US" altLang="ja-JP" sz="1600" dirty="0"/>
          </a:p>
          <a:p>
            <a:pPr marL="468000" lvl="1" rtl="0"/>
            <a:r>
              <a:rPr lang="en" sz="1600" dirty="0"/>
              <a:t>Security directives (security instructions) are prepared for each security guard based on this security plan regarding execution of security duties.</a:t>
            </a:r>
            <a:endParaRPr lang="en-US" altLang="ja-JP" sz="1600" dirty="0"/>
          </a:p>
          <a:p>
            <a:pPr marL="468000" lvl="1" rtl="0"/>
            <a:endParaRPr lang="en-US" altLang="ja-JP" sz="1400" dirty="0"/>
          </a:p>
          <a:p>
            <a:pPr marL="10800" rtl="0"/>
            <a:r>
              <a:rPr lang="en" sz="1800" dirty="0"/>
              <a:t>Security Directive</a:t>
            </a:r>
            <a:endParaRPr kumimoji="1" lang="en-US" altLang="ja-JP" sz="1800" dirty="0"/>
          </a:p>
          <a:p>
            <a:pPr marL="468000" lvl="1" rtl="0"/>
            <a:r>
              <a:rPr lang="en" sz="1600" dirty="0"/>
              <a:t>This specifies the details and procedures of security tasks, patrol routes, and emergency response methods.</a:t>
            </a:r>
            <a:endParaRPr lang="en-US" altLang="ja-JP" sz="1600" dirty="0"/>
          </a:p>
          <a:p>
            <a:pPr marL="468000" lvl="1" rtl="0"/>
            <a:r>
              <a:rPr lang="en" sz="1600" dirty="0"/>
              <a:t>When carrying out security work, be sure to fully understand the details and precautions described, and ensure </a:t>
            </a:r>
            <a:r>
              <a:rPr lang="en" sz="1600" b="1" u="sng" dirty="0">
                <a:solidFill>
                  <a:srgbClr val="F24F4F"/>
                </a:solidFill>
              </a:rPr>
              <a:t>compliance with the security instructions</a:t>
            </a:r>
            <a:r>
              <a:rPr lang="en" sz="1600" dirty="0"/>
              <a:t>.</a:t>
            </a:r>
            <a:endParaRPr kumimoji="1" lang="ja-JP" altLang="en-US" sz="1600" dirty="0"/>
          </a:p>
        </p:txBody>
      </p:sp>
      <p:sp>
        <p:nvSpPr>
          <p:cNvPr id="11" name="角丸四角形吹き出し 10"/>
          <p:cNvSpPr/>
          <p:nvPr/>
        </p:nvSpPr>
        <p:spPr>
          <a:xfrm>
            <a:off x="3315273" y="4581000"/>
            <a:ext cx="5360728" cy="1404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There have been many cases of people failing to follow the rules and procedures that should have been followed, leading to workplace accidents</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t>9</a:t>
            </a:fld>
            <a:endParaRPr kumimoji="1" lang="ja-JP" altLang="en-US" sz="1000"/>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1232</TotalTime>
  <Words>4238</Words>
  <Application>Microsoft Office PowerPoint</Application>
  <PresentationFormat>画面に合わせる (4:3)</PresentationFormat>
  <Paragraphs>422</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For Your Safety and Health at Work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2022-03-02T09:13:59Z</dcterms:modified>
</cp:coreProperties>
</file>