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91" r:id="rId5"/>
    <p:sldId id="261" r:id="rId6"/>
    <p:sldId id="262" r:id="rId7"/>
    <p:sldId id="263" r:id="rId8"/>
    <p:sldId id="264" r:id="rId9"/>
    <p:sldId id="265" r:id="rId10"/>
    <p:sldId id="266" r:id="rId11"/>
    <p:sldId id="267"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Lst>
  <p:sldSz cx="9144000" cy="6858000" type="screen4x3"/>
  <p:notesSz cx="6807200" cy="9939338"/>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3E"/>
    <a:srgbClr val="FF5050"/>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42" autoAdjust="0"/>
    <p:restoredTop sz="96283" autoAdjust="0"/>
  </p:normalViewPr>
  <p:slideViewPr>
    <p:cSldViewPr showGuides="1">
      <p:cViewPr varScale="1">
        <p:scale>
          <a:sx n="80" d="100"/>
          <a:sy n="80" d="100"/>
        </p:scale>
        <p:origin x="1824" y="58"/>
      </p:cViewPr>
      <p:guideLst>
        <p:guide orient="horz" pos="2160"/>
        <p:guide pos="288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69421101774042"/>
          <c:y val="9.5185654008438814E-2"/>
          <c:w val="0.46388888888888891"/>
          <c:h val="0.77314814814814814"/>
        </c:manualLayout>
      </c:layout>
      <c:doughnutChart>
        <c:varyColors val="1"/>
        <c:ser>
          <c:idx val="0"/>
          <c:order val="0"/>
          <c:dPt>
            <c:idx val="0"/>
            <c:bubble3D val="0"/>
            <c:spPr>
              <a:solidFill>
                <a:srgbClr val="ED7D31"/>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rgbClr val="039EEB"/>
              </a:solidFill>
              <a:ln w="19050">
                <a:solidFill>
                  <a:schemeClr val="lt1"/>
                </a:solidFill>
              </a:ln>
              <a:effectLst/>
            </c:spPr>
            <c:extLst>
              <c:ext xmlns:c16="http://schemas.microsoft.com/office/drawing/2014/chart" uri="{C3380CC4-5D6E-409C-BE32-E72D297353CC}">
                <c16:uniqueId val="{00000004-8480-43EF-9D81-02DCBB2D8E92}"/>
              </c:ext>
            </c:extLst>
          </c:dPt>
          <c:dPt>
            <c:idx val="4"/>
            <c:bubble3D val="0"/>
            <c:spPr>
              <a:solidFill>
                <a:srgbClr val="934BC9"/>
              </a:solidFill>
              <a:ln w="19050">
                <a:solidFill>
                  <a:schemeClr val="lt1"/>
                </a:solidFill>
              </a:ln>
              <a:effectLst/>
            </c:spPr>
            <c:extLst>
              <c:ext xmlns:c16="http://schemas.microsoft.com/office/drawing/2014/chart" uri="{C3380CC4-5D6E-409C-BE32-E72D297353CC}">
                <c16:uniqueId val="{00000005-8480-43EF-9D81-02DCBB2D8E92}"/>
              </c:ext>
            </c:extLst>
          </c:dPt>
          <c:dPt>
            <c:idx val="5"/>
            <c:bubble3D val="0"/>
            <c:spPr>
              <a:solidFill>
                <a:srgbClr val="00B050"/>
              </a:solidFill>
              <a:ln w="19050">
                <a:solidFill>
                  <a:schemeClr val="lt1"/>
                </a:solidFill>
              </a:ln>
              <a:effectLst/>
            </c:spPr>
            <c:extLst>
              <c:ext xmlns:c16="http://schemas.microsoft.com/office/drawing/2014/chart" uri="{C3380CC4-5D6E-409C-BE32-E72D297353CC}">
                <c16:uniqueId val="{0000000D-968A-4519-BAA5-C226F5F31860}"/>
              </c:ext>
            </c:extLst>
          </c:dPt>
          <c:dPt>
            <c:idx val="6"/>
            <c:bubble3D val="0"/>
            <c:spPr>
              <a:solidFill>
                <a:srgbClr val="92D050"/>
              </a:solidFill>
              <a:ln w="19050">
                <a:solidFill>
                  <a:schemeClr val="lt1"/>
                </a:solidFill>
              </a:ln>
              <a:effectLst/>
            </c:spPr>
            <c:extLst>
              <c:ext xmlns:c16="http://schemas.microsoft.com/office/drawing/2014/chart" uri="{C3380CC4-5D6E-409C-BE32-E72D297353CC}">
                <c16:uniqueId val="{0000000E-968A-4519-BAA5-C226F5F31860}"/>
              </c:ext>
            </c:extLst>
          </c:dPt>
          <c:dPt>
            <c:idx val="7"/>
            <c:bubble3D val="0"/>
            <c:spPr>
              <a:solidFill>
                <a:srgbClr val="5B9BD5">
                  <a:lumMod val="20000"/>
                  <a:lumOff val="80000"/>
                </a:srgbClr>
              </a:solidFill>
              <a:ln w="19050">
                <a:solidFill>
                  <a:schemeClr val="lt1"/>
                </a:solidFill>
              </a:ln>
              <a:effectLst/>
            </c:spPr>
            <c:extLst>
              <c:ext xmlns:c16="http://schemas.microsoft.com/office/drawing/2014/chart" uri="{C3380CC4-5D6E-409C-BE32-E72D297353CC}">
                <c16:uniqueId val="{0000000C-968A-4519-BAA5-C226F5F31860}"/>
              </c:ext>
            </c:extLst>
          </c:dPt>
          <c:dLbls>
            <c:dLbl>
              <c:idx val="0"/>
              <c:layout>
                <c:manualLayout>
                  <c:x val="8.3513251128178867E-3"/>
                  <c:y val="5.0480063423893287E-2"/>
                </c:manualLayout>
              </c:layout>
              <c:tx>
                <c:rich>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9A8D788B-6E72-4E1A-B064-4D2AB7929877}" type="CATEGORYNAME">
                      <a:rPr lang="en-US" altLang="ja-JP" sz="600">
                        <a:latin typeface="Arial" panose="020B0604020202020204" pitchFamily="34" charset="0"/>
                        <a:cs typeface="Arial" panose="020B0604020202020204" pitchFamily="34" charset="0"/>
                      </a:rPr>
                      <a:pPr>
                        <a:defRPr sz="6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600" baseline="0" dirty="0">
                      <a:latin typeface="Arial" panose="020B0604020202020204" pitchFamily="34" charset="0"/>
                      <a:cs typeface="Arial" panose="020B0604020202020204" pitchFamily="34" charset="0"/>
                    </a:endParaRPr>
                  </a:p>
                  <a:p>
                    <a:pPr>
                      <a:defRPr sz="600">
                        <a:solidFill>
                          <a:schemeClr val="bg1"/>
                        </a:solidFill>
                        <a:latin typeface="Arial" panose="020B0604020202020204" pitchFamily="34" charset="0"/>
                        <a:ea typeface="Meiryo UI" panose="020B0604030504040204" pitchFamily="50" charset="-128"/>
                        <a:cs typeface="Arial" panose="020B0604020202020204" pitchFamily="34" charset="0"/>
                      </a:defRPr>
                    </a:pPr>
                    <a:fld id="{EA45B481-FA35-4467-B84B-DACC3CDB1F0F}" type="VALUE">
                      <a:rPr lang="en-US" altLang="ja-JP" sz="600">
                        <a:latin typeface="Arial" panose="020B0604020202020204" pitchFamily="34" charset="0"/>
                        <a:cs typeface="Arial" panose="020B0604020202020204" pitchFamily="34" charset="0"/>
                      </a:rPr>
                      <a:pPr>
                        <a:defRPr sz="6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r>
                      <a:rPr lang="en-US" altLang="ja-JP" sz="600" dirty="0">
                        <a:latin typeface="Arial" panose="020B0604020202020204" pitchFamily="34" charset="0"/>
                        <a:cs typeface="Arial" panose="020B0604020202020204" pitchFamily="34" charset="0"/>
                      </a:rPr>
                      <a:t>katao</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480-43EF-9D81-02DCBB2D8E92}"/>
                </c:ext>
              </c:extLst>
            </c:dLbl>
            <c:dLbl>
              <c:idx val="1"/>
              <c:tx>
                <c:rich>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fld id="{4F568977-F764-46B0-9E64-351CEDCAD31A}" type="CATEGORYNAME">
                      <a:rPr lang="en-US" altLang="ja-JP" sz="600">
                        <a:latin typeface="Arial" panose="020B0604020202020204" pitchFamily="34" charset="0"/>
                        <a:cs typeface="Arial" panose="020B0604020202020204" pitchFamily="34" charset="0"/>
                      </a:rPr>
                      <a:pPr>
                        <a:defRPr sz="600">
                          <a:solidFill>
                            <a:schemeClr val="bg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600" baseline="0" dirty="0">
                      <a:latin typeface="Arial" panose="020B0604020202020204" pitchFamily="34" charset="0"/>
                      <a:cs typeface="Arial" panose="020B0604020202020204" pitchFamily="34" charset="0"/>
                    </a:endParaRPr>
                  </a:p>
                  <a:p>
                    <a:pPr>
                      <a:defRPr sz="600">
                        <a:solidFill>
                          <a:schemeClr val="bg1"/>
                        </a:solidFill>
                        <a:latin typeface="Arial" panose="020B0604020202020204" pitchFamily="34" charset="0"/>
                        <a:ea typeface="Meiryo UI" panose="020B0604030504040204" pitchFamily="50" charset="-128"/>
                        <a:cs typeface="Arial" panose="020B0604020202020204" pitchFamily="34" charset="0"/>
                      </a:defRPr>
                    </a:pPr>
                    <a:fld id="{97B2D512-D92C-40FF-9B3E-E748D4A88CC5}" type="VALUE">
                      <a:rPr lang="en-US" altLang="ja-JP" sz="600">
                        <a:latin typeface="Arial" panose="020B0604020202020204" pitchFamily="34" charset="0"/>
                        <a:cs typeface="Arial" panose="020B0604020202020204" pitchFamily="34" charset="0"/>
                      </a:rPr>
                      <a:pPr>
                        <a:defRPr sz="600">
                          <a:solidFill>
                            <a:schemeClr val="bg1"/>
                          </a:solidFill>
                          <a:latin typeface="Arial" panose="020B0604020202020204" pitchFamily="34" charset="0"/>
                          <a:ea typeface="Meiryo UI" panose="020B0604030504040204" pitchFamily="50" charset="-128"/>
                          <a:cs typeface="Arial" panose="020B0604020202020204" pitchFamily="34" charset="0"/>
                        </a:defRPr>
                      </a:pPr>
                      <a:t>[値]</a:t>
                    </a:fld>
                    <a:r>
                      <a:rPr lang="en-US" altLang="ja-JP" sz="600" dirty="0">
                        <a:latin typeface="Arial" panose="020B0604020202020204" pitchFamily="34" charset="0"/>
                        <a:cs typeface="Arial" panose="020B0604020202020204" pitchFamily="34" charset="0"/>
                      </a:rPr>
                      <a:t>katao</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8480-43EF-9D81-02DCBB2D8E92}"/>
                </c:ext>
              </c:extLst>
            </c:dLbl>
            <c:dLbl>
              <c:idx val="2"/>
              <c:layout>
                <c:manualLayout>
                  <c:x val="-6.9049707602339182E-3"/>
                  <c:y val="1.1422969103738339E-2"/>
                </c:manualLayout>
              </c:layout>
              <c:tx>
                <c:rich>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FAD5B01F-751B-43D9-8247-5C9534AFE9B7}" type="CATEGORYNAME">
                      <a:rPr lang="en-US" altLang="ja-JP" sz="600">
                        <a:latin typeface="Arial" panose="020B0604020202020204" pitchFamily="34" charset="0"/>
                        <a:cs typeface="Arial" panose="020B0604020202020204" pitchFamily="34" charset="0"/>
                      </a:rPr>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600" baseline="0" dirty="0">
                      <a:latin typeface="Arial" panose="020B0604020202020204" pitchFamily="34" charset="0"/>
                      <a:cs typeface="Arial" panose="020B0604020202020204" pitchFamily="34" charset="0"/>
                    </a:endParaRPr>
                  </a:p>
                  <a:p>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BD2A96F-F17F-45F8-854C-4EB854693F97}" type="VALUE">
                      <a:rPr lang="en-US" altLang="ja-JP" sz="600">
                        <a:latin typeface="Arial" panose="020B0604020202020204" pitchFamily="34" charset="0"/>
                        <a:cs typeface="Arial" panose="020B0604020202020204" pitchFamily="34" charset="0"/>
                      </a:rPr>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r>
                      <a:rPr lang="en-US" altLang="ja-JP" sz="600" dirty="0">
                        <a:latin typeface="Arial" panose="020B0604020202020204" pitchFamily="34" charset="0"/>
                        <a:cs typeface="Arial" panose="020B0604020202020204" pitchFamily="34" charset="0"/>
                      </a:rPr>
                      <a:t>katao</a:t>
                    </a:r>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503296783625731"/>
                      <c:h val="0.27865490639458074"/>
                    </c:manualLayout>
                  </c15:layout>
                  <c15:dlblFieldTable/>
                  <c15:showDataLabelsRange val="0"/>
                </c:ext>
                <c:ext xmlns:c16="http://schemas.microsoft.com/office/drawing/2014/chart" uri="{C3380CC4-5D6E-409C-BE32-E72D297353CC}">
                  <c16:uniqueId val="{00000003-8480-43EF-9D81-02DCBB2D8E92}"/>
                </c:ext>
              </c:extLst>
            </c:dLbl>
            <c:dLbl>
              <c:idx val="3"/>
              <c:layout>
                <c:manualLayout>
                  <c:x val="-0.19487329434697853"/>
                  <c:y val="0.16358330250353351"/>
                </c:manualLayout>
              </c:layout>
              <c:tx>
                <c:rich>
                  <a:bodyPr rot="0" spcFirstLastPara="1" vertOverflow="overflow" horzOverflow="overflow" vert="horz" wrap="square" lIns="38100" tIns="0" rIns="38100" bIns="19050" anchor="ctr" anchorCtr="1">
                    <a:no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en-US" altLang="ja-JP" sz="600" baseline="0" dirty="0">
                        <a:latin typeface="Arial" panose="020B0604020202020204" pitchFamily="34" charset="0"/>
                        <a:cs typeface="Arial" panose="020B0604020202020204" pitchFamily="34" charset="0"/>
                      </a:rPr>
                      <a:t>Overexertion at</a:t>
                    </a:r>
                  </a:p>
                  <a:p>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r>
                      <a:rPr lang="en-US" altLang="ja-JP" sz="600" baseline="0" dirty="0">
                        <a:latin typeface="Arial" panose="020B0604020202020204" pitchFamily="34" charset="0"/>
                        <a:cs typeface="Arial" panose="020B0604020202020204" pitchFamily="34" charset="0"/>
                      </a:rPr>
                      <a:t>Strain</a:t>
                    </a:r>
                  </a:p>
                  <a:p>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3FD30540-ED1A-406C-93FB-74BD1D7EFAD6}" type="VALUE">
                      <a:rPr lang="en-US" altLang="ja-JP" sz="600">
                        <a:latin typeface="Arial" panose="020B0604020202020204" pitchFamily="34" charset="0"/>
                        <a:cs typeface="Arial" panose="020B0604020202020204" pitchFamily="34" charset="0"/>
                      </a:rPr>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r>
                      <a:rPr lang="en-US" altLang="ja-JP" sz="600" dirty="0">
                        <a:latin typeface="Arial" panose="020B0604020202020204" pitchFamily="34" charset="0"/>
                        <a:cs typeface="Arial" panose="020B0604020202020204" pitchFamily="34" charset="0"/>
                      </a:rPr>
                      <a:t>katao</a:t>
                    </a:r>
                  </a:p>
                </c:rich>
              </c:tx>
              <c:numFmt formatCode="General" sourceLinked="0"/>
              <c:spPr>
                <a:noFill/>
                <a:ln>
                  <a:noFill/>
                </a:ln>
                <a:effectLst/>
              </c:spPr>
              <c:txPr>
                <a:bodyPr rot="0" spcFirstLastPara="1" vertOverflow="overflow" horzOverflow="overflow" vert="horz" wrap="square" lIns="38100" tIns="0" rIns="38100" bIns="19050" anchor="ctr" anchorCtr="1">
                  <a:no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150999025341131"/>
                      <c:h val="0.15557389336385194"/>
                    </c:manualLayout>
                  </c15:layout>
                  <c15:dlblFieldTable/>
                  <c15:showDataLabelsRange val="0"/>
                </c:ext>
                <c:ext xmlns:c16="http://schemas.microsoft.com/office/drawing/2014/chart" uri="{C3380CC4-5D6E-409C-BE32-E72D297353CC}">
                  <c16:uniqueId val="{00000004-8480-43EF-9D81-02DCBB2D8E92}"/>
                </c:ext>
              </c:extLst>
            </c:dLbl>
            <c:dLbl>
              <c:idx val="4"/>
              <c:layout>
                <c:manualLayout>
                  <c:x val="-0.16617811890838208"/>
                  <c:y val="2.0755274392902649E-2"/>
                </c:manualLayout>
              </c:layout>
              <c:tx>
                <c:rich>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A6D7EAA0-F587-4BA6-9C4E-A19C52A84869}" type="CATEGORYNAME">
                      <a:rPr lang="en-US" altLang="ja-JP"/>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baseline="0" dirty="0"/>
                  </a:p>
                  <a:p>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fld id="{F0EB2691-01D0-40C6-80D7-BD3F713FD7BE}" type="VALUE">
                      <a:rPr lang="en-US" altLang="ja-JP"/>
                      <a:pPr>
                        <a:defRPr sz="60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t>[値]</a:t>
                    </a:fld>
                    <a:r>
                      <a:rPr lang="en-US" altLang="ja-JP" dirty="0"/>
                      <a:t>katao</a:t>
                    </a:r>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14032212475633529"/>
                      <c:h val="0.12582899507145789"/>
                    </c:manualLayout>
                  </c15:layout>
                  <c15:dlblFieldTable/>
                  <c15:showDataLabelsRange val="0"/>
                </c:ext>
                <c:ext xmlns:c16="http://schemas.microsoft.com/office/drawing/2014/chart" uri="{C3380CC4-5D6E-409C-BE32-E72D297353CC}">
                  <c16:uniqueId val="{00000005-8480-43EF-9D81-02DCBB2D8E92}"/>
                </c:ext>
              </c:extLst>
            </c:dLbl>
            <c:dLbl>
              <c:idx val="5"/>
              <c:layout>
                <c:manualLayout>
                  <c:x val="-0.14664887914230018"/>
                  <c:y val="-6.1093714524120477E-2"/>
                </c:manualLayout>
              </c:layout>
              <c:tx>
                <c:rich>
                  <a:bodyPr/>
                  <a:lstStyle/>
                  <a:p>
                    <a:fld id="{55361B60-56F1-41E6-BB66-D85E48DAADC1}" type="CATEGORYNAME">
                      <a:rPr lang="en-US" altLang="ja-JP"/>
                      <a:pPr/>
                      <a:t>[分類名]</a:t>
                    </a:fld>
                    <a:endParaRPr lang="en-US" altLang="ja-JP" baseline="0" dirty="0"/>
                  </a:p>
                  <a:p>
                    <a:fld id="{C7BBF405-15E2-48D5-A707-12C3BF154077}" type="VALUE">
                      <a:rPr lang="en-US" altLang="ja-JP"/>
                      <a:pPr/>
                      <a:t>[値]</a:t>
                    </a:fld>
                    <a:r>
                      <a:rPr lang="en-US" altLang="ja-JP" dirty="0"/>
                      <a:t>katao</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968A-4519-BAA5-C226F5F31860}"/>
                </c:ext>
              </c:extLst>
            </c:dLbl>
            <c:dLbl>
              <c:idx val="6"/>
              <c:layout>
                <c:manualLayout>
                  <c:x val="-0.11990740740740743"/>
                  <c:y val="-0.15055276582682833"/>
                </c:manualLayout>
              </c:layout>
              <c:tx>
                <c:rich>
                  <a:bodyPr/>
                  <a:lstStyle/>
                  <a:p>
                    <a:fld id="{64CB4BF6-9372-4727-9923-62097750A887}" type="CATEGORYNAME">
                      <a:rPr lang="en-US" altLang="ja-JP"/>
                      <a:pPr/>
                      <a:t>[分類名]</a:t>
                    </a:fld>
                    <a:endParaRPr lang="en-US" altLang="ja-JP" baseline="0" dirty="0"/>
                  </a:p>
                  <a:p>
                    <a:fld id="{0A61052A-FCA5-43BF-9216-464C6454CFD8}" type="VALUE">
                      <a:rPr lang="en-US" altLang="ja-JP"/>
                      <a:pPr/>
                      <a:t>[値]</a:t>
                    </a:fld>
                    <a:r>
                      <a:rPr lang="en-US" altLang="ja-JP" dirty="0"/>
                      <a:t>katao</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E-968A-4519-BAA5-C226F5F31860}"/>
                </c:ext>
              </c:extLst>
            </c:dLbl>
            <c:dLbl>
              <c:idx val="7"/>
              <c:layout>
                <c:manualLayout>
                  <c:x val="2.7956205795871586E-3"/>
                  <c:y val="1.6230724422965183E-3"/>
                </c:manualLayout>
              </c:layout>
              <c:tx>
                <c:rich>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fld id="{7DC99CB1-521E-4A23-9B9F-3421252D9A80}" type="CATEGORYNAME">
                      <a:rPr lang="en-US" altLang="ja-JP" sz="600">
                        <a:solidFill>
                          <a:schemeClr val="tx1"/>
                        </a:solidFill>
                        <a:latin typeface="Arial" panose="020B0604020202020204" pitchFamily="34" charset="0"/>
                        <a:cs typeface="Arial" panose="020B0604020202020204" pitchFamily="34" charset="0"/>
                      </a:rPr>
                      <a:pPr>
                        <a:defRPr sz="600">
                          <a:solidFill>
                            <a:schemeClr val="tx1"/>
                          </a:solidFill>
                          <a:latin typeface="Arial" panose="020B0604020202020204" pitchFamily="34" charset="0"/>
                          <a:ea typeface="Meiryo UI" panose="020B0604030504040204" pitchFamily="50" charset="-128"/>
                          <a:cs typeface="Arial" panose="020B0604020202020204" pitchFamily="34" charset="0"/>
                        </a:defRPr>
                      </a:pPr>
                      <a:t>[分類名]</a:t>
                    </a:fld>
                    <a:endParaRPr lang="en-US" altLang="ja-JP" sz="600" baseline="0" dirty="0">
                      <a:solidFill>
                        <a:schemeClr val="tx1"/>
                      </a:solidFill>
                      <a:latin typeface="Arial" panose="020B0604020202020204" pitchFamily="34" charset="0"/>
                      <a:cs typeface="Arial" panose="020B0604020202020204" pitchFamily="34" charset="0"/>
                    </a:endParaRPr>
                  </a:p>
                  <a:p>
                    <a:pPr>
                      <a:defRPr sz="600">
                        <a:solidFill>
                          <a:schemeClr val="tx1"/>
                        </a:solidFill>
                        <a:latin typeface="Arial" panose="020B0604020202020204" pitchFamily="34" charset="0"/>
                        <a:ea typeface="Meiryo UI" panose="020B0604030504040204" pitchFamily="50" charset="-128"/>
                        <a:cs typeface="Arial" panose="020B0604020202020204" pitchFamily="34" charset="0"/>
                      </a:defRPr>
                    </a:pPr>
                    <a:fld id="{2CB2FF57-D022-4A5E-8BEE-8AAA3CF085E1}" type="VALUE">
                      <a:rPr lang="en-US" altLang="ja-JP" sz="600">
                        <a:solidFill>
                          <a:schemeClr val="tx1"/>
                        </a:solidFill>
                        <a:latin typeface="Arial" panose="020B0604020202020204" pitchFamily="34" charset="0"/>
                        <a:cs typeface="Arial" panose="020B0604020202020204" pitchFamily="34" charset="0"/>
                      </a:rPr>
                      <a:pPr>
                        <a:defRPr sz="600">
                          <a:solidFill>
                            <a:schemeClr val="tx1"/>
                          </a:solidFill>
                          <a:latin typeface="Arial" panose="020B0604020202020204" pitchFamily="34" charset="0"/>
                          <a:ea typeface="Meiryo UI" panose="020B0604030504040204" pitchFamily="50" charset="-128"/>
                          <a:cs typeface="Arial" panose="020B0604020202020204" pitchFamily="34" charset="0"/>
                        </a:defRPr>
                      </a:pPr>
                      <a:t>[値]</a:t>
                    </a:fld>
                    <a:r>
                      <a:rPr lang="en-US" altLang="ja-JP" sz="600" dirty="0">
                        <a:solidFill>
                          <a:schemeClr val="tx1"/>
                        </a:solidFill>
                        <a:latin typeface="Arial" panose="020B0604020202020204" pitchFamily="34" charset="0"/>
                        <a:cs typeface="Arial" panose="020B0604020202020204" pitchFamily="34" charset="0"/>
                      </a:rPr>
                      <a:t>katao</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C-968A-4519-BAA5-C226F5F31860}"/>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ysClr val="windowText" lastClr="000000"/>
                  </a:solidFill>
                  <a:round/>
                </a:ln>
                <a:effectLst/>
              </c:spPr>
            </c:leaderLines>
            <c:extLst>
              <c:ext xmlns:c15="http://schemas.microsoft.com/office/drawing/2012/chart" uri="{CE6537A1-D6FC-4f65-9D91-7224C49458BB}"/>
            </c:extLst>
          </c:dLbls>
          <c:cat>
            <c:strRef>
              <c:f>①!$Z$3:$Z$10</c:f>
              <c:strCache>
                <c:ptCount val="8"/>
                <c:pt idx="0">
                  <c:v>Pagkadapa o pagkatumba</c:v>
                </c:pt>
                <c:pt idx="1">
                  <c:v>Aksidente sa trapiko</c:v>
                </c:pt>
                <c:pt idx="2">
                  <c:v>Heat stroke</c:v>
                </c:pt>
                <c:pt idx="3">
                  <c:v>Overexertion at strain</c:v>
                </c:pt>
                <c:pt idx="4">
                  <c:v>Aksidente sa proper</c:v>
                </c:pt>
                <c:pt idx="5">
                  <c:v>Pagkahulog</c:v>
                </c:pt>
                <c:pt idx="6">
                  <c:v>Pagka-ipit</c:v>
                </c:pt>
                <c:pt idx="7">
                  <c:v>Iba pa</c:v>
                </c:pt>
              </c:strCache>
            </c:strRef>
          </c:cat>
          <c:val>
            <c:numRef>
              <c:f>①!$AA$3:$AA$10</c:f>
              <c:numCache>
                <c:formatCode>General"名"</c:formatCode>
                <c:ptCount val="8"/>
                <c:pt idx="0">
                  <c:v>571</c:v>
                </c:pt>
                <c:pt idx="1">
                  <c:v>275</c:v>
                </c:pt>
                <c:pt idx="2">
                  <c:v>189</c:v>
                </c:pt>
                <c:pt idx="3">
                  <c:v>145</c:v>
                </c:pt>
                <c:pt idx="4">
                  <c:v>117</c:v>
                </c:pt>
                <c:pt idx="5">
                  <c:v>117</c:v>
                </c:pt>
                <c:pt idx="6">
                  <c:v>84</c:v>
                </c:pt>
                <c:pt idx="7">
                  <c:v>171</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05555555555555"/>
          <c:y val="0.19212962962962962"/>
          <c:w val="0.46388888888888891"/>
          <c:h val="0.77314814814814814"/>
        </c:manualLayout>
      </c:layout>
      <c:doughnut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8480-43EF-9D81-02DCBB2D8E92}"/>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8480-43EF-9D81-02DCBB2D8E92}"/>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3-8480-43EF-9D81-02DCBB2D8E92}"/>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4-8480-43EF-9D81-02DCBB2D8E92}"/>
              </c:ext>
            </c:extLst>
          </c:dPt>
          <c:dLbls>
            <c:dLbl>
              <c:idx val="0"/>
              <c:layout>
                <c:manualLayout>
                  <c:x val="6.3292153551188911E-4"/>
                  <c:y val="-2.0718139399241848E-2"/>
                </c:manualLayout>
              </c:layout>
              <c:numFmt formatCode="0&quot;katao&quot;"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80-43EF-9D81-02DCBB2D8E92}"/>
                </c:ext>
              </c:extLst>
            </c:dLbl>
            <c:dLbl>
              <c:idx val="1"/>
              <c:layout>
                <c:manualLayout>
                  <c:x val="-0.17462931372973883"/>
                  <c:y val="9.2592592592592587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480-43EF-9D81-02DCBB2D8E92}"/>
                </c:ext>
              </c:extLst>
            </c:dLbl>
            <c:dLbl>
              <c:idx val="2"/>
              <c:layout>
                <c:manualLayout>
                  <c:x val="-0.12442034332316078"/>
                  <c:y val="-4.629629629629629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480-43EF-9D81-02DCBB2D8E92}"/>
                </c:ext>
              </c:extLst>
            </c:dLbl>
            <c:dLbl>
              <c:idx val="3"/>
              <c:tx>
                <c:rich>
                  <a:bodyPr/>
                  <a:lstStyle/>
                  <a:p>
                    <a:fld id="{E48F189B-9695-4B1B-B227-8E59DFA3E2A2}" type="CATEGORYNAME">
                      <a:rPr lang="en-US" altLang="ja-JP" sz="700">
                        <a:latin typeface="Arial" panose="020B0604020202020204" pitchFamily="34" charset="0"/>
                        <a:cs typeface="Arial" panose="020B0604020202020204" pitchFamily="34" charset="0"/>
                      </a:rPr>
                      <a:pPr/>
                      <a:t>[分類名]</a:t>
                    </a:fld>
                    <a:r>
                      <a:rPr lang="en-US" altLang="ja-JP" sz="700" baseline="0" dirty="0">
                        <a:latin typeface="Arial" panose="020B0604020202020204" pitchFamily="34" charset="0"/>
                        <a:cs typeface="Arial" panose="020B0604020202020204" pitchFamily="34" charset="0"/>
                      </a:rPr>
                      <a:t> </a:t>
                    </a:r>
                  </a:p>
                  <a:p>
                    <a:fld id="{567F19D8-F55E-4D1B-8E9A-320B2BE490BC}" type="VALUE">
                      <a:rPr lang="en-US" altLang="ja-JP" sz="700" baseline="0">
                        <a:latin typeface="Arial" panose="020B0604020202020204" pitchFamily="34" charset="0"/>
                        <a:cs typeface="Arial" panose="020B0604020202020204" pitchFamily="34" charset="0"/>
                      </a:rPr>
                      <a:pPr/>
                      <a:t>[値]</a:t>
                    </a:fld>
                    <a:endParaRPr lang="ja-JP" alt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8480-43EF-9D81-02DCBB2D8E92}"/>
                </c:ext>
              </c:extLst>
            </c:dLbl>
            <c:numFmt formatCode="0&quot;katao&quot;"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eiryo UI" panose="020B0604030504040204" pitchFamily="50" charset="-128"/>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①!$R$3:$R$6</c:f>
              <c:strCache>
                <c:ptCount val="4"/>
                <c:pt idx="0">
                  <c:v>Aksidente sa trapiko</c:v>
                </c:pt>
                <c:pt idx="1">
                  <c:v>Pagkahulog</c:v>
                </c:pt>
                <c:pt idx="2">
                  <c:v>Heat stroke</c:v>
                </c:pt>
                <c:pt idx="3">
                  <c:v>Iba pa</c:v>
                </c:pt>
              </c:strCache>
            </c:strRef>
          </c:cat>
          <c:val>
            <c:numRef>
              <c:f>①!$S$3:$S$6</c:f>
              <c:numCache>
                <c:formatCode>General"名"</c:formatCode>
                <c:ptCount val="4"/>
                <c:pt idx="0">
                  <c:v>8</c:v>
                </c:pt>
                <c:pt idx="1">
                  <c:v>3</c:v>
                </c:pt>
                <c:pt idx="2">
                  <c:v>1</c:v>
                </c:pt>
                <c:pt idx="3">
                  <c:v>3</c:v>
                </c:pt>
              </c:numCache>
            </c:numRef>
          </c:val>
          <c:extLst>
            <c:ext xmlns:c16="http://schemas.microsoft.com/office/drawing/2014/chart" uri="{C3380CC4-5D6E-409C-BE32-E72D297353CC}">
              <c16:uniqueId val="{00000000-8480-43EF-9D81-02DCBB2D8E92}"/>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009186351706035E-2"/>
          <c:y val="5.2546296296296299E-2"/>
          <c:w val="0.82273162729658789"/>
          <c:h val="0.79952901720618252"/>
        </c:manualLayout>
      </c:layout>
      <c:barChart>
        <c:barDir val="col"/>
        <c:grouping val="clustered"/>
        <c:varyColors val="0"/>
        <c:ser>
          <c:idx val="1"/>
          <c:order val="1"/>
          <c:tx>
            <c:v>死亡</c:v>
          </c:tx>
          <c:spPr>
            <a:solidFill>
              <a:srgbClr val="FF5050"/>
            </a:solidFill>
          </c:spPr>
          <c:invertIfNegative val="0"/>
          <c:dLbls>
            <c:dLbl>
              <c:idx val="3"/>
              <c:layout>
                <c:manualLayout>
                  <c:x val="0"/>
                  <c:y val="0.1111111111111111"/>
                </c:manualLayout>
              </c:layout>
              <c:numFmt formatCode="General\ &quot;katao&quot;" sourceLinked="0"/>
              <c:spPr>
                <a:noFill/>
                <a:ln>
                  <a:noFill/>
                </a:ln>
                <a:effectLst/>
              </c:spPr>
              <c:txPr>
                <a:bodyPr rot="0" spcFirstLastPara="1" vertOverflow="ellipsis" vert="horz" wrap="square" lIns="38100" tIns="19050" rIns="38100" bIns="18000" anchor="b" anchorCtr="1">
                  <a:spAutoFit/>
                </a:bodyPr>
                <a:lstStyle/>
                <a:p>
                  <a:pPr>
                    <a:defRPr sz="400" b="0" i="0" u="none" strike="noStrike"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D-4845-AD73-AA1C93DA53A6}"/>
                </c:ext>
              </c:extLst>
            </c:dLbl>
            <c:numFmt formatCode="General\ &quot;katao&quot;" sourceLinked="0"/>
            <c:spPr>
              <a:noFill/>
              <a:ln>
                <a:noFill/>
              </a:ln>
              <a:effectLst/>
            </c:spPr>
            <c:txPr>
              <a:bodyPr rot="0" spcFirstLastPara="1" vertOverflow="ellipsis" vert="horz" wrap="square" lIns="38100" tIns="19050" rIns="38100" bIns="18000" anchor="b" anchorCtr="1">
                <a:spAutoFit/>
              </a:bodyPr>
              <a:lstStyle/>
              <a:p>
                <a:pPr>
                  <a:defRPr sz="4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c:v>
                </c:pt>
                <c:pt idx="1">
                  <c:v>2015</c:v>
                </c:pt>
                <c:pt idx="2">
                  <c:v>2016</c:v>
                </c:pt>
                <c:pt idx="3">
                  <c:v>2017</c:v>
                </c:pt>
                <c:pt idx="4">
                  <c:v>2018</c:v>
                </c:pt>
              </c:strCache>
            </c:strRef>
          </c:cat>
          <c:val>
            <c:numRef>
              <c:f>①!$F$4:$F$8</c:f>
              <c:numCache>
                <c:formatCode>General"名"</c:formatCode>
                <c:ptCount val="5"/>
                <c:pt idx="0">
                  <c:v>14</c:v>
                </c:pt>
                <c:pt idx="1">
                  <c:v>17</c:v>
                </c:pt>
                <c:pt idx="2">
                  <c:v>12</c:v>
                </c:pt>
                <c:pt idx="3">
                  <c:v>25</c:v>
                </c:pt>
                <c:pt idx="4">
                  <c:v>16</c:v>
                </c:pt>
              </c:numCache>
            </c:numRef>
          </c:val>
          <c:extLst>
            <c:ext xmlns:c16="http://schemas.microsoft.com/office/drawing/2014/chart" uri="{C3380CC4-5D6E-409C-BE32-E72D297353CC}">
              <c16:uniqueId val="{00000001-A709-46BF-8CDA-8A09EE230828}"/>
            </c:ext>
          </c:extLst>
        </c:ser>
        <c:dLbls>
          <c:showLegendKey val="0"/>
          <c:showVal val="1"/>
          <c:showCatName val="0"/>
          <c:showSerName val="0"/>
          <c:showPercent val="0"/>
          <c:showBubbleSize val="0"/>
        </c:dLbls>
        <c:gapWidth val="100"/>
        <c:axId val="564194976"/>
        <c:axId val="564191448"/>
      </c:barChart>
      <c:lineChart>
        <c:grouping val="standard"/>
        <c:varyColors val="0"/>
        <c:ser>
          <c:idx val="0"/>
          <c:order val="0"/>
          <c:tx>
            <c:v>死傷</c:v>
          </c:tx>
          <c:spPr>
            <a:ln w="31750" cap="rnd">
              <a:solidFill>
                <a:srgbClr val="0070C0"/>
              </a:solidFill>
              <a:round/>
            </a:ln>
            <a:effectLst/>
          </c:spPr>
          <c:marker>
            <c:symbol val="circle"/>
            <c:size val="5"/>
            <c:spPr>
              <a:solidFill>
                <a:srgbClr val="0070C0"/>
              </a:solidFill>
              <a:ln w="25400">
                <a:solidFill>
                  <a:srgbClr val="0070C0"/>
                </a:solidFill>
                <a:bevel/>
              </a:ln>
              <a:effectLst/>
            </c:spPr>
          </c:marker>
          <c:dLbls>
            <c:numFmt formatCode="General\ &quot;katao&quot;"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①!$B$4:$B$8</c:f>
              <c:strCache>
                <c:ptCount val="5"/>
                <c:pt idx="0">
                  <c:v>2014</c:v>
                </c:pt>
                <c:pt idx="1">
                  <c:v>2015</c:v>
                </c:pt>
                <c:pt idx="2">
                  <c:v>2016</c:v>
                </c:pt>
                <c:pt idx="3">
                  <c:v>2017</c:v>
                </c:pt>
                <c:pt idx="4">
                  <c:v>2018</c:v>
                </c:pt>
              </c:strCache>
            </c:strRef>
          </c:cat>
          <c:val>
            <c:numRef>
              <c:f>①!$C$4:$C$8</c:f>
              <c:numCache>
                <c:formatCode>General"名"</c:formatCode>
                <c:ptCount val="5"/>
                <c:pt idx="0">
                  <c:v>660</c:v>
                </c:pt>
                <c:pt idx="1">
                  <c:v>746</c:v>
                </c:pt>
                <c:pt idx="2">
                  <c:v>745</c:v>
                </c:pt>
                <c:pt idx="3">
                  <c:v>779</c:v>
                </c:pt>
                <c:pt idx="4">
                  <c:v>817</c:v>
                </c:pt>
              </c:numCache>
            </c:numRef>
          </c:val>
          <c:smooth val="0"/>
          <c:extLst>
            <c:ext xmlns:c16="http://schemas.microsoft.com/office/drawing/2014/chart" uri="{C3380CC4-5D6E-409C-BE32-E72D297353CC}">
              <c16:uniqueId val="{00000000-A709-46BF-8CDA-8A09EE230828}"/>
            </c:ext>
          </c:extLst>
        </c:ser>
        <c:dLbls>
          <c:showLegendKey val="0"/>
          <c:showVal val="1"/>
          <c:showCatName val="0"/>
          <c:showSerName val="0"/>
          <c:showPercent val="0"/>
          <c:showBubbleSize val="0"/>
        </c:dLbls>
        <c:marker val="1"/>
        <c:smooth val="0"/>
        <c:axId val="564199288"/>
        <c:axId val="564195368"/>
      </c:lineChart>
      <c:valAx>
        <c:axId val="564195368"/>
        <c:scaling>
          <c:orientation val="minMax"/>
          <c:max val="900"/>
          <c:min val="0"/>
        </c:scaling>
        <c:delete val="0"/>
        <c:axPos val="r"/>
        <c:numFmt formatCode="General\ &quot;katao&quot;"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9288"/>
        <c:crosses val="max"/>
        <c:crossBetween val="between"/>
        <c:majorUnit val="200"/>
      </c:valAx>
      <c:catAx>
        <c:axId val="564199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5368"/>
        <c:crosses val="autoZero"/>
        <c:auto val="1"/>
        <c:lblAlgn val="ctr"/>
        <c:lblOffset val="100"/>
        <c:noMultiLvlLbl val="0"/>
      </c:catAx>
      <c:valAx>
        <c:axId val="564191448"/>
        <c:scaling>
          <c:orientation val="minMax"/>
        </c:scaling>
        <c:delete val="0"/>
        <c:axPos val="l"/>
        <c:numFmt formatCode="General\ &quot;katao&quot;"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64194976"/>
        <c:crosses val="autoZero"/>
        <c:crossBetween val="between"/>
        <c:majorUnit val="10"/>
      </c:valAx>
      <c:catAx>
        <c:axId val="564194976"/>
        <c:scaling>
          <c:orientation val="minMax"/>
        </c:scaling>
        <c:delete val="1"/>
        <c:axPos val="b"/>
        <c:numFmt formatCode="General" sourceLinked="1"/>
        <c:majorTickMark val="out"/>
        <c:minorTickMark val="none"/>
        <c:tickLblPos val="nextTo"/>
        <c:crossAx val="564191448"/>
        <c:crosses val="autoZero"/>
        <c:auto val="1"/>
        <c:lblAlgn val="ctr"/>
        <c:lblOffset val="100"/>
        <c:noMultiLvlLbl val="0"/>
      </c:catAx>
      <c:spPr>
        <a:noFill/>
        <a:ln>
          <a:noFill/>
        </a:ln>
        <a:effectLst/>
      </c:spPr>
    </c:plotArea>
    <c:legend>
      <c:legendPos val="b"/>
      <c:layout>
        <c:manualLayout>
          <c:xMode val="edge"/>
          <c:yMode val="edge"/>
          <c:x val="0.18253418803418803"/>
          <c:y val="0.22654730902777775"/>
          <c:w val="0.46199038461538455"/>
          <c:h val="7.852864583333332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0.29599</cdr:x>
      <cdr:y>0.35967</cdr:y>
    </cdr:from>
    <cdr:to>
      <cdr:x>0.59594</cdr:x>
      <cdr:y>0.65379</cdr:y>
    </cdr:to>
    <cdr:sp macro="" textlink="">
      <cdr:nvSpPr>
        <cdr:cNvPr id="3" name="テキスト ボックス 2"/>
        <cdr:cNvSpPr txBox="1"/>
      </cdr:nvSpPr>
      <cdr:spPr>
        <a:xfrm xmlns:a="http://schemas.openxmlformats.org/drawingml/2006/main">
          <a:off x="1214743" y="936232"/>
          <a:ext cx="1230995" cy="7655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600" dirty="0">
              <a:solidFill>
                <a:schemeClr val="tx1"/>
              </a:solidFill>
              <a:latin typeface="Arial" panose="020B0604020202020204" pitchFamily="34" charset="0"/>
              <a:ea typeface="Meiryo UI" panose="020B0604030504040204" pitchFamily="50" charset="-128"/>
              <a:cs typeface="Arial" panose="020B0604020202020204" pitchFamily="34" charset="0"/>
            </a:rPr>
            <a:t>2018</a:t>
          </a:r>
          <a:r>
            <a:rPr lang="ja-JP" altLang="en-US" sz="600" dirty="0">
              <a:solidFill>
                <a:schemeClr val="tx1"/>
              </a:solidFill>
              <a:latin typeface="Arial" panose="020B0604020202020204" pitchFamily="34" charset="0"/>
              <a:ea typeface="Meiryo UI" panose="020B0604030504040204" pitchFamily="50" charset="-128"/>
              <a:cs typeface="Arial" panose="020B0604020202020204" pitchFamily="34" charset="0"/>
            </a:rPr>
            <a:t> </a:t>
          </a:r>
          <a:endParaRPr lang="en-US" altLang="ja-JP" sz="6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Biktimang </a:t>
          </a:r>
          <a: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
          </a:r>
          <a:b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b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security guard</a:t>
          </a:r>
          <a:endPar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endParaRPr>
        </a:p>
        <a:p xmlns:a="http://schemas.openxmlformats.org/drawingml/2006/main">
          <a:pPr algn="ctr"/>
          <a:r>
            <a:rPr lang="en-US" altLang="ja-JP" sz="900" dirty="0">
              <a:solidFill>
                <a:schemeClr val="tx1"/>
              </a:solidFill>
              <a:latin typeface="Arial" panose="020B0604020202020204" pitchFamily="34" charset="0"/>
              <a:ea typeface="Meiryo UI" panose="020B0604030504040204" pitchFamily="50" charset="-128"/>
              <a:cs typeface="Arial" panose="020B0604020202020204" pitchFamily="34" charset="0"/>
            </a:rPr>
            <a:t>1669</a:t>
          </a:r>
          <a:r>
            <a:rPr lang="ja-JP" altLang="en-US" sz="900" dirty="0">
              <a:solidFill>
                <a:schemeClr val="tx1"/>
              </a:solidFill>
              <a:latin typeface="Arial" panose="020B0604020202020204" pitchFamily="34" charset="0"/>
              <a:ea typeface="Meiryo UI" panose="020B0604030504040204" pitchFamily="50" charset="-128"/>
              <a:cs typeface="Arial" panose="020B0604020202020204" pitchFamily="34" charset="0"/>
            </a:rPr>
            <a:t>katao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A423CB96-D018-44AB-868E-750588D5EC77}" type="datetimeFigureOut">
              <a:rPr kumimoji="1" lang="ja-JP" altLang="en-US" smtClean="0"/>
              <a:t>2022/3/2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5A7FF5F8-1051-4AA7-964B-EA33EF5AAE93}" type="slidenum">
              <a:rPr kumimoji="1" lang="ja-JP" altLang="en-US" smtClean="0"/>
              <a:t>‹#›</a:t>
            </a:fld>
            <a:endParaRPr kumimoji="1" lang="ja-JP" altLang="en-US"/>
          </a:p>
        </p:txBody>
      </p:sp>
    </p:spTree>
    <p:extLst>
      <p:ext uri="{BB962C8B-B14F-4D97-AF65-F5344CB8AC3E}">
        <p14:creationId xmlns:p14="http://schemas.microsoft.com/office/powerpoint/2010/main" val="41290858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1</a:t>
            </a:fld>
            <a:endParaRPr kumimoji="1" lang="ja-JP" altLang="en-US"/>
          </a:p>
        </p:txBody>
      </p:sp>
    </p:spTree>
    <p:extLst>
      <p:ext uri="{BB962C8B-B14F-4D97-AF65-F5344CB8AC3E}">
        <p14:creationId xmlns:p14="http://schemas.microsoft.com/office/powerpoint/2010/main" val="10484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5A7FF5F8-1051-4AA7-964B-EA33EF5AAE93}" type="slidenum">
              <a:rPr kumimoji="1" lang="ja-JP" altLang="en-US" smtClean="0"/>
              <a:t>4</a:t>
            </a:fld>
            <a:endParaRPr kumimoji="1" lang="ja-JP" altLang="en-US"/>
          </a:p>
        </p:txBody>
      </p:sp>
    </p:spTree>
    <p:extLst>
      <p:ext uri="{BB962C8B-B14F-4D97-AF65-F5344CB8AC3E}">
        <p14:creationId xmlns:p14="http://schemas.microsoft.com/office/powerpoint/2010/main" val="215840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199"/>
            <a:ext cx="7772400" cy="2400296"/>
          </a:xfrm>
        </p:spPr>
        <p:txBody>
          <a:bodyPr rtlCol="0" anchor="ctr"/>
          <a:lstStyle>
            <a:lvl1pPr algn="ctr">
              <a:defRPr sz="4800">
                <a:solidFill>
                  <a:schemeClr val="accent5">
                    <a:lumMod val="75000"/>
                  </a:schemeClr>
                </a:solidFill>
              </a:defRPr>
            </a:lvl1pPr>
          </a:lstStyle>
          <a:p>
            <a:pPr rtl="0"/>
            <a:r>
              <a:rPr lang="tl"/>
              <a:t>マスター タイトルの書式設定</a:t>
            </a:r>
            <a:endParaRPr lang="en-US" dirty="0"/>
          </a:p>
        </p:txBody>
      </p:sp>
      <p:sp>
        <p:nvSpPr>
          <p:cNvPr id="3" name="Subtitle 2"/>
          <p:cNvSpPr>
            <a:spLocks noGrp="1"/>
          </p:cNvSpPr>
          <p:nvPr>
            <p:ph type="subTitle" idx="1"/>
          </p:nvPr>
        </p:nvSpPr>
        <p:spPr>
          <a:xfrm>
            <a:off x="1143000" y="3670483"/>
            <a:ext cx="6858000" cy="2422587"/>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l"/>
              <a:t>マスター サブタイトルの書式設定</a:t>
            </a:r>
            <a:endParaRPr lang="en-US" dirty="0"/>
          </a:p>
        </p:txBody>
      </p:sp>
      <p:sp>
        <p:nvSpPr>
          <p:cNvPr id="13" name="Rectangle 4"/>
          <p:cNvSpPr>
            <a:spLocks noChangeArrowheads="1"/>
          </p:cNvSpPr>
          <p:nvPr/>
        </p:nvSpPr>
        <p:spPr bwMode="auto">
          <a:xfrm>
            <a:off x="259133" y="1302848"/>
            <a:ext cx="8650288" cy="122237"/>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4" name="Rectangle 5"/>
          <p:cNvSpPr>
            <a:spLocks noChangeArrowheads="1"/>
          </p:cNvSpPr>
          <p:nvPr/>
        </p:nvSpPr>
        <p:spPr bwMode="auto">
          <a:xfrm rot="10800000">
            <a:off x="246856" y="4158576"/>
            <a:ext cx="8650287" cy="120650"/>
          </a:xfrm>
          <a:prstGeom prst="rect">
            <a:avLst/>
          </a:prstGeom>
          <a:gradFill rotWithShape="1">
            <a:gsLst>
              <a:gs pos="0">
                <a:srgbClr val="333399"/>
              </a:gs>
              <a:gs pos="100000">
                <a:schemeClr val="bg1">
                  <a:alpha val="0"/>
                </a:schemeClr>
              </a:gs>
            </a:gsLst>
            <a:lin ang="0" scaled="1"/>
          </a:gradFill>
          <a:ln w="9525">
            <a:noFill/>
            <a:miter lim="800000"/>
            <a:headEnd/>
            <a:tailEnd/>
          </a:ln>
          <a:effectLst/>
        </p:spPr>
        <p:txBody>
          <a:bodyPr wrap="none" rtlCol="0" anchor="ctr"/>
          <a:lstStyle>
            <a:defPPr>
              <a:defRPr lang="ja-JP"/>
            </a:defPPr>
            <a:lvl1pPr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1pPr>
            <a:lvl2pPr marL="4572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2pPr>
            <a:lvl3pPr marL="9144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3pPr>
            <a:lvl4pPr marL="13716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4pPr>
            <a:lvl5pPr marL="1828800" algn="ctr" rtl="0" fontAlgn="base">
              <a:spcBef>
                <a:spcPct val="50000"/>
              </a:spcBef>
              <a:spcAft>
                <a:spcPct val="0"/>
              </a:spcAft>
              <a:defRPr kumimoji="1" sz="1400" kern="1200">
                <a:solidFill>
                  <a:schemeClr val="tx1"/>
                </a:solidFill>
                <a:latin typeface="Futura Md"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Futura Md"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Futura Md"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Futura Md"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Futura Md" pitchFamily="34" charset="0"/>
                <a:ea typeface="ＭＳ Ｐゴシック" pitchFamily="50" charset="-128"/>
                <a:cs typeface="+mn-cs"/>
              </a:defRPr>
            </a:lvl9pPr>
          </a:lstStyle>
          <a:p>
            <a:pPr rtl="0">
              <a:defRPr/>
            </a:pPr>
            <a:endParaRPr lang="ja-JP" altLang="en-US"/>
          </a:p>
        </p:txBody>
      </p:sp>
      <p:sp>
        <p:nvSpPr>
          <p:cNvPr id="16" name="Line 3"/>
          <p:cNvSpPr>
            <a:spLocks noChangeShapeType="1"/>
          </p:cNvSpPr>
          <p:nvPr/>
        </p:nvSpPr>
        <p:spPr bwMode="auto">
          <a:xfrm>
            <a:off x="165100" y="6524625"/>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
        <p:nvSpPr>
          <p:cNvPr id="11" name="Slide Number Placeholder 5"/>
          <p:cNvSpPr>
            <a:spLocks noGrp="1"/>
          </p:cNvSpPr>
          <p:nvPr>
            <p:ph type="sldNum" sz="quarter" idx="12"/>
          </p:nvPr>
        </p:nvSpPr>
        <p:spPr>
          <a:xfrm>
            <a:off x="3543300" y="6548437"/>
            <a:ext cx="2057400" cy="365125"/>
          </a:xfrm>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41913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l"/>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45441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59422"/>
            <a:ext cx="1971675" cy="5750169"/>
          </a:xfrm>
        </p:spPr>
        <p:txBody>
          <a:bodyPr vert="eaVert" rtlCol="0"/>
          <a:lstStyle/>
          <a:p>
            <a:pPr rtl="0"/>
            <a:r>
              <a:rPr lang="tl"/>
              <a:t>マスター タイトルの書式設定</a:t>
            </a:r>
            <a:endParaRPr lang="en-US" dirty="0"/>
          </a:p>
        </p:txBody>
      </p:sp>
      <p:sp>
        <p:nvSpPr>
          <p:cNvPr id="3" name="Vertical Text Placeholder 2"/>
          <p:cNvSpPr>
            <a:spLocks noGrp="1"/>
          </p:cNvSpPr>
          <p:nvPr>
            <p:ph type="body" orient="vert" idx="1"/>
          </p:nvPr>
        </p:nvSpPr>
        <p:spPr>
          <a:xfrm>
            <a:off x="628650" y="659422"/>
            <a:ext cx="5800725" cy="5750169"/>
          </a:xfrm>
        </p:spPr>
        <p:txBody>
          <a:bodyPr vert="eaVert"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228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l"/>
              <a:t>マスター タイトルの書式設定</a:t>
            </a:r>
            <a:endParaRPr lang="en-US" dirty="0"/>
          </a:p>
        </p:txBody>
      </p:sp>
      <p:sp>
        <p:nvSpPr>
          <p:cNvPr id="3" name="Content Placeholder 2"/>
          <p:cNvSpPr>
            <a:spLocks noGrp="1"/>
          </p:cNvSpPr>
          <p:nvPr>
            <p:ph idx="1"/>
          </p:nvPr>
        </p:nvSpPr>
        <p:spPr/>
        <p:txBody>
          <a:bodyPr rtlCol="0"/>
          <a:lstStyle>
            <a:lvl1pPr>
              <a:defRPr baseline="0"/>
            </a:lvl1pPr>
            <a:lvl2pPr>
              <a:defRPr/>
            </a:lvl2pPr>
            <a:lvl3pPr>
              <a:defRPr/>
            </a:lvl3pPr>
            <a:lvl4pPr>
              <a:defRPr/>
            </a:lvl4pPr>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51972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tl"/>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l"/>
              <a:t>マスター テキストの書式設定</a:t>
            </a:r>
          </a:p>
        </p:txBody>
      </p:sp>
      <p:sp>
        <p:nvSpPr>
          <p:cNvPr id="6" name="Slide Number Placeholder 5"/>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5038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l"/>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lvl1pPr>
              <a:defRPr/>
            </a:lvl1pPr>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7787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tl"/>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l"/>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l"/>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9" name="Slide Number Placeholder 8"/>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311104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l"/>
              <a:t>マスター タイトルの書式設定</a:t>
            </a:r>
            <a:endParaRPr lang="en-US" dirty="0"/>
          </a:p>
        </p:txBody>
      </p:sp>
      <p:sp>
        <p:nvSpPr>
          <p:cNvPr id="5" name="Slide Number Placeholder 4"/>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28658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96606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tl"/>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l"/>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001760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tl"/>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l"/>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l"/>
              <a:t>マスター テキストの書式設定</a:t>
            </a:r>
          </a:p>
        </p:txBody>
      </p:sp>
      <p:sp>
        <p:nvSpPr>
          <p:cNvPr id="7" name="Slide Number Placeholder 6"/>
          <p:cNvSpPr>
            <a:spLocks noGrp="1"/>
          </p:cNvSpPr>
          <p:nvPr>
            <p:ph type="sldNum" sz="quarter" idx="12"/>
          </p:nvPr>
        </p:nvSpPr>
        <p:spPr/>
        <p:txBody>
          <a:bodyPr rtlCol="0"/>
          <a:lstStyle/>
          <a:p>
            <a:pPr rtl="0"/>
            <a:fld id="{1228868F-0BF5-4F87-8A94-00DF56ADA4E5}" type="slidenum">
              <a:rPr kumimoji="1" lang="ja-JP" altLang="en-US" smtClean="0"/>
              <a:t>‹#›</a:t>
            </a:fld>
            <a:endParaRPr kumimoji="1" lang="ja-JP" altLang="en-US"/>
          </a:p>
        </p:txBody>
      </p:sp>
    </p:spTree>
    <p:extLst>
      <p:ext uri="{BB962C8B-B14F-4D97-AF65-F5344CB8AC3E}">
        <p14:creationId xmlns:p14="http://schemas.microsoft.com/office/powerpoint/2010/main" val="197991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4976" y="633548"/>
            <a:ext cx="8853023" cy="1854675"/>
          </a:xfrm>
          <a:prstGeom prst="rect">
            <a:avLst/>
          </a:prstGeom>
        </p:spPr>
        <p:txBody>
          <a:bodyPr vert="horz" lIns="91440" tIns="45720" rIns="91440" bIns="45720" rtlCol="0">
            <a:normAutofit/>
          </a:bodyPr>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endParaRPr lang="en-US" dirty="0"/>
          </a:p>
        </p:txBody>
      </p:sp>
      <p:sp>
        <p:nvSpPr>
          <p:cNvPr id="6" name="Slide Number Placeholder 5"/>
          <p:cNvSpPr>
            <a:spLocks noGrp="1"/>
          </p:cNvSpPr>
          <p:nvPr>
            <p:ph type="sldNum" sz="quarter" idx="4"/>
          </p:nvPr>
        </p:nvSpPr>
        <p:spPr>
          <a:xfrm>
            <a:off x="7092000" y="6548437"/>
            <a:ext cx="2057400" cy="365125"/>
          </a:xfrm>
          <a:prstGeom prst="rect">
            <a:avLst/>
          </a:prstGeom>
        </p:spPr>
        <p:txBody>
          <a:bodyPr vert="horz" lIns="91440" tIns="45720" rIns="91440" bIns="45720" rtlCol="0" anchor="ctr"/>
          <a:lstStyle>
            <a:lvl1pPr algn="r">
              <a:defRPr sz="12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rtl="0"/>
            <a:fld id="{1228868F-0BF5-4F87-8A94-00DF56ADA4E5}" type="slidenum">
              <a:rPr lang="ja-JP" altLang="en-US" smtClean="0"/>
              <a:pPr/>
              <a:t>‹#›</a:t>
            </a:fld>
            <a:endParaRPr lang="ja-JP" altLang="en-US"/>
          </a:p>
        </p:txBody>
      </p:sp>
      <p:sp>
        <p:nvSpPr>
          <p:cNvPr id="2" name="Title Placeholder 1"/>
          <p:cNvSpPr>
            <a:spLocks noGrp="1"/>
          </p:cNvSpPr>
          <p:nvPr>
            <p:ph type="title"/>
          </p:nvPr>
        </p:nvSpPr>
        <p:spPr>
          <a:xfrm>
            <a:off x="207962" y="78078"/>
            <a:ext cx="7858737" cy="499908"/>
          </a:xfrm>
          <a:prstGeom prst="rect">
            <a:avLst/>
          </a:prstGeom>
        </p:spPr>
        <p:txBody>
          <a:bodyPr vert="horz" lIns="91440" tIns="45720" rIns="91440" bIns="45720" rtlCol="0" anchor="ctr">
            <a:noAutofit/>
          </a:bodyPr>
          <a:lstStyle/>
          <a:p>
            <a:pPr rtl="0"/>
            <a:r>
              <a:rPr lang="tl"/>
              <a:t>マスター タイトルの書式設定</a:t>
            </a:r>
            <a:endParaRPr lang="en-US" dirty="0"/>
          </a:p>
        </p:txBody>
      </p:sp>
      <p:sp>
        <p:nvSpPr>
          <p:cNvPr id="19" name="Rectangle 2"/>
          <p:cNvSpPr>
            <a:spLocks noChangeArrowheads="1"/>
          </p:cNvSpPr>
          <p:nvPr/>
        </p:nvSpPr>
        <p:spPr bwMode="auto">
          <a:xfrm>
            <a:off x="165100" y="81000"/>
            <a:ext cx="42863" cy="6588000"/>
          </a:xfrm>
          <a:prstGeom prst="rect">
            <a:avLst/>
          </a:prstGeom>
          <a:solidFill>
            <a:srgbClr val="140078"/>
          </a:solidFill>
          <a:ln w="9525">
            <a:noFill/>
            <a:miter lim="800000"/>
            <a:headEnd/>
            <a:tailEnd/>
          </a:ln>
          <a:effectLst/>
        </p:spPr>
        <p:txBody>
          <a:bodyPr wrap="none" rtlCol="0" anchor="ctr"/>
          <a:lstStyle/>
          <a:p>
            <a:pPr rtl="0">
              <a:defRPr/>
            </a:pPr>
            <a:endParaRPr lang="ja-JP" altLang="en-US">
              <a:latin typeface="Arial" charset="0"/>
            </a:endParaRPr>
          </a:p>
        </p:txBody>
      </p:sp>
      <p:sp>
        <p:nvSpPr>
          <p:cNvPr id="20" name="Line 3"/>
          <p:cNvSpPr>
            <a:spLocks noChangeShapeType="1"/>
          </p:cNvSpPr>
          <p:nvPr/>
        </p:nvSpPr>
        <p:spPr bwMode="auto">
          <a:xfrm>
            <a:off x="165100" y="6669000"/>
            <a:ext cx="8085503" cy="0"/>
          </a:xfrm>
          <a:prstGeom prst="line">
            <a:avLst/>
          </a:prstGeom>
          <a:noFill/>
          <a:ln w="12700">
            <a:solidFill>
              <a:srgbClr val="140078"/>
            </a:solidFill>
            <a:round/>
            <a:headEnd/>
            <a:tailEnd/>
          </a:ln>
          <a:effectLst/>
        </p:spPr>
        <p:txBody>
          <a:bodyPr rtlCol="0"/>
          <a:lstStyle/>
          <a:p>
            <a:pPr rtl="0">
              <a:defRPr/>
            </a:pPr>
            <a:endParaRPr lang="ja-JP" altLang="en-US">
              <a:latin typeface="Arial" charset="0"/>
            </a:endParaRPr>
          </a:p>
        </p:txBody>
      </p:sp>
    </p:spTree>
    <p:extLst>
      <p:ext uri="{BB962C8B-B14F-4D97-AF65-F5344CB8AC3E}">
        <p14:creationId xmlns:p14="http://schemas.microsoft.com/office/powerpoint/2010/main" val="42162782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2800" b="1"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tl" sz="4000">
                <a:latin typeface="Arial" panose="020B0604020202020204" pitchFamily="34" charset="0"/>
                <a:cs typeface="Arial" panose="020B0604020202020204" pitchFamily="34" charset="0"/>
              </a:rPr>
              <a:t>Para sa Kaligtasan at Kalusugan sa Trabaho</a:t>
            </a:r>
          </a:p>
        </p:txBody>
      </p:sp>
      <p:sp>
        <p:nvSpPr>
          <p:cNvPr id="3" name="サブタイトル 2"/>
          <p:cNvSpPr>
            <a:spLocks noGrp="1"/>
          </p:cNvSpPr>
          <p:nvPr>
            <p:ph type="subTitle" idx="1"/>
          </p:nvPr>
        </p:nvSpPr>
        <p:spPr>
          <a:xfrm>
            <a:off x="180000" y="909000"/>
            <a:ext cx="6858000" cy="1132428"/>
          </a:xfrm>
        </p:spPr>
        <p:txBody>
          <a:bodyPr rtlCol="0">
            <a:normAutofit/>
          </a:bodyPr>
          <a:lstStyle/>
          <a:p>
            <a:pPr algn="l" rtl="0"/>
            <a:r>
              <a:rPr lang="tl" sz="1800">
                <a:latin typeface="Arial" panose="020B0604020202020204" pitchFamily="34" charset="0"/>
                <a:cs typeface="Arial" panose="020B0604020202020204" pitchFamily="34" charset="0"/>
              </a:rPr>
              <a:t>Para sa mga Taong Nagtatrabaho bilang Security Guard</a:t>
            </a:r>
          </a:p>
        </p:txBody>
      </p:sp>
    </p:spTree>
    <p:extLst>
      <p:ext uri="{BB962C8B-B14F-4D97-AF65-F5344CB8AC3E}">
        <p14:creationId xmlns:p14="http://schemas.microsoft.com/office/powerpoint/2010/main" val="3192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Kumpirmahin at sundin ang security order handbook.</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5886675"/>
          </a:xfrm>
        </p:spPr>
        <p:txBody>
          <a:bodyPr rtlCol="0">
            <a:normAutofit/>
          </a:bodyPr>
          <a:lstStyle/>
          <a:p>
            <a:pPr rtl="0"/>
            <a:r>
              <a:rPr lang="tl" sz="2000" dirty="0">
                <a:latin typeface="Arial" panose="020B0604020202020204" pitchFamily="34" charset="0"/>
                <a:cs typeface="Arial" panose="020B0604020202020204" pitchFamily="34" charset="0"/>
              </a:rPr>
              <a:t>Mga puntos: Seguridad sa pasilidad</a:t>
            </a:r>
          </a:p>
          <a:p>
            <a:pPr marL="468000" lvl="1" rtl="0"/>
            <a:r>
              <a:rPr lang="tl" sz="1800" dirty="0">
                <a:latin typeface="Arial" panose="020B0604020202020204" pitchFamily="34" charset="0"/>
                <a:cs typeface="Arial" panose="020B0604020202020204" pitchFamily="34" charset="0"/>
              </a:rPr>
              <a:t>Dapat </a:t>
            </a:r>
            <a:r>
              <a:rPr lang="tl" sz="1800" b="1" u="sng" dirty="0">
                <a:solidFill>
                  <a:srgbClr val="F24F4F"/>
                </a:solidFill>
                <a:latin typeface="Arial" panose="020B0604020202020204" pitchFamily="34" charset="0"/>
                <a:cs typeface="Arial" panose="020B0604020202020204" pitchFamily="34" charset="0"/>
              </a:rPr>
              <a:t>nauunawaan nang husto</a:t>
            </a:r>
            <a:r>
              <a:rPr lang="tl" sz="1800" dirty="0">
                <a:latin typeface="Arial" panose="020B0604020202020204" pitchFamily="34" charset="0"/>
                <a:cs typeface="Arial" panose="020B0604020202020204" pitchFamily="34" charset="0"/>
              </a:rPr>
              <a:t> ang mga nilalaman ng security plan at security order handbook at mga regulasyon sa pasilidad, atbp.</a:t>
            </a:r>
          </a:p>
          <a:p>
            <a:pPr marL="468000" lvl="1" rtl="0"/>
            <a:r>
              <a:rPr lang="tl" sz="1800" dirty="0">
                <a:latin typeface="Arial" panose="020B0604020202020204" pitchFamily="34" charset="0"/>
                <a:cs typeface="Arial" panose="020B0604020202020204" pitchFamily="34" charset="0"/>
              </a:rPr>
              <a:t>Kumpirmahin nang maaga kung </a:t>
            </a:r>
            <a:r>
              <a:rPr lang="tl" sz="1800" b="1" u="sng" dirty="0">
                <a:solidFill>
                  <a:srgbClr val="F24F4F"/>
                </a:solidFill>
                <a:latin typeface="Arial" panose="020B0604020202020204" pitchFamily="34" charset="0"/>
                <a:cs typeface="Arial" panose="020B0604020202020204" pitchFamily="34" charset="0"/>
              </a:rPr>
              <a:t>paano mag-handle</a:t>
            </a:r>
            <a:r>
              <a:rPr lang="tl" sz="1800" dirty="0">
                <a:latin typeface="Arial" panose="020B0604020202020204" pitchFamily="34" charset="0"/>
                <a:cs typeface="Arial" panose="020B0604020202020204" pitchFamily="34" charset="0"/>
              </a:rPr>
              <a:t> at </a:t>
            </a:r>
            <a:r>
              <a:rPr lang="tl" sz="1800" b="1" u="sng" dirty="0">
                <a:solidFill>
                  <a:srgbClr val="F24F4F"/>
                </a:solidFill>
                <a:latin typeface="Arial" panose="020B0604020202020204" pitchFamily="34" charset="0"/>
                <a:cs typeface="Arial" panose="020B0604020202020204" pitchFamily="34" charset="0"/>
              </a:rPr>
              <a:t>paano mamahala</a:t>
            </a:r>
            <a:r>
              <a:rPr lang="tl" sz="1800" dirty="0">
                <a:latin typeface="Arial" panose="020B0604020202020204" pitchFamily="34" charset="0"/>
                <a:cs typeface="Arial" panose="020B0604020202020204" pitchFamily="34" charset="0"/>
              </a:rPr>
              <a:t> ng mga equipment tulad ng elevator, fire shutter, fire door, electronic lock at key, atbp.</a:t>
            </a:r>
          </a:p>
          <a:p>
            <a:pPr marL="468000" lvl="1" rtl="0"/>
            <a:r>
              <a:rPr lang="tl" sz="1800" b="1" u="sng" dirty="0">
                <a:solidFill>
                  <a:srgbClr val="F24F4F"/>
                </a:solidFill>
                <a:latin typeface="Arial" panose="020B0604020202020204" pitchFamily="34" charset="0"/>
                <a:cs typeface="Arial" panose="020B0604020202020204" pitchFamily="34" charset="0"/>
              </a:rPr>
              <a:t>Kumpirmahin ang mga nauugnay na batas, regulasyon, at patakaran</a:t>
            </a:r>
            <a:r>
              <a:rPr lang="ja" sz="1800" u="sng" dirty="0">
                <a:latin typeface="Arial" panose="020B0604020202020204" pitchFamily="34" charset="0"/>
                <a:cs typeface="Arial" panose="020B0604020202020204" pitchFamily="34" charset="0"/>
              </a:rPr>
              <a:t> </a:t>
            </a:r>
            <a:r>
              <a:rPr lang="ja" sz="1800" b="1" u="sng" dirty="0">
                <a:solidFill>
                  <a:srgbClr val="F24F4F"/>
                </a:solidFill>
                <a:latin typeface="Arial" panose="020B0604020202020204" pitchFamily="34" charset="0"/>
                <a:cs typeface="Arial" panose="020B0604020202020204" pitchFamily="34" charset="0"/>
              </a:rPr>
              <a:t>at sundin</a:t>
            </a:r>
            <a:r>
              <a:rPr lang="ja" sz="1800" b="1" dirty="0">
                <a:latin typeface="Arial" panose="020B0604020202020204" pitchFamily="34" charset="0"/>
                <a:cs typeface="Arial" panose="020B0604020202020204" pitchFamily="34" charset="0"/>
              </a:rPr>
              <a:t> </a:t>
            </a:r>
            <a:r>
              <a:rPr lang="ja" sz="1800" dirty="0">
                <a:latin typeface="Arial" panose="020B0604020202020204" pitchFamily="34" charset="0"/>
                <a:cs typeface="Arial" panose="020B0604020202020204" pitchFamily="34" charset="0"/>
              </a:rPr>
              <a:t>ang mga dapat gawin at hindi dapat gawin para sa kaligtasan.</a:t>
            </a:r>
          </a:p>
          <a:p>
            <a:pPr marL="468000" lvl="1" rtl="0">
              <a:buClr>
                <a:schemeClr val="tx1"/>
              </a:buClr>
            </a:pPr>
            <a:r>
              <a:rPr lang="tl" sz="1800" b="1" u="sng" dirty="0">
                <a:solidFill>
                  <a:srgbClr val="F24F4F"/>
                </a:solidFill>
                <a:latin typeface="Arial" panose="020B0604020202020204" pitchFamily="34" charset="0"/>
                <a:cs typeface="Arial" panose="020B0604020202020204" pitchFamily="34" charset="0"/>
              </a:rPr>
              <a:t>Sundin ang mga itinakdang ruta at patakaran</a:t>
            </a:r>
            <a:r>
              <a:rPr lang="tl" sz="1800" dirty="0">
                <a:latin typeface="Arial" panose="020B0604020202020204" pitchFamily="34" charset="0"/>
                <a:cs typeface="Arial" panose="020B0604020202020204" pitchFamily="34" charset="0"/>
              </a:rPr>
              <a:t> (tulad ng paggamit ng flashlight sa gabi) upang ligtas na makapagpatrol.</a:t>
            </a:r>
          </a:p>
          <a:p>
            <a:pPr marL="468000" lvl="1" rtl="0"/>
            <a:r>
              <a:rPr lang="tl" sz="1800" dirty="0">
                <a:latin typeface="Arial" panose="020B0604020202020204" pitchFamily="34" charset="0"/>
                <a:cs typeface="Arial" panose="020B0604020202020204" pitchFamily="34" charset="0"/>
              </a:rPr>
              <a:t>Kapag magte-take over ng trabaho mula sa taong nauna sa iyo, tanungin ang mga </a:t>
            </a:r>
            <a:r>
              <a:rPr lang="tl" sz="1800" b="1" u="sng" dirty="0">
                <a:solidFill>
                  <a:srgbClr val="F24F4F"/>
                </a:solidFill>
                <a:latin typeface="Arial" panose="020B0604020202020204" pitchFamily="34" charset="0"/>
                <a:cs typeface="Arial" panose="020B0604020202020204" pitchFamily="34" charset="0"/>
              </a:rPr>
              <a:t>punto sa pag-iingat para sa kaligtasan</a:t>
            </a:r>
            <a:r>
              <a:rPr lang="tl" sz="1800" dirty="0">
                <a:latin typeface="Arial" panose="020B0604020202020204" pitchFamily="34" charset="0"/>
                <a:cs typeface="Arial" panose="020B0604020202020204" pitchFamily="34" charset="0"/>
              </a:rPr>
              <a:t>.</a:t>
            </a:r>
          </a:p>
          <a:p>
            <a:pPr marL="468000" lvl="1" rtl="0"/>
            <a:r>
              <a:rPr lang="tl" sz="1800" dirty="0">
                <a:latin typeface="Arial" panose="020B0604020202020204" pitchFamily="34" charset="0"/>
                <a:cs typeface="Arial" panose="020B0604020202020204" pitchFamily="34" charset="0"/>
              </a:rPr>
              <a:t>Kung may mga hindi maintindihan, huwag itong pabayaan at </a:t>
            </a:r>
            <a:r>
              <a:rPr lang="tl" sz="1800" b="1" u="sng" dirty="0">
                <a:solidFill>
                  <a:srgbClr val="F24F4F"/>
                </a:solidFill>
                <a:latin typeface="Arial" panose="020B0604020202020204" pitchFamily="34" charset="0"/>
                <a:cs typeface="Arial" panose="020B0604020202020204" pitchFamily="34" charset="0"/>
              </a:rPr>
              <a:t>siguraduhing kumpirmahin ito sa iyong supervisor o sa taong nauna sa iyo</a:t>
            </a:r>
            <a:r>
              <a:rPr lang="tl" sz="1800" dirty="0">
                <a:latin typeface="Arial" panose="020B0604020202020204" pitchFamily="34" charset="0"/>
                <a:cs typeface="Arial" panose="020B0604020202020204" pitchFamily="34" charset="0"/>
              </a:rPr>
              <a:t>.</a:t>
            </a:r>
          </a:p>
          <a:p>
            <a:pPr marL="468000" lvl="1" rtl="0">
              <a:buClr>
                <a:schemeClr val="tx1"/>
              </a:buClr>
            </a:pPr>
            <a:r>
              <a:rPr lang="tl" sz="1800" dirty="0">
                <a:latin typeface="Arial" panose="020B0604020202020204" pitchFamily="34" charset="0"/>
                <a:cs typeface="Arial" panose="020B0604020202020204" pitchFamily="34" charset="0"/>
              </a:rPr>
              <a:t>Mag-ingat sa </a:t>
            </a:r>
            <a:r>
              <a:rPr lang="tl" sz="1800" b="1" u="sng" dirty="0">
                <a:solidFill>
                  <a:srgbClr val="F24F4F"/>
                </a:solidFill>
                <a:latin typeface="Arial" panose="020B0604020202020204" pitchFamily="34" charset="0"/>
                <a:cs typeface="Arial" panose="020B0604020202020204" pitchFamily="34" charset="0"/>
              </a:rPr>
              <a:t>injury dahil nasanay na</a:t>
            </a:r>
            <a:r>
              <a:rPr lang="tl" sz="1800" dirty="0">
                <a:latin typeface="Arial" panose="020B0604020202020204" pitchFamily="34" charset="0"/>
                <a:cs typeface="Arial" panose="020B0604020202020204" pitchFamily="34" charset="0"/>
              </a:rPr>
              <a:t>, at iwasan </a:t>
            </a:r>
            <a:r>
              <a:rPr lang="tl" sz="1800" b="1" u="sng" dirty="0">
                <a:solidFill>
                  <a:srgbClr val="F24F4F"/>
                </a:solidFill>
                <a:latin typeface="Arial" panose="020B0604020202020204" pitchFamily="34" charset="0"/>
                <a:cs typeface="Arial" panose="020B0604020202020204" pitchFamily="34" charset="0"/>
              </a:rPr>
              <a:t>maging careless o magpadalos-dalos</a:t>
            </a:r>
            <a:r>
              <a:rPr lang="tl" sz="1800" dirty="0">
                <a:latin typeface="Arial" panose="020B0604020202020204" pitchFamily="34" charset="0"/>
                <a:cs typeface="Arial" panose="020B0604020202020204" pitchFamily="34" charset="0"/>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10</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2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Kumpirmahin at sundin ang security order handbook.</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462675"/>
          </a:xfrm>
        </p:spPr>
        <p:txBody>
          <a:bodyPr rtlCol="0">
            <a:normAutofit/>
          </a:bodyPr>
          <a:lstStyle/>
          <a:p>
            <a:pPr rtl="0"/>
            <a:r>
              <a:rPr lang="tl" sz="2000">
                <a:latin typeface="Arial" panose="020B0604020202020204" pitchFamily="34" charset="0"/>
                <a:cs typeface="Arial" panose="020B0604020202020204" pitchFamily="34" charset="0"/>
              </a:rPr>
              <a:t>Mga puntos: Seguridad sa paggabay sa trapiko</a:t>
            </a:r>
          </a:p>
          <a:p>
            <a:pPr marL="468000" lvl="1" rtl="0"/>
            <a:r>
              <a:rPr lang="tl" sz="1800">
                <a:latin typeface="Arial" panose="020B0604020202020204" pitchFamily="34" charset="0"/>
                <a:cs typeface="Arial" panose="020B0604020202020204" pitchFamily="34" charset="0"/>
              </a:rPr>
              <a:t>Dapat </a:t>
            </a:r>
            <a:r>
              <a:rPr lang="tl" sz="1800" b="1" u="sng">
                <a:solidFill>
                  <a:srgbClr val="F24F4F"/>
                </a:solidFill>
                <a:latin typeface="Arial" panose="020B0604020202020204" pitchFamily="34" charset="0"/>
                <a:cs typeface="Arial" panose="020B0604020202020204" pitchFamily="34" charset="0"/>
              </a:rPr>
              <a:t>nauunawaan nang husto</a:t>
            </a:r>
            <a:r>
              <a:rPr lang="tl" sz="1800">
                <a:latin typeface="Arial" panose="020B0604020202020204" pitchFamily="34" charset="0"/>
                <a:cs typeface="Arial" panose="020B0604020202020204" pitchFamily="34" charset="0"/>
              </a:rPr>
              <a:t> ang mga nilalaman ng security plan at security order handbook at mga regulasyon sa pasilidad, atbp.</a:t>
            </a:r>
          </a:p>
          <a:p>
            <a:pPr marL="468000" lvl="1" rtl="0"/>
            <a:r>
              <a:rPr lang="tl" sz="1800" b="1" u="sng">
                <a:solidFill>
                  <a:srgbClr val="F24F4F"/>
                </a:solidFill>
                <a:latin typeface="Arial" panose="020B0604020202020204" pitchFamily="34" charset="0"/>
                <a:cs typeface="Arial" panose="020B0604020202020204" pitchFamily="34" charset="0"/>
              </a:rPr>
              <a:t>Suotin nang wasto </a:t>
            </a:r>
            <a:r>
              <a:rPr lang="tl" sz="1800">
                <a:latin typeface="Arial" panose="020B0604020202020204" pitchFamily="34" charset="0"/>
                <a:cs typeface="Arial" panose="020B0604020202020204" pitchFamily="34" charset="0"/>
              </a:rPr>
              <a:t>ang mga tinakdang equipment (tulad ng hand flag o guide light, horn, transceivers), at kumpirmahin kung </a:t>
            </a:r>
            <a:r>
              <a:rPr lang="tl" sz="1800" b="1" u="sng">
                <a:solidFill>
                  <a:srgbClr val="F24F4F"/>
                </a:solidFill>
                <a:latin typeface="Arial" panose="020B0604020202020204" pitchFamily="34" charset="0"/>
                <a:cs typeface="Arial" panose="020B0604020202020204" pitchFamily="34" charset="0"/>
              </a:rPr>
              <a:t>gumagana nang mabuti</a:t>
            </a:r>
            <a:r>
              <a:rPr lang="tl" sz="1800">
                <a:latin typeface="Arial" panose="020B0604020202020204" pitchFamily="34" charset="0"/>
                <a:cs typeface="Arial" panose="020B0604020202020204" pitchFamily="34" charset="0"/>
              </a:rPr>
              <a:t> ang mga equipment na gumagana gamit ng baterya at ang </a:t>
            </a:r>
            <a:r>
              <a:rPr lang="tl" sz="1800" b="1" u="sng">
                <a:solidFill>
                  <a:srgbClr val="F24F4F"/>
                </a:solidFill>
                <a:latin typeface="Arial" panose="020B0604020202020204" pitchFamily="34" charset="0"/>
                <a:cs typeface="Arial" panose="020B0604020202020204" pitchFamily="34" charset="0"/>
              </a:rPr>
              <a:t>natitirang baterya</a:t>
            </a:r>
            <a:r>
              <a:rPr lang="tl" sz="1800">
                <a:latin typeface="Arial" panose="020B0604020202020204" pitchFamily="34" charset="0"/>
                <a:cs typeface="Arial" panose="020B0604020202020204" pitchFamily="34" charset="0"/>
              </a:rPr>
              <a:t>.</a:t>
            </a:r>
          </a:p>
          <a:p>
            <a:pPr marL="468000" lvl="1" rtl="0"/>
            <a:r>
              <a:rPr lang="tl" sz="1800" b="1" u="sng">
                <a:solidFill>
                  <a:srgbClr val="F24F4F"/>
                </a:solidFill>
                <a:latin typeface="Arial" panose="020B0604020202020204" pitchFamily="34" charset="0"/>
                <a:cs typeface="Arial" panose="020B0604020202020204" pitchFamily="34" charset="0"/>
              </a:rPr>
              <a:t>Siguraduhing magsuot ng vest na para sa gabi o reflection vest (reflective vest)</a:t>
            </a:r>
            <a:r>
              <a:rPr lang="tl" sz="1800">
                <a:latin typeface="Arial" panose="020B0604020202020204" pitchFamily="34" charset="0"/>
                <a:cs typeface="Arial" panose="020B0604020202020204" pitchFamily="34" charset="0"/>
              </a:rPr>
              <a:t> lalo na kapag gabi upang madali kang makita ng mga driver ng sasakyan.</a:t>
            </a:r>
          </a:p>
          <a:p>
            <a:pPr marL="468000" lvl="1" rtl="0"/>
            <a:r>
              <a:rPr lang="tl" sz="1800">
                <a:latin typeface="Arial" panose="020B0604020202020204" pitchFamily="34" charset="0"/>
                <a:cs typeface="Arial" panose="020B0604020202020204" pitchFamily="34" charset="0"/>
              </a:rPr>
              <a:t>Sundin ang security order handbook at mag-ingat sa mga sasakyan </a:t>
            </a:r>
            <a:r>
              <a:rPr lang="tl" sz="1800" b="1" u="sng">
                <a:solidFill>
                  <a:srgbClr val="F24F4F"/>
                </a:solidFill>
                <a:latin typeface="Arial" panose="020B0604020202020204" pitchFamily="34" charset="0"/>
                <a:cs typeface="Arial" panose="020B0604020202020204" pitchFamily="34" charset="0"/>
              </a:rPr>
              <a:t>hindi lamang kapag maglalagay ngunit pati na rin kapag magtatanggal</a:t>
            </a:r>
            <a:r>
              <a:rPr lang="tl" sz="1800">
                <a:latin typeface="Arial" panose="020B0604020202020204" pitchFamily="34" charset="0"/>
                <a:cs typeface="Arial" panose="020B0604020202020204" pitchFamily="34" charset="0"/>
              </a:rPr>
              <a:t> ng mga materyales para sa trabaho sa seguridad sa paggabay sa trapiko (tulad ng security cone).</a:t>
            </a:r>
          </a:p>
          <a:p>
            <a:pPr marL="468000" lvl="1" rtl="0"/>
            <a:r>
              <a:rPr lang="tl" sz="1800" b="1" u="sng">
                <a:solidFill>
                  <a:srgbClr val="F24F4F"/>
                </a:solidFill>
                <a:latin typeface="Arial" panose="020B0604020202020204" pitchFamily="34" charset="0"/>
                <a:cs typeface="Arial" panose="020B0604020202020204" pitchFamily="34" charset="0"/>
              </a:rPr>
              <a:t>Kumpirmahin ang mga nauugnay na batas, regulasyon, at patakaran at sundin</a:t>
            </a:r>
            <a:r>
              <a:rPr lang="tl" sz="1800">
                <a:latin typeface="Arial" panose="020B0604020202020204" pitchFamily="34" charset="0"/>
                <a:cs typeface="Arial" panose="020B0604020202020204" pitchFamily="34" charset="0"/>
              </a:rPr>
              <a:t> ang mga dapat gawin at hindi dapat gawin para sa kaligtasan.</a:t>
            </a:r>
          </a:p>
          <a:p>
            <a:pPr marL="468000" lvl="1" rtl="0"/>
            <a:r>
              <a:rPr lang="tl" sz="1800">
                <a:latin typeface="Arial" panose="020B0604020202020204" pitchFamily="34" charset="0"/>
                <a:cs typeface="Arial" panose="020B0604020202020204" pitchFamily="34" charset="0"/>
              </a:rPr>
              <a:t>Kung may mga hindi maintindihan, huwag itong pabayaan at </a:t>
            </a:r>
            <a:r>
              <a:rPr lang="tl" sz="1800" b="1" u="sng">
                <a:solidFill>
                  <a:srgbClr val="F24F4F"/>
                </a:solidFill>
                <a:latin typeface="Arial" panose="020B0604020202020204" pitchFamily="34" charset="0"/>
                <a:cs typeface="Arial" panose="020B0604020202020204" pitchFamily="34" charset="0"/>
              </a:rPr>
              <a:t>siguraduhing kumpirmahin ito sa iyong supervisor o sa taong nauna sa iyo</a:t>
            </a:r>
            <a:r>
              <a:rPr lang="tl" sz="1800">
                <a:latin typeface="Arial" panose="020B0604020202020204" pitchFamily="34" charset="0"/>
                <a:cs typeface="Arial" panose="020B0604020202020204" pitchFamily="34" charset="0"/>
              </a:rPr>
              <a:t>.</a:t>
            </a:r>
          </a:p>
          <a:p>
            <a:pPr marL="468000" lvl="1" rtl="0">
              <a:buClr>
                <a:schemeClr val="tx1"/>
              </a:buClr>
            </a:pPr>
            <a:r>
              <a:rPr lang="tl" sz="1800">
                <a:latin typeface="Arial" panose="020B0604020202020204" pitchFamily="34" charset="0"/>
                <a:cs typeface="Arial" panose="020B0604020202020204" pitchFamily="34" charset="0"/>
              </a:rPr>
              <a:t>Mag-ingat sa </a:t>
            </a:r>
            <a:r>
              <a:rPr lang="tl" sz="1800" b="1" u="sng">
                <a:solidFill>
                  <a:srgbClr val="F24F4F"/>
                </a:solidFill>
                <a:latin typeface="Arial" panose="020B0604020202020204" pitchFamily="34" charset="0"/>
                <a:cs typeface="Arial" panose="020B0604020202020204" pitchFamily="34" charset="0"/>
              </a:rPr>
              <a:t>injury dahil nasanay na</a:t>
            </a:r>
            <a:r>
              <a:rPr lang="tl" sz="1800">
                <a:latin typeface="Arial" panose="020B0604020202020204" pitchFamily="34" charset="0"/>
                <a:cs typeface="Arial" panose="020B0604020202020204" pitchFamily="34" charset="0"/>
              </a:rPr>
              <a:t>, at iwasan </a:t>
            </a:r>
            <a:r>
              <a:rPr lang="tl" sz="1800" b="1" u="sng">
                <a:solidFill>
                  <a:srgbClr val="F24F4F"/>
                </a:solidFill>
                <a:latin typeface="Arial" panose="020B0604020202020204" pitchFamily="34" charset="0"/>
                <a:cs typeface="Arial" panose="020B0604020202020204" pitchFamily="34" charset="0"/>
              </a:rPr>
              <a:t>maging careless o magpadalos-dalos</a:t>
            </a:r>
            <a:r>
              <a:rPr lang="tl" sz="1800">
                <a:latin typeface="Arial" panose="020B0604020202020204" pitchFamily="34" charset="0"/>
                <a:cs typeface="Arial" panose="020B0604020202020204" pitchFamily="34" charset="0"/>
              </a:rPr>
              <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11</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235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dirty="0">
                <a:solidFill>
                  <a:schemeClr val="tx1"/>
                </a:solidFill>
                <a:latin typeface="Arial" panose="020B0604020202020204" pitchFamily="34" charset="0"/>
                <a:ea typeface="Meiryo UI" panose="020B0604030504040204" pitchFamily="50" charset="-128"/>
                <a:cs typeface="Arial" panose="020B0604020202020204" pitchFamily="34" charset="0"/>
              </a:rPr>
              <a:t>Ipatupad ang risk prediction activity (KYT)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tl" sz="1800">
                <a:latin typeface="Arial" panose="020B0604020202020204" pitchFamily="34" charset="0"/>
                <a:cs typeface="Arial" panose="020B0604020202020204" pitchFamily="34" charset="0"/>
              </a:rPr>
              <a:t>Ano ang risk prediction activity?</a:t>
            </a:r>
            <a:endParaRPr lang="en-US" altLang="ja-JP" sz="1800" dirty="0">
              <a:latin typeface="Arial" panose="020B0604020202020204" pitchFamily="34" charset="0"/>
              <a:cs typeface="Arial" panose="020B0604020202020204" pitchFamily="34" charset="0"/>
            </a:endParaRPr>
          </a:p>
          <a:p>
            <a:pPr marL="468000" lvl="1" rtl="0"/>
            <a:r>
              <a:rPr lang="tl" sz="1600">
                <a:latin typeface="Arial" panose="020B0604020202020204" pitchFamily="34" charset="0"/>
                <a:cs typeface="Arial" panose="020B0604020202020204" pitchFamily="34" charset="0"/>
              </a:rPr>
              <a:t>In short, K (Kiken (Risk)), Y (Yochi (Prediction)), T (Tore-ningu (Training))</a:t>
            </a:r>
            <a:endParaRPr lang="en-US" altLang="ja-JP" sz="1600" dirty="0">
              <a:latin typeface="Arial" panose="020B0604020202020204" pitchFamily="34" charset="0"/>
              <a:cs typeface="Arial" panose="020B0604020202020204" pitchFamily="34" charset="0"/>
            </a:endParaRPr>
          </a:p>
          <a:p>
            <a:pPr marL="468000" lvl="1" rtl="0"/>
            <a:r>
              <a:rPr lang="tl" sz="1600">
                <a:latin typeface="Arial" panose="020B0604020202020204" pitchFamily="34" charset="0"/>
                <a:cs typeface="Arial" panose="020B0604020202020204" pitchFamily="34" charset="0"/>
              </a:rPr>
              <a:t>Bago magsimula sa trabaho, tinatalakay ng mga kinauukulang kasamahan ang “Anong uri ng panganib ang mayroon?” sa trabaho na iyon, at tinatalakay ang tungkol sa mga panganib na mayroon sa trabaho at mga aksidente na maaaring maganap bilang resulta, tulad ng “ito ay mapanganib” o “○○ ay maaaring mangyari bilang resulta nito”. Kaya dapat tukuyin nang maaga ang mga panganib, suriin at magpatupad ng mga hakbang.</a:t>
            </a:r>
            <a:endParaRPr lang="en-US" altLang="ja-JP" sz="1600" dirty="0">
              <a:latin typeface="Arial" panose="020B0604020202020204" pitchFamily="34" charset="0"/>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693" y="3816000"/>
            <a:ext cx="2421000" cy="2421000"/>
          </a:xfrm>
          <a:prstGeom prst="rect">
            <a:avLst/>
          </a:prstGeom>
        </p:spPr>
      </p:pic>
      <p:sp>
        <p:nvSpPr>
          <p:cNvPr id="4" name="角丸四角形吹き出し 3"/>
          <p:cNvSpPr/>
          <p:nvPr/>
        </p:nvSpPr>
        <p:spPr>
          <a:xfrm>
            <a:off x="4139999" y="3060263"/>
            <a:ext cx="4087955" cy="891000"/>
          </a:xfrm>
          <a:prstGeom prst="wedgeRoundRectCallout">
            <a:avLst>
              <a:gd name="adj1" fmla="val -32440"/>
              <a:gd name="adj2" fmla="val 75074"/>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200">
                <a:solidFill>
                  <a:schemeClr val="tx1"/>
                </a:solidFill>
                <a:latin typeface="Arial" panose="020B0604020202020204" pitchFamily="34" charset="0"/>
                <a:cs typeface="Arial" panose="020B0604020202020204" pitchFamily="34" charset="0"/>
              </a:rPr>
              <a:t>Madilim sa hagdan na ito at hindi makita ang mga steps kaya maaaring madapa at mahulog.</a:t>
            </a:r>
          </a:p>
        </p:txBody>
      </p:sp>
      <p:sp>
        <p:nvSpPr>
          <p:cNvPr id="7" name="角丸四角形吹き出し 6"/>
          <p:cNvSpPr/>
          <p:nvPr/>
        </p:nvSpPr>
        <p:spPr>
          <a:xfrm>
            <a:off x="1260000" y="2983500"/>
            <a:ext cx="2543274" cy="1152000"/>
          </a:xfrm>
          <a:prstGeom prst="wedgeRoundRectCallout">
            <a:avLst>
              <a:gd name="adj1" fmla="val 31479"/>
              <a:gd name="adj2" fmla="val 72978"/>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200">
                <a:solidFill>
                  <a:schemeClr val="tx1"/>
                </a:solidFill>
                <a:latin typeface="Arial" panose="020B0604020202020204" pitchFamily="34" charset="0"/>
                <a:cs typeface="Arial" panose="020B0604020202020204" pitchFamily="34" charset="0"/>
              </a:rPr>
              <a:t>Ang sahig ng daan sa labas ay gawa sa bakal, kaya maaaring madaling madulas kapag umulan.</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8" name="角丸四角形吹き出し 7"/>
          <p:cNvSpPr/>
          <p:nvPr/>
        </p:nvSpPr>
        <p:spPr>
          <a:xfrm>
            <a:off x="254976" y="5824585"/>
            <a:ext cx="3828036" cy="772415"/>
          </a:xfrm>
          <a:prstGeom prst="wedgeRoundRectCallout">
            <a:avLst>
              <a:gd name="adj1" fmla="val 28486"/>
              <a:gd name="adj2" fmla="val -74673"/>
              <a:gd name="adj3" fmla="val 16667"/>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1200">
                <a:solidFill>
                  <a:schemeClr val="tx1"/>
                </a:solidFill>
                <a:latin typeface="Arial" panose="020B0604020202020204" pitchFamily="34" charset="0"/>
                <a:cs typeface="Arial" panose="020B0604020202020204" pitchFamily="34" charset="0"/>
              </a:rPr>
              <a:t>Magtatrabaho ako gamit ang heavy machine ngayong araw, kaya maaaring magkaroon ako ng contact sa security guard na naka-istasyon ngayon.</a:t>
            </a:r>
          </a:p>
        </p:txBody>
      </p:sp>
      <p:sp>
        <p:nvSpPr>
          <p:cNvPr id="9" name="角丸四角形吹き出し 8"/>
          <p:cNvSpPr/>
          <p:nvPr/>
        </p:nvSpPr>
        <p:spPr>
          <a:xfrm>
            <a:off x="324431" y="3933000"/>
            <a:ext cx="2741262" cy="864000"/>
          </a:xfrm>
          <a:prstGeom prst="wedgeRoundRectCallout">
            <a:avLst>
              <a:gd name="adj1" fmla="val 31479"/>
              <a:gd name="adj2" fmla="val 72978"/>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1200">
                <a:solidFill>
                  <a:schemeClr val="tx1"/>
                </a:solidFill>
                <a:latin typeface="Arial" panose="020B0604020202020204" pitchFamily="34" charset="0"/>
                <a:cs typeface="Arial" panose="020B0604020202020204" pitchFamily="34" charset="0"/>
              </a:rPr>
              <a:t>Kung gayon, dapat maghanda ng non-slip na sapatos. Paano kung maglagay tayo ng mat sa daan?</a:t>
            </a:r>
            <a:endParaRPr kumimoji="1" lang="ja-JP" altLang="en-US" sz="1200" dirty="0">
              <a:solidFill>
                <a:schemeClr val="tx1"/>
              </a:solidFill>
              <a:latin typeface="Arial" panose="020B0604020202020204" pitchFamily="34" charset="0"/>
              <a:cs typeface="Arial" panose="020B0604020202020204" pitchFamily="34" charset="0"/>
            </a:endParaRPr>
          </a:p>
        </p:txBody>
      </p:sp>
      <p:sp>
        <p:nvSpPr>
          <p:cNvPr id="10" name="角丸四角形吹き出し 9"/>
          <p:cNvSpPr/>
          <p:nvPr/>
        </p:nvSpPr>
        <p:spPr>
          <a:xfrm>
            <a:off x="5139916" y="3732746"/>
            <a:ext cx="3847358" cy="704254"/>
          </a:xfrm>
          <a:prstGeom prst="wedgeRoundRectCallout">
            <a:avLst>
              <a:gd name="adj1" fmla="val -32440"/>
              <a:gd name="adj2" fmla="val 75074"/>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1200">
                <a:solidFill>
                  <a:schemeClr val="tx1"/>
                </a:solidFill>
                <a:latin typeface="Arial" panose="020B0604020202020204" pitchFamily="34" charset="0"/>
                <a:cs typeface="Arial" panose="020B0604020202020204" pitchFamily="34" charset="0"/>
              </a:rPr>
              <a:t>Maaari bang magrequest na magpalagay ng ilaw? Dapat mayroong kang flashlight.</a:t>
            </a:r>
          </a:p>
        </p:txBody>
      </p:sp>
      <p:sp>
        <p:nvSpPr>
          <p:cNvPr id="11" name="角丸四角形吹き出し 10"/>
          <p:cNvSpPr/>
          <p:nvPr/>
        </p:nvSpPr>
        <p:spPr>
          <a:xfrm>
            <a:off x="3960976" y="6269239"/>
            <a:ext cx="3117732" cy="494208"/>
          </a:xfrm>
          <a:prstGeom prst="wedgeRoundRectCallout">
            <a:avLst>
              <a:gd name="adj1" fmla="val -18743"/>
              <a:gd name="adj2" fmla="val -80099"/>
              <a:gd name="adj3" fmla="val 16667"/>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1200">
                <a:solidFill>
                  <a:schemeClr val="tx1"/>
                </a:solidFill>
                <a:latin typeface="Arial" panose="020B0604020202020204" pitchFamily="34" charset="0"/>
                <a:cs typeface="Arial" panose="020B0604020202020204" pitchFamily="34" charset="0"/>
              </a:rPr>
              <a:t>I-review natin ang plano kabilang ang mga naka-istasyon.</a:t>
            </a: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12</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235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dirty="0">
                <a:solidFill>
                  <a:schemeClr val="tx1"/>
                </a:solidFill>
                <a:latin typeface="Arial" panose="020B0604020202020204" pitchFamily="34" charset="0"/>
                <a:ea typeface="Meiryo UI" panose="020B0604030504040204" pitchFamily="50" charset="-128"/>
                <a:cs typeface="Arial" panose="020B0604020202020204" pitchFamily="34" charset="0"/>
              </a:rPr>
              <a:t>Ipatupad ang risk prediction activity (KYT)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tl" sz="2000">
                <a:latin typeface="Arial" panose="020B0604020202020204" pitchFamily="34" charset="0"/>
                <a:cs typeface="Arial" panose="020B0604020202020204" pitchFamily="34" charset="0"/>
              </a:rPr>
              <a:t>KYT Basic 4-round Method</a:t>
            </a:r>
            <a:endParaRPr lang="en-US" altLang="ja-JP" sz="2000" dirty="0">
              <a:latin typeface="Arial" panose="020B0604020202020204" pitchFamily="34" charset="0"/>
              <a:cs typeface="Arial" panose="020B0604020202020204" pitchFamily="34" charset="0"/>
            </a:endParaRPr>
          </a:p>
          <a:p>
            <a:pPr marL="468000" lvl="1" rtl="0"/>
            <a:r>
              <a:rPr lang="tl" sz="1800">
                <a:latin typeface="Arial" panose="020B0604020202020204" pitchFamily="34" charset="0"/>
                <a:cs typeface="Arial" panose="020B0604020202020204" pitchFamily="34" charset="0"/>
              </a:rPr>
              <a:t>Ang KYT Basic Method ay ang paghahanap, pag-unawa, at paglutas ng mga panganib na mayroon sa lugar ng trabaho at trabaho sa pamamagitan ng illustration sheet, site o aktwal na bagay bilang team.</a:t>
            </a:r>
            <a:endParaRPr lang="en-US" altLang="ja-JP" sz="1800" dirty="0">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2847949487"/>
              </p:ext>
            </p:extLst>
          </p:nvPr>
        </p:nvGraphicFramePr>
        <p:xfrm>
          <a:off x="612000" y="2205000"/>
          <a:ext cx="8280000" cy="4248000"/>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216000">
                <a:tc>
                  <a:txBody>
                    <a:bodyPr/>
                    <a:lstStyle/>
                    <a:p>
                      <a:pPr algn="ctr" rtl="0"/>
                      <a:r>
                        <a:rPr lang="tl" sz="1800" dirty="0">
                          <a:solidFill>
                            <a:schemeClr val="bg1"/>
                          </a:solidFill>
                          <a:latin typeface="Arial" panose="020B0604020202020204" pitchFamily="34" charset="0"/>
                          <a:ea typeface="Meiryo UI" panose="020B0604030504040204" pitchFamily="50" charset="-128"/>
                          <a:cs typeface="Arial" panose="020B0604020202020204" pitchFamily="34" charset="0"/>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tl" sz="1800">
                          <a:solidFill>
                            <a:schemeClr val="bg1"/>
                          </a:solidFill>
                          <a:latin typeface="Arial" panose="020B0604020202020204" pitchFamily="34" charset="0"/>
                          <a:ea typeface="Meiryo UI" panose="020B0604030504040204" pitchFamily="50" charset="-128"/>
                          <a:cs typeface="Arial" panose="020B0604020202020204" pitchFamily="34" charset="0"/>
                        </a:rPr>
                        <a:t>Pangkalahatang-ideya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074240">
                <a:tc>
                  <a:txBody>
                    <a:bodyPr/>
                    <a:lstStyle/>
                    <a:p>
                      <a:pPr algn="ctr" rtl="0"/>
                      <a:r>
                        <a:rPr lang="tl" sz="1800" dirty="0">
                          <a:latin typeface="Arial" panose="020B0604020202020204" pitchFamily="34" charset="0"/>
                          <a:ea typeface="Meiryo UI" panose="020B0604030504040204" pitchFamily="50" charset="-128"/>
                          <a:cs typeface="Arial" panose="020B0604020202020204" pitchFamily="34" charset="0"/>
                        </a:rPr>
                        <a:t>[1R] Pag-unawa sa kasalukuyang sitwasyon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tl" sz="1800" dirty="0">
                          <a:latin typeface="Arial" panose="020B0604020202020204" pitchFamily="34" charset="0"/>
                          <a:ea typeface="Meiryo UI" panose="020B0604030504040204" pitchFamily="50" charset="-128"/>
                          <a:cs typeface="Arial" panose="020B0604020202020204" pitchFamily="34" charset="0"/>
                        </a:rPr>
                        <a:t>Tingnan natin kung anong mga panganib ang mayroon.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1200">
                <a:tc>
                  <a:txBody>
                    <a:bodyPr/>
                    <a:lstStyle/>
                    <a:p>
                      <a:pPr algn="ctr" rtl="0"/>
                      <a:r>
                        <a:rPr lang="tl" sz="1800" dirty="0">
                          <a:latin typeface="Arial" panose="020B0604020202020204" pitchFamily="34" charset="0"/>
                          <a:ea typeface="Meiryo UI" panose="020B0604030504040204" pitchFamily="50" charset="-128"/>
                          <a:cs typeface="Arial" panose="020B0604020202020204" pitchFamily="34" charset="0"/>
                        </a:rPr>
                        <a:t>[2R] Pagpursigi ng kakanyahan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tl" sz="1800">
                          <a:latin typeface="Arial" panose="020B0604020202020204" pitchFamily="34" charset="0"/>
                          <a:ea typeface="Meiryo UI" panose="020B0604030504040204" pitchFamily="50" charset="-128"/>
                          <a:cs typeface="Arial" panose="020B0604020202020204" pitchFamily="34" charset="0"/>
                        </a:rPr>
                        <a:t>I-narrow down natin kung alin ang mga mahalagang punto.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72000">
                <a:tc>
                  <a:txBody>
                    <a:bodyPr/>
                    <a:lstStyle/>
                    <a:p>
                      <a:pPr algn="ctr" rtl="0"/>
                      <a:r>
                        <a:rPr lang="tl" sz="1800" dirty="0">
                          <a:latin typeface="Arial" panose="020B0604020202020204" pitchFamily="34" charset="0"/>
                          <a:ea typeface="Meiryo UI" panose="020B0604030504040204" pitchFamily="50" charset="-128"/>
                          <a:cs typeface="Arial" panose="020B0604020202020204" pitchFamily="34" charset="0"/>
                        </a:rPr>
                        <a:t>[3R] Pagtaguyod ng hakbang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tl" sz="1800">
                          <a:latin typeface="Arial" panose="020B0604020202020204" pitchFamily="34" charset="0"/>
                          <a:ea typeface="Meiryo UI" panose="020B0604030504040204" pitchFamily="50" charset="-128"/>
                          <a:cs typeface="Arial" panose="020B0604020202020204" pitchFamily="34" charset="0"/>
                        </a:rPr>
                        <a:t>Isipin natin kung paano natin maiiwasan ito.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4800">
                <a:tc>
                  <a:txBody>
                    <a:bodyPr/>
                    <a:lstStyle/>
                    <a:p>
                      <a:pPr algn="ctr" rtl="0"/>
                      <a:r>
                        <a:rPr lang="tl" sz="1800">
                          <a:latin typeface="Arial" panose="020B0604020202020204" pitchFamily="34" charset="0"/>
                          <a:ea typeface="Meiryo UI" panose="020B0604030504040204" pitchFamily="50" charset="-128"/>
                          <a:cs typeface="Arial" panose="020B0604020202020204" pitchFamily="34" charset="0"/>
                        </a:rPr>
                        <a:t>[4R] Pagset ng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a:r>
                        <a:rPr lang="tl" sz="1800" dirty="0">
                          <a:latin typeface="Arial" panose="020B0604020202020204" pitchFamily="34" charset="0"/>
                          <a:ea typeface="Meiryo UI" panose="020B0604030504040204" pitchFamily="50" charset="-128"/>
                          <a:cs typeface="Arial" panose="020B0604020202020204" pitchFamily="34" charset="0"/>
                        </a:rPr>
                        <a:t>Magtakda tayo ng mga layunin sa pagkilos upang maipatupad ang mga hakbang.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下矢印 3"/>
          <p:cNvSpPr/>
          <p:nvPr/>
        </p:nvSpPr>
        <p:spPr>
          <a:xfrm>
            <a:off x="1548000" y="3548184"/>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420456"/>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436728"/>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2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800" b="1">
                <a:solidFill>
                  <a:schemeClr val="tx1"/>
                </a:solidFill>
                <a:latin typeface="Arial" panose="020B0604020202020204" pitchFamily="34" charset="0"/>
                <a:ea typeface="Meiryo UI" panose="020B0604030504040204" pitchFamily="50" charset="-128"/>
                <a:cs typeface="Arial" panose="020B0604020202020204" pitchFamily="34" charset="0"/>
              </a:rPr>
              <a:t>CASE STUDY ng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tl" sz="1800" b="1">
                <a:solidFill>
                  <a:srgbClr val="C00000"/>
                </a:solidFill>
                <a:latin typeface="Arial" panose="020B0604020202020204" pitchFamily="34" charset="0"/>
                <a:cs typeface="Arial" panose="020B0604020202020204" pitchFamily="34" charset="0"/>
              </a:rPr>
              <a:t>Gawin natin ang KYT sa kaso ng paggagabay ng mga passerby sa road construction site.</a:t>
            </a:r>
            <a:endParaRPr lang="en-US" altLang="ja-JP" sz="1800" b="1" dirty="0">
              <a:solidFill>
                <a:srgbClr val="C00000"/>
              </a:solidFill>
              <a:latin typeface="Arial" panose="020B0604020202020204" pitchFamily="34" charset="0"/>
              <a:cs typeface="Arial" panose="020B0604020202020204" pitchFamily="34" charset="0"/>
            </a:endParaRPr>
          </a:p>
        </p:txBody>
      </p:sp>
      <p:pic>
        <p:nvPicPr>
          <p:cNvPr id="5" name="図 4" descr="\\irfsvc42\div5\環境ｴﾈﾙｷﾞｰ第１部\c一般\e1c_proj\2019\リスクT\1900632_MHLW安全教育\31_警備業安全衛生教育マニュアル作成\03_マニュアル\0115_警備業イラスト1\①イラスト.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718" y="1485000"/>
            <a:ext cx="4188563" cy="4188563"/>
          </a:xfrm>
          <a:prstGeom prst="rect">
            <a:avLst/>
          </a:prstGeom>
          <a:noFill/>
          <a:ln>
            <a:noFill/>
          </a:ln>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100" smtClean="0">
                <a:latin typeface="Arial" panose="020B0604020202020204" pitchFamily="34" charset="0"/>
                <a:cs typeface="Arial" panose="020B0604020202020204" pitchFamily="34" charset="0"/>
              </a:rPr>
              <a:t>14</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98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CASE STUDY ng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tl" sz="1600" b="1">
                <a:solidFill>
                  <a:srgbClr val="C00000"/>
                </a:solidFill>
                <a:latin typeface="Arial" panose="020B0604020202020204" pitchFamily="34" charset="0"/>
                <a:cs typeface="Arial" panose="020B0604020202020204" pitchFamily="34" charset="0"/>
              </a:rPr>
              <a:t>Gawin natin ang KYT sa kaso ng paggagabay ng mga passerby sa road construction site.</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4154379816"/>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tl" sz="1800">
                          <a:solidFill>
                            <a:schemeClr val="bg1"/>
                          </a:solidFill>
                          <a:latin typeface="Arial" panose="020B0604020202020204" pitchFamily="34" charset="0"/>
                          <a:ea typeface="Meiryo UI" panose="020B0604030504040204" pitchFamily="50" charset="-128"/>
                          <a:cs typeface="Arial" panose="020B0604020202020204" pitchFamily="34" charset="0"/>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tl" sz="1800">
                          <a:solidFill>
                            <a:schemeClr val="bg1"/>
                          </a:solidFill>
                          <a:latin typeface="Arial" panose="020B0604020202020204" pitchFamily="34" charset="0"/>
                          <a:ea typeface="Meiryo UI" panose="020B0604030504040204" pitchFamily="50" charset="-128"/>
                          <a:cs typeface="Arial" panose="020B0604020202020204" pitchFamily="34" charset="0"/>
                        </a:rPr>
                        <a:t>Pangkalahatang-ideya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tl" sz="1800" dirty="0">
                          <a:latin typeface="Arial" panose="020B0604020202020204" pitchFamily="34" charset="0"/>
                          <a:ea typeface="Meiryo UI" panose="020B0604030504040204" pitchFamily="50" charset="-128"/>
                          <a:cs typeface="Arial" panose="020B0604020202020204" pitchFamily="34" charset="0"/>
                        </a:rPr>
                        <a:t>[1R] Pag-unawa sa kasalukuyang sitwasyon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tl" sz="1800">
                          <a:latin typeface="Arial" panose="020B0604020202020204" pitchFamily="34" charset="0"/>
                          <a:ea typeface="Meiryo UI" panose="020B0604030504040204" pitchFamily="50" charset="-128"/>
                          <a:cs typeface="Arial" panose="020B0604020202020204" pitchFamily="34" charset="0"/>
                        </a:rPr>
                        <a:t>[2R] Pagpursigi ng kakanyahan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tl" sz="1800">
                          <a:latin typeface="Arial" panose="020B0604020202020204" pitchFamily="34" charset="0"/>
                          <a:ea typeface="Meiryo UI" panose="020B0604030504040204" pitchFamily="50" charset="-128"/>
                          <a:cs typeface="Arial" panose="020B0604020202020204" pitchFamily="34" charset="0"/>
                        </a:rPr>
                        <a:t>[3R] Pagtaguyod ng hakbang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tl" sz="1800">
                          <a:latin typeface="Arial" panose="020B0604020202020204" pitchFamily="34" charset="0"/>
                          <a:ea typeface="Meiryo UI" panose="020B0604030504040204" pitchFamily="50" charset="-128"/>
                          <a:cs typeface="Arial" panose="020B0604020202020204" pitchFamily="34" charset="0"/>
                        </a:rPr>
                        <a:t>[4R] Pagset ng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15</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16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CASE STUDY ng KYT</a:t>
            </a: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marL="0" indent="0" rtl="0">
              <a:buNone/>
            </a:pPr>
            <a:r>
              <a:rPr lang="tl" sz="1600" b="1">
                <a:solidFill>
                  <a:srgbClr val="C00000"/>
                </a:solidFill>
                <a:latin typeface="Arial" panose="020B0604020202020204" pitchFamily="34" charset="0"/>
                <a:cs typeface="Arial" panose="020B0604020202020204" pitchFamily="34" charset="0"/>
              </a:rPr>
              <a:t>Gawin natin ang KYT sa kaso ng paggagabay ng mga passerby sa road construction site.</a:t>
            </a:r>
            <a:endParaRPr lang="en-US" altLang="ja-JP" sz="1600" b="1" dirty="0">
              <a:solidFill>
                <a:srgbClr val="C00000"/>
              </a:solidFill>
              <a:latin typeface="Arial" panose="020B0604020202020204" pitchFamily="34" charset="0"/>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410099343"/>
              </p:ext>
            </p:extLst>
          </p:nvPr>
        </p:nvGraphicFramePr>
        <p:xfrm>
          <a:off x="612000" y="1268998"/>
          <a:ext cx="8280000" cy="5328002"/>
        </p:xfrm>
        <a:graphic>
          <a:graphicData uri="http://schemas.openxmlformats.org/drawingml/2006/table">
            <a:tbl>
              <a:tblPr firstRow="1" bandRow="1">
                <a:tableStyleId>{5C22544A-7EE6-4342-B048-85BDC9FD1C3A}</a:tableStyleId>
              </a:tblPr>
              <a:tblGrid>
                <a:gridCol w="2376000">
                  <a:extLst>
                    <a:ext uri="{9D8B030D-6E8A-4147-A177-3AD203B41FA5}">
                      <a16:colId xmlns:a16="http://schemas.microsoft.com/office/drawing/2014/main" val="20000"/>
                    </a:ext>
                  </a:extLst>
                </a:gridCol>
                <a:gridCol w="5904000">
                  <a:extLst>
                    <a:ext uri="{9D8B030D-6E8A-4147-A177-3AD203B41FA5}">
                      <a16:colId xmlns:a16="http://schemas.microsoft.com/office/drawing/2014/main" val="20001"/>
                    </a:ext>
                  </a:extLst>
                </a:gridCol>
              </a:tblGrid>
              <a:tr h="443634">
                <a:tc>
                  <a:txBody>
                    <a:bodyPr/>
                    <a:lstStyle/>
                    <a:p>
                      <a:pPr algn="ctr" rtl="0"/>
                      <a:r>
                        <a:rPr lang="tl" sz="1600">
                          <a:solidFill>
                            <a:schemeClr val="bg1"/>
                          </a:solidFill>
                          <a:latin typeface="Arial" panose="020B0604020202020204" pitchFamily="34" charset="0"/>
                          <a:ea typeface="Meiryo UI" panose="020B0604030504040204" pitchFamily="50" charset="-128"/>
                          <a:cs typeface="Arial" panose="020B0604020202020204" pitchFamily="34" charset="0"/>
                        </a:rPr>
                        <a:t>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tl" sz="1600">
                          <a:solidFill>
                            <a:schemeClr val="bg1"/>
                          </a:solidFill>
                          <a:latin typeface="Arial" panose="020B0604020202020204" pitchFamily="34" charset="0"/>
                          <a:ea typeface="Meiryo UI" panose="020B0604030504040204" pitchFamily="50" charset="-128"/>
                          <a:cs typeface="Arial" panose="020B0604020202020204" pitchFamily="34" charset="0"/>
                        </a:rPr>
                        <a:t>Pangkalahatang-ideya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221092">
                <a:tc>
                  <a:txBody>
                    <a:bodyPr/>
                    <a:lstStyle/>
                    <a:p>
                      <a:pPr algn="ctr" rtl="0"/>
                      <a:r>
                        <a:rPr lang="tl" sz="1600">
                          <a:latin typeface="Arial" panose="020B0604020202020204" pitchFamily="34" charset="0"/>
                          <a:ea typeface="Meiryo UI" panose="020B0604030504040204" pitchFamily="50" charset="-128"/>
                          <a:cs typeface="Arial" panose="020B0604020202020204" pitchFamily="34" charset="0"/>
                        </a:rPr>
                        <a:t>[1R] Pag-unawa sa kasalukuyang sitwasyon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tl" sz="1200" dirty="0">
                          <a:latin typeface="Arial" panose="020B0604020202020204" pitchFamily="34" charset="0"/>
                          <a:ea typeface="Meiryo UI" panose="020B0604030504040204" pitchFamily="50" charset="-128"/>
                          <a:cs typeface="Arial" panose="020B0604020202020204" pitchFamily="34" charset="0"/>
                        </a:rPr>
                        <a:t>DahilDahil naka-pokus ang atensyon sa passerby, maaaring hindi mapansin ang papalapit na hydraulic excavator at matamaan nito.</a:t>
                      </a:r>
                    </a:p>
                    <a:p>
                      <a:pPr marL="342900" indent="-342900" algn="l" rtl="0">
                        <a:buFont typeface="Wingdings" panose="05000000000000000000" pitchFamily="2" charset="2"/>
                        <a:buChar char="ü"/>
                      </a:pPr>
                      <a:r>
                        <a:rPr lang="tl" sz="1200" dirty="0">
                          <a:latin typeface="Arial" panose="020B0604020202020204" pitchFamily="34" charset="0"/>
                          <a:ea typeface="Meiryo UI" panose="020B0604030504040204" pitchFamily="50" charset="-128"/>
                          <a:cs typeface="Arial" panose="020B0604020202020204" pitchFamily="34" charset="0"/>
                        </a:rPr>
                        <a:t>Maaari kang madulas at madapa dahil tumapak sa graba na tumapon mula sa embankment.</a:t>
                      </a:r>
                    </a:p>
                    <a:p>
                      <a:pPr marL="342900" indent="-342900" algn="l" rtl="0">
                        <a:buFont typeface="Wingdings" panose="05000000000000000000" pitchFamily="2" charset="2"/>
                        <a:buChar char="ü"/>
                      </a:pPr>
                      <a:r>
                        <a:rPr lang="tl" sz="1200" dirty="0">
                          <a:latin typeface="Arial" panose="020B0604020202020204" pitchFamily="34" charset="0"/>
                          <a:ea typeface="Meiryo UI" panose="020B0604030504040204" pitchFamily="50" charset="-128"/>
                          <a:cs typeface="Arial" panose="020B0604020202020204" pitchFamily="34" charset="0"/>
                        </a:rPr>
                        <a:t>Maaaring kang matulak o matamaan ng arm na biglang nag-swing.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21092">
                <a:tc>
                  <a:txBody>
                    <a:bodyPr/>
                    <a:lstStyle/>
                    <a:p>
                      <a:pPr algn="ctr" rtl="0"/>
                      <a:r>
                        <a:rPr lang="tl" sz="1600">
                          <a:latin typeface="Arial" panose="020B0604020202020204" pitchFamily="34" charset="0"/>
                          <a:ea typeface="Meiryo UI" panose="020B0604030504040204" pitchFamily="50" charset="-128"/>
                          <a:cs typeface="Arial" panose="020B0604020202020204" pitchFamily="34" charset="0"/>
                        </a:rPr>
                        <a:t>[2R] Pagpursigi ng kakanyahan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tl" sz="1200" b="1" u="sng">
                          <a:latin typeface="Arial" panose="020B0604020202020204" pitchFamily="34" charset="0"/>
                          <a:ea typeface="Meiryo UI" panose="020B0604030504040204" pitchFamily="50" charset="-128"/>
                          <a:cs typeface="Arial" panose="020B0604020202020204" pitchFamily="34" charset="0"/>
                        </a:rPr>
                        <a:t>DahilDahil naka-pokus ang atensyon sa passerby, maaaring hindi mapansin ang papalapit na hydraulic excavator at matamaan nito.</a:t>
                      </a:r>
                    </a:p>
                    <a:p>
                      <a:pPr marL="342900" indent="-342900" algn="l" rtl="0">
                        <a:buFont typeface="Wingdings" panose="05000000000000000000" pitchFamily="2" charset="2"/>
                        <a:buChar char="ü"/>
                      </a:pPr>
                      <a:r>
                        <a:rPr lang="tl"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Maaari kang madulas at madapa dahil tumapak sa graba na tumapon mula sa embankment.</a:t>
                      </a:r>
                    </a:p>
                    <a:p>
                      <a:pPr marL="342900" indent="-342900" algn="l" rtl="0">
                        <a:buFont typeface="Wingdings" panose="05000000000000000000" pitchFamily="2" charset="2"/>
                        <a:buChar char="ü"/>
                      </a:pPr>
                      <a:r>
                        <a:rPr lang="tl" sz="1200">
                          <a:solidFill>
                            <a:schemeClr val="bg1">
                              <a:lumMod val="50000"/>
                            </a:schemeClr>
                          </a:solidFill>
                          <a:latin typeface="Arial" panose="020B0604020202020204" pitchFamily="34" charset="0"/>
                          <a:ea typeface="Meiryo UI" panose="020B0604030504040204" pitchFamily="50" charset="-128"/>
                          <a:cs typeface="Arial" panose="020B0604020202020204" pitchFamily="34" charset="0"/>
                        </a:rPr>
                        <a:t>Maaaring kang matulak o matamaan ng arm na biglang nag-swing.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21092">
                <a:tc>
                  <a:txBody>
                    <a:bodyPr/>
                    <a:lstStyle/>
                    <a:p>
                      <a:pPr algn="ctr" rtl="0"/>
                      <a:r>
                        <a:rPr lang="tl" sz="1600">
                          <a:latin typeface="Arial" panose="020B0604020202020204" pitchFamily="34" charset="0"/>
                          <a:ea typeface="Meiryo UI" panose="020B0604030504040204" pitchFamily="50" charset="-128"/>
                          <a:cs typeface="Arial" panose="020B0604020202020204" pitchFamily="34" charset="0"/>
                        </a:rPr>
                        <a:t>[3R] Pagtaguyod ng hakbang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tl" sz="1200">
                          <a:latin typeface="Arial" panose="020B0604020202020204" pitchFamily="34" charset="0"/>
                          <a:ea typeface="Meiryo UI" panose="020B0604030504040204" pitchFamily="50" charset="-128"/>
                          <a:cs typeface="Arial" panose="020B0604020202020204" pitchFamily="34" charset="0"/>
                        </a:rPr>
                        <a:t>Tumayo na malayo sa direksyon na dinadaanan ng hydraulic excavator.</a:t>
                      </a:r>
                    </a:p>
                    <a:p>
                      <a:pPr marL="342900" indent="-342900" algn="l" rtl="0">
                        <a:buFont typeface="Wingdings" panose="05000000000000000000" pitchFamily="2" charset="2"/>
                        <a:buChar char="ü"/>
                      </a:pPr>
                      <a:r>
                        <a:rPr lang="tl" sz="1200">
                          <a:latin typeface="Arial" panose="020B0604020202020204" pitchFamily="34" charset="0"/>
                          <a:ea typeface="Meiryo UI" panose="020B0604030504040204" pitchFamily="50" charset="-128"/>
                          <a:cs typeface="Arial" panose="020B0604020202020204" pitchFamily="34" charset="0"/>
                        </a:rPr>
                        <a:t>Dapat pagpasyahan na nang maaga ng driver at ng security guard kung paano magsignal kapag ililipat ang hydraulic excavator.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21092">
                <a:tc>
                  <a:txBody>
                    <a:bodyPr/>
                    <a:lstStyle/>
                    <a:p>
                      <a:pPr algn="ctr" rtl="0"/>
                      <a:r>
                        <a:rPr lang="tl" sz="1600">
                          <a:latin typeface="Arial" panose="020B0604020202020204" pitchFamily="34" charset="0"/>
                          <a:ea typeface="Meiryo UI" panose="020B0604030504040204" pitchFamily="50" charset="-128"/>
                          <a:cs typeface="Arial" panose="020B0604020202020204" pitchFamily="34" charset="0"/>
                        </a:rPr>
                        <a:t>[4R] Pagset ng target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tl" sz="1200" dirty="0">
                          <a:latin typeface="Arial" panose="020B0604020202020204" pitchFamily="34" charset="0"/>
                          <a:ea typeface="Meiryo UI" panose="020B0604030504040204" pitchFamily="50" charset="-128"/>
                          <a:cs typeface="Arial" panose="020B0604020202020204" pitchFamily="34" charset="0"/>
                        </a:rPr>
                        <a:t>Kapag ililipat ang isang hydraulic excavator, ang driver ay gagamit ng transceiver upang makipag-ugnay sa security guard at makumpirma na ligtas ang magkabilang panig bago ito ililipat. (Huwag ilipat kapag hindi makumpirma.)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下矢印 6"/>
          <p:cNvSpPr/>
          <p:nvPr/>
        </p:nvSpPr>
        <p:spPr>
          <a:xfrm>
            <a:off x="1548000" y="2853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下矢印 7"/>
          <p:cNvSpPr/>
          <p:nvPr/>
        </p:nvSpPr>
        <p:spPr>
          <a:xfrm>
            <a:off x="1548000" y="4077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0" name="下矢印 9"/>
          <p:cNvSpPr/>
          <p:nvPr/>
        </p:nvSpPr>
        <p:spPr>
          <a:xfrm>
            <a:off x="1548000" y="5301000"/>
            <a:ext cx="504000" cy="28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16</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33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a:solidFill>
                  <a:schemeClr val="tx1"/>
                </a:solidFill>
                <a:latin typeface="Arial" panose="020B0604020202020204" pitchFamily="34" charset="0"/>
                <a:ea typeface="Meiryo UI" panose="020B0604030504040204" pitchFamily="50" charset="-128"/>
                <a:cs typeface="Arial" panose="020B0604020202020204" pitchFamily="34" charset="0"/>
              </a:rPr>
              <a:t>Ipagpatupad ang 4S/5S upang mapabuti ang ligtas na kapaligiran sa lugar ng trabaho.</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3979939132"/>
              </p:ext>
            </p:extLst>
          </p:nvPr>
        </p:nvGraphicFramePr>
        <p:xfrm>
          <a:off x="324430" y="789000"/>
          <a:ext cx="8711569" cy="5808000"/>
        </p:xfrm>
        <a:graphic>
          <a:graphicData uri="http://schemas.openxmlformats.org/drawingml/2006/table">
            <a:tbl>
              <a:tblPr firstRow="1" bandRow="1">
                <a:tableStyleId>{5C22544A-7EE6-4342-B048-85BDC9FD1C3A}</a:tableStyleId>
              </a:tblPr>
              <a:tblGrid>
                <a:gridCol w="1583570">
                  <a:extLst>
                    <a:ext uri="{9D8B030D-6E8A-4147-A177-3AD203B41FA5}">
                      <a16:colId xmlns:a16="http://schemas.microsoft.com/office/drawing/2014/main" val="20000"/>
                    </a:ext>
                  </a:extLst>
                </a:gridCol>
                <a:gridCol w="7127999">
                  <a:extLst>
                    <a:ext uri="{9D8B030D-6E8A-4147-A177-3AD203B41FA5}">
                      <a16:colId xmlns:a16="http://schemas.microsoft.com/office/drawing/2014/main" val="20001"/>
                    </a:ext>
                  </a:extLst>
                </a:gridCol>
              </a:tblGrid>
              <a:tr h="1161600">
                <a:tc>
                  <a:txBody>
                    <a:bodyPr/>
                    <a:lstStyle/>
                    <a:p>
                      <a:pPr algn="l" rtl="0"/>
                      <a:r>
                        <a:rPr lang="tl"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Suriin (Seiri)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tl" sz="1400" b="1" dirty="0">
                          <a:solidFill>
                            <a:srgbClr val="F24F4F"/>
                          </a:solidFill>
                          <a:latin typeface="Arial" panose="020B0604020202020204" pitchFamily="34" charset="0"/>
                          <a:ea typeface="Meiryo UI" panose="020B0604030504040204" pitchFamily="50" charset="-128"/>
                          <a:cs typeface="Arial" panose="020B0604020202020204" pitchFamily="34" charset="0"/>
                        </a:rPr>
                        <a:t>Paghiwalayin ang mga bagay na kailangan sa mga hindi kailangan, at itapon ang mga bagay na hindi kailangan.</a:t>
                      </a:r>
                    </a:p>
                    <a:p>
                      <a:pPr algn="l" rtl="0"/>
                      <a:r>
                        <a:rPr lang="tl" sz="1100" b="0" dirty="0">
                          <a:solidFill>
                            <a:schemeClr val="tx1"/>
                          </a:solidFill>
                          <a:latin typeface="Arial" panose="020B0604020202020204" pitchFamily="34" charset="0"/>
                          <a:ea typeface="Meiryo UI" panose="020B0604030504040204" pitchFamily="50" charset="-128"/>
                          <a:cs typeface="Arial" panose="020B0604020202020204" pitchFamily="34" charset="0"/>
                        </a:rPr>
                        <a:t>Kapag walang ingat na naglagay ng mga bagay na hindi kailangan sa daan, maaaring matisod at madapa o mitumba.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61600">
                <a:tc>
                  <a:txBody>
                    <a:bodyPr/>
                    <a:lstStyle/>
                    <a:p>
                      <a:pPr algn="l" rtl="0"/>
                      <a:r>
                        <a:rPr lang="tl"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Sinupin (Seiton)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tl" sz="1400" b="1">
                          <a:solidFill>
                            <a:srgbClr val="F24F4F"/>
                          </a:solidFill>
                          <a:latin typeface="Arial" panose="020B0604020202020204" pitchFamily="34" charset="0"/>
                          <a:ea typeface="Meiryo UI" panose="020B0604030504040204" pitchFamily="50" charset="-128"/>
                          <a:cs typeface="Arial" panose="020B0604020202020204" pitchFamily="34" charset="0"/>
                        </a:rPr>
                        <a:t>Paghiwalayin at ilagay ang mga bagay na kailangan kung saan ito ay madaling magamit.</a:t>
                      </a:r>
                    </a:p>
                    <a:p>
                      <a:pPr algn="l" rtl="0"/>
                      <a:r>
                        <a:rPr lang="tl" sz="1100" b="0">
                          <a:solidFill>
                            <a:schemeClr val="tx1"/>
                          </a:solidFill>
                          <a:latin typeface="Arial" panose="020B0604020202020204" pitchFamily="34" charset="0"/>
                          <a:ea typeface="Meiryo UI" panose="020B0604030504040204" pitchFamily="50" charset="-128"/>
                          <a:cs typeface="Arial" panose="020B0604020202020204" pitchFamily="34" charset="0"/>
                        </a:rPr>
                        <a:t>Tumataas ang work efficiency sa pamamagitan ng paggawa ng paraan upang magamit ang mga bagay na kailangan kapag kailangan. Kapag ginamit ito, tandaang ligpitin ito at ibalik ito sa dating posisyon nang maayos (mas magiging madali ang pagsinop ng mga bagay kapag may litrato ng orihinal na posisyon nito).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61600">
                <a:tc>
                  <a:txBody>
                    <a:bodyPr/>
                    <a:lstStyle/>
                    <a:p>
                      <a:pPr algn="l" rtl="0"/>
                      <a:r>
                        <a:rPr lang="tl"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Simutin (Seiso)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tl" sz="1400" b="1">
                          <a:solidFill>
                            <a:srgbClr val="F24F4F"/>
                          </a:solidFill>
                          <a:latin typeface="Arial" panose="020B0604020202020204" pitchFamily="34" charset="0"/>
                          <a:ea typeface="Meiryo UI" panose="020B0604030504040204" pitchFamily="50" charset="-128"/>
                          <a:cs typeface="Arial" panose="020B0604020202020204" pitchFamily="34" charset="0"/>
                        </a:rPr>
                        <a:t>Maglinis upang tanggalin ang mga basura at dumi.</a:t>
                      </a:r>
                    </a:p>
                    <a:p>
                      <a:pPr algn="l" rtl="0"/>
                      <a:r>
                        <a:rPr lang="tl" sz="1100" b="0">
                          <a:solidFill>
                            <a:schemeClr val="tx1"/>
                          </a:solidFill>
                          <a:latin typeface="Arial" panose="020B0604020202020204" pitchFamily="34" charset="0"/>
                          <a:ea typeface="Meiryo UI" panose="020B0604030504040204" pitchFamily="50" charset="-128"/>
                          <a:cs typeface="Arial" panose="020B0604020202020204" pitchFamily="34" charset="0"/>
                        </a:rPr>
                        <a:t>Kung may mga nakakalat na mga basura o package sa sahig o kung ang sahig ay basa ng tubig o nadumihan ng langis, maaaring matisod o madulas at madapa o matumba.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61600">
                <a:tc>
                  <a:txBody>
                    <a:bodyPr/>
                    <a:lstStyle/>
                    <a:p>
                      <a:pPr algn="l" rtl="0"/>
                      <a:r>
                        <a:rPr lang="tl"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Siguruhin ang kalinisan (Seiketsu)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tl" sz="1400" b="1" dirty="0">
                          <a:solidFill>
                            <a:srgbClr val="F24F4F"/>
                          </a:solidFill>
                          <a:latin typeface="Arial" panose="020B0604020202020204" pitchFamily="34" charset="0"/>
                          <a:ea typeface="Meiryo UI" panose="020B0604030504040204" pitchFamily="50" charset="-128"/>
                          <a:cs typeface="Arial" panose="020B0604020202020204" pitchFamily="34" charset="0"/>
                        </a:rPr>
                        <a:t>Panatilihin ang sitwasyon na </a:t>
                      </a:r>
                      <a:r>
                        <a:rPr lang="en-GB" sz="1400" b="1" dirty="0">
                          <a:solidFill>
                            <a:srgbClr val="F24F4F"/>
                          </a:solidFill>
                          <a:latin typeface="Arial" panose="020B0604020202020204" pitchFamily="34" charset="0"/>
                          <a:ea typeface="Meiryo UI" panose="020B0604030504040204" pitchFamily="50" charset="-128"/>
                          <a:cs typeface="Arial" panose="020B0604020202020204" pitchFamily="34" charset="0"/>
                        </a:rPr>
                        <a:t>Suriin (Seiri)</a:t>
                      </a:r>
                      <a:r>
                        <a:rPr lang="tl" sz="1400" b="1" dirty="0">
                          <a:solidFill>
                            <a:srgbClr val="F24F4F"/>
                          </a:solidFill>
                          <a:latin typeface="Arial" panose="020B0604020202020204" pitchFamily="34" charset="0"/>
                          <a:ea typeface="Meiryo UI" panose="020B0604030504040204" pitchFamily="50" charset="-128"/>
                          <a:cs typeface="Arial" panose="020B0604020202020204" pitchFamily="34" charset="0"/>
                        </a:rPr>
                        <a:t>, </a:t>
                      </a:r>
                      <a:r>
                        <a:rPr lang="en-GB" sz="1400" b="1" dirty="0">
                          <a:solidFill>
                            <a:srgbClr val="F24F4F"/>
                          </a:solidFill>
                          <a:latin typeface="Arial" panose="020B0604020202020204" pitchFamily="34" charset="0"/>
                          <a:ea typeface="Meiryo UI" panose="020B0604030504040204" pitchFamily="50" charset="-128"/>
                          <a:cs typeface="Arial" panose="020B0604020202020204" pitchFamily="34" charset="0"/>
                        </a:rPr>
                        <a:t>Sinupin (Seiton)</a:t>
                      </a:r>
                      <a:r>
                        <a:rPr lang="tl" sz="1400" b="1" dirty="0">
                          <a:solidFill>
                            <a:srgbClr val="F24F4F"/>
                          </a:solidFill>
                          <a:latin typeface="Arial" panose="020B0604020202020204" pitchFamily="34" charset="0"/>
                          <a:ea typeface="Meiryo UI" panose="020B0604030504040204" pitchFamily="50" charset="-128"/>
                          <a:cs typeface="Arial" panose="020B0604020202020204" pitchFamily="34" charset="0"/>
                        </a:rPr>
                        <a:t>, at </a:t>
                      </a:r>
                      <a:r>
                        <a:rPr lang="en-GB" sz="1400" b="1" dirty="0">
                          <a:solidFill>
                            <a:srgbClr val="F24F4F"/>
                          </a:solidFill>
                          <a:latin typeface="Arial" panose="020B0604020202020204" pitchFamily="34" charset="0"/>
                          <a:ea typeface="Meiryo UI" panose="020B0604030504040204" pitchFamily="50" charset="-128"/>
                          <a:cs typeface="Arial" panose="020B0604020202020204" pitchFamily="34" charset="0"/>
                        </a:rPr>
                        <a:t>Simutin (Seiso)</a:t>
                      </a:r>
                      <a:r>
                        <a:rPr lang="tl" sz="1400" b="1" dirty="0">
                          <a:solidFill>
                            <a:srgbClr val="F24F4F"/>
                          </a:solidFill>
                          <a:latin typeface="Arial" panose="020B0604020202020204" pitchFamily="34" charset="0"/>
                          <a:ea typeface="Meiryo UI" panose="020B0604030504040204" pitchFamily="50" charset="-128"/>
                          <a:cs typeface="Arial" panose="020B0604020202020204" pitchFamily="34" charset="0"/>
                        </a:rPr>
                        <a:t>.</a:t>
                      </a:r>
                    </a:p>
                    <a:p>
                      <a:pPr algn="l" rtl="0"/>
                      <a:r>
                        <a:rPr lang="tl" sz="1100" b="0" dirty="0">
                          <a:solidFill>
                            <a:schemeClr val="tx1"/>
                          </a:solidFill>
                          <a:latin typeface="Arial" panose="020B0604020202020204" pitchFamily="34" charset="0"/>
                          <a:ea typeface="Meiryo UI" panose="020B0604030504040204" pitchFamily="50" charset="-128"/>
                          <a:cs typeface="Arial" panose="020B0604020202020204" pitchFamily="34" charset="0"/>
                        </a:rPr>
                        <a:t>Ulit-ulitin ang </a:t>
                      </a:r>
                      <a:r>
                        <a:rPr lang="en-GB" sz="1100" b="0" dirty="0">
                          <a:solidFill>
                            <a:schemeClr val="tx1"/>
                          </a:solidFill>
                          <a:latin typeface="Arial" panose="020B0604020202020204" pitchFamily="34" charset="0"/>
                          <a:ea typeface="Meiryo UI" panose="020B0604030504040204" pitchFamily="50" charset="-128"/>
                          <a:cs typeface="Arial" panose="020B0604020202020204" pitchFamily="34" charset="0"/>
                        </a:rPr>
                        <a:t>Suriin (Seiri)</a:t>
                      </a:r>
                      <a:r>
                        <a:rPr lang="tl" sz="1100" b="0" dirty="0">
                          <a:solidFill>
                            <a:schemeClr val="tx1"/>
                          </a:solidFill>
                          <a:latin typeface="Arial" panose="020B0604020202020204" pitchFamily="34" charset="0"/>
                          <a:ea typeface="Meiryo UI" panose="020B0604030504040204" pitchFamily="50" charset="-128"/>
                          <a:cs typeface="Arial" panose="020B0604020202020204" pitchFamily="34" charset="0"/>
                        </a:rPr>
                        <a:t>, </a:t>
                      </a:r>
                      <a:r>
                        <a:rPr lang="en-GB" sz="1100" b="0" dirty="0">
                          <a:solidFill>
                            <a:schemeClr val="tx1"/>
                          </a:solidFill>
                          <a:latin typeface="Arial" panose="020B0604020202020204" pitchFamily="34" charset="0"/>
                          <a:ea typeface="Meiryo UI" panose="020B0604030504040204" pitchFamily="50" charset="-128"/>
                          <a:cs typeface="Arial" panose="020B0604020202020204" pitchFamily="34" charset="0"/>
                        </a:rPr>
                        <a:t>Sinupin (Seiton)</a:t>
                      </a:r>
                      <a:r>
                        <a:rPr lang="tl" sz="1100" b="0" dirty="0">
                          <a:solidFill>
                            <a:schemeClr val="tx1"/>
                          </a:solidFill>
                          <a:latin typeface="Arial" panose="020B0604020202020204" pitchFamily="34" charset="0"/>
                          <a:ea typeface="Meiryo UI" panose="020B0604030504040204" pitchFamily="50" charset="-128"/>
                          <a:cs typeface="Arial" panose="020B0604020202020204" pitchFamily="34" charset="0"/>
                        </a:rPr>
                        <a:t>, at </a:t>
                      </a:r>
                      <a:r>
                        <a:rPr lang="en-GB" sz="1100" b="0" dirty="0">
                          <a:solidFill>
                            <a:schemeClr val="tx1"/>
                          </a:solidFill>
                          <a:latin typeface="Arial" panose="020B0604020202020204" pitchFamily="34" charset="0"/>
                          <a:ea typeface="Meiryo UI" panose="020B0604030504040204" pitchFamily="50" charset="-128"/>
                          <a:cs typeface="Arial" panose="020B0604020202020204" pitchFamily="34" charset="0"/>
                        </a:rPr>
                        <a:t>Simutin (Seiso)</a:t>
                      </a:r>
                      <a:r>
                        <a:rPr lang="tl" sz="1100" b="0" dirty="0">
                          <a:solidFill>
                            <a:schemeClr val="tx1"/>
                          </a:solidFill>
                          <a:latin typeface="Arial" panose="020B0604020202020204" pitchFamily="34" charset="0"/>
                          <a:ea typeface="Meiryo UI" panose="020B0604030504040204" pitchFamily="50" charset="-128"/>
                          <a:cs typeface="Arial" panose="020B0604020202020204" pitchFamily="34" charset="0"/>
                        </a:rPr>
                        <a:t> upang mapanatili na laging maayos ang kapaligiran sa lugar ng trabaho. Kailangan din ito upang mapanatiling gumagana nang maayos ang mga equipment. Makakatulong din ang pagsiguro ng kalinisan sa pag-iwas sa mga nakakahawang sakit.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1600">
                <a:tc>
                  <a:txBody>
                    <a:bodyPr/>
                    <a:lstStyle/>
                    <a:p>
                      <a:pPr algn="l" rtl="0"/>
                      <a:r>
                        <a:rPr lang="tl"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Sariling kusa (Shitsuke)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a:r>
                        <a:rPr lang="tl" sz="1400" b="1" dirty="0">
                          <a:solidFill>
                            <a:srgbClr val="F24F4F"/>
                          </a:solidFill>
                          <a:latin typeface="Arial" panose="020B0604020202020204" pitchFamily="34" charset="0"/>
                          <a:ea typeface="Meiryo UI" panose="020B0604030504040204" pitchFamily="50" charset="-128"/>
                          <a:cs typeface="Arial" panose="020B0604020202020204" pitchFamily="34" charset="0"/>
                        </a:rPr>
                        <a:t>Ipagpatupad ang 4S at ugaliing gawin ang mga ito.</a:t>
                      </a:r>
                    </a:p>
                    <a:p>
                      <a:pPr algn="l" rtl="0"/>
                      <a:r>
                        <a:rPr lang="tl" sz="1100" b="0" dirty="0">
                          <a:solidFill>
                            <a:schemeClr val="tx1"/>
                          </a:solidFill>
                          <a:latin typeface="Arial" panose="020B0604020202020204" pitchFamily="34" charset="0"/>
                          <a:ea typeface="Meiryo UI" panose="020B0604030504040204" pitchFamily="50" charset="-128"/>
                          <a:cs typeface="Arial" panose="020B0604020202020204" pitchFamily="34" charset="0"/>
                        </a:rPr>
                        <a:t>Dapat sundin ang mga itinakdang patakaran at ugaliin na gawin ito sa pag-ulit-ulit na paggawa. Hindi lamang na dapat unawain ang 4S sa ulo, kundi mahalaga rin na sanayin ito upang aktwal na makakilos.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4" name="図 3" descr="C:\Users\1907875\Desktop\1107_警備業イラスト_ラフ\p51\G_１_整理.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349" y="1200542"/>
            <a:ext cx="651965" cy="651965"/>
          </a:xfrm>
          <a:prstGeom prst="rect">
            <a:avLst/>
          </a:prstGeom>
          <a:noFill/>
          <a:ln>
            <a:noFill/>
          </a:ln>
        </p:spPr>
      </p:pic>
      <p:pic>
        <p:nvPicPr>
          <p:cNvPr id="5" name="図 4" descr="C:\Users\1907875\Desktop\1107_警備業イラスト_ラフ\p51\G_2_整頓.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000" y="2402328"/>
            <a:ext cx="618242" cy="618242"/>
          </a:xfrm>
          <a:prstGeom prst="rect">
            <a:avLst/>
          </a:prstGeom>
          <a:noFill/>
          <a:ln>
            <a:noFill/>
          </a:ln>
        </p:spPr>
      </p:pic>
      <p:pic>
        <p:nvPicPr>
          <p:cNvPr id="7" name="図 6" descr="\\irfsvc42\div5\環境ｴﾈﾙｷﾞｰ第１部\c一般\e1c_proj\2019\リスクT\1900632_MHLW安全教育\31_警備業安全衛生教育マニュアル作成\03_マニュアル\0115_警備業イラスト2\H_清掃2.jpg"/>
          <p:cNvPicPr>
            <a:picLocks noChangeAspect="1"/>
          </p:cNvPicPr>
          <p:nvPr/>
        </p:nvPicPr>
        <p:blipFill rotWithShape="1">
          <a:blip r:embed="rId4" cstate="print">
            <a:extLst>
              <a:ext uri="{28A0092B-C50C-407E-A947-70E740481C1C}">
                <a14:useLocalDpi xmlns:a14="http://schemas.microsoft.com/office/drawing/2010/main" val="0"/>
              </a:ext>
            </a:extLst>
          </a:blip>
          <a:srcRect t="7407" b="5291"/>
          <a:stretch/>
        </p:blipFill>
        <p:spPr bwMode="auto">
          <a:xfrm>
            <a:off x="1164388" y="3564493"/>
            <a:ext cx="681191" cy="594637"/>
          </a:xfrm>
          <a:prstGeom prst="rect">
            <a:avLst/>
          </a:prstGeom>
          <a:noFill/>
          <a:ln>
            <a:noFill/>
          </a:ln>
          <a:extLst>
            <a:ext uri="{53640926-AAD7-44D8-BBD7-CCE9431645EC}">
              <a14:shadowObscured xmlns:a14="http://schemas.microsoft.com/office/drawing/2010/main"/>
            </a:ext>
          </a:extLst>
        </p:spPr>
      </p:pic>
      <p:pic>
        <p:nvPicPr>
          <p:cNvPr id="8" name="図 7" descr="C:\Users\1907875\Desktop\1107_警備業イラスト_ラフ\p51\H_２_清潔.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8000" y="4708950"/>
            <a:ext cx="618242" cy="618242"/>
          </a:xfrm>
          <a:prstGeom prst="rect">
            <a:avLst/>
          </a:prstGeom>
          <a:noFill/>
          <a:ln>
            <a:noFill/>
          </a:ln>
        </p:spPr>
      </p:pic>
      <p:pic>
        <p:nvPicPr>
          <p:cNvPr id="9" name="図 8" descr="C:\Users\1907875\Desktop\1107_警備業イラスト_ラフ\p51\I_習慣.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0971" y="5881690"/>
            <a:ext cx="636977" cy="636977"/>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17</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019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6" y="1557000"/>
            <a:ext cx="8499833" cy="10532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9999" y="3018598"/>
            <a:ext cx="8499833" cy="8094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39999" y="4225035"/>
            <a:ext cx="8499833" cy="8094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539999" y="5405613"/>
            <a:ext cx="8499833" cy="5824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dirty="0">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Pagkadapa o pagkatumba</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18</a:t>
            </a:fld>
            <a:endParaRPr kumimoji="1" lang="ja-JP" altLang="en-US" sz="1050">
              <a:latin typeface="Arial" panose="020B0604020202020204" pitchFamily="34" charset="0"/>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Panatilihing paraging ligtas ang lugar ng trabaho sa pamamagitan ng paggawa ng 4S: </a:t>
            </a:r>
            <a:r>
              <a:rPr lang="en-GB" sz="1800" dirty="0">
                <a:latin typeface="Arial" panose="020B0604020202020204" pitchFamily="34" charset="0"/>
                <a:cs typeface="Arial" panose="020B0604020202020204" pitchFamily="34" charset="0"/>
              </a:rPr>
              <a:t>Suriin (Seiri)</a:t>
            </a:r>
            <a:r>
              <a:rPr lang="tl"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Sinupin (Seiton)</a:t>
            </a:r>
            <a:r>
              <a:rPr lang="tl"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Simutin (Seiso)</a:t>
            </a:r>
            <a:r>
              <a:rPr lang="tl" sz="1800" dirty="0">
                <a:latin typeface="Arial" panose="020B0604020202020204" pitchFamily="34" charset="0"/>
                <a:cs typeface="Arial" panose="020B0604020202020204" pitchFamily="34" charset="0"/>
              </a:rPr>
              <a:t>, at </a:t>
            </a:r>
            <a:r>
              <a:rPr lang="en-GB" sz="1800" dirty="0">
                <a:latin typeface="Arial" panose="020B0604020202020204" pitchFamily="34" charset="0"/>
                <a:cs typeface="Arial" panose="020B0604020202020204" pitchFamily="34" charset="0"/>
              </a:rPr>
              <a:t>Siguruhin ang kalinisan (Seiketsu)</a:t>
            </a:r>
            <a:r>
              <a:rPr lang="tl" sz="1800" dirty="0">
                <a:latin typeface="Arial" panose="020B0604020202020204" pitchFamily="34" charset="0"/>
                <a:cs typeface="Arial" panose="020B0604020202020204" pitchFamily="34" charset="0"/>
              </a:rPr>
              <a:t>.</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Kapag nakakalat ang mga package at cord sa sahig, mataas ang panganib na matisod at madapa o matumba.</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Kapag basa ang sahig, mataas ang panganib na madapa o matumba dahil madaling madulas.</a:t>
            </a:r>
          </a:p>
          <a:p>
            <a:pPr rtl="0"/>
            <a:r>
              <a:rPr lang="tl" sz="1800" dirty="0">
                <a:latin typeface="Arial" panose="020B0604020202020204" pitchFamily="34" charset="0"/>
                <a:cs typeface="Arial" panose="020B0604020202020204" pitchFamily="34" charset="0"/>
              </a:rPr>
              <a:t>Kumpirmahin ang kondisyon ng sahig at daan.</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Madaling madulas kapag basa ang sahig. Gayundin, madaling matisod kapag may steps o hindi pantay ang sahig, kaya mataas ang panganib na madapa o matumba.</a:t>
            </a:r>
          </a:p>
          <a:p>
            <a:pPr rtl="0"/>
            <a:r>
              <a:rPr lang="tl" sz="1800" dirty="0">
                <a:latin typeface="Arial" panose="020B0604020202020204" pitchFamily="34" charset="0"/>
                <a:cs typeface="Arial" panose="020B0604020202020204" pitchFamily="34" charset="0"/>
              </a:rPr>
              <a:t>Tiyaking mayroong sapat na ilaw sa daan.</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Kung may lugar na hindi abot ng ilaw at madilim, tumataas ang panganib na madapa o matumba dahil madaling matisod dahil hindi mo mapapansin ang mga bagay na nakalagay sa daan at steps.</a:t>
            </a:r>
          </a:p>
          <a:p>
            <a:pPr rtl="0"/>
            <a:r>
              <a:rPr lang="tl" sz="1800" dirty="0">
                <a:latin typeface="Arial" panose="020B0604020202020204" pitchFamily="34" charset="0"/>
                <a:cs typeface="Arial" panose="020B0604020202020204" pitchFamily="34" charset="0"/>
              </a:rPr>
              <a:t>Gumamit ng sapatos na hindi ka madaling madapa o matumba.</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Gumamit ng non-slip na sapatos upang maiwasan na madapa o matumba tulad ng mga rubber sole na sapatos.</a:t>
            </a:r>
          </a:p>
        </p:txBody>
      </p:sp>
    </p:spTree>
    <p:extLst>
      <p:ext uri="{BB962C8B-B14F-4D97-AF65-F5344CB8AC3E}">
        <p14:creationId xmlns:p14="http://schemas.microsoft.com/office/powerpoint/2010/main" val="222792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Pagkadapa o pagkatumba</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tl" sz="1600" dirty="0">
                <a:latin typeface="Arial" panose="020B0604020202020204" pitchFamily="34" charset="0"/>
                <a:cs typeface="Arial" panose="020B0604020202020204" pitchFamily="34" charset="0"/>
              </a:rPr>
              <a:t>Lugar kung saan karaniwang madaling madulas</a:t>
            </a:r>
          </a:p>
          <a:p>
            <a:pPr rtl="0"/>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rtl="0"/>
            <a:endParaRPr lang="en-US" altLang="ja-JP" sz="1600" dirty="0">
              <a:latin typeface="Arial" panose="020B0604020202020204" pitchFamily="34" charset="0"/>
              <a:cs typeface="Arial" panose="020B0604020202020204" pitchFamily="34" charset="0"/>
            </a:endParaRPr>
          </a:p>
          <a:p>
            <a:pPr marL="0" indent="0" rtl="0">
              <a:buNone/>
            </a:pPr>
            <a:endParaRPr lang="en-US" altLang="ja-JP" sz="1600" dirty="0">
              <a:latin typeface="Arial" panose="020B0604020202020204" pitchFamily="34" charset="0"/>
              <a:cs typeface="Arial" panose="020B0604020202020204" pitchFamily="34" charset="0"/>
            </a:endParaRPr>
          </a:p>
          <a:p>
            <a:pPr rtl="0"/>
            <a:r>
              <a:rPr lang="tl" sz="1600" dirty="0">
                <a:latin typeface="Arial" panose="020B0604020202020204" pitchFamily="34" charset="0"/>
                <a:cs typeface="Arial" panose="020B0604020202020204" pitchFamily="34" charset="0"/>
              </a:rPr>
              <a:t>Lugar kung saan karaniwang madaling matisod</a:t>
            </a:r>
            <a:endParaRPr lang="en-US" altLang="ja-JP" sz="1600" dirty="0">
              <a:latin typeface="Arial" panose="020B0604020202020204" pitchFamily="34" charset="0"/>
              <a:cs typeface="Arial" panose="020B0604020202020204" pitchFamily="34" charset="0"/>
            </a:endParaRPr>
          </a:p>
        </p:txBody>
      </p:sp>
      <p:graphicFrame>
        <p:nvGraphicFramePr>
          <p:cNvPr id="8" name="表 7"/>
          <p:cNvGraphicFramePr>
            <a:graphicFrameLocks noGrp="1"/>
          </p:cNvGraphicFramePr>
          <p:nvPr>
            <p:extLst>
              <p:ext uri="{D42A27DB-BD31-4B8C-83A1-F6EECF244321}">
                <p14:modId xmlns:p14="http://schemas.microsoft.com/office/powerpoint/2010/main" val="3544601106"/>
              </p:ext>
            </p:extLst>
          </p:nvPr>
        </p:nvGraphicFramePr>
        <p:xfrm>
          <a:off x="432000" y="1071210"/>
          <a:ext cx="8460000" cy="1889760"/>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212358">
                <a:tc>
                  <a:txBody>
                    <a:bodyPr/>
                    <a:lstStyle/>
                    <a:p>
                      <a:pPr algn="ctr" rtl="0"/>
                      <a:r>
                        <a:rPr lang="tl" sz="1400">
                          <a:solidFill>
                            <a:schemeClr val="bg1"/>
                          </a:solidFill>
                          <a:latin typeface="Arial" panose="020B0604020202020204" pitchFamily="34" charset="0"/>
                          <a:ea typeface="Meiryo UI" panose="020B0604030504040204" pitchFamily="50" charset="-128"/>
                          <a:cs typeface="Arial" panose="020B0604020202020204" pitchFamily="34" charset="0"/>
                        </a:rPr>
                        <a:t>Loob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tl" sz="1400">
                          <a:solidFill>
                            <a:schemeClr val="bg1"/>
                          </a:solidFill>
                          <a:latin typeface="Arial" panose="020B0604020202020204" pitchFamily="34" charset="0"/>
                          <a:ea typeface="Meiryo UI" panose="020B0604030504040204" pitchFamily="50" charset="-128"/>
                          <a:cs typeface="Arial" panose="020B0604020202020204" pitchFamily="34" charset="0"/>
                        </a:rPr>
                        <a:t>Labas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Sahig na basa ng tubig at narumihan ng langis</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May tubig sa paligid tulad ng shower room, kusina, atbp.</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Mat at carpet na inilatag sa sahig na mababa ang friction.</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Sahig na bato at waxed flooring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Manhole (lalo na iyong mga basa)</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Grating (mesh na cover board)</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Sahig na bato o copper sheet sa construction site (metal plate)</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Metal surface na hagdan at daan</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Nag yelong kalsada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172348979"/>
              </p:ext>
            </p:extLst>
          </p:nvPr>
        </p:nvGraphicFramePr>
        <p:xfrm>
          <a:off x="432000" y="3514358"/>
          <a:ext cx="8460000" cy="1830079"/>
        </p:xfrm>
        <a:graphic>
          <a:graphicData uri="http://schemas.openxmlformats.org/drawingml/2006/table">
            <a:tbl>
              <a:tblPr firstRow="1" bandRow="1">
                <a:tableStyleId>{5C22544A-7EE6-4342-B048-85BDC9FD1C3A}</a:tableStyleId>
              </a:tblPr>
              <a:tblGrid>
                <a:gridCol w="414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332742">
                <a:tc>
                  <a:txBody>
                    <a:bodyPr/>
                    <a:lstStyle/>
                    <a:p>
                      <a:pPr algn="ctr" rtl="0"/>
                      <a:r>
                        <a:rPr lang="tl" sz="1400" dirty="0">
                          <a:solidFill>
                            <a:schemeClr val="bg1"/>
                          </a:solidFill>
                          <a:latin typeface="Arial" panose="020B0604020202020204" pitchFamily="34" charset="0"/>
                          <a:ea typeface="Meiryo UI" panose="020B0604030504040204" pitchFamily="50" charset="-128"/>
                          <a:cs typeface="Arial" panose="020B0604020202020204" pitchFamily="34" charset="0"/>
                        </a:rPr>
                        <a:t>Loob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tl" sz="1400">
                          <a:solidFill>
                            <a:schemeClr val="bg1"/>
                          </a:solidFill>
                          <a:latin typeface="Arial" panose="020B0604020202020204" pitchFamily="34" charset="0"/>
                          <a:ea typeface="Meiryo UI" panose="020B0604030504040204" pitchFamily="50" charset="-128"/>
                          <a:cs typeface="Arial" panose="020B0604020202020204" pitchFamily="34" charset="0"/>
                        </a:rPr>
                        <a:t>Labas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497337">
                <a:tc>
                  <a:txBody>
                    <a:bodyPr/>
                    <a:lstStyle/>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Sahig na may steps at hindi pantay</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Mga bagay na nilagay sa daan at sahig sa loob</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Rolled o tinuping mat at carpet</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Paa ng lamesa at partition</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Nakakalat na mga 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Kalsada at daan na may steps o hindi pantay</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Paglalagay ng curb, pagpapataas ng sidewalk, puno sa kalsada, atbp.</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Hagdan, gumagalaw na walkway, at escalator</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Braille block at slope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角丸四角形 1"/>
          <p:cNvSpPr/>
          <p:nvPr/>
        </p:nvSpPr>
        <p:spPr>
          <a:xfrm>
            <a:off x="432000" y="5445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[Kaso]</a:t>
            </a:r>
          </a:p>
          <a:p>
            <a:pPr rtl="0"/>
            <a:r>
              <a:rPr lang="tl" sz="1600" dirty="0">
                <a:solidFill>
                  <a:schemeClr val="tx1"/>
                </a:solidFill>
                <a:latin typeface="Arial" panose="020B0604020202020204" pitchFamily="34" charset="0"/>
                <a:ea typeface="Meiryo UI" panose="020B0604030504040204" pitchFamily="50" charset="-128"/>
                <a:cs typeface="Arial" panose="020B0604020202020204" pitchFamily="34" charset="0"/>
              </a:rPr>
              <a:t>Pagkatapos magpatrol sa labas habang umuulan, pumasok siya sa loob nang basa ang mga sapatos kaya nadulas siya sa sahig at nadapa o natumba.</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19</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31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4762213"/>
            <a:ext cx="8591081" cy="10055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3388207"/>
            <a:ext cx="8591081" cy="104879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593000"/>
            <a:ext cx="5685024" cy="136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194049" y="765000"/>
            <a:ext cx="8853023" cy="5903999"/>
          </a:xfrm>
        </p:spPr>
        <p:txBody>
          <a:bodyPr rtlCol="0">
            <a:normAutofit/>
          </a:bodyPr>
          <a:lstStyle/>
          <a:p>
            <a:pPr marL="0" indent="0" rtl="0">
              <a:buNone/>
            </a:pPr>
            <a:r>
              <a:rPr lang="tl" sz="1400" dirty="0">
                <a:latin typeface="Arial" panose="020B0604020202020204" pitchFamily="34" charset="0"/>
                <a:cs typeface="Arial" panose="020B0604020202020204" pitchFamily="34" charset="0"/>
              </a:rPr>
              <a:t>[Kaso ng aksidente sa trabaho 1] </a:t>
            </a:r>
            <a:r>
              <a:rPr lang="tl" sz="1400" b="1" dirty="0">
                <a:solidFill>
                  <a:srgbClr val="C00000"/>
                </a:solidFill>
                <a:latin typeface="Arial" panose="020B0604020202020204" pitchFamily="34" charset="0"/>
                <a:cs typeface="Arial" panose="020B0604020202020204" pitchFamily="34" charset="0"/>
              </a:rPr>
              <a:t>Isang security guard ang natamaan ng power shovel habang ginagabayan niya ang mga sasakyan sa gawaing pagpapalawak ng kalsada.</a:t>
            </a:r>
            <a:endParaRPr lang="en-US" altLang="ja-JP" sz="1400" b="1" dirty="0">
              <a:solidFill>
                <a:srgbClr val="C00000"/>
              </a:solidFill>
              <a:latin typeface="Arial" panose="020B0604020202020204" pitchFamily="34" charset="0"/>
              <a:cs typeface="Arial" panose="020B0604020202020204" pitchFamily="34" charset="0"/>
            </a:endParaRPr>
          </a:p>
          <a:p>
            <a:pPr marL="0" indent="0" rtl="0">
              <a:buNone/>
            </a:pPr>
            <a:r>
              <a:rPr lang="tl" sz="1400" dirty="0">
                <a:latin typeface="Arial" panose="020B0604020202020204" pitchFamily="34" charset="0"/>
                <a:cs typeface="Arial" panose="020B0604020202020204" pitchFamily="34" charset="0"/>
              </a:rPr>
              <a:t>1. Sitwasyon ng naganap na aksidente sa trabaho</a:t>
            </a:r>
            <a:endParaRPr kumimoji="1" lang="en-US" altLang="ja-JP" sz="14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Si A (ika-2 taon nang sumali sa kumpanya) ay isang security guard na in-charge sa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paggabay sa trapiko para sa mga pangkalahatang sasakyan sa construction site.</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Si B ay isang supervisor sa construction site at driver na gumagamit ng power shovel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sa araw na iyon at nagsasagawa ng road maintenance, tulad ng pagpapalawak ng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kalsada sa prefecture.</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Si B ay nagtatrabaho sa paglagay ng pressure sa mga bato habang pinapaatras-</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abante niya ang power shovel, at natamaan si A ng power shovel sa ulo.</a:t>
            </a:r>
            <a:endParaRPr lang="en-US" altLang="ja-JP" sz="1100" dirty="0">
              <a:solidFill>
                <a:schemeClr val="tx1"/>
              </a:solidFill>
              <a:latin typeface="Arial" panose="020B0604020202020204" pitchFamily="34" charset="0"/>
              <a:cs typeface="Arial" panose="020B0604020202020204" pitchFamily="34" charset="0"/>
            </a:endParaRPr>
          </a:p>
          <a:p>
            <a:pPr marL="0" indent="0" rtl="0">
              <a:buNone/>
            </a:pPr>
            <a:r>
              <a:rPr lang="tl" sz="1400" dirty="0">
                <a:latin typeface="Arial" panose="020B0604020202020204" pitchFamily="34" charset="0"/>
                <a:cs typeface="Arial" panose="020B0604020202020204" pitchFamily="34" charset="0"/>
              </a:rPr>
              <a:t>2. Hindi ligtas na trabaho</a:t>
            </a:r>
            <a:endParaRPr kumimoji="1" lang="en-US" altLang="ja-JP" sz="14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Inatras ni B ang power shovel nang hindi kinukumpirma nang sapat ang likuran.</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Lumipat si A mula sa itinalagang posisyon sa lugar kung saan nagtatrabaho ang popwer shovel (lugar na hindi dapat pinapasukan).</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Hindi nilinaw ang plano at pamamaraan sa trabaho na base sa progreso at pagbabago sa trabaho.</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Walang naatasan kung sino mag-monitor ng buong gawain.</a:t>
            </a:r>
            <a:endParaRPr lang="en-US" altLang="ja-JP" sz="1100" dirty="0">
              <a:solidFill>
                <a:schemeClr val="tx1"/>
              </a:solidFill>
              <a:latin typeface="Arial" panose="020B0604020202020204" pitchFamily="34" charset="0"/>
              <a:cs typeface="Arial" panose="020B0604020202020204" pitchFamily="34" charset="0"/>
            </a:endParaRPr>
          </a:p>
          <a:p>
            <a:pPr marL="0" indent="0" rtl="0">
              <a:buNone/>
            </a:pPr>
            <a:r>
              <a:rPr lang="tl" sz="1400" dirty="0">
                <a:latin typeface="Arial" panose="020B0604020202020204" pitchFamily="34" charset="0"/>
                <a:cs typeface="Arial" panose="020B0604020202020204" pitchFamily="34" charset="0"/>
              </a:rPr>
              <a:t>3. Ano ang mga dapat gawin para sa kaligtasan sa trabaho?</a:t>
            </a:r>
            <a:endParaRPr kumimoji="1" lang="en-US" altLang="ja-JP" sz="14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I-review at linawin ang plano at pamamaraan sa trabaho base sa progreso ng trabaho at pagbabago sa kondisyon sa site.</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Magpatupad ng wastong pag-allocate ng tagagabay sa trapiko base sa karanasan, atbp.</a:t>
            </a:r>
            <a:endParaRPr kumimoji="1"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Linawin ang mga tagubilin bago magsimula sa trabaho, tulad ng mga mapanganib na saklaw o section na ipinagbabawal na tumayo, atbp., at sundin ang mga patakaran.</a:t>
            </a:r>
            <a:endParaRPr kumimoji="1" lang="ja-JP" altLang="en-US" sz="11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Mayroong iba't ibang panganib sa lugar ng trabaho.</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4" name="図 3" descr="http://anzeninfo.mhlw.go.jp/anzen/sai/image/sai13/sai13-970-43-1.gif"/>
          <p:cNvPicPr/>
          <p:nvPr/>
        </p:nvPicPr>
        <p:blipFill>
          <a:blip r:embed="rId2">
            <a:extLst>
              <a:ext uri="{28A0092B-C50C-407E-A947-70E740481C1C}">
                <a14:useLocalDpi xmlns:a14="http://schemas.microsoft.com/office/drawing/2010/main" val="0"/>
              </a:ext>
            </a:extLst>
          </a:blip>
          <a:srcRect/>
          <a:stretch>
            <a:fillRect/>
          </a:stretch>
        </p:blipFill>
        <p:spPr bwMode="auto">
          <a:xfrm>
            <a:off x="6084000" y="1342390"/>
            <a:ext cx="2781935" cy="208661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053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4976" y="765000"/>
            <a:ext cx="8853023" cy="1440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正方形/長方形 7"/>
          <p:cNvSpPr/>
          <p:nvPr/>
        </p:nvSpPr>
        <p:spPr>
          <a:xfrm>
            <a:off x="465024" y="4708941"/>
            <a:ext cx="8499833" cy="7391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464167" y="1460698"/>
            <a:ext cx="8571833" cy="7517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5023" y="2878349"/>
            <a:ext cx="8499833" cy="6302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465023" y="3775424"/>
            <a:ext cx="8499833" cy="5945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3" name="正方形/長方形 12"/>
          <p:cNvSpPr/>
          <p:nvPr/>
        </p:nvSpPr>
        <p:spPr>
          <a:xfrm>
            <a:off x="465023" y="5757753"/>
            <a:ext cx="8499833" cy="5945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dirty="0">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Aksidente sa trapiko</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13575" y="1142325"/>
            <a:ext cx="8853023" cy="5771237"/>
          </a:xfrm>
        </p:spPr>
        <p:txBody>
          <a:bodyPr rtlCol="0">
            <a:normAutofit/>
          </a:bodyPr>
          <a:lstStyle/>
          <a:p>
            <a:pPr rtl="0"/>
            <a:r>
              <a:rPr lang="tl" sz="1800" dirty="0">
                <a:latin typeface="Arial" panose="020B0604020202020204" pitchFamily="34" charset="0"/>
                <a:cs typeface="Arial" panose="020B0604020202020204" pitchFamily="34" charset="0"/>
              </a:rPr>
              <a:t>Suotin ang mga tinakdang equipment.</a:t>
            </a:r>
          </a:p>
          <a:p>
            <a:pPr marL="468000" lvl="1" rtl="0"/>
            <a:r>
              <a:rPr lang="tl" sz="1600" dirty="0">
                <a:latin typeface="Arial" panose="020B0604020202020204" pitchFamily="34" charset="0"/>
                <a:cs typeface="Arial" panose="020B0604020202020204" pitchFamily="34" charset="0"/>
              </a:rPr>
              <a:t>Suotin ang mga tinakdang equipment tulad ng hand flag o guide light, horn, transceivers, protective hat (helmet), reflective vest, atbp., at kumpirmahin ang natitirang baterya bagay na gumagana gamit ang baterya.</a:t>
            </a:r>
          </a:p>
          <a:p>
            <a:pPr rtl="0"/>
            <a:endParaRPr lang="en-US" altLang="ja-JP" sz="1800" dirty="0">
              <a:latin typeface="Arial" panose="020B0604020202020204" pitchFamily="34" charset="0"/>
              <a:cs typeface="Arial" panose="020B0604020202020204" pitchFamily="34" charset="0"/>
            </a:endParaRPr>
          </a:p>
          <a:p>
            <a:pPr rtl="0"/>
            <a:r>
              <a:rPr lang="tl" sz="1800" dirty="0">
                <a:latin typeface="Arial" panose="020B0604020202020204" pitchFamily="34" charset="0"/>
                <a:cs typeface="Arial" panose="020B0604020202020204" pitchFamily="34" charset="0"/>
              </a:rPr>
              <a:t>Sa prinsipyo, tumayo sa sidewalk.</a:t>
            </a:r>
          </a:p>
          <a:p>
            <a:pPr marL="468000" lvl="1" rtl="0"/>
            <a:r>
              <a:rPr lang="tl" sz="1600" dirty="0">
                <a:latin typeface="Arial" panose="020B0604020202020204" pitchFamily="34" charset="0"/>
                <a:cs typeface="Arial" panose="020B0604020202020204" pitchFamily="34" charset="0"/>
              </a:rPr>
              <a:t>Maliban kung hindi maiwasan, maaaring mahirapan ang driver na makita ang security guard kahit na sa kalsada na maganda ang visibility, lalo na sa gabi o kapag may backlight.</a:t>
            </a:r>
          </a:p>
          <a:p>
            <a:pPr rtl="0"/>
            <a:r>
              <a:rPr lang="tl" sz="1800" dirty="0">
                <a:latin typeface="Arial" panose="020B0604020202020204" pitchFamily="34" charset="0"/>
                <a:cs typeface="Arial" panose="020B0604020202020204" pitchFamily="34" charset="0"/>
              </a:rPr>
              <a:t>Tumayo sa lugar na makikita nang maayos ng driver ng sasakyan.</a:t>
            </a:r>
          </a:p>
          <a:p>
            <a:pPr marL="468000" lvl="1" rtl="0"/>
            <a:r>
              <a:rPr lang="tl" sz="1600" dirty="0">
                <a:latin typeface="Arial" panose="020B0604020202020204" pitchFamily="34" charset="0"/>
                <a:cs typeface="Arial" panose="020B0604020202020204" pitchFamily="34" charset="0"/>
              </a:rPr>
              <a:t>Kung ang security guard ay nakatayo sa blind spot ng driver, maaaring hindi ito mapansin ng driver at magsimula sa pagmamaneho.</a:t>
            </a:r>
          </a:p>
          <a:p>
            <a:pPr rtl="0"/>
            <a:r>
              <a:rPr lang="tl" sz="1800" dirty="0">
                <a:latin typeface="Arial" panose="020B0604020202020204" pitchFamily="34" charset="0"/>
                <a:cs typeface="Arial" panose="020B0604020202020204" pitchFamily="34" charset="0"/>
              </a:rPr>
              <a:t>Panatilihin ang angkop na distansya ng kaligtasan sa mga sasakyan.</a:t>
            </a:r>
          </a:p>
          <a:p>
            <a:pPr marL="468000" lvl="1" rtl="0"/>
            <a:r>
              <a:rPr lang="tl" sz="1600" dirty="0">
                <a:latin typeface="Arial" panose="020B0604020202020204" pitchFamily="34" charset="0"/>
                <a:cs typeface="Arial" panose="020B0604020202020204" pitchFamily="34" charset="0"/>
              </a:rPr>
              <a:t>Ang pagpapanatili ng angkop na distansya ng kaligtasan ay magbibigay ng maraming oras para harapin ang mga hindi inaasahang biglaang pagtakbo ng mga sasakyan, o pagkadapa o pagkatumba ng security guard mismo kapag masama ang panahon.</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Magbigay ng senyas gamit ang malalaking kilos na madaling maunawaan.</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Ang mga hindi malinaw na mga senyas ay maaaring maging sanhi ng pagkalito ng driver o hindi angkop na paggabay.</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20</a:t>
            </a:fld>
            <a:endParaRPr kumimoji="1" lang="ja-JP" altLang="en-US" sz="1050">
              <a:latin typeface="Arial" panose="020B0604020202020204" pitchFamily="34" charset="0"/>
              <a:cs typeface="Arial" panose="020B0604020202020204" pitchFamily="34" charset="0"/>
            </a:endParaRPr>
          </a:p>
        </p:txBody>
      </p:sp>
      <p:sp>
        <p:nvSpPr>
          <p:cNvPr id="4" name="テキスト ボックス 3"/>
          <p:cNvSpPr txBox="1"/>
          <p:nvPr/>
        </p:nvSpPr>
        <p:spPr>
          <a:xfrm>
            <a:off x="324431" y="735335"/>
            <a:ext cx="3671569" cy="369332"/>
          </a:xfrm>
          <a:prstGeom prst="rect">
            <a:avLst/>
          </a:prstGeom>
          <a:noFill/>
        </p:spPr>
        <p:txBody>
          <a:bodyPr wrap="square" rtlCol="0">
            <a:spAutoFit/>
          </a:bodyPr>
          <a:lstStyle/>
          <a:p>
            <a:pPr rtl="0"/>
            <a:r>
              <a:rPr lang="tl"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[Oras ng maagang paghahanda]</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4" name="テキスト ボックス 13"/>
          <p:cNvSpPr txBox="1"/>
          <p:nvPr/>
        </p:nvSpPr>
        <p:spPr>
          <a:xfrm>
            <a:off x="324431" y="2242183"/>
            <a:ext cx="3671569" cy="369332"/>
          </a:xfrm>
          <a:prstGeom prst="rect">
            <a:avLst/>
          </a:prstGeom>
          <a:noFill/>
        </p:spPr>
        <p:txBody>
          <a:bodyPr wrap="square" rtlCol="0">
            <a:spAutoFit/>
          </a:bodyPr>
          <a:lstStyle/>
          <a:p>
            <a:pPr rtl="0"/>
            <a:r>
              <a:rPr lang="tl">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[Kapag naggagabay sa trapiko]</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正方形/長方形 15"/>
          <p:cNvSpPr/>
          <p:nvPr/>
        </p:nvSpPr>
        <p:spPr>
          <a:xfrm>
            <a:off x="254976" y="2243778"/>
            <a:ext cx="8853023" cy="44972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70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1190" y="1428704"/>
            <a:ext cx="8571833" cy="77343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465023" y="2928393"/>
            <a:ext cx="8499833" cy="7360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dirty="0">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Aksidente sa trapiko</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1212" y="1130891"/>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Magbigay ng senyas nang may natitirang allowance.</a:t>
            </a:r>
          </a:p>
          <a:p>
            <a:pPr marL="468000" lvl="1" rtl="0"/>
            <a:r>
              <a:rPr lang="tl" sz="1600" dirty="0">
                <a:latin typeface="Arial" panose="020B0604020202020204" pitchFamily="34" charset="0"/>
                <a:cs typeface="Arial" panose="020B0604020202020204" pitchFamily="34" charset="0"/>
              </a:rPr>
              <a:t>Maaaring mapanatili ang kaligtasan sa pamamagitan ng pagbibigay pansin sa distansya sa pagtigil at pagbibigay ng senyas na may natitirang oras pa lalo na kapag masama ang panahon o taglamig kung saan nag yelo ang kalsada.</a:t>
            </a:r>
          </a:p>
          <a:p>
            <a:pPr rtl="0"/>
            <a:endParaRPr lang="en-US" altLang="ja-JP" sz="1800" dirty="0">
              <a:latin typeface="Arial" panose="020B0604020202020204" pitchFamily="34" charset="0"/>
              <a:cs typeface="Arial" panose="020B0604020202020204" pitchFamily="34" charset="0"/>
            </a:endParaRPr>
          </a:p>
          <a:p>
            <a:pPr rtl="0"/>
            <a:r>
              <a:rPr lang="tl" sz="1800" dirty="0">
                <a:latin typeface="Arial" panose="020B0604020202020204" pitchFamily="34" charset="0"/>
                <a:cs typeface="Arial" panose="020B0604020202020204" pitchFamily="34" charset="0"/>
              </a:rPr>
              <a:t>Magmaneho nang ligtas.</a:t>
            </a:r>
          </a:p>
          <a:p>
            <a:pPr marL="468000" lvl="1" rtl="0"/>
            <a:r>
              <a:rPr lang="tl" sz="1600" dirty="0">
                <a:latin typeface="Arial" panose="020B0604020202020204" pitchFamily="34" charset="0"/>
                <a:cs typeface="Arial" panose="020B0604020202020204" pitchFamily="34" charset="0"/>
              </a:rPr>
              <a:t>Kapag nagmamaneho ng sasakyang pang-seguridad, tandaan na magmaneho nang ligtas at mahalaga na sundin ang etiquette sa pagmamaneho upang hindi maging sanhi ng aksidente sa trapiko.</a:t>
            </a:r>
          </a:p>
          <a:p>
            <a:pPr marL="239400" lvl="1" indent="0" rtl="0">
              <a:buNone/>
            </a:pPr>
            <a:endParaRPr lang="ja-JP" altLang="en-US" sz="1600" dirty="0">
              <a:latin typeface="Arial" panose="020B0604020202020204" pitchFamily="34" charset="0"/>
              <a:cs typeface="Arial" panose="020B0604020202020204" pitchFamily="34" charset="0"/>
            </a:endParaRPr>
          </a:p>
        </p:txBody>
      </p:sp>
      <p:sp>
        <p:nvSpPr>
          <p:cNvPr id="15" name="角丸四角形 14"/>
          <p:cNvSpPr/>
          <p:nvPr/>
        </p:nvSpPr>
        <p:spPr>
          <a:xfrm>
            <a:off x="432000" y="3933000"/>
            <a:ext cx="8460000" cy="1116485"/>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2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[Kaso]</a:t>
            </a:r>
          </a:p>
          <a:p>
            <a:pPr rtl="0"/>
            <a:r>
              <a:rPr lang="tl" sz="1600" dirty="0">
                <a:solidFill>
                  <a:schemeClr val="tx1"/>
                </a:solidFill>
                <a:latin typeface="Arial" panose="020B0604020202020204" pitchFamily="34" charset="0"/>
                <a:ea typeface="Meiryo UI" panose="020B0604030504040204" pitchFamily="50" charset="-128"/>
                <a:cs typeface="Arial" panose="020B0604020202020204" pitchFamily="34" charset="0"/>
              </a:rPr>
              <a:t>Sa araw na nag yelo ang kalsada, nagbigay ng senyas na tumigil sa bisikleta na tumatakbo sa parehong timing tulad ng normal, kaya’t hindi ito nakahinto sa oras at nabangga ang bisikleta.</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6" name="角丸四角形 15"/>
          <p:cNvSpPr/>
          <p:nvPr/>
        </p:nvSpPr>
        <p:spPr>
          <a:xfrm>
            <a:off x="432000" y="5150476"/>
            <a:ext cx="8460000" cy="1446524"/>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2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[Kaso]</a:t>
            </a:r>
          </a:p>
          <a:p>
            <a:pPr rtl="0"/>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Habang naggagabay sa trapiko sa masamang panahon, naubusan ng baterya ang guide light. Dahil ginamit niya ito nang ganun, nahirapan ang driver ng sasakyan na makita siya at bumangga ang sasakyan sa kanya.</a:t>
            </a:r>
            <a:endParaRPr kumimoji="1" lang="ja-JP" altLang="en-US" sz="1600"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21</a:t>
            </a:fld>
            <a:endParaRPr kumimoji="1" lang="ja-JP" altLang="en-US" sz="1050">
              <a:latin typeface="Arial" panose="020B0604020202020204" pitchFamily="34" charset="0"/>
              <a:cs typeface="Arial" panose="020B0604020202020204" pitchFamily="34" charset="0"/>
            </a:endParaRPr>
          </a:p>
        </p:txBody>
      </p:sp>
      <p:sp>
        <p:nvSpPr>
          <p:cNvPr id="10" name="テキスト ボックス 9"/>
          <p:cNvSpPr txBox="1"/>
          <p:nvPr/>
        </p:nvSpPr>
        <p:spPr>
          <a:xfrm>
            <a:off x="324431" y="693000"/>
            <a:ext cx="4031569" cy="369332"/>
          </a:xfrm>
          <a:prstGeom prst="rect">
            <a:avLst/>
          </a:prstGeom>
          <a:noFill/>
        </p:spPr>
        <p:txBody>
          <a:bodyPr wrap="square" rtlCol="0">
            <a:spAutoFit/>
          </a:bodyPr>
          <a:lstStyle/>
          <a:p>
            <a:pPr rtl="0"/>
            <a:r>
              <a:rPr lang="tl"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[Kapag naggagabay sa trapiko]</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2" name="テキスト ボックス 11"/>
          <p:cNvSpPr txBox="1"/>
          <p:nvPr/>
        </p:nvSpPr>
        <p:spPr>
          <a:xfrm>
            <a:off x="324430" y="2242423"/>
            <a:ext cx="3959570" cy="369332"/>
          </a:xfrm>
          <a:prstGeom prst="rect">
            <a:avLst/>
          </a:prstGeom>
          <a:noFill/>
        </p:spPr>
        <p:txBody>
          <a:bodyPr wrap="square" rtlCol="0">
            <a:spAutoFit/>
          </a:bodyPr>
          <a:lstStyle/>
          <a:p>
            <a:pPr rtl="0"/>
            <a:r>
              <a:rPr lang="tl"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[Kapag nagmamaneho]</a:t>
            </a:r>
            <a:endParaRPr kumimoji="1" lang="ja-JP" altLang="en-US"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正方形/長方形 12"/>
          <p:cNvSpPr/>
          <p:nvPr/>
        </p:nvSpPr>
        <p:spPr>
          <a:xfrm>
            <a:off x="254976" y="750661"/>
            <a:ext cx="8853023" cy="149176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14" name="正方形/長方形 13"/>
          <p:cNvSpPr/>
          <p:nvPr/>
        </p:nvSpPr>
        <p:spPr>
          <a:xfrm>
            <a:off x="253703" y="2292622"/>
            <a:ext cx="8853023" cy="144875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253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99668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39999" y="1906798"/>
            <a:ext cx="8499833" cy="7302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dirty="0">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Pananakit ng balakang</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Gumamit ng dolly kapag magbubuhat ng mga mabibigat na bagay.</a:t>
            </a:r>
          </a:p>
          <a:p>
            <a:pPr marL="468000" lvl="1" rtl="0"/>
            <a:r>
              <a:rPr lang="tl" sz="1600" dirty="0">
                <a:latin typeface="Arial" panose="020B0604020202020204" pitchFamily="34" charset="0"/>
                <a:cs typeface="Arial" panose="020B0604020202020204" pitchFamily="34" charset="0"/>
              </a:rPr>
              <a:t>I-minimize ang pasanin sa balakang sa pamamagitan ng paggamit ng mga tools tulad ng dolly at containers sa pagbubuhat ng mga mabibigat na bagay.</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Magbuhat ng mga mabibigat na bagay nang nasa wastong postura.</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Kung hindi available ang tools, alisin ang mga nakapaligid na package at cord, hawakan ang mabigat na bagay malapit sa iyong katawan hangga’t maaari at buhatin ito sa posturang na mababa ang center of gravity.</a:t>
            </a:r>
          </a:p>
        </p:txBody>
      </p:sp>
      <p:graphicFrame>
        <p:nvGraphicFramePr>
          <p:cNvPr id="15" name="表 14"/>
          <p:cNvGraphicFramePr>
            <a:graphicFrameLocks noGrp="1"/>
          </p:cNvGraphicFramePr>
          <p:nvPr>
            <p:extLst>
              <p:ext uri="{D42A27DB-BD31-4B8C-83A1-F6EECF244321}">
                <p14:modId xmlns:p14="http://schemas.microsoft.com/office/powerpoint/2010/main" val="3369595623"/>
              </p:ext>
            </p:extLst>
          </p:nvPr>
        </p:nvGraphicFramePr>
        <p:xfrm>
          <a:off x="432000" y="2925000"/>
          <a:ext cx="8460000" cy="3539040"/>
        </p:xfrm>
        <a:graphic>
          <a:graphicData uri="http://schemas.openxmlformats.org/drawingml/2006/table">
            <a:tbl>
              <a:tblPr firstRow="1" bandRow="1">
                <a:tableStyleId>{5C22544A-7EE6-4342-B048-85BDC9FD1C3A}</a:tableStyleId>
              </a:tblPr>
              <a:tblGrid>
                <a:gridCol w="4230000">
                  <a:extLst>
                    <a:ext uri="{9D8B030D-6E8A-4147-A177-3AD203B41FA5}">
                      <a16:colId xmlns:a16="http://schemas.microsoft.com/office/drawing/2014/main" val="20000"/>
                    </a:ext>
                  </a:extLst>
                </a:gridCol>
                <a:gridCol w="4230000">
                  <a:extLst>
                    <a:ext uri="{9D8B030D-6E8A-4147-A177-3AD203B41FA5}">
                      <a16:colId xmlns:a16="http://schemas.microsoft.com/office/drawing/2014/main" val="20001"/>
                    </a:ext>
                  </a:extLst>
                </a:gridCol>
              </a:tblGrid>
              <a:tr h="288000">
                <a:tc>
                  <a:txBody>
                    <a:bodyPr/>
                    <a:lstStyle/>
                    <a:p>
                      <a:pPr algn="ctr" rtl="0"/>
                      <a:r>
                        <a:rPr lang="tl" sz="1400" dirty="0">
                          <a:solidFill>
                            <a:schemeClr val="bg1"/>
                          </a:solidFill>
                          <a:latin typeface="Arial" panose="020B0604020202020204" pitchFamily="34" charset="0"/>
                          <a:ea typeface="Meiryo UI" panose="020B0604030504040204" pitchFamily="50" charset="-128"/>
                          <a:cs typeface="Arial" panose="020B0604020202020204" pitchFamily="34" charset="0"/>
                        </a:rPr>
                        <a:t>Kapag aangat ng mabibigat na bagay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rtl="0"/>
                      <a:r>
                        <a:rPr lang="tl" sz="1400">
                          <a:solidFill>
                            <a:schemeClr val="bg1"/>
                          </a:solidFill>
                          <a:latin typeface="Arial" panose="020B0604020202020204" pitchFamily="34" charset="0"/>
                          <a:ea typeface="Meiryo UI" panose="020B0604030504040204" pitchFamily="50" charset="-128"/>
                          <a:cs typeface="Arial" panose="020B0604020202020204" pitchFamily="34" charset="0"/>
                        </a:rPr>
                        <a:t>Kapag liliko nang may buhat na package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3234240">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rtl="0">
                        <a:buFont typeface="Wingdings" panose="05000000000000000000" pitchFamily="2" charset="2"/>
                        <a:buChar char="ü"/>
                      </a:pPr>
                      <a:endParaRPr kumimoji="1" lang="ja-JP" altLang="en-US" sz="1400" dirty="0">
                        <a:latin typeface="Arial" panose="020B0604020202020204" pitchFamily="34" charset="0"/>
                        <a:ea typeface="Meiryo UI" panose="020B0604030504040204" pitchFamily="50" charset="-128"/>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7" name="図 6" descr="\\irfsvc42\div5\環境ｴﾈﾙｷﾞｰ第１部\c一般\e1c_proj\2019\リスクT\1900632_MHLW安全教育\31_警備業安全衛生教育マニュアル作成\03_マニュアル\0115_警備業イラスト1\②-１.jpg"/>
          <p:cNvPicPr>
            <a:picLocks noChangeAspect="1"/>
          </p:cNvPicPr>
          <p:nvPr/>
        </p:nvPicPr>
        <p:blipFill rotWithShape="1">
          <a:blip r:embed="rId2" cstate="print">
            <a:extLst>
              <a:ext uri="{28A0092B-C50C-407E-A947-70E740481C1C}">
                <a14:useLocalDpi xmlns:a14="http://schemas.microsoft.com/office/drawing/2010/main" val="0"/>
              </a:ext>
            </a:extLst>
          </a:blip>
          <a:srcRect b="7936"/>
          <a:stretch/>
        </p:blipFill>
        <p:spPr bwMode="auto">
          <a:xfrm>
            <a:off x="1404000" y="3350379"/>
            <a:ext cx="2113053" cy="1945350"/>
          </a:xfrm>
          <a:prstGeom prst="rect">
            <a:avLst/>
          </a:prstGeom>
          <a:noFill/>
          <a:ln>
            <a:noFill/>
          </a:ln>
          <a:extLst>
            <a:ext uri="{53640926-AAD7-44D8-BBD7-CCE9431645EC}">
              <a14:shadowObscured xmlns:a14="http://schemas.microsoft.com/office/drawing/2010/main"/>
            </a:ext>
          </a:extLst>
        </p:spPr>
      </p:pic>
      <p:pic>
        <p:nvPicPr>
          <p:cNvPr id="8" name="図 7" descr="\\irfsvc42\div5\環境ｴﾈﾙｷﾞｰ第１部\c一般\e1c_proj\2019\リスクT\1900632_MHLW安全教育\31_警備業安全衛生教育マニュアル作成\03_マニュアル\0115_警備業イラスト1\②-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000" y="3350379"/>
            <a:ext cx="1990071" cy="1990071"/>
          </a:xfrm>
          <a:prstGeom prst="rect">
            <a:avLst/>
          </a:prstGeom>
          <a:noFill/>
          <a:ln>
            <a:noFill/>
          </a:ln>
        </p:spPr>
      </p:pic>
      <p:sp>
        <p:nvSpPr>
          <p:cNvPr id="2" name="角丸四角形 1"/>
          <p:cNvSpPr/>
          <p:nvPr/>
        </p:nvSpPr>
        <p:spPr>
          <a:xfrm>
            <a:off x="729624"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Kapag i-aangat ang package mula sa sahig o lupa, iabante ng kaunti ang iyong isang paa, itupi ang iyong mga tuhod, at ibaba nang sapat ang iyong mga balakang upang kunin ang package. Sunod ay ituwid ang iyong mga tuhod at tumayo.</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角丸四角形 9"/>
          <p:cNvSpPr/>
          <p:nvPr/>
        </p:nvSpPr>
        <p:spPr>
          <a:xfrm>
            <a:off x="4940792" y="5206652"/>
            <a:ext cx="3672000"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Kapag liliko nang may buhat na package, paikutin ang iyong katawan at panatilihing ang komportableng postura.</a:t>
            </a:r>
            <a:endParaRPr kumimoji="1" lang="ja-JP" altLang="en-US"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22</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4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irfsvc42\div5\環境ｴﾈﾙｷﾞｰ第１部\c一般\e1c_proj\2019\リスクT\1900632_MHLW安全教育\31_警備業安全衛生教育マニュアル作成\03_マニュアル\0115_警備業イラスト1\②-3.jpg"/>
          <p:cNvPicPr/>
          <p:nvPr/>
        </p:nvPicPr>
        <p:blipFill rotWithShape="1">
          <a:blip r:embed="rId2" cstate="print">
            <a:extLst>
              <a:ext uri="{28A0092B-C50C-407E-A947-70E740481C1C}">
                <a14:useLocalDpi xmlns:a14="http://schemas.microsoft.com/office/drawing/2010/main" val="0"/>
              </a:ext>
            </a:extLst>
          </a:blip>
          <a:srcRect b="16402"/>
          <a:stretch/>
        </p:blipFill>
        <p:spPr bwMode="auto">
          <a:xfrm>
            <a:off x="1620000" y="1585425"/>
            <a:ext cx="3397783" cy="2840475"/>
          </a:xfrm>
          <a:prstGeom prst="rect">
            <a:avLst/>
          </a:prstGeom>
          <a:noFill/>
          <a:ln>
            <a:noFill/>
          </a:ln>
          <a:extLst>
            <a:ext uri="{53640926-AAD7-44D8-BBD7-CCE9431645EC}">
              <a14:shadowObscured xmlns:a14="http://schemas.microsoft.com/office/drawing/2010/main"/>
            </a:ext>
          </a:extLst>
        </p:spPr>
      </p:pic>
      <p:sp>
        <p:nvSpPr>
          <p:cNvPr id="9" name="正方形/長方形 8"/>
          <p:cNvSpPr/>
          <p:nvPr/>
        </p:nvSpPr>
        <p:spPr>
          <a:xfrm>
            <a:off x="536167" y="1284239"/>
            <a:ext cx="8499834" cy="48876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dirty="0">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Pananakit ng balakang</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2000"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Igalaw ang katawan tulad ng magstretching upang maiwasan ang pananakit ng balakang.</a:t>
            </a:r>
          </a:p>
          <a:p>
            <a:pPr marL="468000" lvl="1" rtl="0"/>
            <a:r>
              <a:rPr lang="tl" sz="1600" dirty="0">
                <a:latin typeface="Arial" panose="020B0604020202020204" pitchFamily="34" charset="0"/>
                <a:cs typeface="Arial" panose="020B0604020202020204" pitchFamily="34" charset="0"/>
              </a:rPr>
              <a:t>Maaaring maiwasan ang pananakit ng balakang sa pamamagitan ng pagstretching hindi lamang kapag magsisimula sa trabaho, kundi pati sa regular na araw.</a:t>
            </a:r>
            <a:endParaRPr lang="en-US" altLang="ja-JP" sz="1600" dirty="0">
              <a:latin typeface="Arial" panose="020B0604020202020204" pitchFamily="34" charset="0"/>
              <a:cs typeface="Arial" panose="020B0604020202020204" pitchFamily="34" charset="0"/>
            </a:endParaRPr>
          </a:p>
        </p:txBody>
      </p:sp>
      <p:sp>
        <p:nvSpPr>
          <p:cNvPr id="7" name="角丸四角形 6"/>
          <p:cNvSpPr/>
          <p:nvPr/>
        </p:nvSpPr>
        <p:spPr>
          <a:xfrm>
            <a:off x="432000" y="4911039"/>
            <a:ext cx="8460000" cy="1685961"/>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[Kaso]</a:t>
            </a:r>
          </a:p>
          <a:p>
            <a:pPr rtl="0"/>
            <a:r>
              <a:rPr lang="tl" dirty="0">
                <a:solidFill>
                  <a:schemeClr val="tx1"/>
                </a:solidFill>
                <a:latin typeface="Arial" panose="020B0604020202020204" pitchFamily="34" charset="0"/>
                <a:ea typeface="Meiryo UI" panose="020B0604030504040204" pitchFamily="50" charset="-128"/>
                <a:cs typeface="Arial" panose="020B0604020202020204" pitchFamily="34" charset="0"/>
              </a:rPr>
              <a:t>Pagkatapos ng mahabang pagtayo para sa seguridad, sinubukan niyang kunin ang package na nakalagay sa sahig, ngunit mas mabigat ito kaysa sa inaasahan at binuhat niya ito nang naka half-sitting posture kaya biglang sumakit ang kanyang balakang at hindi makagalaw.</a:t>
            </a:r>
            <a:endParaRPr kumimoji="1"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24449151"/>
              </p:ext>
            </p:extLst>
          </p:nvPr>
        </p:nvGraphicFramePr>
        <p:xfrm>
          <a:off x="1524000" y="1893141"/>
          <a:ext cx="6096000" cy="2615859"/>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rtl="0"/>
                      <a:r>
                        <a:rPr lang="tl"/>
                        <a:t>Pagsasagawa ng stretching</a:t>
                      </a:r>
                      <a:endParaRPr kumimoji="1" lang="en-US" altLang="ja-JP"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2250099">
                <a:tc>
                  <a:txBody>
                    <a:bodyPr/>
                    <a:lstStyle/>
                    <a:p>
                      <a:pPr rtl="0"/>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0" name="角丸四角形 9"/>
          <p:cNvSpPr/>
          <p:nvPr/>
        </p:nvSpPr>
        <p:spPr>
          <a:xfrm>
            <a:off x="4793422" y="2822550"/>
            <a:ext cx="2658578" cy="115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tl" sz="9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Bilang karagdagan sa pagpapanatiling flexible ang mga kalamnan, ang pananakit ng balakang ay maaaring maiwasan sa pamamagitan ng pagpapalakas ng mga kalamnan na sumusuporta sa balakang, tulad ng abdominal muscles at kalamnan sa likod.</a:t>
            </a:r>
            <a:endParaRPr kumimoji="1" lang="ja-JP" altLang="en-US" sz="9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8252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36167" y="982172"/>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Heat stroke</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6117"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Dalasan ang pag-intake ng tubig at asin at magpahinga.</a:t>
            </a:r>
          </a:p>
          <a:p>
            <a:pPr marL="468000" lvl="1" rtl="0"/>
            <a:r>
              <a:rPr lang="tl" sz="1600" dirty="0">
                <a:latin typeface="Arial" panose="020B0604020202020204" pitchFamily="34" charset="0"/>
                <a:cs typeface="Arial" panose="020B0604020202020204" pitchFamily="34" charset="0"/>
              </a:rPr>
              <a:t>Magreplenish ng tubig at asin bago magsimula sa trabaho, regular na uminom ng sports drink, at dalasan ang pagpahinga.</a:t>
            </a:r>
            <a:endParaRPr lang="en-US" altLang="ja-JP" sz="1600" dirty="0">
              <a:latin typeface="Arial" panose="020B0604020202020204" pitchFamily="34" charset="0"/>
              <a:cs typeface="Arial" panose="020B0604020202020204" pitchFamily="34" charset="0"/>
            </a:endParaRPr>
          </a:p>
        </p:txBody>
      </p:sp>
      <p:sp>
        <p:nvSpPr>
          <p:cNvPr id="7" name="強調線吹き出し 2 (枠付き) 6"/>
          <p:cNvSpPr/>
          <p:nvPr/>
        </p:nvSpPr>
        <p:spPr>
          <a:xfrm flipH="1">
            <a:off x="254976" y="1845000"/>
            <a:ext cx="3741024"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Mag-intake hindi lamang ng tubig, kundi pati ng asin (sodium).</a:t>
            </a:r>
          </a:p>
          <a:p>
            <a:pPr marL="285750" indent="-285750" rtl="0">
              <a:buFont typeface="Wingdings" panose="05000000000000000000" pitchFamily="2" charset="2"/>
              <a:buChar char="n"/>
            </a:pPr>
            <a:r>
              <a:rPr lang="tl"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Magbitbit o magdala ng sports drink o asin na kendi para mainom o makain ito anumang oras.</a:t>
            </a:r>
          </a:p>
        </p:txBody>
      </p:sp>
      <p:sp>
        <p:nvSpPr>
          <p:cNvPr id="8" name="強調線吹き出し 2 (枠付き) 7"/>
          <p:cNvSpPr/>
          <p:nvPr/>
        </p:nvSpPr>
        <p:spPr>
          <a:xfrm>
            <a:off x="4284000" y="3501000"/>
            <a:ext cx="3622192" cy="1296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Magpahinga sa malamig na silid.</a:t>
            </a:r>
            <a:endParaRPr lang="en-US" altLang="ja-JP"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tl" sz="14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Habang nagpapahinga, mag-intake ng tubig at asin, at palamigin ang iyong body surface, ulo at mga paa’t kamay.</a:t>
            </a:r>
          </a:p>
        </p:txBody>
      </p:sp>
      <p:pic>
        <p:nvPicPr>
          <p:cNvPr id="4" name="図 3"/>
          <p:cNvPicPr>
            <a:picLocks noChangeAspect="1"/>
          </p:cNvPicPr>
          <p:nvPr/>
        </p:nvPicPr>
        <p:blipFill>
          <a:blip r:embed="rId2"/>
          <a:stretch>
            <a:fillRect/>
          </a:stretch>
        </p:blipFill>
        <p:spPr>
          <a:xfrm>
            <a:off x="5580000" y="1836208"/>
            <a:ext cx="1400185" cy="1543061"/>
          </a:xfrm>
          <a:prstGeom prst="rect">
            <a:avLst/>
          </a:prstGeom>
        </p:spPr>
      </p:pic>
      <p:pic>
        <p:nvPicPr>
          <p:cNvPr id="5" name="図 4"/>
          <p:cNvPicPr>
            <a:picLocks noChangeAspect="1"/>
          </p:cNvPicPr>
          <p:nvPr/>
        </p:nvPicPr>
        <p:blipFill>
          <a:blip r:embed="rId3"/>
          <a:stretch>
            <a:fillRect/>
          </a:stretch>
        </p:blipFill>
        <p:spPr>
          <a:xfrm>
            <a:off x="1620000" y="3645000"/>
            <a:ext cx="1757375" cy="1466861"/>
          </a:xfrm>
          <a:prstGeom prst="rect">
            <a:avLst/>
          </a:prstGeom>
        </p:spPr>
      </p:pic>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24</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7448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36167" y="3367817"/>
            <a:ext cx="8499834" cy="26901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53000"/>
            <a:ext cx="8499834" cy="1944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dirty="0">
                <a:solidFill>
                  <a:schemeClr val="tx1"/>
                </a:solidFill>
                <a:latin typeface="Arial" panose="020B0604020202020204" pitchFamily="34" charset="0"/>
                <a:ea typeface="Meiryo UI" panose="020B0604030504040204" pitchFamily="50" charset="-128"/>
                <a:cs typeface="Arial" panose="020B0604020202020204" pitchFamily="34" charset="0"/>
              </a:rPr>
              <a:t>Ano ang dapat gawin sa emerhensiya kapag may naganap na heat stroke?</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Kung pinaghihinalaan mong mayroon kang heat stroke</a:t>
            </a:r>
          </a:p>
          <a:p>
            <a:pPr marL="696600" lvl="1" indent="-457200" rtl="0">
              <a:buFont typeface="+mj-ea"/>
              <a:buAutoNum type="circleNumDbPlain"/>
            </a:pPr>
            <a:r>
              <a:rPr lang="tl" sz="1600" dirty="0">
                <a:latin typeface="Arial" panose="020B0604020202020204" pitchFamily="34" charset="0"/>
                <a:cs typeface="Arial" panose="020B0604020202020204" pitchFamily="34" charset="0"/>
              </a:rPr>
              <a:t>Kapag hindi tumigil ang pagpapawis nang marami at nahihilo, iulat agad ito sa mga kasamahan at supervisor, lumipat sa malamig na lugar, mag-intake ng tubig at asin, at magpahinga.</a:t>
            </a:r>
          </a:p>
          <a:p>
            <a:pPr marL="696600" lvl="1" indent="-457200" rtl="0">
              <a:buFont typeface="+mj-ea"/>
              <a:buAutoNum type="circleNumDbPlain"/>
            </a:pPr>
            <a:r>
              <a:rPr lang="tl" sz="1600" dirty="0">
                <a:latin typeface="Arial" panose="020B0604020202020204" pitchFamily="34" charset="0"/>
                <a:cs typeface="Arial" panose="020B0604020202020204" pitchFamily="34" charset="0"/>
              </a:rPr>
              <a:t>Kapag hindi parin gumaling ang mga sintomas (o lumala pa), iulat sa mga kasamahan at supervisor upang makipag-ugnay agad sa institusyong medikal.</a:t>
            </a:r>
          </a:p>
          <a:p>
            <a:pPr marL="696600" lvl="1" indent="-457200" rtl="0">
              <a:buFont typeface="+mj-ea"/>
              <a:buAutoNum type="circleNumDbPlain"/>
            </a:pPr>
            <a:r>
              <a:rPr lang="tl" sz="1600" dirty="0">
                <a:latin typeface="Arial" panose="020B0604020202020204" pitchFamily="34" charset="0"/>
                <a:cs typeface="Arial" panose="020B0604020202020204" pitchFamily="34" charset="0"/>
              </a:rPr>
              <a:t>Kahit na gumaling ang mga sintomas matapos magpahinga, may mga kasong maaaring mag-collapse habang pauwi o pagka-uwi, kaya kumalma hanggang sa maging normal ang temperatura ng iyong katawan pagkatapos ng trabaho bago umuwi.</a:t>
            </a:r>
            <a:endParaRPr lang="en-US" altLang="ja-JP" sz="1600" dirty="0">
              <a:latin typeface="Arial" panose="020B0604020202020204" pitchFamily="34" charset="0"/>
              <a:cs typeface="Arial" panose="020B0604020202020204" pitchFamily="34" charset="0"/>
            </a:endParaRPr>
          </a:p>
          <a:p>
            <a:pPr rtl="0"/>
            <a:r>
              <a:rPr lang="tl" sz="1800" dirty="0">
                <a:latin typeface="Arial" panose="020B0604020202020204" pitchFamily="34" charset="0"/>
                <a:cs typeface="Arial" panose="020B0604020202020204" pitchFamily="34" charset="0"/>
              </a:rPr>
              <a:t>Kung pinaghihinalaan mong mayroong heat stroke ang iyong kasamahan</a:t>
            </a:r>
          </a:p>
          <a:p>
            <a:pPr marL="696600" lvl="1" indent="-457200" rtl="0">
              <a:buFont typeface="+mj-ea"/>
              <a:buAutoNum type="circleNumDbPlain"/>
            </a:pPr>
            <a:r>
              <a:rPr lang="tl" sz="1600" dirty="0">
                <a:latin typeface="Arial" panose="020B0604020202020204" pitchFamily="34" charset="0"/>
                <a:cs typeface="Arial" panose="020B0604020202020204" pitchFamily="34" charset="0"/>
              </a:rPr>
              <a:t>Kapag ang mukha ng iyong kasamahan ay mapula, nawawalan ng balanse, kakaiba ang kinikilos kaysa sa normal, tawagin at dalhin agad siya sa malamig na lugar, ipa-intake ng tubig at asin, at pagpahingahin (kausapin ang ibang mga kasamahan at supervisor at huwag siyang iwan mag-isa hanggang sa makarecover ito).</a:t>
            </a:r>
          </a:p>
          <a:p>
            <a:pPr marL="696600" lvl="1" indent="-457200" rtl="0">
              <a:buFont typeface="+mj-ea"/>
              <a:buAutoNum type="circleNumDbPlain"/>
            </a:pPr>
            <a:r>
              <a:rPr lang="tl" sz="1600" dirty="0">
                <a:latin typeface="Arial" panose="020B0604020202020204" pitchFamily="34" charset="0"/>
                <a:cs typeface="Arial" panose="020B0604020202020204" pitchFamily="34" charset="0"/>
              </a:rPr>
              <a:t>Kung nag-collapse siya, gumawa ng mga hakbang tulad ng makipag-ugnayan sa institusyong medikal sa pamamagitan ng pagsangguni sa “pamphlet para sa mga hakbang para maiwasan ang heat stroke”.</a:t>
            </a:r>
          </a:p>
          <a:p>
            <a:pPr marL="696600" lvl="1" indent="-457200" rtl="0">
              <a:buFont typeface="+mj-ea"/>
              <a:buAutoNum type="circleNumDbPlain"/>
            </a:pPr>
            <a:r>
              <a:rPr lang="tl" sz="1600" dirty="0">
                <a:latin typeface="Arial" panose="020B0604020202020204" pitchFamily="34" charset="0"/>
                <a:cs typeface="Arial" panose="020B0604020202020204" pitchFamily="34" charset="0"/>
              </a:rPr>
              <a:t>Para sa maayos na tugon sa emerhensiya, magsagawa ng regular na pagsasanay upang matiyak na makakatugon nang walang problema. Bago magsimula sa trabaho, kumpirmahin “kanino iuulat?”, “contact information ng institusyong medikal”, “lugar ng pahingahan at lugar kung saan naka-store ang mga sports drink”, atbp.</a:t>
            </a:r>
          </a:p>
          <a:p>
            <a:pPr rtl="0"/>
            <a:endParaRPr lang="en-US" altLang="ja-JP" sz="18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25</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127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5128518"/>
            <a:ext cx="8499834" cy="5919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2178624"/>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100286"/>
            <a:ext cx="8499834" cy="64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Pagkahulog</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35488"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Kumpirmahin ang ruta at daan ng pagpapatrol habang maliwanag pa.</a:t>
            </a:r>
          </a:p>
          <a:p>
            <a:pPr marL="468000" lvl="1" rtl="0"/>
            <a:r>
              <a:rPr lang="tl" sz="1600" dirty="0">
                <a:latin typeface="Arial" panose="020B0604020202020204" pitchFamily="34" charset="0"/>
                <a:cs typeface="Arial" panose="020B0604020202020204" pitchFamily="34" charset="0"/>
              </a:rPr>
              <a:t>Kumpirmahin ang mga lugar na may hagdan o lokasyon na may steps, madulas na lugar habang maliwanag, at kung may panganib ng pagkahulog, ibahagi ang impormasyon na ito at alisin ang panganib.</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Ilagay ang mga steps ng stepladder.</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Kapag nagtatrabaho sa matataas na lugar gamit ang stepladder, mataas ang panganib na mahulog mula sa stepladder o mag-collapse ang stepladder kapag hindi maayos ang mga steps nito.</a:t>
            </a:r>
            <a:endParaRPr lang="en-US" altLang="ja-JP" sz="16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Huwag sumakay sa mga elevator maliban sa elevator na para sa tao, tulad ng car lift.</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Ang lift ay para sa mga cargo lamang kaya ipinagbabawal ang pagsakay dito anuman ang dahilan.</a:t>
            </a:r>
            <a:endParaRPr lang="en-US" altLang="ja-JP" sz="1600" dirty="0">
              <a:latin typeface="Arial" panose="020B0604020202020204" pitchFamily="34" charset="0"/>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3907653055"/>
              </p:ext>
            </p:extLst>
          </p:nvPr>
        </p:nvGraphicFramePr>
        <p:xfrm>
          <a:off x="432000" y="2896200"/>
          <a:ext cx="8460000" cy="1676400"/>
        </p:xfrm>
        <a:graphic>
          <a:graphicData uri="http://schemas.openxmlformats.org/drawingml/2006/table">
            <a:tbl>
              <a:tblPr firstRow="1" bandRow="1">
                <a:tableStyleId>{5C22544A-7EE6-4342-B048-85BDC9FD1C3A}</a:tableStyleId>
              </a:tblPr>
              <a:tblGrid>
                <a:gridCol w="8460000">
                  <a:extLst>
                    <a:ext uri="{9D8B030D-6E8A-4147-A177-3AD203B41FA5}">
                      <a16:colId xmlns:a16="http://schemas.microsoft.com/office/drawing/2014/main" val="20000"/>
                    </a:ext>
                  </a:extLst>
                </a:gridCol>
              </a:tblGrid>
              <a:tr h="212358">
                <a:tc>
                  <a:txBody>
                    <a:bodyPr/>
                    <a:lstStyle/>
                    <a:p>
                      <a:pPr algn="ctr" rtl="0"/>
                      <a:r>
                        <a:rPr lang="tl" sz="1400">
                          <a:solidFill>
                            <a:schemeClr val="bg1"/>
                          </a:solidFill>
                          <a:latin typeface="Arial" panose="020B0604020202020204" pitchFamily="34" charset="0"/>
                          <a:ea typeface="Meiryo UI" panose="020B0604030504040204" pitchFamily="50" charset="-128"/>
                          <a:cs typeface="Arial" panose="020B0604020202020204" pitchFamily="34" charset="0"/>
                        </a:rPr>
                        <a:t>Mga bagay na dapat pag-ingatan kapag gumagamit ng stepladder o stool.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49432">
                <a:tc>
                  <a:txBody>
                    <a:bodyPr/>
                    <a:lstStyle/>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Ang stepladder o stool ay hindi nilalagay sa malambot na sahig, ngunit nilalagay ito sa matigas na sahig kapag gagamitin.</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Tiyaking maglagay ng stopper bago gamitin ito upang maiwasan ang pagbubukas ng mga paa nito.</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Iwasang sumakay o sumaklang sa tuktok ng stepladder.</a:t>
                      </a:r>
                    </a:p>
                    <a:p>
                      <a:pPr marL="342900" indent="-342900" algn="l" rtl="0">
                        <a:buFont typeface="Wingdings" panose="05000000000000000000" pitchFamily="2" charset="2"/>
                        <a:buChar char="ü"/>
                      </a:pPr>
                      <a:r>
                        <a:rPr lang="tl" sz="1400" dirty="0">
                          <a:latin typeface="Arial" panose="020B0604020202020204" pitchFamily="34" charset="0"/>
                          <a:ea typeface="Meiryo UI" panose="020B0604030504040204" pitchFamily="50" charset="-128"/>
                          <a:cs typeface="Arial" panose="020B0604020202020204" pitchFamily="34" charset="0"/>
                        </a:rPr>
                        <a:t>Huwag gumamit ng sirang stepladder, tulad ng stepladder na may sirang stopper o strut (paa) o deformed na stool, at palitan ito kung kinakailangan.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26</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52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40000" y="3033438"/>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10826"/>
            <a:ext cx="8499834" cy="72617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07376"/>
            <a:ext cx="8499834" cy="6121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Pagka-ipit</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24911"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Tumayo sa lugar na makikita nang maayos ng driver ng sasakyan.</a:t>
            </a:r>
          </a:p>
          <a:p>
            <a:pPr marL="468000" lvl="1" rtl="0"/>
            <a:r>
              <a:rPr lang="tl" sz="1600" dirty="0">
                <a:latin typeface="Arial" panose="020B0604020202020204" pitchFamily="34" charset="0"/>
                <a:cs typeface="Arial" panose="020B0604020202020204" pitchFamily="34" charset="0"/>
              </a:rPr>
              <a:t>Kung ang security guard ay nakatayo sa blind spot ng driver, maaaring hindi ito mapansin ng driver at magsimula sa pagmamaneho.</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Kumpirmahin ang saklaw ng pagpapatakbo ng elevator at special vehicles.</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Kumpirmahin ang pagpapatakbo ng elevator, special vehicles tulad ng power shovel, atbp. (tulad ng kilos pataas at pababa, at saklaw ng pag-ikot ng shovel), at panatilihin ang distansya sa kaligtasan.</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Ating unawain ang istraktura ng pinto upang hindi maipit ang mga daliri.</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Alamin ang direksyon ng pagbubukas at pagsasara ng pinto, at ang istraktura ng awtomatikong pinto.</a:t>
            </a:r>
            <a:endParaRPr lang="en-US" altLang="ja-JP" sz="1600" dirty="0">
              <a:latin typeface="Arial" panose="020B0604020202020204" pitchFamily="34" charset="0"/>
              <a:cs typeface="Arial" panose="020B0604020202020204" pitchFamily="34" charset="0"/>
            </a:endParaRPr>
          </a:p>
        </p:txBody>
      </p:sp>
      <p:sp>
        <p:nvSpPr>
          <p:cNvPr id="8" name="角丸四角形 7"/>
          <p:cNvSpPr/>
          <p:nvPr/>
        </p:nvSpPr>
        <p:spPr>
          <a:xfrm>
            <a:off x="432000" y="378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[Kaso]</a:t>
            </a:r>
          </a:p>
          <a:p>
            <a:pPr rtl="0"/>
            <a:r>
              <a:rPr lang="tl" dirty="0">
                <a:solidFill>
                  <a:schemeClr val="tx1"/>
                </a:solidFill>
                <a:latin typeface="Arial" panose="020B0604020202020204" pitchFamily="34" charset="0"/>
                <a:ea typeface="Meiryo UI" panose="020B0604030504040204" pitchFamily="50" charset="-128"/>
                <a:cs typeface="Arial" panose="020B0604020202020204" pitchFamily="34" charset="0"/>
              </a:rPr>
              <a:t>Nang sinubukang niyang lumabas para sa seguridad sa pagpapatrol, biglang nagsara ang pinto dahil sa malakas na hangin, kaya naipit ang kanyang kamay.</a:t>
            </a:r>
            <a:endParaRPr kumimoji="1"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角丸四角形 12"/>
          <p:cNvSpPr/>
          <p:nvPr/>
        </p:nvSpPr>
        <p:spPr>
          <a:xfrm>
            <a:off x="432000" y="5229000"/>
            <a:ext cx="8460000" cy="129600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rtl="0"/>
            <a:r>
              <a:rPr lang="tl" sz="14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[Kaso]</a:t>
            </a:r>
          </a:p>
          <a:p>
            <a:pPr rtl="0"/>
            <a:r>
              <a:rPr lang="tl" dirty="0">
                <a:solidFill>
                  <a:schemeClr val="tx1"/>
                </a:solidFill>
                <a:latin typeface="Arial" panose="020B0604020202020204" pitchFamily="34" charset="0"/>
                <a:ea typeface="Meiryo UI" panose="020B0604030504040204" pitchFamily="50" charset="-128"/>
                <a:cs typeface="Arial" panose="020B0604020202020204" pitchFamily="34" charset="0"/>
              </a:rPr>
              <a:t>Kahit na ang paa niya ay nasa ilalim lang ng elevator, binaba ang lifting plate, kaya naipit ang kanyang paa sa lifting plate.</a:t>
            </a:r>
            <a:endParaRPr kumimoji="1" lang="ja-JP" altLang="en-US"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27</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87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40000" y="4525191"/>
            <a:ext cx="8499834" cy="43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40000" y="3141000"/>
            <a:ext cx="8499834" cy="389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0" name="正方形/長方形 9"/>
          <p:cNvSpPr/>
          <p:nvPr/>
        </p:nvSpPr>
        <p:spPr>
          <a:xfrm>
            <a:off x="540000" y="2315273"/>
            <a:ext cx="8499834" cy="5264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4" name="正方形/長方形 13"/>
          <p:cNvSpPr/>
          <p:nvPr/>
        </p:nvSpPr>
        <p:spPr>
          <a:xfrm>
            <a:off x="540000" y="1416970"/>
            <a:ext cx="8499834" cy="52640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000" b="1" dirty="0">
                <a:solidFill>
                  <a:schemeClr val="tx1"/>
                </a:solidFill>
                <a:latin typeface="Arial" panose="020B0604020202020204" pitchFamily="34" charset="0"/>
                <a:ea typeface="Meiryo UI" panose="020B0604030504040204" pitchFamily="50" charset="-128"/>
                <a:cs typeface="Arial" panose="020B0604020202020204" pitchFamily="34" charset="0"/>
              </a:rPr>
              <a:t>Mga puntos para makaiwas sa aksidente: Aksidente sa proper</a:t>
            </a:r>
            <a:endParaRPr kumimoji="1" lang="en-US" altLang="ja-JP" sz="20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marL="0" indent="0" rtl="0">
              <a:buNone/>
            </a:pPr>
            <a:r>
              <a:rPr lang="tl" sz="1800" dirty="0">
                <a:latin typeface="Arial" panose="020B0604020202020204" pitchFamily="34" charset="0"/>
                <a:cs typeface="Arial" panose="020B0604020202020204" pitchFamily="34" charset="0"/>
              </a:rPr>
              <a:t>[Ano ang dapat gawin sa mga kahina-hinalang tao?]</a:t>
            </a:r>
          </a:p>
          <a:p>
            <a:pPr rtl="0"/>
            <a:r>
              <a:rPr lang="tl" sz="1800" dirty="0">
                <a:latin typeface="Arial" panose="020B0604020202020204" pitchFamily="34" charset="0"/>
                <a:cs typeface="Arial" panose="020B0604020202020204" pitchFamily="34" charset="0"/>
              </a:rPr>
              <a:t>Magpaliwanag nang magalang at magsalita nang masinsinan.</a:t>
            </a:r>
          </a:p>
          <a:p>
            <a:pPr marL="468000" lvl="1" rtl="0"/>
            <a:r>
              <a:rPr lang="tl" sz="1600" dirty="0">
                <a:latin typeface="Arial" panose="020B0604020202020204" pitchFamily="34" charset="0"/>
                <a:cs typeface="Arial" panose="020B0604020202020204" pitchFamily="34" charset="0"/>
              </a:rPr>
              <a:t>Maaaring maiwasan ang mga away nang pagiging malapit sa emosyon at damdamin ng ibang tao.</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Kunin ang distansya na kailangan.</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Iwasan ang mga hindi kailangan sa pag-approach upang maiwasan ang direktang pinsala mula sa kahina-hinalang tao.</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I-handle ang kahina-hinalang tao kasama ang maraming tao.</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Huwag i-handle kahina-hinalang tao nang mag-isa at lumikha ng team na maraming tao.</a:t>
            </a:r>
            <a:endParaRPr lang="en-US" altLang="ja-JP" sz="1600" dirty="0">
              <a:latin typeface="Arial" panose="020B0604020202020204" pitchFamily="34" charset="0"/>
              <a:cs typeface="Arial" panose="020B0604020202020204" pitchFamily="34" charset="0"/>
            </a:endParaRPr>
          </a:p>
          <a:p>
            <a:pPr marL="0" indent="0" rtl="0">
              <a:buNone/>
            </a:pPr>
            <a:endParaRPr lang="en-US" altLang="ja-JP" sz="1800" dirty="0">
              <a:latin typeface="Arial" panose="020B0604020202020204" pitchFamily="34" charset="0"/>
              <a:cs typeface="Arial" panose="020B0604020202020204" pitchFamily="34" charset="0"/>
            </a:endParaRPr>
          </a:p>
          <a:p>
            <a:pPr marL="0" indent="0" rtl="0">
              <a:buNone/>
            </a:pPr>
            <a:r>
              <a:rPr lang="tl" sz="1800" dirty="0">
                <a:latin typeface="Arial" panose="020B0604020202020204" pitchFamily="34" charset="0"/>
                <a:cs typeface="Arial" panose="020B0604020202020204" pitchFamily="34" charset="0"/>
              </a:rPr>
              <a:t>[Ano ang gagawin sa mga bubuyog?]</a:t>
            </a:r>
          </a:p>
          <a:p>
            <a:pPr marL="10800" rtl="0"/>
            <a:r>
              <a:rPr lang="tl" sz="1800" dirty="0">
                <a:latin typeface="Arial" panose="020B0604020202020204" pitchFamily="34" charset="0"/>
                <a:cs typeface="Arial" panose="020B0604020202020204" pitchFamily="34" charset="0"/>
              </a:rPr>
              <a:t>Huwag magpadalos-dalos na lumapit at huwag mainis.</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Kumonsulta sa espesyalista.</a:t>
            </a:r>
            <a:endParaRPr lang="en-US" altLang="ja-JP" sz="16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28</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40000" y="4544502"/>
            <a:ext cx="8499834" cy="11399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2" name="正方形/長方形 11"/>
          <p:cNvSpPr/>
          <p:nvPr/>
        </p:nvSpPr>
        <p:spPr>
          <a:xfrm>
            <a:off x="540000" y="3437661"/>
            <a:ext cx="8499834" cy="8051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11" name="正方形/長方形 10"/>
          <p:cNvSpPr/>
          <p:nvPr/>
        </p:nvSpPr>
        <p:spPr>
          <a:xfrm>
            <a:off x="540000" y="1903812"/>
            <a:ext cx="8499834" cy="8051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9" name="正方形/長方形 8"/>
          <p:cNvSpPr/>
          <p:nvPr/>
        </p:nvSpPr>
        <p:spPr>
          <a:xfrm>
            <a:off x="536167" y="1026624"/>
            <a:ext cx="8499834" cy="5303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Mga puntos kapag may naganap na abnormalidad</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3703" y="710325"/>
            <a:ext cx="8853023" cy="6102675"/>
          </a:xfrm>
        </p:spPr>
        <p:txBody>
          <a:bodyPr rtlCol="0">
            <a:normAutofit/>
          </a:bodyPr>
          <a:lstStyle/>
          <a:p>
            <a:pPr rtl="0"/>
            <a:r>
              <a:rPr lang="tl" sz="1800" dirty="0">
                <a:latin typeface="Arial" panose="020B0604020202020204" pitchFamily="34" charset="0"/>
                <a:cs typeface="Arial" panose="020B0604020202020204" pitchFamily="34" charset="0"/>
              </a:rPr>
              <a:t>Makipag-ugnay sa ahensya ng pulisya, atbp.</a:t>
            </a:r>
          </a:p>
          <a:p>
            <a:pPr marL="468000" lvl="1" rtl="0"/>
            <a:r>
              <a:rPr lang="tl" sz="1600" dirty="0">
                <a:latin typeface="Arial" panose="020B0604020202020204" pitchFamily="34" charset="0"/>
                <a:cs typeface="Arial" panose="020B0604020202020204" pitchFamily="34" charset="0"/>
              </a:rPr>
              <a:t>Panatilihing kalmado at unawain ang sitwasyon, pigilan ang pagkalat ng pinsala, at sagipin at gabayan ang mga nasugatan.</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Pagpapanatili ng site</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Maraming matitirang ebidensiya na maaaring naging sanhi ng krimen at aksidente.</a:t>
            </a:r>
            <a:endParaRPr lang="en-US" altLang="ja-JP" sz="16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Magsumikap na mapanatili ang site sa sitwasyon na ito at makipagtulungan sa pulisya at fire department para sa pagkolekta ng ebidensya.</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Pagpapatupad ng emergency resuscitation</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Pagpapatupad ng gabay sa paglikas</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Ang mga security guard ay madalas binibigyan ng mga tungkulin tulad ng paggabay sa paglikas at paunang pagpatay sa sunog, kaya siguraduhing kumpirmahin ang plano sa paglikas at maghanda para sa paggabay sa paglikas.</a:t>
            </a:r>
            <a:endParaRPr lang="en-US" altLang="ja-JP" sz="1600" dirty="0">
              <a:latin typeface="Arial" panose="020B0604020202020204" pitchFamily="34" charset="0"/>
              <a:cs typeface="Arial" panose="020B0604020202020204" pitchFamily="34" charset="0"/>
            </a:endParaRPr>
          </a:p>
          <a:p>
            <a:pPr marL="10800" rtl="0"/>
            <a:r>
              <a:rPr lang="tl" sz="1800" dirty="0">
                <a:latin typeface="Arial" panose="020B0604020202020204" pitchFamily="34" charset="0"/>
                <a:cs typeface="Arial" panose="020B0604020202020204" pitchFamily="34" charset="0"/>
              </a:rPr>
              <a:t>Pagpapatupad ng paunang pagpatay sa sunog</a:t>
            </a:r>
            <a:endParaRPr lang="en-US" altLang="ja-JP" sz="18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Kung nakakita ng sunog tulad ng maliit na sunog, mahalagang magsikap na patayin ang apoy kasabay ng paggabay sa paglikas.</a:t>
            </a:r>
            <a:endParaRPr lang="en-US" altLang="ja-JP" sz="1600" dirty="0">
              <a:latin typeface="Arial" panose="020B0604020202020204" pitchFamily="34" charset="0"/>
              <a:cs typeface="Arial" panose="020B0604020202020204" pitchFamily="34" charset="0"/>
            </a:endParaRPr>
          </a:p>
          <a:p>
            <a:pPr marL="468000" lvl="1" rtl="0"/>
            <a:r>
              <a:rPr lang="tl" sz="1600" dirty="0">
                <a:latin typeface="Arial" panose="020B0604020202020204" pitchFamily="34" charset="0"/>
                <a:cs typeface="Arial" panose="020B0604020202020204" pitchFamily="34" charset="0"/>
              </a:rPr>
              <a:t>Gayunpaman, kung sa palagay mo ay nasa panganib ang iyong sarili, o kung ang apoy ay kumalat na sa kisame, lumikas agad.</a:t>
            </a:r>
            <a:endParaRPr lang="en-US" altLang="ja-JP" sz="1600"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29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08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3333" y="5410214"/>
            <a:ext cx="8591081" cy="945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7" name="正方形/長方形 6"/>
          <p:cNvSpPr/>
          <p:nvPr/>
        </p:nvSpPr>
        <p:spPr>
          <a:xfrm>
            <a:off x="274853" y="4139061"/>
            <a:ext cx="8591081" cy="9459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2" name="正方形/長方形 1"/>
          <p:cNvSpPr/>
          <p:nvPr/>
        </p:nvSpPr>
        <p:spPr>
          <a:xfrm>
            <a:off x="274854" y="1754376"/>
            <a:ext cx="5685024" cy="17466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3333" y="765000"/>
            <a:ext cx="8853023" cy="5976000"/>
          </a:xfrm>
        </p:spPr>
        <p:txBody>
          <a:bodyPr rtlCol="0">
            <a:normAutofit/>
          </a:bodyPr>
          <a:lstStyle/>
          <a:p>
            <a:pPr marL="0" indent="0" rtl="0">
              <a:buNone/>
            </a:pPr>
            <a:r>
              <a:rPr lang="tl" sz="1400" dirty="0">
                <a:latin typeface="Arial" panose="020B0604020202020204" pitchFamily="34" charset="0"/>
                <a:cs typeface="Arial" panose="020B0604020202020204" pitchFamily="34" charset="0"/>
              </a:rPr>
              <a:t>[Kaso ng aksidente sa trabaho 2] </a:t>
            </a:r>
            <a:r>
              <a:rPr lang="tl" sz="1400" b="1" dirty="0">
                <a:solidFill>
                  <a:srgbClr val="C00000"/>
                </a:solidFill>
                <a:latin typeface="Arial" panose="020B0604020202020204" pitchFamily="34" charset="0"/>
                <a:cs typeface="Arial" panose="020B0604020202020204" pitchFamily="34" charset="0"/>
              </a:rPr>
              <a:t>Isang manggagawa ang nagdusa mula sa heat stroke habang nagtatrabaho sa paggabay at pagsasa-ayos ng mga sasakyan sa rooftop parking lot sa ilalim ng napaka-init na araw.</a:t>
            </a:r>
            <a:endParaRPr lang="en-US" altLang="ja-JP" sz="1400" b="1" dirty="0">
              <a:solidFill>
                <a:srgbClr val="C00000"/>
              </a:solidFill>
              <a:latin typeface="Arial" panose="020B0604020202020204" pitchFamily="34" charset="0"/>
              <a:cs typeface="Arial" panose="020B0604020202020204" pitchFamily="34" charset="0"/>
            </a:endParaRPr>
          </a:p>
          <a:p>
            <a:pPr marL="0" indent="0" rtl="0">
              <a:buNone/>
            </a:pPr>
            <a:r>
              <a:rPr lang="tl" sz="1400" dirty="0">
                <a:latin typeface="Arial" panose="020B0604020202020204" pitchFamily="34" charset="0"/>
                <a:cs typeface="Arial" panose="020B0604020202020204" pitchFamily="34" charset="0"/>
              </a:rPr>
              <a:t>1. Sitwasyon ng naganap na aksidente sa trabaho</a:t>
            </a:r>
            <a:endParaRPr kumimoji="1" lang="en-US" altLang="ja-JP" sz="14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Si C ay isang security guard na in-charge sa paggabay at pagsasa-ayos ng mga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sasakyan sa labas na parking lot ng supermarket sa ilalim ng napaka-init na araw.</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Siya rin ang in-charge sa parehong trabaho bago ang araw na iyon at noong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kamakalawa. Bagaman nagreklamo ito na masama ang kanyang pakiramdam sa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supervisor sa site nung araw na iyon, nagpasya si C na okay lang siya at bumalik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sa trabaho.</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Napansin ng supervisor sa site na siya ay maputla at iniutos na magpahinga, ngunit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pagkatapos ay natagpuan si C na nagsusuka at bumagsak, at namatay siya dahil sa </a:t>
            </a:r>
            <a:br>
              <a:rPr lang="tl" sz="1100" dirty="0">
                <a:solidFill>
                  <a:schemeClr val="tx1"/>
                </a:solidFill>
                <a:latin typeface="Arial" panose="020B0604020202020204" pitchFamily="34" charset="0"/>
                <a:cs typeface="Arial" panose="020B0604020202020204" pitchFamily="34" charset="0"/>
              </a:rPr>
            </a:br>
            <a:r>
              <a:rPr lang="tl" sz="1100" dirty="0">
                <a:solidFill>
                  <a:schemeClr val="tx1"/>
                </a:solidFill>
                <a:latin typeface="Arial" panose="020B0604020202020204" pitchFamily="34" charset="0"/>
                <a:cs typeface="Arial" panose="020B0604020202020204" pitchFamily="34" charset="0"/>
              </a:rPr>
              <a:t>heat stroke.</a:t>
            </a:r>
            <a:endParaRPr lang="en-US" altLang="ja-JP" sz="1100" dirty="0">
              <a:solidFill>
                <a:schemeClr val="tx1"/>
              </a:solidFill>
              <a:latin typeface="Arial" panose="020B0604020202020204" pitchFamily="34" charset="0"/>
              <a:cs typeface="Arial" panose="020B0604020202020204" pitchFamily="34" charset="0"/>
            </a:endParaRPr>
          </a:p>
          <a:p>
            <a:pPr marL="0" indent="0" rtl="0">
              <a:buNone/>
            </a:pPr>
            <a:r>
              <a:rPr lang="tl" sz="1100" dirty="0">
                <a:solidFill>
                  <a:schemeClr val="tx1"/>
                </a:solidFill>
                <a:latin typeface="Arial" panose="020B0604020202020204" pitchFamily="34" charset="0"/>
                <a:cs typeface="Arial" panose="020B0604020202020204" pitchFamily="34" charset="0"/>
              </a:rPr>
              <a:t>　 </a:t>
            </a:r>
            <a:endParaRPr lang="en-US" altLang="ja-JP" sz="1100" dirty="0">
              <a:solidFill>
                <a:schemeClr val="tx1"/>
              </a:solidFill>
              <a:latin typeface="Arial" panose="020B0604020202020204" pitchFamily="34" charset="0"/>
              <a:cs typeface="Arial" panose="020B0604020202020204" pitchFamily="34" charset="0"/>
            </a:endParaRPr>
          </a:p>
          <a:p>
            <a:pPr marL="0" indent="0" rtl="0">
              <a:buNone/>
            </a:pPr>
            <a:r>
              <a:rPr lang="tl" sz="1400" dirty="0">
                <a:latin typeface="Arial" panose="020B0604020202020204" pitchFamily="34" charset="0"/>
                <a:cs typeface="Arial" panose="020B0604020202020204" pitchFamily="34" charset="0"/>
              </a:rPr>
              <a:t>2. Hindi ligtas na trabaho</a:t>
            </a:r>
            <a:endParaRPr kumimoji="1" lang="en-US" altLang="ja-JP" sz="14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Sumama ang kanyang pisikal na kondisyon dahil sa pagtatrabaho sa ilalim ng napaka-init na araw araw-araw.</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Ipinatupad ang trabaho nang hindi nag-sesecure ng sapat na pahinga.</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Hindi lamang si C, kundi pati na rin ang supervisor sa site ay nagkulang sa kaalaman tungkol sa heat stroke at hindi gumawa ng mga naaangkop na hakbang.</a:t>
            </a:r>
            <a:endParaRPr lang="en-US" altLang="ja-JP" sz="1100" dirty="0">
              <a:solidFill>
                <a:schemeClr val="tx1"/>
              </a:solidFill>
              <a:latin typeface="Arial" panose="020B0604020202020204" pitchFamily="34" charset="0"/>
              <a:cs typeface="Arial" panose="020B0604020202020204" pitchFamily="34" charset="0"/>
            </a:endParaRPr>
          </a:p>
          <a:p>
            <a:pPr marL="0" indent="0" rtl="0">
              <a:buNone/>
            </a:pPr>
            <a:r>
              <a:rPr lang="tl" sz="1400" dirty="0">
                <a:latin typeface="Arial" panose="020B0604020202020204" pitchFamily="34" charset="0"/>
                <a:cs typeface="Arial" panose="020B0604020202020204" pitchFamily="34" charset="0"/>
              </a:rPr>
              <a:t>3. Ano ang mga dapat gawin para sa kaligtasan sa trabaho?</a:t>
            </a:r>
            <a:endParaRPr kumimoji="1" lang="en-US" altLang="ja-JP" sz="1400" dirty="0">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Isaalang-alang ang kondisyon ng kalusugan at mag-secure ng oras ng pahinga at lugar ng pahingahan.</a:t>
            </a:r>
            <a:endParaRPr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Isaalang-alang ang pag-intake ng tubig at asin, at ang damit batay sa mahabang oras sa trabaho sa ilalim ng napaka-init na araw.</a:t>
            </a:r>
            <a:endParaRPr kumimoji="1" lang="en-US" altLang="ja-JP" sz="1100" dirty="0">
              <a:solidFill>
                <a:schemeClr val="tx1"/>
              </a:solidFill>
              <a:latin typeface="Arial" panose="020B0604020202020204" pitchFamily="34" charset="0"/>
              <a:cs typeface="Arial" panose="020B0604020202020204" pitchFamily="34" charset="0"/>
            </a:endParaRPr>
          </a:p>
          <a:p>
            <a:pPr rtl="0">
              <a:buFont typeface="Wingdings" panose="05000000000000000000" pitchFamily="2" charset="2"/>
              <a:buChar char="ü"/>
            </a:pPr>
            <a:r>
              <a:rPr lang="tl" sz="1100" dirty="0">
                <a:solidFill>
                  <a:schemeClr val="tx1"/>
                </a:solidFill>
                <a:latin typeface="Arial" panose="020B0604020202020204" pitchFamily="34" charset="0"/>
                <a:cs typeface="Arial" panose="020B0604020202020204" pitchFamily="34" charset="0"/>
              </a:rPr>
              <a:t>Ipaalam nang mabuti ang tungkol sa heat stroke, kabilang ang mga dapat gawin kapag may emerhensiya.</a:t>
            </a:r>
            <a:endParaRPr kumimoji="1" lang="ja-JP" altLang="en-US" sz="1100" dirty="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Mayroong iba't ibang panganib sa lugar ng trabaho.</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descr="http://anzeninfo.mhlw.go.jp/anzen/sai/image/sai10-836-43-1.gif"/>
          <p:cNvPicPr/>
          <p:nvPr/>
        </p:nvPicPr>
        <p:blipFill>
          <a:blip r:embed="rId2">
            <a:extLst>
              <a:ext uri="{28A0092B-C50C-407E-A947-70E740481C1C}">
                <a14:useLocalDpi xmlns:a14="http://schemas.microsoft.com/office/drawing/2010/main" val="0"/>
              </a:ext>
            </a:extLst>
          </a:blip>
          <a:srcRect/>
          <a:stretch>
            <a:fillRect/>
          </a:stretch>
        </p:blipFill>
        <p:spPr bwMode="auto">
          <a:xfrm>
            <a:off x="6106301" y="1270278"/>
            <a:ext cx="2738661" cy="2155340"/>
          </a:xfrm>
          <a:prstGeom prst="rect">
            <a:avLst/>
          </a:prstGeom>
          <a:noFill/>
          <a:ln>
            <a:noFill/>
          </a:ln>
        </p:spPr>
      </p:pic>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18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Mga puntos kapag may naganap na aksidente sa trabaho</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254976" y="710325"/>
            <a:ext cx="8853023" cy="6102675"/>
          </a:xfrm>
        </p:spPr>
        <p:txBody>
          <a:bodyPr rtlCol="0">
            <a:normAutofit/>
          </a:bodyPr>
          <a:lstStyle/>
          <a:p>
            <a:pPr rtl="0"/>
            <a:r>
              <a:rPr lang="tl" sz="1800">
                <a:latin typeface="Arial" panose="020B0604020202020204" pitchFamily="34" charset="0"/>
                <a:cs typeface="Arial" panose="020B0604020202020204" pitchFamily="34" charset="0"/>
              </a:rPr>
              <a:t>Kahit na ang security firm, kontratista, at security guard mismo ay aktibong namamahala sa kaligtasan at kalusugan, at nagpapatupad ng mga aktibidad sa kaligtasan at kalusugan, hindi tuluyang mawawala ang panganib na may maganap na aksidente sa trabaho.</a:t>
            </a:r>
            <a:endParaRPr lang="en-US" altLang="ja-JP" sz="1800" dirty="0">
              <a:latin typeface="Arial" panose="020B0604020202020204" pitchFamily="34" charset="0"/>
              <a:cs typeface="Arial" panose="020B0604020202020204" pitchFamily="34" charset="0"/>
            </a:endParaRPr>
          </a:p>
          <a:p>
            <a:pPr rtl="0"/>
            <a:r>
              <a:rPr lang="tl" sz="1800">
                <a:latin typeface="Arial" panose="020B0604020202020204" pitchFamily="34" charset="0"/>
                <a:cs typeface="Arial" panose="020B0604020202020204" pitchFamily="34" charset="0"/>
              </a:rPr>
              <a:t>Kung sakaling may naganap na aksidente sa trabaho sa lugar ng trabaho, magsagawa pagsagip sa mga biktima (first aid, atbp.).</a:t>
            </a:r>
            <a:endParaRPr lang="en-US" altLang="ja-JP" sz="1600" dirty="0">
              <a:latin typeface="Arial" panose="020B0604020202020204" pitchFamily="34" charset="0"/>
              <a:cs typeface="Arial" panose="020B0604020202020204" pitchFamily="34" charset="0"/>
            </a:endParaRPr>
          </a:p>
        </p:txBody>
      </p:sp>
      <p:sp>
        <p:nvSpPr>
          <p:cNvPr id="4" name="角丸四角形 3"/>
          <p:cNvSpPr/>
          <p:nvPr/>
        </p:nvSpPr>
        <p:spPr>
          <a:xfrm>
            <a:off x="1260000" y="3171011"/>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2" name="爆発 1 1"/>
          <p:cNvSpPr/>
          <p:nvPr/>
        </p:nvSpPr>
        <p:spPr>
          <a:xfrm>
            <a:off x="324431" y="2534296"/>
            <a:ext cx="3168000" cy="1080000"/>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1200" dirty="0">
                <a:latin typeface="Arial" panose="020B0604020202020204" pitchFamily="34" charset="0"/>
                <a:ea typeface="Meiryo UI" panose="020B0604030504040204" pitchFamily="50" charset="-128"/>
                <a:cs typeface="Arial" panose="020B0604020202020204" pitchFamily="34" charset="0"/>
              </a:rPr>
              <a:t>May naganap na aksidente sa trabaho</a:t>
            </a:r>
          </a:p>
        </p:txBody>
      </p:sp>
      <p:sp>
        <p:nvSpPr>
          <p:cNvPr id="5" name="テキスト ボックス 4"/>
          <p:cNvSpPr txBox="1"/>
          <p:nvPr/>
        </p:nvSpPr>
        <p:spPr>
          <a:xfrm>
            <a:off x="1299728" y="3614296"/>
            <a:ext cx="2114681" cy="307777"/>
          </a:xfrm>
          <a:prstGeom prst="rect">
            <a:avLst/>
          </a:prstGeom>
          <a:noFill/>
        </p:spPr>
        <p:txBody>
          <a:bodyPr wrap="none" rtlCol="0">
            <a:spAutoFit/>
          </a:bodyPr>
          <a:lstStyle/>
          <a:p>
            <a:pPr rtl="0"/>
            <a:r>
              <a:rPr lang="tl" sz="1400" b="1">
                <a:solidFill>
                  <a:schemeClr val="accent2"/>
                </a:solidFill>
                <a:latin typeface="Arial" panose="020B0604020202020204" pitchFamily="34" charset="0"/>
                <a:ea typeface="メイリオ" panose="020B0604030504040204" pitchFamily="50" charset="-128"/>
                <a:cs typeface="Arial" panose="020B0604020202020204" pitchFamily="34" charset="0"/>
              </a:rPr>
              <a:t>Una sa lahat, kumalma</a:t>
            </a:r>
          </a:p>
        </p:txBody>
      </p:sp>
      <p:sp>
        <p:nvSpPr>
          <p:cNvPr id="7" name="テキスト ボックス 6"/>
          <p:cNvSpPr txBox="1"/>
          <p:nvPr/>
        </p:nvSpPr>
        <p:spPr>
          <a:xfrm>
            <a:off x="1730012" y="3940066"/>
            <a:ext cx="6890028" cy="276999"/>
          </a:xfrm>
          <a:prstGeom prst="rect">
            <a:avLst/>
          </a:prstGeom>
          <a:noFill/>
        </p:spPr>
        <p:txBody>
          <a:bodyPr wrap="none" rtlCol="0">
            <a:spAutoFit/>
          </a:bodyPr>
          <a:lstStyle/>
          <a:p>
            <a:pPr rtl="0"/>
            <a:r>
              <a:rPr lang="tl" sz="1200">
                <a:latin typeface="Arial" panose="020B0604020202020204" pitchFamily="34" charset="0"/>
                <a:ea typeface="メイリオ" panose="020B0604030504040204" pitchFamily="50" charset="-128"/>
                <a:cs typeface="Arial" panose="020B0604020202020204" pitchFamily="34" charset="0"/>
              </a:rPr>
              <a:t>Huwag magmadali at tumakbo papunta sa site upang hindi magkaroon ng pangalawang aksidente.</a:t>
            </a:r>
            <a:endParaRPr kumimoji="1" lang="ja-JP" altLang="en-US" sz="1200" dirty="0">
              <a:latin typeface="Arial" panose="020B0604020202020204" pitchFamily="34" charset="0"/>
              <a:ea typeface="メイリオ" panose="020B0604030504040204" pitchFamily="50" charset="-128"/>
              <a:cs typeface="Arial" panose="020B0604020202020204" pitchFamily="34" charset="0"/>
            </a:endParaRPr>
          </a:p>
        </p:txBody>
      </p:sp>
      <p:sp>
        <p:nvSpPr>
          <p:cNvPr id="13" name="角丸四角形 12"/>
          <p:cNvSpPr/>
          <p:nvPr/>
        </p:nvSpPr>
        <p:spPr>
          <a:xfrm>
            <a:off x="1260000" y="5373000"/>
            <a:ext cx="7416000" cy="1152000"/>
          </a:xfrm>
          <a:prstGeom prst="roundRect">
            <a:avLst/>
          </a:prstGeom>
          <a:solidFill>
            <a:schemeClr val="bg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8" name="角丸四角形 7"/>
          <p:cNvSpPr/>
          <p:nvPr/>
        </p:nvSpPr>
        <p:spPr>
          <a:xfrm>
            <a:off x="324431" y="5110459"/>
            <a:ext cx="3167999" cy="478541"/>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1600">
                <a:latin typeface="Arial" panose="020B0604020202020204" pitchFamily="34" charset="0"/>
                <a:cs typeface="Arial" panose="020B0604020202020204" pitchFamily="34" charset="0"/>
              </a:rPr>
              <a:t>Aksyon sa site</a:t>
            </a:r>
          </a:p>
        </p:txBody>
      </p:sp>
      <p:sp>
        <p:nvSpPr>
          <p:cNvPr id="14" name="テキスト ボックス 13"/>
          <p:cNvSpPr txBox="1"/>
          <p:nvPr/>
        </p:nvSpPr>
        <p:spPr>
          <a:xfrm>
            <a:off x="1387610" y="5733834"/>
            <a:ext cx="5109091" cy="523220"/>
          </a:xfrm>
          <a:prstGeom prst="rect">
            <a:avLst/>
          </a:prstGeom>
          <a:noFill/>
        </p:spPr>
        <p:txBody>
          <a:bodyPr wrap="none" rtlCol="0">
            <a:spAutoFit/>
          </a:bodyPr>
          <a:lstStyle/>
          <a:p>
            <a:pPr marL="285750" indent="-285750" rtl="0">
              <a:buFont typeface="Wingdings" panose="05000000000000000000" pitchFamily="2" charset="2"/>
              <a:buChar char="l"/>
            </a:pPr>
            <a:r>
              <a:rPr lang="tl" sz="1400">
                <a:latin typeface="Arial" panose="020B0604020202020204" pitchFamily="34" charset="0"/>
                <a:cs typeface="Arial" panose="020B0604020202020204" pitchFamily="34" charset="0"/>
              </a:rPr>
              <a:t>Magbigay lunas para sa mga biktima.</a:t>
            </a:r>
            <a:endParaRPr kumimoji="1" lang="en-US" altLang="ja-JP" sz="1400" dirty="0">
              <a:latin typeface="Arial" panose="020B0604020202020204" pitchFamily="34" charset="0"/>
              <a:cs typeface="Arial" panose="020B0604020202020204" pitchFamily="34" charset="0"/>
            </a:endParaRPr>
          </a:p>
          <a:p>
            <a:pPr marL="285750" indent="-285750" rtl="0">
              <a:buFont typeface="Wingdings" panose="05000000000000000000" pitchFamily="2" charset="2"/>
              <a:buChar char="l"/>
            </a:pPr>
            <a:r>
              <a:rPr lang="tl" sz="1400">
                <a:latin typeface="Arial" panose="020B0604020202020204" pitchFamily="34" charset="0"/>
                <a:cs typeface="Arial" panose="020B0604020202020204" pitchFamily="34" charset="0"/>
              </a:rPr>
              <a:t>Kontakin ang supervisor sa site o supervisor sa seguridad.</a:t>
            </a:r>
            <a:endParaRPr kumimoji="1" lang="ja-JP" altLang="en-US" sz="14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5207887" y="5733833"/>
            <a:ext cx="3199915" cy="307777"/>
          </a:xfrm>
          <a:prstGeom prst="rect">
            <a:avLst/>
          </a:prstGeom>
          <a:noFill/>
        </p:spPr>
        <p:txBody>
          <a:bodyPr wrap="none" rtlCol="0">
            <a:spAutoFit/>
          </a:bodyPr>
          <a:lstStyle/>
          <a:p>
            <a:pPr marL="285750" indent="-285750" rtl="0">
              <a:buFont typeface="Wingdings" panose="05000000000000000000" pitchFamily="2" charset="2"/>
              <a:buChar char="l"/>
            </a:pPr>
            <a:r>
              <a:rPr lang="tl" sz="1400">
                <a:latin typeface="Arial" panose="020B0604020202020204" pitchFamily="34" charset="0"/>
                <a:cs typeface="Arial" panose="020B0604020202020204" pitchFamily="34" charset="0"/>
              </a:rPr>
              <a:t>Dalhin ang mga biktima sa ospital.</a:t>
            </a:r>
          </a:p>
        </p:txBody>
      </p:sp>
      <p:sp>
        <p:nvSpPr>
          <p:cNvPr id="16" name="下矢印 15"/>
          <p:cNvSpPr/>
          <p:nvPr/>
        </p:nvSpPr>
        <p:spPr>
          <a:xfrm>
            <a:off x="1342890" y="4500735"/>
            <a:ext cx="1131079" cy="432000"/>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Arial" panose="020B0604020202020204" pitchFamily="34" charset="0"/>
              <a:cs typeface="Arial" panose="020B0604020202020204" pitchFamily="34" charset="0"/>
            </a:endParaRPr>
          </a:p>
        </p:txBody>
      </p:sp>
      <p:sp>
        <p:nvSpPr>
          <p:cNvPr id="9" name="スライド番号プレースホルダー 8"/>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30</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52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000" y="117000"/>
            <a:ext cx="986580" cy="1701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7" y="117000"/>
            <a:ext cx="986580" cy="1701000"/>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11" y="4591454"/>
            <a:ext cx="1341731" cy="1899796"/>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64" y="646275"/>
            <a:ext cx="1782495" cy="2134725"/>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4000" y="821093"/>
            <a:ext cx="1303735" cy="1899796"/>
          </a:xfrm>
          <a:prstGeom prst="rect">
            <a:avLst/>
          </a:prstGeom>
        </p:spPr>
      </p:pic>
      <p:sp>
        <p:nvSpPr>
          <p:cNvPr id="22" name="正方形/長方形 21"/>
          <p:cNvSpPr/>
          <p:nvPr/>
        </p:nvSpPr>
        <p:spPr>
          <a:xfrm>
            <a:off x="1506645" y="2895707"/>
            <a:ext cx="6130710" cy="1584000"/>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6000" b="1">
                <a:solidFill>
                  <a:schemeClr val="accent6">
                    <a:lumMod val="50000"/>
                  </a:schemeClr>
                </a:solidFill>
                <a:latin typeface="Arial" panose="020B0604020202020204" pitchFamily="34" charset="0"/>
                <a:ea typeface="Meiryo UI" panose="020B0604030504040204" pitchFamily="50" charset="-128"/>
                <a:cs typeface="Arial" panose="020B0604020202020204" pitchFamily="34" charset="0"/>
              </a:rPr>
              <a:t>Mag-ingat!</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31</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dirty="0">
                <a:solidFill>
                  <a:schemeClr val="tx1"/>
                </a:solidFill>
                <a:latin typeface="Arial" panose="020B0604020202020204" pitchFamily="34" charset="0"/>
                <a:ea typeface="Meiryo UI" panose="020B0604030504040204" pitchFamily="50" charset="-128"/>
                <a:cs typeface="Arial" panose="020B0604020202020204" pitchFamily="34" charset="0"/>
              </a:rPr>
              <a:t>Ang trend ng aksidente sa trabaho sa sektor ng seguridad ay pataas.</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スライド番号プレースホルダー 2"/>
          <p:cNvSpPr>
            <a:spLocks noGrp="1"/>
          </p:cNvSpPr>
          <p:nvPr>
            <p:ph type="sldNum" sz="quarter" idx="12"/>
          </p:nvPr>
        </p:nvSpPr>
        <p:spPr/>
        <p:txBody>
          <a:bodyPr rtlCol="0"/>
          <a:lstStyle/>
          <a:p>
            <a:pPr rtl="0"/>
            <a:fld id="{1228868F-0BF5-4F87-8A94-00DF56ADA4E5}" type="slidenum">
              <a:rPr kumimoji="1" lang="ja-JP" altLang="en-US" sz="900" smtClean="0">
                <a:latin typeface="Arial" panose="020B0604020202020204" pitchFamily="34" charset="0"/>
                <a:cs typeface="Arial" panose="020B0604020202020204" pitchFamily="34" charset="0"/>
              </a:rPr>
              <a:t>4</a:t>
            </a:fld>
            <a:endParaRPr kumimoji="1" lang="ja-JP" altLang="en-US" sz="900">
              <a:latin typeface="Arial" panose="020B0604020202020204" pitchFamily="34" charset="0"/>
              <a:cs typeface="Arial" panose="020B0604020202020204" pitchFamily="34" charset="0"/>
            </a:endParaRPr>
          </a:p>
        </p:txBody>
      </p:sp>
      <p:sp>
        <p:nvSpPr>
          <p:cNvPr id="53" name="コンテンツ プレースホルダー 4"/>
          <p:cNvSpPr txBox="1">
            <a:spLocks/>
          </p:cNvSpPr>
          <p:nvPr/>
        </p:nvSpPr>
        <p:spPr>
          <a:xfrm>
            <a:off x="254976" y="765000"/>
            <a:ext cx="8853023"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tl" sz="1200">
                <a:latin typeface="Arial" panose="020B0604020202020204" pitchFamily="34" charset="0"/>
                <a:cs typeface="Arial" panose="020B0604020202020204" pitchFamily="34" charset="0"/>
              </a:rPr>
              <a:t>[Mga Katangian ng mga Aksidente sa Trabaho sa Sektor ng Seguridad]　</a:t>
            </a:r>
            <a:endParaRPr lang="en-US" altLang="ja-JP" sz="1200" b="1" dirty="0">
              <a:solidFill>
                <a:srgbClr val="C00000"/>
              </a:solidFill>
              <a:latin typeface="Arial" panose="020B0604020202020204" pitchFamily="34" charset="0"/>
              <a:cs typeface="Arial" panose="020B0604020202020204" pitchFamily="34" charset="0"/>
            </a:endParaRPr>
          </a:p>
        </p:txBody>
      </p:sp>
      <p:sp>
        <p:nvSpPr>
          <p:cNvPr id="54" name="強調線吹き出し 2 (枠付き) 53"/>
          <p:cNvSpPr/>
          <p:nvPr/>
        </p:nvSpPr>
        <p:spPr>
          <a:xfrm flipH="1">
            <a:off x="373811" y="1125000"/>
            <a:ext cx="4198187" cy="762061"/>
          </a:xfrm>
          <a:prstGeom prst="accentBorderCallout2">
            <a:avLst>
              <a:gd name="adj1" fmla="val 25239"/>
              <a:gd name="adj2" fmla="val -1704"/>
              <a:gd name="adj3" fmla="val 25239"/>
              <a:gd name="adj4" fmla="val -7434"/>
              <a:gd name="adj5" fmla="val 56418"/>
              <a:gd name="adj6" fmla="val -1375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trend ng aksidenteng pagkasugat at pagkamatay na may 4 o higit pang araw ng leave ay pataas.</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Kahit na ang aksidenteng pagkamatay ay pataas o pababa, ang trend at pataas.</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5" name="強調線吹き出し 2 (枠付き) 54"/>
          <p:cNvSpPr/>
          <p:nvPr/>
        </p:nvSpPr>
        <p:spPr>
          <a:xfrm>
            <a:off x="5220000" y="5742829"/>
            <a:ext cx="3658402" cy="762061"/>
          </a:xfrm>
          <a:prstGeom prst="accentBorderCallout2">
            <a:avLst>
              <a:gd name="adj1" fmla="val 25239"/>
              <a:gd name="adj2" fmla="val -1704"/>
              <a:gd name="adj3" fmla="val 25239"/>
              <a:gd name="adj4" fmla="val -7434"/>
              <a:gd name="adj5" fmla="val -25749"/>
              <a:gd name="adj6" fmla="val -13522"/>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Marami ang pagkadapa o pagkatumba at aksidente sa trapiko, na bumubuo sa karamihan.</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buFont typeface="Wingdings" panose="05000000000000000000" pitchFamily="2" charset="2"/>
              <a:buChar char="n"/>
            </a:pPr>
            <a:r>
              <a:rPr lang="tl"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sanhi ng karamihan sa aksidenteng pagkamatay ay ang aksidente sa trapiko.</a:t>
            </a:r>
            <a:endParaRPr lang="en-US" altLang="ja-JP"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p:txBody>
      </p:sp>
      <p:sp>
        <p:nvSpPr>
          <p:cNvPr id="56" name="テキスト ボックス 55"/>
          <p:cNvSpPr txBox="1"/>
          <p:nvPr/>
        </p:nvSpPr>
        <p:spPr>
          <a:xfrm>
            <a:off x="5463459" y="1074022"/>
            <a:ext cx="3039615" cy="215444"/>
          </a:xfrm>
          <a:prstGeom prst="rect">
            <a:avLst/>
          </a:prstGeom>
          <a:noFill/>
          <a:ln>
            <a:solidFill>
              <a:schemeClr val="accent5">
                <a:lumMod val="50000"/>
              </a:schemeClr>
            </a:solidFill>
          </a:ln>
        </p:spPr>
        <p:txBody>
          <a:bodyPr wrap="none" rtlCol="0" anchor="ctr">
            <a:spAutoFit/>
          </a:bodyPr>
          <a:lstStyle/>
          <a:p>
            <a:pPr rtl="0"/>
            <a:r>
              <a:rPr lang="tl" sz="800" dirty="0">
                <a:latin typeface="Arial" panose="020B0604020202020204" pitchFamily="34" charset="0"/>
                <a:ea typeface="Meiryo UI" panose="020B0604030504040204" pitchFamily="50" charset="-128"/>
                <a:cs typeface="Arial" panose="020B0604020202020204" pitchFamily="34" charset="0"/>
              </a:rPr>
              <a:t>Progreso ng mga aksidente sa trabaho sa sektor ng seguridad</a:t>
            </a:r>
          </a:p>
        </p:txBody>
      </p:sp>
      <p:sp>
        <p:nvSpPr>
          <p:cNvPr id="57" name="テキスト ボックス 56"/>
          <p:cNvSpPr txBox="1"/>
          <p:nvPr/>
        </p:nvSpPr>
        <p:spPr>
          <a:xfrm>
            <a:off x="303574" y="3334471"/>
            <a:ext cx="2156360" cy="200055"/>
          </a:xfrm>
          <a:prstGeom prst="rect">
            <a:avLst/>
          </a:prstGeom>
          <a:noFill/>
          <a:ln>
            <a:solidFill>
              <a:schemeClr val="accent5">
                <a:lumMod val="50000"/>
              </a:schemeClr>
            </a:solidFill>
          </a:ln>
        </p:spPr>
        <p:txBody>
          <a:bodyPr wrap="none" rtlCol="0" anchor="ctr">
            <a:spAutoFit/>
          </a:bodyPr>
          <a:lstStyle/>
          <a:p>
            <a:pPr rtl="0"/>
            <a:r>
              <a:rPr lang="tl" sz="700" dirty="0">
                <a:latin typeface="Arial" panose="020B0604020202020204" pitchFamily="34" charset="0"/>
                <a:ea typeface="Meiryo UI" panose="020B0604030504040204" pitchFamily="50" charset="-128"/>
                <a:cs typeface="Arial" panose="020B0604020202020204" pitchFamily="34" charset="0"/>
              </a:rPr>
              <a:t>Uri ng aksidente ng mga biktimang security guard</a:t>
            </a:r>
            <a:endParaRPr kumimoji="1" lang="ja-JP" altLang="en-US" sz="700" dirty="0">
              <a:latin typeface="Arial" panose="020B0604020202020204" pitchFamily="34" charset="0"/>
              <a:ea typeface="Meiryo UI" panose="020B0604030504040204" pitchFamily="50" charset="-128"/>
              <a:cs typeface="Arial" panose="020B0604020202020204" pitchFamily="34" charset="0"/>
            </a:endParaRPr>
          </a:p>
        </p:txBody>
      </p:sp>
      <p:sp>
        <p:nvSpPr>
          <p:cNvPr id="58" name="テキスト ボックス 57"/>
          <p:cNvSpPr txBox="1"/>
          <p:nvPr/>
        </p:nvSpPr>
        <p:spPr>
          <a:xfrm>
            <a:off x="2867465" y="3334471"/>
            <a:ext cx="1980029" cy="200055"/>
          </a:xfrm>
          <a:prstGeom prst="rect">
            <a:avLst/>
          </a:prstGeom>
          <a:noFill/>
          <a:ln>
            <a:solidFill>
              <a:schemeClr val="accent5">
                <a:lumMod val="50000"/>
              </a:schemeClr>
            </a:solidFill>
          </a:ln>
        </p:spPr>
        <p:txBody>
          <a:bodyPr wrap="none" rtlCol="0" anchor="ctr">
            <a:spAutoFit/>
          </a:bodyPr>
          <a:lstStyle/>
          <a:p>
            <a:pPr rtl="0"/>
            <a:r>
              <a:rPr lang="tl" sz="700" dirty="0">
                <a:latin typeface="Arial" panose="020B0604020202020204" pitchFamily="34" charset="0"/>
                <a:ea typeface="Meiryo UI" panose="020B0604030504040204" pitchFamily="50" charset="-128"/>
                <a:cs typeface="Arial" panose="020B0604020202020204" pitchFamily="34" charset="0"/>
              </a:rPr>
              <a:t>Uri ng aksidente ng aksidenteng pagkamatay</a:t>
            </a:r>
            <a:endParaRPr kumimoji="1" lang="ja-JP" altLang="en-US" sz="700"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59" name="グラフ 58"/>
          <p:cNvGraphicFramePr>
            <a:graphicFrameLocks/>
          </p:cNvGraphicFramePr>
          <p:nvPr>
            <p:extLst>
              <p:ext uri="{D42A27DB-BD31-4B8C-83A1-F6EECF244321}">
                <p14:modId xmlns:p14="http://schemas.microsoft.com/office/powerpoint/2010/main" val="3909286893"/>
              </p:ext>
            </p:extLst>
          </p:nvPr>
        </p:nvGraphicFramePr>
        <p:xfrm>
          <a:off x="147937" y="3517822"/>
          <a:ext cx="4104000" cy="2603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4064183778"/>
              </p:ext>
            </p:extLst>
          </p:nvPr>
        </p:nvGraphicFramePr>
        <p:xfrm>
          <a:off x="2503968" y="3249000"/>
          <a:ext cx="4248000" cy="2628000"/>
        </p:xfrm>
        <a:graphic>
          <a:graphicData uri="http://schemas.openxmlformats.org/drawingml/2006/chart">
            <c:chart xmlns:c="http://schemas.openxmlformats.org/drawingml/2006/chart" xmlns:r="http://schemas.openxmlformats.org/officeDocument/2006/relationships" r:id="rId4"/>
          </a:graphicData>
        </a:graphic>
      </p:graphicFrame>
      <p:sp>
        <p:nvSpPr>
          <p:cNvPr id="61" name="テキスト ボックス 60"/>
          <p:cNvSpPr txBox="1"/>
          <p:nvPr/>
        </p:nvSpPr>
        <p:spPr>
          <a:xfrm>
            <a:off x="4127813" y="4452890"/>
            <a:ext cx="1000310" cy="648114"/>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l" sz="6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tl" sz="900" b="0" i="0" u="none" strike="noStrike" kern="0" cap="none" spc="0" normalizeH="0" noProof="0" dirty="0">
                <a:ln>
                  <a:noFill/>
                </a:ln>
                <a:solidFill>
                  <a:sysClr val="windowText" lastClr="000000"/>
                </a:solidFill>
                <a:effectLst/>
                <a:uLnTx/>
                <a:uFillTx/>
                <a:latin typeface="Arial" panose="020B0604020202020204" pitchFamily="34" charset="0"/>
                <a:ea typeface="Meiryo UI" panose="020B0604030504040204" pitchFamily="50" charset="-128"/>
                <a:cs typeface="Arial" panose="020B0604020202020204" pitchFamily="34" charset="0"/>
              </a:rPr>
              <a:t>Namatay 16 katao</a:t>
            </a:r>
          </a:p>
        </p:txBody>
      </p:sp>
      <p:graphicFrame>
        <p:nvGraphicFramePr>
          <p:cNvPr id="62" name="グラフ 61"/>
          <p:cNvGraphicFramePr>
            <a:graphicFrameLocks/>
          </p:cNvGraphicFramePr>
          <p:nvPr>
            <p:extLst>
              <p:ext uri="{D42A27DB-BD31-4B8C-83A1-F6EECF244321}">
                <p14:modId xmlns:p14="http://schemas.microsoft.com/office/powerpoint/2010/main" val="264332098"/>
              </p:ext>
            </p:extLst>
          </p:nvPr>
        </p:nvGraphicFramePr>
        <p:xfrm>
          <a:off x="5111267" y="1416031"/>
          <a:ext cx="3744000" cy="2304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36">
            <a:extLst>
              <a:ext uri="{FF2B5EF4-FFF2-40B4-BE49-F238E27FC236}">
                <a16:creationId xmlns:a16="http://schemas.microsoft.com/office/drawing/2014/main" id="{896E8789-974F-4FB3-A07B-FFF2772FFEF8}"/>
              </a:ext>
            </a:extLst>
          </p:cNvPr>
          <p:cNvSpPr txBox="1"/>
          <p:nvPr/>
        </p:nvSpPr>
        <p:spPr>
          <a:xfrm>
            <a:off x="6300000" y="1975533"/>
            <a:ext cx="366696" cy="123111"/>
          </a:xfrm>
          <a:prstGeom prst="rect">
            <a:avLst/>
          </a:prstGeom>
          <a:solidFill>
            <a:schemeClr val="bg1"/>
          </a:solidFill>
        </p:spPr>
        <p:txBody>
          <a:bodyPr wrap="square" lIns="0" tIns="0" rIns="0" bIns="0" rtlCol="0">
            <a:spAutoFit/>
          </a:bodyPr>
          <a:lstStyle/>
          <a:p>
            <a:pPr rtl="0"/>
            <a:r>
              <a:rPr lang="tl" sz="800" dirty="0">
                <a:latin typeface="Arial" panose="020B0604020202020204" pitchFamily="34" charset="0"/>
                <a:ea typeface="Meiryo UI" panose="020B0604030504040204" pitchFamily="50" charset="-128"/>
                <a:cs typeface="Arial" panose="020B0604020202020204" pitchFamily="34" charset="0"/>
              </a:rPr>
              <a:t>Patay</a:t>
            </a:r>
            <a:endParaRPr lang="zh-CN" altLang="en-US" sz="800" dirty="0">
              <a:latin typeface="Arial" panose="020B0604020202020204" pitchFamily="34" charset="0"/>
              <a:ea typeface="Meiryo UI" panose="020B0604030504040204" pitchFamily="50" charset="-128"/>
              <a:cs typeface="Arial" panose="020B0604020202020204" pitchFamily="34" charset="0"/>
            </a:endParaRPr>
          </a:p>
        </p:txBody>
      </p:sp>
      <p:sp>
        <p:nvSpPr>
          <p:cNvPr id="15" name="文本框 36">
            <a:extLst>
              <a:ext uri="{FF2B5EF4-FFF2-40B4-BE49-F238E27FC236}">
                <a16:creationId xmlns:a16="http://schemas.microsoft.com/office/drawing/2014/main" id="{8DD4F502-A684-4EB6-96E6-42D9F7E8C02D}"/>
              </a:ext>
            </a:extLst>
          </p:cNvPr>
          <p:cNvSpPr txBox="1"/>
          <p:nvPr/>
        </p:nvSpPr>
        <p:spPr>
          <a:xfrm>
            <a:off x="7049201" y="1875507"/>
            <a:ext cx="288001" cy="323165"/>
          </a:xfrm>
          <a:prstGeom prst="rect">
            <a:avLst/>
          </a:prstGeom>
          <a:solidFill>
            <a:schemeClr val="bg1"/>
          </a:solidFill>
        </p:spPr>
        <p:txBody>
          <a:bodyPr wrap="square" lIns="0" tIns="0" rIns="0" bIns="0" rtlCol="0">
            <a:spAutoFit/>
          </a:bodyPr>
          <a:lstStyle/>
          <a:p>
            <a:pPr rtl="0"/>
            <a:r>
              <a:rPr lang="tl" sz="700" dirty="0">
                <a:latin typeface="Arial" panose="020B0604020202020204" pitchFamily="34" charset="0"/>
                <a:ea typeface="Meiryo UI" panose="020B0604030504040204" pitchFamily="50" charset="-128"/>
                <a:cs typeface="Arial" panose="020B0604020202020204" pitchFamily="34" charset="0"/>
              </a:rPr>
              <a:t>Nasugatan at Patay</a:t>
            </a:r>
            <a:endParaRPr lang="zh-CN" altLang="en-US" sz="700" dirty="0">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1993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tl" sz="1600" dirty="0">
                <a:latin typeface="Arial" panose="020B0604020202020204" pitchFamily="34" charset="0"/>
                <a:cs typeface="Arial" panose="020B0604020202020204" pitchFamily="34" charset="0"/>
              </a:rPr>
              <a:t>[“Maaaring” maganap sa mga bagay]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dirty="0">
                <a:solidFill>
                  <a:schemeClr val="tx1"/>
                </a:solidFill>
                <a:latin typeface="Arial" panose="020B0604020202020204" pitchFamily="34" charset="0"/>
                <a:ea typeface="Meiryo UI" panose="020B0604030504040204" pitchFamily="50" charset="-128"/>
                <a:cs typeface="Arial" panose="020B0604020202020204" pitchFamily="34" charset="0"/>
              </a:rPr>
              <a:t>Magkaroon tayo ng kamalayan sa mga panganib na “maaaring” maganap.</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3" name="図 12" descr="http://anzeninfo.mhlw.go.jp/anzen/sai/image/sai13/sai13-970-43-1.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000" y="1557000"/>
            <a:ext cx="1728000" cy="1296000"/>
          </a:xfrm>
          <a:prstGeom prst="rect">
            <a:avLst/>
          </a:prstGeom>
          <a:noFill/>
          <a:ln>
            <a:noFill/>
          </a:ln>
        </p:spPr>
      </p:pic>
      <p:pic>
        <p:nvPicPr>
          <p:cNvPr id="19" name="図 18" descr="http://anzeninfo.mhlw.go.jp/anzen/sai/image/sai10-135-43-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5024" y="3645000"/>
            <a:ext cx="1823425" cy="1368000"/>
          </a:xfrm>
          <a:prstGeom prst="rect">
            <a:avLst/>
          </a:prstGeom>
          <a:noFill/>
          <a:ln>
            <a:noFill/>
          </a:ln>
        </p:spPr>
      </p:pic>
      <p:sp>
        <p:nvSpPr>
          <p:cNvPr id="2" name="角丸四角形吹き出し 1"/>
          <p:cNvSpPr/>
          <p:nvPr/>
        </p:nvSpPr>
        <p:spPr>
          <a:xfrm>
            <a:off x="540000" y="1341000"/>
            <a:ext cx="180000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tl"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mga bagay ay...</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gumalaw</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umikot</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lumipad</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mahulog</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matanggal</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masunog</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mag-collapse</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gumuho</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sumabog</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mag-leak</a:t>
            </a:r>
          </a:p>
        </p:txBody>
      </p:sp>
      <p:sp>
        <p:nvSpPr>
          <p:cNvPr id="3" name="角丸四角形 2"/>
          <p:cNvSpPr/>
          <p:nvPr/>
        </p:nvSpPr>
        <p:spPr>
          <a:xfrm>
            <a:off x="2844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1600" b="1">
                <a:latin typeface="Arial" panose="020B0604020202020204" pitchFamily="34" charset="0"/>
                <a:ea typeface="Meiryo UI" panose="020B0604030504040204" pitchFamily="50" charset="-128"/>
                <a:cs typeface="Arial" panose="020B0604020202020204" pitchFamily="34" charset="0"/>
              </a:rPr>
              <a:t>Maaaring</a:t>
            </a:r>
          </a:p>
        </p:txBody>
      </p:sp>
      <p:sp>
        <p:nvSpPr>
          <p:cNvPr id="24" name="コンテンツ プレースホルダー 4"/>
          <p:cNvSpPr txBox="1">
            <a:spLocks/>
          </p:cNvSpPr>
          <p:nvPr/>
        </p:nvSpPr>
        <p:spPr>
          <a:xfrm>
            <a:off x="4562452" y="765000"/>
            <a:ext cx="4389024" cy="597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baseline="0">
                <a:solidFill>
                  <a:schemeClr val="accent5">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685800" indent="-228600" algn="l" defTabSz="914400" rtl="0" eaLnBrk="1" latinLnBrk="0" hangingPunct="1">
              <a:lnSpc>
                <a:spcPct val="90000"/>
              </a:lnSpc>
              <a:spcBef>
                <a:spcPts val="500"/>
              </a:spcBef>
              <a:buFont typeface="Wingdings" panose="05000000000000000000" pitchFamily="2" charset="2"/>
              <a:buChar char="ü"/>
              <a:defRPr kumimoji="1" sz="24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lnSpc>
                <a:spcPct val="90000"/>
              </a:lnSpc>
              <a:spcBef>
                <a:spcPts val="500"/>
              </a:spcBef>
              <a:buFont typeface="Wingdings" panose="05000000000000000000" pitchFamily="2" charset="2"/>
              <a:buChar char="p"/>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lnSpc>
                <a:spcPct val="90000"/>
              </a:lnSpc>
              <a:spcBef>
                <a:spcPts val="500"/>
              </a:spcBef>
              <a:buFont typeface="Wingdings" panose="05000000000000000000" pitchFamily="2" charset="2"/>
              <a:buChar char="u"/>
              <a:defRPr kumimoji="1" sz="18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Wingdings" panose="05000000000000000000" pitchFamily="2" charset="2"/>
              <a:buNone/>
            </a:pPr>
            <a:r>
              <a:rPr lang="tl" sz="1600">
                <a:latin typeface="Arial" panose="020B0604020202020204" pitchFamily="34" charset="0"/>
                <a:cs typeface="Arial" panose="020B0604020202020204" pitchFamily="34" charset="0"/>
              </a:rPr>
              <a:t>[“Maaaring” maganap sa mga tao]　</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27" name="角丸四角形吹き出し 26"/>
          <p:cNvSpPr/>
          <p:nvPr/>
        </p:nvSpPr>
        <p:spPr>
          <a:xfrm flipH="1">
            <a:off x="6977998" y="1341000"/>
            <a:ext cx="2107930" cy="5112000"/>
          </a:xfrm>
          <a:prstGeom prst="wedgeRoundRectCallout">
            <a:avLst>
              <a:gd name="adj1" fmla="val 71380"/>
              <a:gd name="adj2" fmla="val -11188"/>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tl" sz="16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mga tao ay...</a:t>
            </a:r>
            <a:endParaRPr kumimoji="1" lang="en-US" altLang="ja-JP" sz="16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mahulog</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sumakit ang kanilang balakang</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madapa</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maipit</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makawit</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tumama</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matamaan</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mapaso</a:t>
            </a:r>
          </a:p>
          <a:p>
            <a:pPr marL="285750" indent="-285750" rtl="0">
              <a:lnSpc>
                <a:spcPct val="150000"/>
              </a:lnSpc>
              <a:buFont typeface="Wingdings" panose="05000000000000000000" pitchFamily="2" charset="2"/>
              <a:buChar char="l"/>
            </a:pPr>
            <a:r>
              <a:rPr lang="tl" sz="1600">
                <a:solidFill>
                  <a:schemeClr val="tx1"/>
                </a:solidFill>
                <a:latin typeface="Arial" panose="020B0604020202020204" pitchFamily="34" charset="0"/>
                <a:ea typeface="Meiryo UI" panose="020B0604030504040204" pitchFamily="50" charset="-128"/>
                <a:cs typeface="Arial" panose="020B0604020202020204" pitchFamily="34" charset="0"/>
              </a:rPr>
              <a:t>makuryente</a:t>
            </a:r>
          </a:p>
        </p:txBody>
      </p:sp>
      <p:sp>
        <p:nvSpPr>
          <p:cNvPr id="28" name="角丸四角形 27"/>
          <p:cNvSpPr/>
          <p:nvPr/>
        </p:nvSpPr>
        <p:spPr>
          <a:xfrm>
            <a:off x="4860000" y="3069000"/>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1600" b="1">
                <a:latin typeface="Arial" panose="020B0604020202020204" pitchFamily="34" charset="0"/>
                <a:ea typeface="Meiryo UI" panose="020B0604030504040204" pitchFamily="50" charset="-128"/>
                <a:cs typeface="Arial" panose="020B0604020202020204" pitchFamily="34" charset="0"/>
              </a:rPr>
              <a:t>Maaaring</a:t>
            </a:r>
          </a:p>
        </p:txBody>
      </p:sp>
      <p:pic>
        <p:nvPicPr>
          <p:cNvPr id="29" name="図 28" descr="http://anzeninfo.mhlw.go.jp/anzen/sai/image/sai13/sai13-948-43-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549" y="1557000"/>
            <a:ext cx="1727451" cy="1296000"/>
          </a:xfrm>
          <a:prstGeom prst="rect">
            <a:avLst/>
          </a:prstGeom>
          <a:noFill/>
          <a:ln>
            <a:noFill/>
          </a:ln>
        </p:spPr>
      </p:pic>
      <p:pic>
        <p:nvPicPr>
          <p:cNvPr id="30" name="図 29" descr="http://anzeninfo.mhlw.go.jp/anzen/sai/image/sai10-761-43-1.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00" y="3753000"/>
            <a:ext cx="1727392" cy="1296000"/>
          </a:xfrm>
          <a:prstGeom prst="rect">
            <a:avLst/>
          </a:prstGeom>
          <a:noFill/>
          <a:ln>
            <a:noFill/>
          </a:ln>
        </p:spPr>
      </p:pic>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5</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63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吹き出し 7"/>
          <p:cNvSpPr/>
          <p:nvPr/>
        </p:nvSpPr>
        <p:spPr>
          <a:xfrm>
            <a:off x="468000" y="4406602"/>
            <a:ext cx="8244000" cy="1410638"/>
          </a:xfrm>
          <a:prstGeom prst="wedgeRoundRectCallout">
            <a:avLst>
              <a:gd name="adj1" fmla="val -7331"/>
              <a:gd name="adj2" fmla="val -73484"/>
              <a:gd name="adj3" fmla="val 16667"/>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Arial" panose="020B0604020202020204" pitchFamily="34" charset="0"/>
              <a:cs typeface="Arial" panose="020B0604020202020204" pitchFamily="34" charset="0"/>
            </a:endParaRPr>
          </a:p>
        </p:txBody>
      </p:sp>
      <p:sp>
        <p:nvSpPr>
          <p:cNvPr id="5" name="コンテンツ プレースホルダー 4"/>
          <p:cNvSpPr>
            <a:spLocks noGrp="1"/>
          </p:cNvSpPr>
          <p:nvPr>
            <p:ph idx="1"/>
          </p:nvPr>
        </p:nvSpPr>
        <p:spPr>
          <a:xfrm>
            <a:off x="254977" y="765000"/>
            <a:ext cx="4389024" cy="5976000"/>
          </a:xfrm>
        </p:spPr>
        <p:txBody>
          <a:bodyPr rtlCol="0">
            <a:normAutofit/>
          </a:bodyPr>
          <a:lstStyle/>
          <a:p>
            <a:pPr marL="0" indent="0" rtl="0">
              <a:buNone/>
            </a:pPr>
            <a:r>
              <a:rPr lang="tl" sz="1400">
                <a:latin typeface="Arial" panose="020B0604020202020204" pitchFamily="34" charset="0"/>
                <a:cs typeface="Arial" panose="020B0604020202020204" pitchFamily="34" charset="0"/>
              </a:rPr>
              <a:t>[“Maaaring” maganap sa sitwasyon]　</a:t>
            </a:r>
            <a:endParaRPr lang="en-US" altLang="ja-JP" sz="1400" b="1" dirty="0">
              <a:solidFill>
                <a:srgbClr val="C00000"/>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dirty="0">
                <a:solidFill>
                  <a:schemeClr val="tx1"/>
                </a:solidFill>
                <a:latin typeface="Arial" panose="020B0604020202020204" pitchFamily="34" charset="0"/>
                <a:ea typeface="Meiryo UI" panose="020B0604030504040204" pitchFamily="50" charset="-128"/>
                <a:cs typeface="Arial" panose="020B0604020202020204" pitchFamily="34" charset="0"/>
              </a:rPr>
              <a:t>Magkaroon tayo ng kamalayan sa mga panganib na “maaaring” maganap.</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14" name="図 13" descr="http://anzeninfo.mhlw.go.jp/anzen/sai/image/sai22/sai22-67-54-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489" y="1309229"/>
            <a:ext cx="2808000" cy="2105449"/>
          </a:xfrm>
          <a:prstGeom prst="rect">
            <a:avLst/>
          </a:prstGeom>
          <a:noFill/>
          <a:ln>
            <a:noFill/>
          </a:ln>
        </p:spPr>
      </p:pic>
      <p:pic>
        <p:nvPicPr>
          <p:cNvPr id="15" name="図 14" descr="http://anzeninfo.mhlw.go.jp/anzen/sai/image/sai10-589-43-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00" y="1309229"/>
            <a:ext cx="2736000" cy="2051523"/>
          </a:xfrm>
          <a:prstGeom prst="rect">
            <a:avLst/>
          </a:prstGeom>
          <a:noFill/>
          <a:ln>
            <a:noFill/>
          </a:ln>
        </p:spPr>
      </p:pic>
      <p:sp>
        <p:nvSpPr>
          <p:cNvPr id="7" name="テキスト ボックス 6"/>
          <p:cNvSpPr txBox="1"/>
          <p:nvPr/>
        </p:nvSpPr>
        <p:spPr>
          <a:xfrm>
            <a:off x="828000" y="4692214"/>
            <a:ext cx="1648208" cy="738087"/>
          </a:xfrm>
          <a:prstGeom prst="rect">
            <a:avLst/>
          </a:prstGeom>
          <a:noFill/>
        </p:spPr>
        <p:txBody>
          <a:bodyPr wrap="none" rtlCol="0">
            <a:spAutoFit/>
          </a:bodyPr>
          <a:lstStyle/>
          <a:p>
            <a:pPr rtl="0"/>
            <a:r>
              <a:rPr lang="tl"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temperatura ay...</a:t>
            </a:r>
            <a:endParaRPr kumimoji="1" lang="en-US" altLang="ja-JP"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100">
                <a:latin typeface="Arial" panose="020B0604020202020204" pitchFamily="34" charset="0"/>
                <a:ea typeface="Meiryo UI" panose="020B0604030504040204" pitchFamily="50" charset="-128"/>
                <a:cs typeface="Arial" panose="020B0604020202020204" pitchFamily="34" charset="0"/>
              </a:rPr>
              <a:t>mataas (mainit)</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100">
                <a:latin typeface="Arial" panose="020B0604020202020204" pitchFamily="34" charset="0"/>
                <a:ea typeface="Meiryo UI" panose="020B0604030504040204" pitchFamily="50" charset="-128"/>
                <a:cs typeface="Arial" panose="020B0604020202020204" pitchFamily="34" charset="0"/>
              </a:rPr>
              <a:t>mababa (malamig)</a:t>
            </a:r>
          </a:p>
        </p:txBody>
      </p:sp>
      <p:sp>
        <p:nvSpPr>
          <p:cNvPr id="17" name="テキスト ボックス 16"/>
          <p:cNvSpPr txBox="1"/>
          <p:nvPr/>
        </p:nvSpPr>
        <p:spPr>
          <a:xfrm>
            <a:off x="2675643" y="4677015"/>
            <a:ext cx="3017173" cy="738087"/>
          </a:xfrm>
          <a:prstGeom prst="rect">
            <a:avLst/>
          </a:prstGeom>
          <a:noFill/>
        </p:spPr>
        <p:txBody>
          <a:bodyPr wrap="none" rtlCol="0">
            <a:spAutoFit/>
          </a:bodyPr>
          <a:lstStyle/>
          <a:p>
            <a:pPr rtl="0"/>
            <a:r>
              <a:rPr lang="tl" sz="1100" b="1">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kapaligiran ay...</a:t>
            </a:r>
            <a:endParaRPr kumimoji="1" lang="en-US" altLang="ja-JP"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100">
                <a:latin typeface="Arial" panose="020B0604020202020204" pitchFamily="34" charset="0"/>
                <a:ea typeface="Meiryo UI" panose="020B0604030504040204" pitchFamily="50" charset="-128"/>
                <a:cs typeface="Arial" panose="020B0604020202020204" pitchFamily="34" charset="0"/>
              </a:rPr>
              <a:t>madilim (mahirap makita ang mga steps)</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100">
                <a:latin typeface="Arial" panose="020B0604020202020204" pitchFamily="34" charset="0"/>
                <a:ea typeface="Meiryo UI" panose="020B0604030504040204" pitchFamily="50" charset="-128"/>
                <a:cs typeface="Arial" panose="020B0604020202020204" pitchFamily="34" charset="0"/>
              </a:rPr>
              <a:t>masyadong maliwanag (backlight)</a:t>
            </a:r>
          </a:p>
        </p:txBody>
      </p:sp>
      <p:sp>
        <p:nvSpPr>
          <p:cNvPr id="18" name="テキスト ボックス 17"/>
          <p:cNvSpPr txBox="1"/>
          <p:nvPr/>
        </p:nvSpPr>
        <p:spPr>
          <a:xfrm>
            <a:off x="5580000" y="4692214"/>
            <a:ext cx="2667718" cy="738087"/>
          </a:xfrm>
          <a:prstGeom prst="rect">
            <a:avLst/>
          </a:prstGeom>
          <a:noFill/>
        </p:spPr>
        <p:txBody>
          <a:bodyPr wrap="none" rtlCol="0">
            <a:spAutoFit/>
          </a:bodyPr>
          <a:lstStyle/>
          <a:p>
            <a:pPr rtl="0"/>
            <a:r>
              <a:rPr lang="tl"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Ang lugar ng trabaho ay...</a:t>
            </a:r>
            <a:endParaRPr kumimoji="1" lang="en-US" altLang="ja-JP" sz="1100" b="1"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100" dirty="0">
                <a:latin typeface="Arial" panose="020B0604020202020204" pitchFamily="34" charset="0"/>
                <a:ea typeface="Meiryo UI" panose="020B0604030504040204" pitchFamily="50" charset="-128"/>
                <a:cs typeface="Arial" panose="020B0604020202020204" pitchFamily="34" charset="0"/>
              </a:rPr>
              <a:t>ataas (panganib ng pagkahulog)</a:t>
            </a:r>
            <a:endParaRPr lang="en-US" altLang="ja-JP" sz="1100" dirty="0">
              <a:latin typeface="Arial" panose="020B0604020202020204" pitchFamily="34" charset="0"/>
              <a:ea typeface="Meiryo UI" panose="020B0604030504040204" pitchFamily="50" charset="-128"/>
              <a:cs typeface="Arial" panose="020B0604020202020204" pitchFamily="34" charset="0"/>
            </a:endParaRPr>
          </a:p>
          <a:p>
            <a:pPr marL="285750" indent="-285750" rtl="0">
              <a:lnSpc>
                <a:spcPct val="150000"/>
              </a:lnSpc>
              <a:buFont typeface="Wingdings" panose="05000000000000000000" pitchFamily="2" charset="2"/>
              <a:buChar char="l"/>
            </a:pPr>
            <a:r>
              <a:rPr lang="tl" sz="1100" dirty="0">
                <a:latin typeface="Arial" panose="020B0604020202020204" pitchFamily="34" charset="0"/>
                <a:ea typeface="Meiryo UI" panose="020B0604030504040204" pitchFamily="50" charset="-128"/>
                <a:cs typeface="Arial" panose="020B0604020202020204" pitchFamily="34" charset="0"/>
              </a:rPr>
              <a:t>marupok (panganib ng pagka-giba)</a:t>
            </a:r>
          </a:p>
        </p:txBody>
      </p:sp>
      <p:sp>
        <p:nvSpPr>
          <p:cNvPr id="20" name="角丸四角形 19"/>
          <p:cNvSpPr/>
          <p:nvPr/>
        </p:nvSpPr>
        <p:spPr>
          <a:xfrm>
            <a:off x="3780001" y="3511408"/>
            <a:ext cx="1584000" cy="50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1400" b="1">
                <a:latin typeface="Arial" panose="020B0604020202020204" pitchFamily="34" charset="0"/>
                <a:ea typeface="Meiryo UI" panose="020B0604030504040204" pitchFamily="50" charset="-128"/>
                <a:cs typeface="Arial" panose="020B0604020202020204" pitchFamily="34" charset="0"/>
              </a:rPr>
              <a:t>Maaaring</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6</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3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dirty="0">
                <a:solidFill>
                  <a:schemeClr val="tx1"/>
                </a:solidFill>
                <a:latin typeface="Arial" panose="020B0604020202020204" pitchFamily="34" charset="0"/>
                <a:ea typeface="Meiryo UI" panose="020B0604030504040204" pitchFamily="50" charset="-128"/>
                <a:cs typeface="Arial" panose="020B0604020202020204" pitchFamily="34" charset="0"/>
              </a:rPr>
              <a:t>Ang kaligtasan sa trabaho ay nagsisimula sa wastong pagdadamit, postura, at Horensou (houkoku (iulat), renraku (makipag-ugnay), Soudan (kumonsulta)).</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8" name="強調線吹き出し 2 (枠付き) 7"/>
          <p:cNvSpPr/>
          <p:nvPr/>
        </p:nvSpPr>
        <p:spPr>
          <a:xfrm flipH="1">
            <a:off x="373808" y="837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Magsuot ng itinakdang damit at equipment.</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Mag-ingat na hindi ito madumihan o magusot upang mapanatili itong malinis sa lahat ng oras.</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Huwag magdala ng mga bagay na hindi kailangan o mga personal na bagay, at palaging magkaroon ng kamalayan sa iyong kapaligiran.</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Suotin nang wasto ang iyong ID, company emblem, at armband.</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Sa partikular, ang mga security guard na gumagabay sa trapiko ay dapat magsuot ng helmet at reflective vest upang maging madali para sa mga driver ng sasakyan na makita sila kahit sa gabi.</a:t>
            </a:r>
          </a:p>
        </p:txBody>
      </p:sp>
      <p:sp>
        <p:nvSpPr>
          <p:cNvPr id="11" name="強調線吹き出し 2 (枠付き) 10"/>
          <p:cNvSpPr/>
          <p:nvPr/>
        </p:nvSpPr>
        <p:spPr>
          <a:xfrm>
            <a:off x="4825266" y="4149000"/>
            <a:ext cx="4198187" cy="2448000"/>
          </a:xfrm>
          <a:prstGeom prst="accentBorderCallout2">
            <a:avLst>
              <a:gd name="adj1" fmla="val 25239"/>
              <a:gd name="adj2" fmla="val -1704"/>
              <a:gd name="adj3" fmla="val 25239"/>
              <a:gd name="adj4" fmla="val -7434"/>
              <a:gd name="adj5" fmla="val 50480"/>
              <a:gd name="adj6" fmla="val -18935"/>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Ilabas ang dibdib, ituwid ang likod, at habang nagbabantay.</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Magkaroon ng sapat na oras at kahandaan bago umistasyon sa trabaho.</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Panatilihing wasto ang iyong postura habang nagtatrabaho at panatilihin ang malawak na pananaw upang makita ang paligid.</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Kumilos nang mabilis at hindi nagsasayang ng kilos.</a:t>
            </a:r>
          </a:p>
          <a:p>
            <a:pPr marL="285750" indent="-285750" rtl="0">
              <a:buFont typeface="Wingdings" panose="05000000000000000000" pitchFamily="2" charset="2"/>
              <a:buChar char="n"/>
            </a:pPr>
            <a:r>
              <a:rPr lang="tl" sz="110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Mag-ingat dahil kapag nagtatrabaho nang nasa loob ng bulsa ang iyong mga kamay ay hindi mo kaagad ito maigagalaw, pagkatapos ay hindi maganda ang impression nito.</a:t>
            </a:r>
          </a:p>
        </p:txBody>
      </p:sp>
      <p:pic>
        <p:nvPicPr>
          <p:cNvPr id="2" name="図 1"/>
          <p:cNvPicPr>
            <a:picLocks noChangeAspect="1"/>
          </p:cNvPicPr>
          <p:nvPr/>
        </p:nvPicPr>
        <p:blipFill>
          <a:blip r:embed="rId2"/>
          <a:stretch>
            <a:fillRect/>
          </a:stretch>
        </p:blipFill>
        <p:spPr>
          <a:xfrm>
            <a:off x="6876000" y="886692"/>
            <a:ext cx="1872000" cy="2618271"/>
          </a:xfrm>
          <a:prstGeom prst="rect">
            <a:avLst/>
          </a:prstGeom>
        </p:spPr>
      </p:pic>
      <p:pic>
        <p:nvPicPr>
          <p:cNvPr id="12" name="図 11"/>
          <p:cNvPicPr/>
          <p:nvPr/>
        </p:nvPicPr>
        <p:blipFill>
          <a:blip r:embed="rId3"/>
          <a:stretch>
            <a:fillRect/>
          </a:stretch>
        </p:blipFill>
        <p:spPr>
          <a:xfrm>
            <a:off x="5436000" y="919172"/>
            <a:ext cx="1329690" cy="2522220"/>
          </a:xfrm>
          <a:prstGeom prst="rect">
            <a:avLst/>
          </a:prstGeom>
        </p:spPr>
      </p:pic>
      <p:pic>
        <p:nvPicPr>
          <p:cNvPr id="13" name="図 12"/>
          <p:cNvPicPr/>
          <p:nvPr/>
        </p:nvPicPr>
        <p:blipFill>
          <a:blip r:embed="rId4"/>
          <a:stretch>
            <a:fillRect/>
          </a:stretch>
        </p:blipFill>
        <p:spPr>
          <a:xfrm>
            <a:off x="684000" y="3788999"/>
            <a:ext cx="1395095" cy="2638425"/>
          </a:xfrm>
          <a:prstGeom prst="rect">
            <a:avLst/>
          </a:prstGeom>
        </p:spPr>
      </p:pic>
      <p:pic>
        <p:nvPicPr>
          <p:cNvPr id="14" name="図 13" descr="\\irfsvc42\div5\環境ｴﾈﾙｷﾞｰ第１部\c一般\e1c_proj\2019\リスクT\1900632_MHLW安全教育\31_警備業安全衛生教育マニュアル作成\03_マニュアル\0115_警備業イラスト2\F_2.jpg"/>
          <p:cNvPicPr/>
          <p:nvPr/>
        </p:nvPicPr>
        <p:blipFill rotWithShape="1">
          <a:blip r:embed="rId5">
            <a:extLst>
              <a:ext uri="{28A0092B-C50C-407E-A947-70E740481C1C}">
                <a14:useLocalDpi xmlns:a14="http://schemas.microsoft.com/office/drawing/2010/main" val="0"/>
              </a:ext>
            </a:extLst>
          </a:blip>
          <a:srcRect l="19047" t="15936" r="30159" b="7010"/>
          <a:stretch/>
        </p:blipFill>
        <p:spPr bwMode="auto">
          <a:xfrm>
            <a:off x="2037841" y="3856017"/>
            <a:ext cx="1685925" cy="2557145"/>
          </a:xfrm>
          <a:prstGeom prst="rect">
            <a:avLst/>
          </a:prstGeom>
          <a:noFill/>
          <a:ln>
            <a:noFill/>
          </a:ln>
          <a:extLst>
            <a:ext uri="{53640926-AAD7-44D8-BBD7-CCE9431645EC}">
              <a14:shadowObscured xmlns:a14="http://schemas.microsoft.com/office/drawing/2010/main"/>
            </a:ext>
          </a:extLst>
        </p:spPr>
      </p:pic>
      <p:sp>
        <p:nvSpPr>
          <p:cNvPr id="3" name="テキスト ボックス 2"/>
          <p:cNvSpPr txBox="1"/>
          <p:nvPr/>
        </p:nvSpPr>
        <p:spPr>
          <a:xfrm>
            <a:off x="488583" y="3408248"/>
            <a:ext cx="595035" cy="584775"/>
          </a:xfrm>
          <a:prstGeom prst="rect">
            <a:avLst/>
          </a:prstGeom>
          <a:noFill/>
        </p:spPr>
        <p:txBody>
          <a:bodyPr wrap="none" rtlCol="0">
            <a:spAutoFit/>
          </a:bodyPr>
          <a:lstStyle/>
          <a:p>
            <a:pPr rtl="0"/>
            <a:r>
              <a:rPr lang="tl" sz="3200" b="1" dirty="0">
                <a:solidFill>
                  <a:srgbClr val="FF0000"/>
                </a:solidFill>
                <a:latin typeface="Arial" panose="020B0604020202020204" pitchFamily="34" charset="0"/>
                <a:ea typeface="Meiryo UI" panose="020B0604030504040204" pitchFamily="50" charset="-128"/>
                <a:cs typeface="Arial" panose="020B0604020202020204" pitchFamily="34" charset="0"/>
              </a:rPr>
              <a:t>○</a:t>
            </a:r>
          </a:p>
        </p:txBody>
      </p:sp>
      <p:sp>
        <p:nvSpPr>
          <p:cNvPr id="15" name="テキスト ボックス 14"/>
          <p:cNvSpPr txBox="1"/>
          <p:nvPr/>
        </p:nvSpPr>
        <p:spPr>
          <a:xfrm>
            <a:off x="2139941" y="3403055"/>
            <a:ext cx="526106" cy="584775"/>
          </a:xfrm>
          <a:prstGeom prst="rect">
            <a:avLst/>
          </a:prstGeom>
          <a:noFill/>
        </p:spPr>
        <p:txBody>
          <a:bodyPr wrap="none" rtlCol="0">
            <a:spAutoFit/>
          </a:bodyPr>
          <a:lstStyle/>
          <a:p>
            <a:pPr rtl="0"/>
            <a:r>
              <a:rPr lang="tl" sz="3200" b="1">
                <a:solidFill>
                  <a:schemeClr val="accent5"/>
                </a:solidFill>
                <a:latin typeface="Arial" panose="020B0604020202020204" pitchFamily="34" charset="0"/>
                <a:ea typeface="Meiryo UI" panose="020B0604030504040204" pitchFamily="50" charset="-128"/>
                <a:cs typeface="Arial" panose="020B0604020202020204" pitchFamily="34" charset="0"/>
              </a:rPr>
              <a:t>×</a:t>
            </a:r>
            <a:endParaRPr kumimoji="1" lang="ja-JP" altLang="en-US" sz="3200" b="1" dirty="0">
              <a:solidFill>
                <a:schemeClr val="accent5"/>
              </a:solidFill>
              <a:latin typeface="Arial" panose="020B0604020202020204" pitchFamily="34" charset="0"/>
              <a:ea typeface="Meiryo UI"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1000" smtClean="0">
                <a:latin typeface="Arial" panose="020B0604020202020204" pitchFamily="34" charset="0"/>
                <a:cs typeface="Arial" panose="020B0604020202020204" pitchFamily="34" charset="0"/>
              </a:rPr>
              <a:t>7</a:t>
            </a:fld>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73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a:solidFill>
                  <a:schemeClr val="tx1"/>
                </a:solidFill>
                <a:latin typeface="Arial" panose="020B0604020202020204" pitchFamily="34" charset="0"/>
                <a:ea typeface="Meiryo UI" panose="020B0604030504040204" pitchFamily="50" charset="-128"/>
                <a:cs typeface="Arial" panose="020B0604020202020204" pitchFamily="34" charset="0"/>
              </a:rPr>
              <a:t>Ang kaligtasan sa trabaho ay nagsisimula sa wastong pagdadamit, postura, at Horensou (houkoku (iulat), renraku (makipag-ugnay), Soudan (kumonsulta)).</a:t>
            </a:r>
            <a:endParaRPr kumimoji="1" lang="en-US" altLang="ja-JP"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67" y="1125000"/>
            <a:ext cx="2098983" cy="216000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341" y="1125000"/>
            <a:ext cx="2098983" cy="2160000"/>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00" y="3260281"/>
            <a:ext cx="3080212" cy="2160000"/>
          </a:xfrm>
          <a:prstGeom prst="rect">
            <a:avLst/>
          </a:prstGeom>
        </p:spPr>
      </p:pic>
      <p:sp>
        <p:nvSpPr>
          <p:cNvPr id="14" name="強調線吹き出し 2 (枠付き) 13"/>
          <p:cNvSpPr/>
          <p:nvPr/>
        </p:nvSpPr>
        <p:spPr>
          <a:xfrm>
            <a:off x="4511987" y="4149000"/>
            <a:ext cx="4530928" cy="2088000"/>
          </a:xfrm>
          <a:prstGeom prst="accentBorderCallout2">
            <a:avLst>
              <a:gd name="adj1" fmla="val 25239"/>
              <a:gd name="adj2" fmla="val -1704"/>
              <a:gd name="adj3" fmla="val 25239"/>
              <a:gd name="adj4" fmla="val -7434"/>
              <a:gd name="adj5" fmla="val 9812"/>
              <a:gd name="adj6" fmla="val -14539"/>
            </a:avLst>
          </a:prstGeom>
          <a:solidFill>
            <a:schemeClr val="accent4">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buFont typeface="Wingdings" panose="05000000000000000000" pitchFamily="2" charset="2"/>
              <a:buChar char="n"/>
            </a:pPr>
            <a:r>
              <a:rPr lang="tl"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Hindi lamang ang mga kakaibang pangyayari, kundi pati na rin mga pagkakamali at problema ay dapat iulat kaagad. Ito ay upang maagang masolusyonan.</a:t>
            </a:r>
          </a:p>
          <a:p>
            <a:pPr marL="285750" indent="-285750" rtl="0">
              <a:buFont typeface="Wingdings" panose="05000000000000000000" pitchFamily="2" charset="2"/>
              <a:buChar char="n"/>
            </a:pPr>
            <a:r>
              <a:rPr lang="tl"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Magkaroon ng kamalayan sa 5W1H at makipag-ugnay (magbigay-alam) ang mga tumpak na impormasyon.</a:t>
            </a:r>
          </a:p>
          <a:p>
            <a:pPr marL="285750" indent="-285750" rtl="0">
              <a:buFont typeface="Wingdings" panose="05000000000000000000" pitchFamily="2" charset="2"/>
              <a:buChar char="n"/>
            </a:pPr>
            <a:r>
              <a:rPr lang="tl"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Huwag pabayaan ang mga problemang hindi mo malutas mag-isa, at kumonsulta sa iba.</a:t>
            </a:r>
          </a:p>
          <a:p>
            <a:pPr marL="285750" indent="-285750" rtl="0">
              <a:buFont typeface="Wingdings" panose="05000000000000000000" pitchFamily="2" charset="2"/>
              <a:buChar char="n"/>
            </a:pPr>
            <a:r>
              <a:rPr lang="tl" sz="1100" dirty="0">
                <a:solidFill>
                  <a:schemeClr val="accent5">
                    <a:lumMod val="50000"/>
                  </a:schemeClr>
                </a:solidFill>
                <a:latin typeface="Arial" panose="020B0604020202020204" pitchFamily="34" charset="0"/>
                <a:ea typeface="Meiryo UI" panose="020B0604030504040204" pitchFamily="50" charset="-128"/>
                <a:cs typeface="Arial" panose="020B0604020202020204" pitchFamily="34" charset="0"/>
              </a:rPr>
              <a:t>Kahit na ito ay maliit na bagay, kung sa tingin mo ito ay kakaibang pangyayari, gamitin ang horensou upang ipaalam ito sa boss, security firm, kontatista, atbp.</a:t>
            </a:r>
          </a:p>
        </p:txBody>
      </p:sp>
      <p:sp>
        <p:nvSpPr>
          <p:cNvPr id="16" name="コンテンツ プレースホルダー 15"/>
          <p:cNvSpPr>
            <a:spLocks noGrp="1"/>
          </p:cNvSpPr>
          <p:nvPr>
            <p:ph idx="1"/>
          </p:nvPr>
        </p:nvSpPr>
        <p:spPr>
          <a:xfrm>
            <a:off x="4787324" y="764999"/>
            <a:ext cx="4248676" cy="2495281"/>
          </a:xfrm>
        </p:spPr>
        <p:txBody>
          <a:bodyPr rtlCol="0">
            <a:normAutofit/>
          </a:bodyPr>
          <a:lstStyle/>
          <a:p>
            <a:pPr marL="0" indent="0" rtl="0">
              <a:buNone/>
            </a:pPr>
            <a:r>
              <a:rPr lang="tl" sz="1200" dirty="0">
                <a:solidFill>
                  <a:srgbClr val="C00000"/>
                </a:solidFill>
                <a:latin typeface="Arial" panose="020B0604020202020204" pitchFamily="34" charset="0"/>
                <a:cs typeface="Arial" panose="020B0604020202020204" pitchFamily="34" charset="0"/>
              </a:rPr>
              <a:t>[Ano ang Horensou?]</a:t>
            </a:r>
          </a:p>
          <a:p>
            <a:pPr rtl="0"/>
            <a:r>
              <a:rPr lang="tl" sz="1100" dirty="0">
                <a:latin typeface="Arial" panose="020B0604020202020204" pitchFamily="34" charset="0"/>
                <a:cs typeface="Arial" panose="020B0604020202020204" pitchFamily="34" charset="0"/>
              </a:rPr>
              <a:t>Iulat (</a:t>
            </a:r>
            <a:r>
              <a:rPr lang="tl" sz="1100" u="sng" dirty="0">
                <a:latin typeface="Arial" panose="020B0604020202020204" pitchFamily="34" charset="0"/>
                <a:cs typeface="Arial" panose="020B0604020202020204" pitchFamily="34" charset="0"/>
              </a:rPr>
              <a:t>Ho</a:t>
            </a:r>
            <a:r>
              <a:rPr lang="tl" sz="1100" dirty="0">
                <a:latin typeface="Arial" panose="020B0604020202020204" pitchFamily="34" charset="0"/>
                <a:cs typeface="Arial" panose="020B0604020202020204" pitchFamily="34" charset="0"/>
              </a:rPr>
              <a:t>ukoku)</a:t>
            </a:r>
            <a:endParaRPr kumimoji="1" lang="en-US" altLang="ja-JP" sz="1100" dirty="0">
              <a:latin typeface="Arial" panose="020B0604020202020204" pitchFamily="34" charset="0"/>
              <a:cs typeface="Arial" panose="020B0604020202020204" pitchFamily="34" charset="0"/>
            </a:endParaRPr>
          </a:p>
          <a:p>
            <a:pPr marL="468000" lvl="1" rtl="0"/>
            <a:r>
              <a:rPr lang="tl" sz="1050" dirty="0">
                <a:latin typeface="Arial" panose="020B0604020202020204" pitchFamily="34" charset="0"/>
                <a:cs typeface="Arial" panose="020B0604020202020204" pitchFamily="34" charset="0"/>
              </a:rPr>
              <a:t>Ito ay nangangahulugang ang taong in-charge sa trabaho ay ipapaalam sa supervisor ang mga progreso at resulta nito.</a:t>
            </a:r>
            <a:endParaRPr lang="en-US" altLang="ja-JP" sz="1050" dirty="0">
              <a:latin typeface="Arial" panose="020B0604020202020204" pitchFamily="34" charset="0"/>
              <a:cs typeface="Arial" panose="020B0604020202020204" pitchFamily="34" charset="0"/>
            </a:endParaRPr>
          </a:p>
          <a:p>
            <a:pPr rtl="0"/>
            <a:r>
              <a:rPr lang="tl" sz="1100" dirty="0">
                <a:latin typeface="Arial" panose="020B0604020202020204" pitchFamily="34" charset="0"/>
                <a:cs typeface="Arial" panose="020B0604020202020204" pitchFamily="34" charset="0"/>
              </a:rPr>
              <a:t>Makipag-ugnay (</a:t>
            </a:r>
            <a:r>
              <a:rPr lang="tl" sz="1100" u="sng" dirty="0">
                <a:latin typeface="Arial" panose="020B0604020202020204" pitchFamily="34" charset="0"/>
                <a:cs typeface="Arial" panose="020B0604020202020204" pitchFamily="34" charset="0"/>
              </a:rPr>
              <a:t>Ren</a:t>
            </a:r>
            <a:r>
              <a:rPr lang="tl" sz="1100" dirty="0">
                <a:latin typeface="Arial" panose="020B0604020202020204" pitchFamily="34" charset="0"/>
                <a:cs typeface="Arial" panose="020B0604020202020204" pitchFamily="34" charset="0"/>
              </a:rPr>
              <a:t>raku)</a:t>
            </a:r>
            <a:endParaRPr kumimoji="1" lang="en-US" altLang="ja-JP" sz="1100" dirty="0">
              <a:latin typeface="Arial" panose="020B0604020202020204" pitchFamily="34" charset="0"/>
              <a:cs typeface="Arial" panose="020B0604020202020204" pitchFamily="34" charset="0"/>
            </a:endParaRPr>
          </a:p>
          <a:p>
            <a:pPr marL="468000" lvl="1" rtl="0"/>
            <a:r>
              <a:rPr lang="tl" sz="1050" dirty="0">
                <a:latin typeface="Arial" panose="020B0604020202020204" pitchFamily="34" charset="0"/>
                <a:cs typeface="Arial" panose="020B0604020202020204" pitchFamily="34" charset="0"/>
              </a:rPr>
              <a:t>Ito ay nangangahulugang magbibigay-alam sa mga taong kinauukulan ang mga impormasyon na dapat ibahagi</a:t>
            </a:r>
            <a:endParaRPr lang="en-US" altLang="ja-JP" sz="1050" dirty="0">
              <a:latin typeface="Arial" panose="020B0604020202020204" pitchFamily="34" charset="0"/>
              <a:cs typeface="Arial" panose="020B0604020202020204" pitchFamily="34" charset="0"/>
            </a:endParaRPr>
          </a:p>
          <a:p>
            <a:pPr rtl="0"/>
            <a:r>
              <a:rPr lang="tl" sz="1100" dirty="0">
                <a:latin typeface="Arial" panose="020B0604020202020204" pitchFamily="34" charset="0"/>
                <a:cs typeface="Arial" panose="020B0604020202020204" pitchFamily="34" charset="0"/>
              </a:rPr>
              <a:t>Kumonsulta (</a:t>
            </a:r>
            <a:r>
              <a:rPr lang="tl" sz="1100" u="sng" dirty="0">
                <a:latin typeface="Arial" panose="020B0604020202020204" pitchFamily="34" charset="0"/>
                <a:cs typeface="Arial" panose="020B0604020202020204" pitchFamily="34" charset="0"/>
              </a:rPr>
              <a:t>Sou</a:t>
            </a:r>
            <a:r>
              <a:rPr lang="tl" sz="1100" dirty="0">
                <a:latin typeface="Arial" panose="020B0604020202020204" pitchFamily="34" charset="0"/>
                <a:cs typeface="Arial" panose="020B0604020202020204" pitchFamily="34" charset="0"/>
              </a:rPr>
              <a:t>dan)</a:t>
            </a:r>
            <a:endParaRPr kumimoji="1" lang="en-US" altLang="ja-JP" sz="1100" dirty="0">
              <a:latin typeface="Arial" panose="020B0604020202020204" pitchFamily="34" charset="0"/>
              <a:cs typeface="Arial" panose="020B0604020202020204" pitchFamily="34" charset="0"/>
            </a:endParaRPr>
          </a:p>
          <a:p>
            <a:pPr marL="468000" lvl="1" rtl="0"/>
            <a:r>
              <a:rPr lang="tl" sz="1050" dirty="0">
                <a:latin typeface="Arial" panose="020B0604020202020204" pitchFamily="34" charset="0"/>
                <a:cs typeface="Arial" panose="020B0604020202020204" pitchFamily="34" charset="0"/>
              </a:rPr>
              <a:t>Ito ay nangangahulugang humingi ng opinyon at payo kapag hiniling sa iyo na magpasya o hindi ka sigurado sa iyong pasya.</a:t>
            </a:r>
            <a:endParaRPr kumimoji="1" lang="ja-JP" altLang="en-US" sz="1050" dirty="0">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12"/>
          </p:nvPr>
        </p:nvSpPr>
        <p:spPr/>
        <p:txBody>
          <a:bodyPr rtlCol="0"/>
          <a:lstStyle/>
          <a:p>
            <a:pPr rtl="0"/>
            <a:fld id="{1228868F-0BF5-4F87-8A94-00DF56ADA4E5}" type="slidenum">
              <a:rPr kumimoji="1" lang="ja-JP" altLang="en-US" sz="900" smtClean="0">
                <a:latin typeface="Arial" panose="020B0604020202020204" pitchFamily="34" charset="0"/>
                <a:cs typeface="Arial" panose="020B0604020202020204" pitchFamily="34" charset="0"/>
              </a:rPr>
              <a:t>8</a:t>
            </a:fld>
            <a:endParaRPr kumimoji="1" lang="ja-JP" altLang="en-US" sz="90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A116C317-547E-4BB1-9691-272F907D8ADA}"/>
              </a:ext>
            </a:extLst>
          </p:cNvPr>
          <p:cNvSpPr txBox="1"/>
          <p:nvPr/>
        </p:nvSpPr>
        <p:spPr>
          <a:xfrm>
            <a:off x="370481" y="1557000"/>
            <a:ext cx="817519" cy="1440000"/>
          </a:xfrm>
          <a:prstGeom prst="rect">
            <a:avLst/>
          </a:prstGeom>
          <a:solidFill>
            <a:schemeClr val="bg1"/>
          </a:solidFill>
        </p:spPr>
        <p:txBody>
          <a:bodyPr wrap="square" lIns="0" tIns="0" rIns="0" bIns="0" rtlCol="0">
            <a:noAutofit/>
          </a:bodyPr>
          <a:lstStyle/>
          <a:p>
            <a:pPr algn="ctr" rtl="0"/>
            <a:r>
              <a:rPr lang="tl" sz="2000" b="1">
                <a:solidFill>
                  <a:srgbClr val="00913E"/>
                </a:solidFill>
                <a:latin typeface="Arial" panose="020B0604020202020204" pitchFamily="34" charset="0"/>
                <a:ea typeface="Meiryo UI" panose="020B0604030504040204" pitchFamily="50" charset="-128"/>
                <a:cs typeface="Arial" panose="020B0604020202020204" pitchFamily="34" charset="0"/>
              </a:rPr>
              <a:t>Iulat</a:t>
            </a:r>
            <a:endParaRPr lang="zh-CN" altLang="en-US" sz="20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文本框 9">
            <a:extLst>
              <a:ext uri="{FF2B5EF4-FFF2-40B4-BE49-F238E27FC236}">
                <a16:creationId xmlns:a16="http://schemas.microsoft.com/office/drawing/2014/main" id="{EA1FE284-C613-4690-A2E9-CC1C787E75E1}"/>
              </a:ext>
            </a:extLst>
          </p:cNvPr>
          <p:cNvSpPr txBox="1"/>
          <p:nvPr/>
        </p:nvSpPr>
        <p:spPr>
          <a:xfrm>
            <a:off x="2593150" y="1557000"/>
            <a:ext cx="826850" cy="1368000"/>
          </a:xfrm>
          <a:prstGeom prst="rect">
            <a:avLst/>
          </a:prstGeom>
          <a:solidFill>
            <a:schemeClr val="bg1"/>
          </a:solidFill>
        </p:spPr>
        <p:txBody>
          <a:bodyPr wrap="square" lIns="0" tIns="0" rIns="0" bIns="0" rtlCol="0">
            <a:noAutofit/>
          </a:bodyPr>
          <a:lstStyle/>
          <a:p>
            <a:pPr algn="ctr" rtl="0"/>
            <a:r>
              <a:rPr lang="tl" sz="1600" b="1" dirty="0">
                <a:solidFill>
                  <a:srgbClr val="00913E"/>
                </a:solidFill>
                <a:latin typeface="Arial" panose="020B0604020202020204" pitchFamily="34" charset="0"/>
                <a:ea typeface="Meiryo UI" panose="020B0604030504040204" pitchFamily="50" charset="-128"/>
                <a:cs typeface="Arial" panose="020B0604020202020204" pitchFamily="34" charset="0"/>
              </a:rPr>
              <a:t>Makipag-ugnay</a:t>
            </a:r>
            <a:endParaRPr lang="zh-CN" altLang="en-US" sz="16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
        <p:nvSpPr>
          <p:cNvPr id="11" name="文本框 10">
            <a:extLst>
              <a:ext uri="{FF2B5EF4-FFF2-40B4-BE49-F238E27FC236}">
                <a16:creationId xmlns:a16="http://schemas.microsoft.com/office/drawing/2014/main" id="{09F2CF75-831F-4503-8F78-6703764EFB9C}"/>
              </a:ext>
            </a:extLst>
          </p:cNvPr>
          <p:cNvSpPr txBox="1"/>
          <p:nvPr/>
        </p:nvSpPr>
        <p:spPr>
          <a:xfrm>
            <a:off x="324431" y="3717000"/>
            <a:ext cx="1295569" cy="1378249"/>
          </a:xfrm>
          <a:prstGeom prst="rect">
            <a:avLst/>
          </a:prstGeom>
          <a:solidFill>
            <a:schemeClr val="bg1"/>
          </a:solidFill>
        </p:spPr>
        <p:txBody>
          <a:bodyPr wrap="square" lIns="0" tIns="0" rIns="0" bIns="0" rtlCol="0">
            <a:noAutofit/>
          </a:bodyPr>
          <a:lstStyle/>
          <a:p>
            <a:pPr algn="ctr" rtl="0"/>
            <a:r>
              <a:rPr lang="tl" sz="1600" b="1" dirty="0">
                <a:solidFill>
                  <a:srgbClr val="00913E"/>
                </a:solidFill>
                <a:latin typeface="Arial" panose="020B0604020202020204" pitchFamily="34" charset="0"/>
                <a:ea typeface="Meiryo UI" panose="020B0604030504040204" pitchFamily="50" charset="-128"/>
                <a:cs typeface="Arial" panose="020B0604020202020204" pitchFamily="34" charset="0"/>
              </a:rPr>
              <a:t>Kumonsulta</a:t>
            </a:r>
            <a:endParaRPr lang="zh-CN" altLang="en-US" sz="1600" b="1" dirty="0">
              <a:solidFill>
                <a:srgbClr val="00913E"/>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24024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502298" y="2637000"/>
            <a:ext cx="8355834" cy="15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solidFill>
                <a:schemeClr val="tx1"/>
              </a:solidFill>
              <a:latin typeface="Arial" panose="020B0604020202020204" pitchFamily="34" charset="0"/>
              <a:cs typeface="Arial" panose="020B0604020202020204" pitchFamily="34" charset="0"/>
            </a:endParaRPr>
          </a:p>
        </p:txBody>
      </p:sp>
      <p:sp>
        <p:nvSpPr>
          <p:cNvPr id="6" name="正方形/長方形 5"/>
          <p:cNvSpPr/>
          <p:nvPr/>
        </p:nvSpPr>
        <p:spPr>
          <a:xfrm>
            <a:off x="324431" y="80844"/>
            <a:ext cx="8711569" cy="612156"/>
          </a:xfrm>
          <a:prstGeom prst="rect">
            <a:avLst/>
          </a:prstGeom>
          <a:solidFill>
            <a:srgbClr val="CCFFCC">
              <a:alpha val="50196"/>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sz="2400" b="1">
                <a:solidFill>
                  <a:schemeClr val="tx1"/>
                </a:solidFill>
                <a:latin typeface="Arial" panose="020B0604020202020204" pitchFamily="34" charset="0"/>
                <a:ea typeface="Meiryo UI" panose="020B0604030504040204" pitchFamily="50" charset="-128"/>
                <a:cs typeface="Arial" panose="020B0604020202020204" pitchFamily="34" charset="0"/>
              </a:rPr>
              <a:t>Kumpirmahin at sundin ang security order handbook.</a:t>
            </a:r>
            <a:endParaRPr kumimoji="1" lang="en-US" altLang="ja-JP" sz="2400" b="1" dirty="0">
              <a:solidFill>
                <a:schemeClr val="tx1"/>
              </a:solidFill>
              <a:latin typeface="Arial" panose="020B0604020202020204" pitchFamily="34" charset="0"/>
              <a:ea typeface="Meiryo UI" panose="020B0604030504040204" pitchFamily="50" charset="-128"/>
              <a:cs typeface="Arial" panose="020B0604020202020204" pitchFamily="34" charset="0"/>
            </a:endParaRPr>
          </a:p>
        </p:txBody>
      </p:sp>
      <p:sp>
        <p:nvSpPr>
          <p:cNvPr id="3" name="コンテンツ プレースホルダー 2"/>
          <p:cNvSpPr>
            <a:spLocks noGrp="1"/>
          </p:cNvSpPr>
          <p:nvPr>
            <p:ph idx="1"/>
          </p:nvPr>
        </p:nvSpPr>
        <p:spPr>
          <a:xfrm>
            <a:off x="182977" y="710325"/>
            <a:ext cx="8675155" cy="5526675"/>
          </a:xfrm>
        </p:spPr>
        <p:txBody>
          <a:bodyPr rtlCol="0">
            <a:normAutofit/>
          </a:bodyPr>
          <a:lstStyle/>
          <a:p>
            <a:pPr rtl="0"/>
            <a:r>
              <a:rPr lang="tl" sz="2000" dirty="0">
                <a:latin typeface="Arial" panose="020B0604020202020204" pitchFamily="34" charset="0"/>
                <a:cs typeface="Arial" panose="020B0604020202020204" pitchFamily="34" charset="0"/>
              </a:rPr>
              <a:t>Security plan</a:t>
            </a:r>
            <a:endParaRPr kumimoji="1" lang="en-US" altLang="ja-JP" sz="20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Tinutukoy nito ang mga konkretong nilalaman ng mga gawain sa seguridad.</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Ang security order handbook (security instruction) ay nilikha para sa lahat ng security guard batay sa security plan na ito sa mga gawain sa seguridad.</a:t>
            </a:r>
            <a:endParaRPr lang="en-US" altLang="ja-JP" sz="1800" dirty="0">
              <a:latin typeface="Arial" panose="020B0604020202020204" pitchFamily="34" charset="0"/>
              <a:cs typeface="Arial" panose="020B0604020202020204" pitchFamily="34" charset="0"/>
            </a:endParaRPr>
          </a:p>
          <a:p>
            <a:pPr marL="468000" lvl="1" rtl="0"/>
            <a:endParaRPr lang="en-US" altLang="ja-JP" sz="1600" dirty="0">
              <a:latin typeface="Arial" panose="020B0604020202020204" pitchFamily="34" charset="0"/>
              <a:cs typeface="Arial" panose="020B0604020202020204" pitchFamily="34" charset="0"/>
            </a:endParaRPr>
          </a:p>
          <a:p>
            <a:pPr marL="10800" rtl="0"/>
            <a:r>
              <a:rPr lang="tl" sz="2000" dirty="0">
                <a:latin typeface="Arial" panose="020B0604020202020204" pitchFamily="34" charset="0"/>
                <a:cs typeface="Arial" panose="020B0604020202020204" pitchFamily="34" charset="0"/>
              </a:rPr>
              <a:t>Security order handbook</a:t>
            </a:r>
            <a:endParaRPr kumimoji="1" lang="en-US" altLang="ja-JP" sz="20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Ang mga nilalaman at pamamaraan ng seguridad, ruta ng pagpapatrol, mga dapat gawin kapag may emerhensiya, atbp., ay malinaw na nakasulat dito.</a:t>
            </a:r>
            <a:endParaRPr lang="en-US" altLang="ja-JP" sz="1800" dirty="0">
              <a:latin typeface="Arial" panose="020B0604020202020204" pitchFamily="34" charset="0"/>
              <a:cs typeface="Arial" panose="020B0604020202020204" pitchFamily="34" charset="0"/>
            </a:endParaRPr>
          </a:p>
          <a:p>
            <a:pPr marL="468000" lvl="1" rtl="0"/>
            <a:r>
              <a:rPr lang="tl" sz="1800" dirty="0">
                <a:latin typeface="Arial" panose="020B0604020202020204" pitchFamily="34" charset="0"/>
                <a:cs typeface="Arial" panose="020B0604020202020204" pitchFamily="34" charset="0"/>
              </a:rPr>
              <a:t>Sa pagpapatupad ng mga gawain sa seguridad, dapat nauunawaan nang sapat ang mga nilalaman ng mga bagay na dapat pag-ingatan na nakasaad, at </a:t>
            </a:r>
            <a:r>
              <a:rPr lang="tl" sz="1800" b="1" u="sng" dirty="0">
                <a:solidFill>
                  <a:srgbClr val="F24F4F"/>
                </a:solidFill>
                <a:latin typeface="Arial" panose="020B0604020202020204" pitchFamily="34" charset="0"/>
                <a:cs typeface="Arial" panose="020B0604020202020204" pitchFamily="34" charset="0"/>
              </a:rPr>
              <a:t>sundin ang security instruction</a:t>
            </a:r>
            <a:r>
              <a:rPr lang="tl" sz="1800" dirty="0">
                <a:latin typeface="Arial" panose="020B0604020202020204" pitchFamily="34" charset="0"/>
                <a:cs typeface="Arial" panose="020B0604020202020204" pitchFamily="34" charset="0"/>
              </a:rPr>
              <a:t>.</a:t>
            </a:r>
            <a:endParaRPr kumimoji="1" lang="ja-JP" altLang="en-US" sz="1800" dirty="0">
              <a:latin typeface="Arial" panose="020B0604020202020204" pitchFamily="34" charset="0"/>
              <a:cs typeface="Arial" panose="020B0604020202020204" pitchFamily="34" charset="0"/>
            </a:endParaRPr>
          </a:p>
        </p:txBody>
      </p:sp>
      <p:sp>
        <p:nvSpPr>
          <p:cNvPr id="11" name="角丸四角形吹き出し 10"/>
          <p:cNvSpPr/>
          <p:nvPr/>
        </p:nvSpPr>
        <p:spPr>
          <a:xfrm>
            <a:off x="2052000" y="4293000"/>
            <a:ext cx="4536001" cy="1188000"/>
          </a:xfrm>
          <a:prstGeom prst="wedgeRoundRectCallout">
            <a:avLst>
              <a:gd name="adj1" fmla="val -28378"/>
              <a:gd name="adj2" fmla="val -7267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tl" b="1" dirty="0">
                <a:solidFill>
                  <a:schemeClr val="bg1"/>
                </a:solidFill>
                <a:latin typeface="Arial" panose="020B0604020202020204" pitchFamily="34" charset="0"/>
                <a:ea typeface="Meiryo UI" panose="020B0604030504040204" pitchFamily="50" charset="-128"/>
                <a:cs typeface="Arial" panose="020B0604020202020204" pitchFamily="34" charset="0"/>
              </a:rPr>
              <a:t>Maraming kaso ng aksidente sa trabaho dahil sa hindi pagsunod sa mga patakaran at pamamaraan na dapat sundin.</a:t>
            </a:r>
          </a:p>
        </p:txBody>
      </p:sp>
      <p:sp>
        <p:nvSpPr>
          <p:cNvPr id="2" name="スライド番号プレースホルダー 1"/>
          <p:cNvSpPr>
            <a:spLocks noGrp="1"/>
          </p:cNvSpPr>
          <p:nvPr>
            <p:ph type="sldNum" sz="quarter" idx="12"/>
          </p:nvPr>
        </p:nvSpPr>
        <p:spPr/>
        <p:txBody>
          <a:bodyPr rtlCol="0"/>
          <a:lstStyle/>
          <a:p>
            <a:pPr rtl="0"/>
            <a:fld id="{1228868F-0BF5-4F87-8A94-00DF56ADA4E5}" type="slidenum">
              <a:rPr kumimoji="1" lang="ja-JP" altLang="en-US" sz="1050" smtClean="0">
                <a:latin typeface="Arial" panose="020B0604020202020204" pitchFamily="34" charset="0"/>
                <a:cs typeface="Arial" panose="020B0604020202020204" pitchFamily="34" charset="0"/>
              </a:rPr>
              <a:t>9</a:t>
            </a:fld>
            <a:endParaRPr kumimoji="1" lang="ja-JP" alt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98210"/>
      </p:ext>
    </p:extLst>
  </p:cSld>
  <p:clrMapOvr>
    <a:masterClrMapping/>
  </p:clrMapOvr>
</p:sld>
</file>

<file path=ppt/theme/theme1.xml><?xml version="1.0" encoding="utf-8"?>
<a:theme xmlns:a="http://schemas.openxmlformats.org/drawingml/2006/main" name="MHIR仕様">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IR仕様" id="{05344C92-AC6A-4493-8C0E-E7C17A05DCD7}" vid="{55D99DC7-8333-4294-BB2F-D433CAFD001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MHIR仕様</Template>
  <TotalTime>1249</TotalTime>
  <Words>4523</Words>
  <Application>Microsoft Office PowerPoint</Application>
  <PresentationFormat>画面に合わせる (4:3)</PresentationFormat>
  <Paragraphs>423</Paragraphs>
  <Slides>31</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31</vt:i4>
      </vt:variant>
    </vt:vector>
  </HeadingPairs>
  <TitlesOfParts>
    <vt:vector size="39" baseType="lpstr">
      <vt:lpstr>Futura Md</vt:lpstr>
      <vt:lpstr>Meiryo UI</vt:lpstr>
      <vt:lpstr>ＭＳ Ｐゴシック</vt:lpstr>
      <vt:lpstr>メイリオ</vt:lpstr>
      <vt:lpstr>Arial</vt:lpstr>
      <vt:lpstr>Calibri</vt:lpstr>
      <vt:lpstr>Wingdings</vt:lpstr>
      <vt:lpstr>MHIR仕様</vt:lpstr>
      <vt:lpstr>Para sa Kaligtasan at Kalusugan sa Trabaho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安全かつ健康的に働くために</dc:title>
  <cp:lastPrinted>2020-02-10T09:16:03Z</cp:lastPrinted>
  <dcterms:created xsi:type="dcterms:W3CDTF">2019-10-29T11:12:42Z</dcterms:created>
  <dcterms:modified xsi:type="dcterms:W3CDTF">2022-03-02T09:05:31Z</dcterms:modified>
</cp:coreProperties>
</file>