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</p:sldIdLst>
  <p:sldSz cx="9144000" cy="6858000" type="screen4x3"/>
  <p:notesSz cx="6807200" cy="9939338"/>
  <p:defaultTextStyle>
    <a:defPPr rtl="0">
      <a:defRPr lang="km-K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13E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2" autoAdjust="0"/>
    <p:restoredTop sz="96283" autoAdjust="0"/>
  </p:normalViewPr>
  <p:slideViewPr>
    <p:cSldViewPr showGuides="1">
      <p:cViewPr varScale="1">
        <p:scale>
          <a:sx n="192" d="100"/>
          <a:sy n="192" d="100"/>
        </p:scale>
        <p:origin x="2875" y="11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69421101774042"/>
          <c:y val="9.5185654008438814E-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rgbClr val="03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Pt>
            <c:idx val="4"/>
            <c:bubble3D val="0"/>
            <c:spPr>
              <a:solidFill>
                <a:srgbClr val="934B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80-43EF-9D81-02DCBB2D8E9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A-4519-BAA5-C226F5F3186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8A-4519-BAA5-C226F5F31860}"/>
              </c:ext>
            </c:extLst>
          </c:dPt>
          <c:dPt>
            <c:idx val="7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8A-4519-BAA5-C226F5F31860}"/>
              </c:ext>
            </c:extLst>
          </c:dPt>
          <c:dLbls>
            <c:dLbl>
              <c:idx val="0"/>
              <c:layout>
                <c:manualLayout>
                  <c:x val="1.4540448343079921E-2"/>
                  <c:y val="1.63273083644608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9A8D788B-6E72-4E1A-B064-4D2AB7929877}" type="CATEGORYNAME">
                      <a:rPr lang="km-KH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endParaRPr lang="km-KH" altLang="ja-JP" sz="1000" baseline="0">
                      <a:latin typeface="Khmer UI" panose="020B0502040204020203" pitchFamily="34" charset="0"/>
                      <a:cs typeface="Khmer UI" panose="020B0502040204020203" pitchFamily="34" charset="0"/>
                    </a:endParaRPr>
                  </a:p>
                  <a:p>
                    <a:pPr>
                      <a:defRPr lang="ja-JP" sz="100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EA45B481-FA35-4467-B84B-DACC3CDB1F0F}" type="VALUE">
                      <a:rPr lang="km-KH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[値]</a:t>
                    </a:fld>
                    <a:r>
                      <a:rPr lang="km-KH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នាក់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9.2836257309940381E-3"/>
                  <c:y val="-8.9447005073709007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4F568977-F764-46B0-9E64-351CEDCAD31A}" type="CATEGORYNAME">
                      <a:rPr lang="km-KH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endParaRPr lang="km-KH" altLang="ja-JP" sz="1000" baseline="0">
                      <a:latin typeface="Khmer UI" panose="020B0502040204020203" pitchFamily="34" charset="0"/>
                      <a:cs typeface="Khmer UI" panose="020B0502040204020203" pitchFamily="34" charset="0"/>
                    </a:endParaRPr>
                  </a:p>
                  <a:p>
                    <a:pPr>
                      <a:defRPr lang="ja-JP" sz="100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97B2D512-D92C-40FF-9B3E-E748D4A88CC5}" type="VALUE">
                      <a:rPr lang="km-KH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[値]</a:t>
                    </a:fld>
                    <a:r>
                      <a:rPr lang="km-KH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នាក់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1.0115009746588693E-2"/>
                  <c:y val="3.5817888660050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ysClr val="windowText" lastClr="000000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FAD5B01F-751B-43D9-8247-5C9534AFE9B7}" type="CATEGORYNAME">
                      <a:rPr lang="km-KH" altLang="ja-JP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ysClr val="windowText" lastClr="000000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endParaRPr lang="km-KH" altLang="ja-JP" baseline="0" dirty="0">
                      <a:latin typeface="Khmer UI" panose="020B0502040204020203" pitchFamily="34" charset="0"/>
                      <a:cs typeface="Khmer UI" panose="020B0502040204020203" pitchFamily="34" charset="0"/>
                    </a:endParaRPr>
                  </a:p>
                  <a:p>
                    <a:pPr>
                      <a:defRPr lang="ja-JP" sz="1000">
                        <a:solidFill>
                          <a:sysClr val="windowText" lastClr="000000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3BD2A96F-F17F-45F8-854C-4EB854693F97}" type="VALUE">
                      <a:rPr lang="km-KH" altLang="ja-JP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ysClr val="windowText" lastClr="000000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[値]</a:t>
                    </a:fld>
                    <a:r>
                      <a:rPr lang="km-KH" altLang="ja-JP" dirty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នាក់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ysClr val="windowText" lastClr="000000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99147173489279"/>
                      <c:h val="0.27865490639458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-8.0375243664717363E-2"/>
                  <c:y val="0.19773618988237029"/>
                </c:manualLayout>
              </c:layout>
              <c:tx>
                <c:rich>
                  <a:bodyPr rot="0" spcFirstLastPara="1" vertOverflow="overflow" horzOverflow="overflow" vert="horz" wrap="square" lIns="38100" tIns="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ysClr val="windowText" lastClr="000000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r>
                      <a:rPr lang="km-KH" altLang="ja-JP" sz="1000" baseline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ឥរិយាបថទាំងបង្ខំនិង</a:t>
                    </a:r>
                  </a:p>
                  <a:p>
                    <a:pPr>
                      <a:defRPr lang="ja-JP" sz="1000">
                        <a:solidFill>
                          <a:sysClr val="windowText" lastClr="000000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r>
                      <a:rPr lang="km-KH" altLang="ja-JP" sz="1000" baseline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ការប្រឆាំងតបនឹងចលនា</a:t>
                    </a:r>
                  </a:p>
                  <a:p>
                    <a:pPr>
                      <a:defRPr lang="ja-JP" sz="1000">
                        <a:solidFill>
                          <a:sysClr val="windowText" lastClr="000000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3FD30540-ED1A-406C-93FB-74BD1D7EFAD6}" type="VALUE">
                      <a:rPr lang="en-US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ysClr val="windowText" lastClr="000000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[値]</a:t>
                    </a:fld>
                    <a:r>
                      <a:rPr lang="en-US" altLang="ja-JP" sz="100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នាក់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ysClr val="windowText" lastClr="000000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02266081871346"/>
                      <c:h val="0.15557389336385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dLbl>
              <c:idx val="4"/>
              <c:layout>
                <c:manualLayout>
                  <c:x val="-9.5003533138401555E-2"/>
                  <c:y val="4.2710701993583469E-2"/>
                </c:manualLayout>
              </c:layout>
              <c:tx>
                <c:rich>
                  <a:bodyPr/>
                  <a:lstStyle/>
                  <a:p>
                    <a:fld id="{A6D7EAA0-F587-4BA6-9C4E-A19C52A84869}" type="CATEGORYNAME">
                      <a:rPr lang="km-KH" altLang="ja-JP"/>
                      <a:pPr/>
                      <a:t>[分類名]</a:t>
                    </a:fld>
                    <a:endParaRPr lang="km-KH" altLang="ja-JP" baseline="0"/>
                  </a:p>
                  <a:p>
                    <a:fld id="{F0EB2691-01D0-40C6-80D7-BD3F713FD7BE}" type="VALUE">
                      <a:rPr lang="km-KH" altLang="ja-JP"/>
                      <a:pPr/>
                      <a:t>[値]</a:t>
                    </a:fld>
                    <a:r>
                      <a:rPr lang="km-KH" altLang="ja-JP"/>
                      <a:t>នាក់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84259259259255"/>
                      <c:h val="0.29078744111124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80-43EF-9D81-02DCBB2D8E92}"/>
                </c:ext>
              </c:extLst>
            </c:dLbl>
            <c:dLbl>
              <c:idx val="5"/>
              <c:layout>
                <c:manualLayout>
                  <c:x val="-6.7737939724366827E-2"/>
                  <c:y val="-4.1577723921962996E-2"/>
                </c:manualLayout>
              </c:layout>
              <c:tx>
                <c:rich>
                  <a:bodyPr/>
                  <a:lstStyle/>
                  <a:p>
                    <a:fld id="{55361B60-56F1-41E6-BB66-D85E48DAADC1}" type="CATEGORYNAME">
                      <a:rPr lang="km-KH" altLang="ja-JP"/>
                      <a:pPr/>
                      <a:t>[分類名]</a:t>
                    </a:fld>
                    <a:endParaRPr lang="km-KH" altLang="ja-JP" baseline="0"/>
                  </a:p>
                  <a:p>
                    <a:fld id="{C7BBF405-15E2-48D5-A707-12C3BF154077}" type="VALUE">
                      <a:rPr lang="km-KH" altLang="ja-JP"/>
                      <a:pPr/>
                      <a:t>[値]</a:t>
                    </a:fld>
                    <a:r>
                      <a:rPr lang="km-KH" altLang="ja-JP"/>
                      <a:t>នាក់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36549707602337"/>
                      <c:h val="0.18032724536025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A-4519-BAA5-C226F5F31860}"/>
                </c:ext>
              </c:extLst>
            </c:dLbl>
            <c:dLbl>
              <c:idx val="6"/>
              <c:layout>
                <c:manualLayout>
                  <c:x val="-7.9678362573099418E-2"/>
                  <c:y val="-6.2731055424104717E-2"/>
                </c:manualLayout>
              </c:layout>
              <c:tx>
                <c:rich>
                  <a:bodyPr/>
                  <a:lstStyle/>
                  <a:p>
                    <a:fld id="{64CB4BF6-9372-4727-9923-62097750A887}" type="CATEGORYNAME">
                      <a:rPr lang="km-KH" altLang="ja-JP"/>
                      <a:pPr/>
                      <a:t>[分類名]</a:t>
                    </a:fld>
                    <a:endParaRPr lang="km-KH" altLang="ja-JP" baseline="0" dirty="0"/>
                  </a:p>
                  <a:p>
                    <a:fld id="{0A61052A-FCA5-43BF-9216-464C6454CFD8}" type="VALUE">
                      <a:rPr lang="km-KH" altLang="ja-JP"/>
                      <a:pPr/>
                      <a:t>[値]</a:t>
                    </a:fld>
                    <a:r>
                      <a:rPr lang="km-KH" altLang="ja-JP" dirty="0"/>
                      <a:t>នាក់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A-4519-BAA5-C226F5F31860}"/>
                </c:ext>
              </c:extLst>
            </c:dLbl>
            <c:dLbl>
              <c:idx val="7"/>
              <c:layout>
                <c:manualLayout>
                  <c:x val="5.8901072124755765E-3"/>
                  <c:y val="-4.7166712575216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7DC99CB1-521E-4A23-9B9F-3421252D9A80}" type="CATEGORYNAME">
                      <a:rPr lang="km-KH" altLang="ja-JP" sz="100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endParaRPr lang="km-KH" altLang="ja-JP" sz="1000" baseline="0">
                      <a:solidFill>
                        <a:schemeClr val="tx1"/>
                      </a:solidFill>
                      <a:latin typeface="Khmer UI" panose="020B0502040204020203" pitchFamily="34" charset="0"/>
                      <a:cs typeface="Khmer UI" panose="020B0502040204020203" pitchFamily="34" charset="0"/>
                    </a:endParaRPr>
                  </a:p>
                  <a:p>
                    <a:pPr>
                      <a:defRPr lang="ja-JP" sz="100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2CB2FF57-D022-4A5E-8BEE-8AAA3CF085E1}" type="VALUE">
                      <a:rPr lang="km-KH" altLang="ja-JP" sz="100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[値]</a:t>
                    </a:fld>
                    <a:r>
                      <a:rPr lang="km-KH" altLang="ja-JP" sz="100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នាក់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A-4519-BAA5-C226F5F318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ysClr val="windowText" lastClr="000000"/>
                    </a:solidFill>
                    <a:latin typeface="Khmer UI" panose="020B0502040204020203" pitchFamily="34" charset="0"/>
                    <a:ea typeface="Meiryo UI" panose="020B0604030504040204" pitchFamily="50" charset="-128"/>
                    <a:cs typeface="Khmer UI" panose="020B0502040204020203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①!$Z$3:$Z$10</c:f>
              <c:strCache>
                <c:ptCount val="8"/>
                <c:pt idx="0">
                  <c:v>ដួល</c:v>
                </c:pt>
                <c:pt idx="1">
                  <c:v>គ្រោះថ្នាក់ចរាចរណ៍</c:v>
                </c:pt>
                <c:pt idx="2">
                  <c:v>ជំងឺស្ត្រូកកម្តៅ</c:v>
                </c:pt>
                <c:pt idx="3">
                  <c:v>ឥរិយាបថទាំងបង្ខំនិងការប្រឆាំងតបនឹងចលនា</c:v>
                </c:pt>
                <c:pt idx="4">
                  <c:v>គ្រោះថ្នាក់ពិសេសប្លែកក្នុងវិស័យសន្តិសុខ</c:v>
                </c:pt>
                <c:pt idx="5">
                  <c:v>ធ្លាក់និងរមៀលធ្លាក់</c:v>
                </c:pt>
                <c:pt idx="6">
                  <c:v>ត្រូវបានគាប</c:v>
                </c:pt>
                <c:pt idx="7">
                  <c:v>ក្រៅពីនេះ</c:v>
                </c:pt>
              </c:strCache>
            </c:strRef>
          </c:cat>
          <c:val>
            <c:numRef>
              <c:f>①!$AA$3:$AA$10</c:f>
              <c:numCache>
                <c:formatCode>General"名"</c:formatCode>
                <c:ptCount val="8"/>
                <c:pt idx="0">
                  <c:v>571</c:v>
                </c:pt>
                <c:pt idx="1">
                  <c:v>275</c:v>
                </c:pt>
                <c:pt idx="2">
                  <c:v>189</c:v>
                </c:pt>
                <c:pt idx="3">
                  <c:v>145</c:v>
                </c:pt>
                <c:pt idx="4">
                  <c:v>117</c:v>
                </c:pt>
                <c:pt idx="5">
                  <c:v>117</c:v>
                </c:pt>
                <c:pt idx="6">
                  <c:v>84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Lbls>
            <c:dLbl>
              <c:idx val="0"/>
              <c:layout>
                <c:manualLayout>
                  <c:x val="6.3300376647823313E-4"/>
                  <c:y val="-4.4880898021309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0ED7A7D7-3867-432D-B418-35E1FE81F101}" type="CATEGORYNAME">
                      <a:rPr lang="km-KH" altLang="ja-JP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baseline="0" dirty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
8នាក់</a:t>
                    </a:r>
                  </a:p>
                </c:rich>
              </c:tx>
              <c:numFmt formatCode="0&quot;名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-0.17462931372973883"/>
                  <c:y val="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5F2CAD3E-AC9A-4498-B780-C7DEEC83D6F1}" type="CATEGORYNAME">
                      <a:rPr lang="km-KH" altLang="ja-JP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baseline="0" dirty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
3នាក់</a:t>
                    </a:r>
                  </a:p>
                </c:rich>
              </c:tx>
              <c:numFmt formatCode="0&quot;名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5.2669020715630885E-2"/>
                  <c:y val="9.8679604261796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54565BDB-5771-4BC8-9162-23D762F6B6D8}" type="CATEGORYNAME">
                      <a:rPr lang="km-KH" altLang="ja-JP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baseline="0" dirty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
1នាក់</a:t>
                    </a:r>
                  </a:p>
                </c:rich>
              </c:tx>
              <c:numFmt formatCode="0&quot;名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050" b="0" i="0" u="none" strike="noStrike" kern="1200" baseline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fld id="{E48F189B-9695-4B1B-B227-8E59DFA3E2A2}" type="CATEGORYNAME">
                      <a:rPr lang="km-KH" altLang="ja-JP" sz="105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pPr>
                        <a:defRPr lang="ja-JP" sz="105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sz="1050" baseline="0" dirty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 </a:t>
                    </a:r>
                  </a:p>
                  <a:p>
                    <a:pPr>
                      <a:defRPr lang="ja-JP" sz="105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defRPr>
                    </a:pPr>
                    <a:r>
                      <a:rPr lang="km-KH" altLang="ja-JP" dirty="0">
                        <a:latin typeface="Khmer UI" panose="020B0502040204020203" pitchFamily="34" charset="0"/>
                        <a:cs typeface="Khmer UI" panose="020B0502040204020203" pitchFamily="34" charset="0"/>
                      </a:rPr>
                      <a:t>3នាក់</a:t>
                    </a:r>
                  </a:p>
                </c:rich>
              </c:tx>
              <c:numFmt formatCode="0&quot;名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5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Meiryo UI" panose="020B0604030504040204" pitchFamily="50" charset="-128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numFmt formatCode="0&quot;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800" b="0" i="0" u="none" strike="noStrike" kern="1200" baseline="0">
                    <a:solidFill>
                      <a:schemeClr val="tx1"/>
                    </a:solidFill>
                    <a:latin typeface="Khmer UI" panose="020B0502040204020203" pitchFamily="34" charset="0"/>
                    <a:ea typeface="Meiryo UI" panose="020B0604030504040204" pitchFamily="50" charset="-128"/>
                    <a:cs typeface="Khmer UI" panose="020B0502040204020203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①!$R$3:$R$6</c:f>
              <c:strCache>
                <c:ptCount val="4"/>
                <c:pt idx="0">
                  <c:v>គ្រោះថ្នាក់ចរាចរណ៍</c:v>
                </c:pt>
                <c:pt idx="1">
                  <c:v>ធ្លាក់និងរមៀលធ្លាក់</c:v>
                </c:pt>
                <c:pt idx="2">
                  <c:v>ជំងឺស្ត្រូកកម្តៅ</c:v>
                </c:pt>
                <c:pt idx="3">
                  <c:v>ក្រៅពីនេះ</c:v>
                </c:pt>
              </c:strCache>
            </c:strRef>
          </c:cat>
          <c:val>
            <c:numRef>
              <c:f>①!$S$3:$S$6</c:f>
              <c:numCache>
                <c:formatCode>General"名"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09186351706035E-2"/>
          <c:y val="5.2546296296296299E-2"/>
          <c:w val="0.82273162729658789"/>
          <c:h val="0.79952901720618252"/>
        </c:manualLayout>
      </c:layout>
      <c:barChart>
        <c:barDir val="col"/>
        <c:grouping val="clustered"/>
        <c:varyColors val="0"/>
        <c:ser>
          <c:idx val="1"/>
          <c:order val="1"/>
          <c:tx>
            <c:v>死亡</c:v>
          </c:tx>
          <c:spPr>
            <a:solidFill>
              <a:srgbClr val="FF5050"/>
            </a:solidFill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8000" anchor="b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km-KH" altLang="ja-JP" dirty="0"/>
                      <a:t>14</a:t>
                    </a:r>
                    <a:r>
                      <a:rPr lang="km-KH" altLang="ja-JP" sz="10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rPr>
                      <a:t>នាក់</a:t>
                    </a:r>
                    <a:endParaRPr lang="km-KH" altLang="ja-JP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9E9C-4AF1-9F72-702259962B44}"/>
                </c:ext>
              </c:extLst>
            </c:dLbl>
            <c:dLbl>
              <c:idx val="3"/>
              <c:layout>
                <c:manualLayout>
                  <c:x val="0"/>
                  <c:y val="0.1111111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000" anchor="b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0E5D-4845-AD73-AA1C93DA5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8000" anchor="b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H26年度</c:v>
                </c:pt>
                <c:pt idx="1">
                  <c:v>H27年度</c:v>
                </c:pt>
                <c:pt idx="2">
                  <c:v>H28年度</c:v>
                </c:pt>
                <c:pt idx="3">
                  <c:v>H29年度</c:v>
                </c:pt>
                <c:pt idx="4">
                  <c:v>H30年度</c:v>
                </c:pt>
              </c:strCache>
            </c:strRef>
          </c:cat>
          <c:val>
            <c:numRef>
              <c:f>①!$F$4:$F$8</c:f>
              <c:numCache>
                <c:formatCode>General"名"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70837568"/>
        <c:axId val="1770845184"/>
      </c:barChart>
      <c:lineChart>
        <c:grouping val="standard"/>
        <c:varyColors val="0"/>
        <c:ser>
          <c:idx val="0"/>
          <c:order val="0"/>
          <c:tx>
            <c:v>死傷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  <a:beve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H26年度</c:v>
                </c:pt>
                <c:pt idx="1">
                  <c:v>H27年度</c:v>
                </c:pt>
                <c:pt idx="2">
                  <c:v>H28年度</c:v>
                </c:pt>
                <c:pt idx="3">
                  <c:v>H29年度</c:v>
                </c:pt>
                <c:pt idx="4">
                  <c:v>H30年度</c:v>
                </c:pt>
              </c:strCache>
            </c:strRef>
          </c:cat>
          <c:val>
            <c:numRef>
              <c:f>①!$C$4:$C$8</c:f>
              <c:numCache>
                <c:formatCode>General"名"</c:formatCode>
                <c:ptCount val="5"/>
                <c:pt idx="0">
                  <c:v>660</c:v>
                </c:pt>
                <c:pt idx="1">
                  <c:v>746</c:v>
                </c:pt>
                <c:pt idx="2">
                  <c:v>745</c:v>
                </c:pt>
                <c:pt idx="3">
                  <c:v>779</c:v>
                </c:pt>
                <c:pt idx="4">
                  <c:v>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0841376"/>
        <c:axId val="1770840832"/>
      </c:lineChart>
      <c:valAx>
        <c:axId val="1770840832"/>
        <c:scaling>
          <c:orientation val="minMax"/>
          <c:max val="900"/>
          <c:min val="0"/>
        </c:scaling>
        <c:delete val="0"/>
        <c:axPos val="r"/>
        <c:numFmt formatCode="General&quot;名&quot;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770841376"/>
        <c:crosses val="max"/>
        <c:crossBetween val="between"/>
        <c:majorUnit val="200"/>
      </c:valAx>
      <c:catAx>
        <c:axId val="17708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770840832"/>
        <c:crosses val="autoZero"/>
        <c:auto val="1"/>
        <c:lblAlgn val="ctr"/>
        <c:lblOffset val="100"/>
        <c:noMultiLvlLbl val="0"/>
      </c:catAx>
      <c:valAx>
        <c:axId val="1770845184"/>
        <c:scaling>
          <c:orientation val="minMax"/>
        </c:scaling>
        <c:delete val="0"/>
        <c:axPos val="l"/>
        <c:numFmt formatCode="General&quot;名&quot;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770837568"/>
        <c:crosses val="autoZero"/>
        <c:crossBetween val="between"/>
        <c:majorUnit val="10"/>
      </c:valAx>
      <c:catAx>
        <c:axId val="177083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0845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3418803418803"/>
          <c:y val="0.22654730902777775"/>
          <c:w val="0.46199038461538455"/>
          <c:h val="7.8528645833333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0.31904</cdr:x>
      <cdr:y>0.33606</cdr:y>
    </cdr:from>
    <cdr:to>
      <cdr:x>0.56278</cdr:x>
      <cdr:y>0.66394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309325" y="874755"/>
          <a:ext cx="1000310" cy="853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9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rPr>
            <a:t>ឆ្នាំ</a:t>
          </a:r>
          <a:r>
            <a:rPr lang="en-US" altLang="ja-JP" sz="9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rPr>
            <a:t>2018</a:t>
          </a:r>
        </a:p>
        <a:p xmlns:a="http://schemas.openxmlformats.org/drawingml/2006/main">
          <a:pPr algn="ctr"/>
          <a:r>
            <a:rPr lang="ja-JP" altLang="en-US" sz="11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rPr>
            <a:t>បុគ្គលិកសន្តិសុខរងគ្រោះ</a:t>
          </a:r>
          <a:endParaRPr lang="en-US" altLang="ja-JP" sz="1100" dirty="0">
            <a:solidFill>
              <a:schemeClr val="tx1"/>
            </a:solidFill>
            <a:latin typeface="Khmer UI" panose="020B0502040204020203" pitchFamily="34" charset="0"/>
            <a:ea typeface="Meiryo UI" panose="020B0604030504040204" pitchFamily="50" charset="-128"/>
            <a:cs typeface="Khmer UI" panose="020B0502040204020203" pitchFamily="34" charset="0"/>
          </a:endParaRPr>
        </a:p>
        <a:p xmlns:a="http://schemas.openxmlformats.org/drawingml/2006/main">
          <a:pPr algn="ctr"/>
          <a:r>
            <a:rPr lang="en-US" altLang="ja-JP" sz="11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rPr>
            <a:t>1669</a:t>
          </a:r>
          <a:r>
            <a:rPr lang="ja-JP" altLang="en-US" sz="11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rPr>
            <a:t>នាក់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3CB96-D018-44AB-868E-750588D5EC77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7FF5F8-1051-4AA7-964B-EA33EF5A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400296"/>
          </a:xfrm>
        </p:spPr>
        <p:txBody>
          <a:bodyPr rtlCol="0" anchor="ctr"/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70483"/>
            <a:ext cx="6858000" cy="2422587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m"/>
              <a:t>マスター サブタイトルの書式設定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133" y="1302848"/>
            <a:ext cx="8650288" cy="122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0800000">
            <a:off x="246856" y="4158576"/>
            <a:ext cx="8650287" cy="1206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65100" y="6524625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437"/>
            <a:ext cx="2057400" cy="365125"/>
          </a:xfrm>
        </p:spPr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59422"/>
            <a:ext cx="1971675" cy="5750169"/>
          </a:xfrm>
        </p:spPr>
        <p:txBody>
          <a:bodyPr vert="eaVert"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59422"/>
            <a:ext cx="5800725" cy="5750169"/>
          </a:xfrm>
        </p:spPr>
        <p:txBody>
          <a:bodyPr vert="eaVert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7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0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m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76" y="633548"/>
            <a:ext cx="8853023" cy="18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548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fld id="{1228868F-0BF5-4F87-8A94-00DF56ADA4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" y="78078"/>
            <a:ext cx="7858737" cy="49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100" y="81000"/>
            <a:ext cx="42863" cy="6588000"/>
          </a:xfrm>
          <a:prstGeom prst="rect">
            <a:avLst/>
          </a:prstGeom>
          <a:solidFill>
            <a:srgbClr val="140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65100" y="6669000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kumimoji="1" sz="2800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ដើម្បីធ្វើការដោយសុវត្ថិភាពនិងសុខភាពល្អ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000" y="909000"/>
            <a:ext cx="7848000" cy="1132428"/>
          </a:xfrm>
        </p:spPr>
        <p:txBody>
          <a:bodyPr rtlCol="0"/>
          <a:lstStyle/>
          <a:p>
            <a:pPr algn="l" rtl="0"/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ចំពោះអ្នកទាំងអស់គ្នាដែលធ្វើការជាបុគ្គលិកសន្តិសុខ​</a:t>
            </a:r>
          </a:p>
        </p:txBody>
      </p:sp>
    </p:spTree>
    <p:extLst>
      <p:ext uri="{BB962C8B-B14F-4D97-AF65-F5344CB8AC3E}">
        <p14:creationId xmlns:p14="http://schemas.microsoft.com/office/powerpoint/2010/main" val="3192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6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សូមពិនិត្យនិងប្រកាន់ខ្ជាប់តាមសៀវភៅបទបញ្ជាយាមកាម</a:t>
            </a:r>
            <a:endParaRPr kumimoji="1" lang="en-US" altLang="ja-JP" sz="26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886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ចំណុចសំខាន់【ការយាមកាមនៅគ្រឹះស្ថាន】</a:t>
            </a:r>
          </a:p>
          <a:p>
            <a:pPr marL="468000" lvl="1" rtl="0">
              <a:lnSpc>
                <a:spcPct val="100000"/>
              </a:lnSpc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ក្តាប់ឲ្យបានច្បាស់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នូវខ្លឹមសារនៃសៀវភៅផែនការយាមកាម/សៀវភៅបទបញ្ជាយាមកាមនិងបទប្បញ្ញត្តិរបស់គ្រឹះស្ថានជាដើម។</a:t>
            </a:r>
          </a:p>
          <a:p>
            <a:pPr marL="468000" lvl="1" rtl="0">
              <a:lnSpc>
                <a:spcPct val="100000"/>
              </a:lnSpc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សូមពិនិត្យទុកជាមុននូវ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វិធីប្រើប្រាស់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និង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វិធីគ្រប់គ្រង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នៃបរិក្ខារដូចជាម៉ាស៊ីនលើកឡើងចុះ ទ្វាររមូរការពារអគ្គិភ័យ ទ្វារការពារអគ្គិភ័យជាដើម សោអេឡិចត្រូនិច កូនសោជាដើម ។</a:t>
            </a:r>
          </a:p>
          <a:p>
            <a:pPr marL="468000" lvl="1" rtl="0">
              <a:lnSpc>
                <a:spcPct val="100000"/>
              </a:lnSpc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ប្រកាន់ខ្ជាប់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អ្វីដែលគប្បីធ្វើ អ្វីដែលមិនត្រូវធ្វើពាក់ព័ន្ធនឹង</a:t>
            </a:r>
            <a:endParaRPr lang="en-US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ct val="100000"/>
              </a:lnSpc>
              <a:buNone/>
            </a:pPr>
            <a:r>
              <a:rPr lang="en-US" sz="22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សុវត្ថិភាពបន្ទាប់ពី</a:t>
            </a:r>
            <a:r>
              <a:rPr lang="ja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ពិនិត្យច្បាប់បទប្បញ្ញត្តិពាក់ព័ន្ធនិងបទប្បញ្ញត្តិ/</a:t>
            </a:r>
            <a:endParaRPr lang="en-US" altLang="ja" sz="2200" b="1" u="sng" dirty="0">
              <a:solidFill>
                <a:srgbClr val="F24F4F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ct val="100000"/>
              </a:lnSpc>
              <a:buNone/>
            </a:pPr>
            <a:r>
              <a:rPr lang="en-US" altLang="ja" sz="2200" b="1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ja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វិធាន</a:t>
            </a:r>
            <a:r>
              <a:rPr lang="ja" sz="2200" dirty="0">
                <a:latin typeface="Khmer UI" panose="020B0502040204020203" pitchFamily="34" charset="0"/>
                <a:cs typeface="Khmer UI" panose="020B0502040204020203" pitchFamily="34" charset="0"/>
              </a:rPr>
              <a:t>។</a:t>
            </a:r>
          </a:p>
          <a:p>
            <a:pPr marL="468000" lvl="1" rtl="0">
              <a:lnSpc>
                <a:spcPct val="100000"/>
              </a:lnSpc>
              <a:buClr>
                <a:schemeClr val="tx1"/>
              </a:buClr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សូមល្បាតដោយសុវត្ថិភាពដោយ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គោរពតាមផ្លូវនិងវិធានដែលបានកំណត់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(ពេលយប់ប្រើពិលជាដើម)។</a:t>
            </a:r>
          </a:p>
          <a:p>
            <a:pPr marL="468000" lvl="1" rtl="0">
              <a:lnSpc>
                <a:spcPct val="100000"/>
              </a:lnSpc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ពេលទទួលបន្តការងារពីអ្នកទទួលបន្ទុកមុន សូមសាកសួរទុកជាមុននូវ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ចំណុចត្រូវប្រុងប្រយ័ត្នផ្នែកសុវត្ថិភាព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ជាដើម។</a:t>
            </a:r>
          </a:p>
          <a:p>
            <a:pPr marL="468000" lvl="1" rtl="0">
              <a:lnSpc>
                <a:spcPct val="100000"/>
              </a:lnSpc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បើមានអ្វីមិនយល់ 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បញ្ជាក់ជាមួយអ្នកទទួលខុសត្រូវឬអ្នកទទួលបន្ទុកមុនកុំខាន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ដោយកុំទុកចោលទាំងបែបនោះ។</a:t>
            </a:r>
          </a:p>
          <a:p>
            <a:pPr marL="468000" lvl="1" rtl="0">
              <a:lnSpc>
                <a:spcPct val="100000"/>
              </a:lnSpc>
              <a:buClr>
                <a:schemeClr val="tx1"/>
              </a:buClr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សូមប្រយ័ត្ននឹង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របួសដោយសារការស៊ាំ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ហើយជៀសវាងធ្វើ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សកម្មភាពដោយមើលស្រាល ឬធ្វើចលនាដោយបង្ខំ។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10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6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សូមពិនិត្យនិងប្រកាន់ខ្ជាប់តាមសៀវភៅបទបញ្ជាយាមកាម</a:t>
            </a:r>
            <a:endParaRPr kumimoji="1" lang="en-US" altLang="ja-JP" sz="26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462675"/>
          </a:xfrm>
        </p:spPr>
        <p:txBody>
          <a:bodyPr rtlCol="0">
            <a:normAutofit fontScale="92500"/>
          </a:bodyPr>
          <a:lstStyle/>
          <a:p>
            <a:pPr rtl="0"/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ចំណុចសំខាន់【ការយាមកាមផ្តល់សញ្ញានាំផ្លូវចរាចរណ៍】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ក្តាប់ឲ្យបានច្បាស់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នូវខ្លឹមសារនៃសៀវភៅផែនការយាមកាម/សៀវភៅ</a:t>
            </a:r>
            <a:endParaRPr lang="en-US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400"/>
              </a:spcBef>
              <a:buNone/>
            </a:pPr>
            <a:r>
              <a:rPr lang="en-US" sz="22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បទបញ្ជាយាមកាមនិងបទប្បញ្ញត្តិរបស់គ្រឹះស្ថានជាដើម។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ឧបករណ៍ដែលត្រូវបានកំណត់(ទង់/ដំបងបញ្ជាចរាចរណ៍ កញ្ចែ វិទ្យុទាក់ទង</a:t>
            </a:r>
            <a:endParaRPr lang="en-US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400"/>
              </a:spcBef>
              <a:buNone/>
            </a:pPr>
            <a:r>
              <a:rPr lang="en-US" sz="22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ជាដើម) 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ដាក់ជាប់នឹងខ្លួនឲ្យបានត្រឹមត្រូវ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ហើយទន្ទឹមនឹងនេះ ពិសេស</a:t>
            </a:r>
            <a:endParaRPr lang="en-US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400"/>
              </a:spcBef>
              <a:buNone/>
            </a:pPr>
            <a:r>
              <a:rPr lang="en-US" sz="22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ឧបករណ៍ប្រើថ្ម សូមពិនិត្យថា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វាដើរត្រឹមត្រូវទេ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និង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កម្រិតថ្មនៅសល់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។​​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ពិសេសនៅពេលយប់ 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ពាក់អាវកាក់ក្រៅពេលយប់/ចាំងពន្លឺ(អាវកាក់ក្រៅចាំងពន្លឺ)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ហើយធ្វើយ៉ាងណាឲ្យអ្នកបើកបរយានជំនិះជាដើមងាយមើលឃើញ។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សូមគោរពតាមសៀវភៅបទបញ្ជាយាមកាម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មិនមែនតែពេលដាក់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សម្ភារសម្រាប់ធ្វើការងារយាមកាមផ្តល់សញ្ញានាំផ្លូវចរាចរណ៍(សាជីចរាចរណ៍ជាដើម)ប៉ុណ្ណោះទេគឺ</a:t>
            </a:r>
            <a:r>
              <a:rPr lang="ja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ទាំងពេលដកចេញផងដែរ</a:t>
            </a:r>
            <a:r>
              <a:rPr lang="ja" sz="2200" dirty="0">
                <a:latin typeface="Khmer UI" panose="020B0502040204020203" pitchFamily="34" charset="0"/>
                <a:cs typeface="Khmer UI" panose="020B0502040204020203" pitchFamily="34" charset="0"/>
              </a:rPr>
              <a:t> ហើយទន្ទឹមនឹងនេះសូមប្រុងប្រយ័ត្ននឹងយានជំនិះ។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សូមប្រកាន់ខ្ជាប់អ្វីដែលគប្បីធ្វើ អ្វីដែលមិនត្រូវធ្វើពាក់ព័ន្ធនឹងសុវត្ថិភាពបន្ទាប់ពី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ពិនិត្យច្បាប់បទប្បញ្ញត្តិពាក់ព័ន្ធនិងបទប្បញ្ញត្តិ/វិធាន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។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បើមានអ្វីមិនយល់ សូម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បញ្ជាក់ជាមួយអ្នកទទួលខុសត្រូវឬអ្នកទទួលបន្ទុកមុនកុំខាន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ដោយកុំទុកចោលទាំងបែបនោះ។</a:t>
            </a:r>
          </a:p>
          <a:p>
            <a:pPr marL="468000" lvl="1" rtl="0">
              <a:lnSpc>
                <a:spcPts val="2300"/>
              </a:lnSpc>
              <a:spcBef>
                <a:spcPts val="400"/>
              </a:spcBef>
              <a:buClr>
                <a:schemeClr val="tx1"/>
              </a:buClr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សូមប្រយ័ត្ននឹង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របួសដោយសារការស៊ាំ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ហើយជៀសវាងធ្វើ</a:t>
            </a:r>
            <a:r>
              <a:rPr lang="km" sz="22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សកម្មភាពដោយមើលស្រាល ឬធ្វើចលនាដោយបង្ខំ។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11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សូមអនុវត្តសកម្មភាពព្យាករណ៍គ្រោះថ្នាក់(KYT)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600" dirty="0">
                <a:latin typeface="Khmer UI" panose="020B0502040204020203" pitchFamily="34" charset="0"/>
                <a:cs typeface="Khmer UI" panose="020B0502040204020203" pitchFamily="34" charset="0"/>
              </a:rPr>
              <a:t>អ្វីទៅជាសកម្មភាពព្យាករណ៍គ្រោះថ្នាក់(KYT)</a:t>
            </a:r>
            <a:endParaRPr lang="en-US" altLang="ja-JP" sz="26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200"/>
              </a:lnSpc>
              <a:spcBef>
                <a:spcPts val="0"/>
              </a:spcBef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ជាពាក្យកាត់នៃ K(គិកេង(គ្រោះថ្នាក់)) Y(យ៉ុឈិ(ព្យាករណ៍)) T(ត្រេននីង(ហ្វឹកហាត់))។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200"/>
              </a:lnSpc>
              <a:spcBef>
                <a:spcPts val="0"/>
              </a:spcBef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មុនចាប់ផ្តើមការងារ ត្រូវពិភាក្សាជាមួយអ្នកពាក់ព័ន្ធដូចគ្នាអំពី "តើមានគ្រោះថ្នាក់បែបណាបង្កប់ខ្លួន" ក្នុងការងារនេះ ពិភាក្សាអំពីគ្រោះថ្នាក់ដែលបង្កប់ខ្លួនក្នុងការងារនិងឧបទ្ទវហេតុជាដើមដែលកើតឡើងដោយសារវា </a:t>
            </a:r>
            <a:endParaRPr lang="en-US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20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ដូចជា "ត្រង់នេះគ្រោះថ្នាក់" "ជាលទ្ធផល ○○អាចនឹងកើតឡើង" ជាដើម</a:t>
            </a:r>
            <a:endParaRPr lang="en-US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20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 ហើយកំណត់គ្រោះថ្នាក់ទុកជាមុននិងពិចារណា/អនុវត្តវិធានការ។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3816000"/>
            <a:ext cx="2421000" cy="2421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394975" y="3127640"/>
            <a:ext cx="4087955" cy="891000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ts val="1900"/>
              </a:lnSpc>
            </a:pPr>
            <a:r>
              <a:rPr lang="km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ជណ្តើរកន្លែងនេះងងឹតមើលទីតាំងជើងមិនឃើញទេ ហេតុនេះអាចនឹងជំពប់រមៀលធ្លាក់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39418" y="3213000"/>
            <a:ext cx="3163856" cy="791998"/>
          </a:xfrm>
          <a:prstGeom prst="wedgeRoundRectCallout">
            <a:avLst>
              <a:gd name="adj1" fmla="val 45169"/>
              <a:gd name="adj2" fmla="val 6462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ts val="1800"/>
              </a:lnSpc>
            </a:pPr>
            <a:r>
              <a:rPr lang="km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កម្រាលផ្លូវដើរខាងក្រៅគឺជាបន្ទះដែក ហេតុនេះបើមានភ្លៀង វាអាចនឹងងាយរអិល</a:t>
            </a:r>
            <a:endParaRPr kumimoji="1" lang="ja-JP" altLang="en-US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4976" y="5517001"/>
            <a:ext cx="3828036" cy="1080000"/>
          </a:xfrm>
          <a:prstGeom prst="wedgeRoundRectCallout">
            <a:avLst>
              <a:gd name="adj1" fmla="val 29324"/>
              <a:gd name="adj2" fmla="val -67246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ts val="1900"/>
              </a:lnSpc>
            </a:pPr>
            <a:r>
              <a:rPr lang="km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ថ្ងៃនេះមានការងារដែលប្រើគ្រឿងចក្រធន់ធ្ងន់ អ៊ីចឹងបើចាត់តាំងដូចពេលនេះ គឺអាចនឹងប៉ះជាមួយបុគ្គលិកសន្តិសុខ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24430" y="4004998"/>
            <a:ext cx="2741263" cy="1368002"/>
          </a:xfrm>
          <a:prstGeom prst="wedgeRoundRectCallout">
            <a:avLst>
              <a:gd name="adj1" fmla="val 66006"/>
              <a:gd name="adj2" fmla="val 260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ts val="1900"/>
              </a:lnSpc>
            </a:pPr>
            <a:r>
              <a:rPr lang="km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អ៊ីចឹង យើងត្រៀមស្បែកជើងដែលភ្ជាប់ប្រដាប់ការពាររអិល។ ចុះបើក្រាលកម្រាលនៅផ្លូវយ៉ាងម៉េចដែរ?</a:t>
            </a:r>
            <a:endParaRPr kumimoji="1" lang="ja-JP" altLang="en-US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73989" y="4322246"/>
            <a:ext cx="3646011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m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សាកសុំឲ្យដាក់ភ្លើងបំភ្លឺយ៉ាងម៉េចដែរ? ពិលត្រូវតែមានដាច់ខាត។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960976" y="6269239"/>
            <a:ext cx="4715024" cy="494208"/>
          </a:xfrm>
          <a:prstGeom prst="wedgeRoundRectCallout">
            <a:avLst>
              <a:gd name="adj1" fmla="val -18743"/>
              <a:gd name="adj2" fmla="val -800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m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តោះយើងពិនិត្យឡើងវិញនូវផែនការរួមទាំងការចាត់តាំង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12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សូមអនុវត្តសកម្មភាពព្យាករណ៍គ្រោះថ្នាក់(KYT)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6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វិធីសាស្ត្រKYTមូលដ្ឋាន4ជុំ</a:t>
            </a:r>
            <a:endParaRPr lang="en-US" altLang="ja-JP" sz="26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ct val="100000"/>
              </a:lnSpc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ជាវិធីសាស្ត្រមូលដ្ឋាននៃKYTដែលស្វែងរក ក្តាប់ឲ្យបាន ដោះស្រាយនូវគ្រោះថ្នាក់ដែលបង្កប់ខ្លួនក្នុងកន្លែងការងារនិងការងារដោយប្រើផ្ទាំងរូបភាពនិងទីតាំងផ្ទាល់ វត្ថុផ្ទាល់ ដោយធ្វើការជាក្រុម។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3870"/>
              </p:ext>
            </p:extLst>
          </p:nvPr>
        </p:nvGraphicFramePr>
        <p:xfrm>
          <a:off x="612000" y="2205001"/>
          <a:ext cx="8280000" cy="434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687"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ជុំ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ទិដ្ឋភាពទូទៅ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437"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【1R】ក្តាប់ស្ថានភាពបច្ចុប្បន្ន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សាកលើកឡើងថាតើមានគ្រោះថ្នាក់បែបណាខ្លះកំពុងបង្កប់ខ្លួន!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437"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【2R】តាមរក</a:t>
                      </a:r>
                      <a:endParaRPr lang="en-US" sz="22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លក្ខណៈដើម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ចម្រាញ់យកថាតើត្រង់ណាជាចំណុចសំខាន់!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437"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【3R】បង្កើត</a:t>
                      </a:r>
                      <a:endParaRPr lang="en-US" sz="22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វិធានការ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សាកល្បងពិចារណាថាធ្វើយ៉ាងទើបអាច</a:t>
                      </a:r>
                      <a:endParaRPr lang="en-US" sz="22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ការពារបាន!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437"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【4R】កំណត់</a:t>
                      </a:r>
                      <a:endParaRPr lang="en-US" sz="22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គោលដៅ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កំណត់គោលដៅសកម្មភាពដើម្បីសម្រេច</a:t>
                      </a:r>
                      <a:endParaRPr lang="en-US" sz="22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2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វិធានការឲ្យបាន!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下矢印 3"/>
          <p:cNvSpPr/>
          <p:nvPr/>
        </p:nvSpPr>
        <p:spPr>
          <a:xfrm>
            <a:off x="1548000" y="357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5445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4509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13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ករណីសិក្សានៃKYT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km" sz="20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ោះសាកល្បងអនុវត្តKYTដោយប្រើករណីបំពេញការងារផ្តល់សញ្ញានាំផ្លូវអ្នកឆ្លងកាត់នៅការដ្ឋានសំណង់ផ្លូវថ្នល់!</a:t>
            </a:r>
            <a:endParaRPr lang="en-US" altLang="ja-JP" sz="2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5" name="図 4" descr="\\irfsvc42\div5\環境ｴﾈﾙｷﾞｰ第１部\c一般\e1c_proj\2019\リスクT\1900632_MHLW安全教育\31_警備業安全衛生教育マニュアル作成\03_マニュアル\0115_警備業イラスト1\①イラスト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8" y="1485000"/>
            <a:ext cx="4188563" cy="41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14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ករណីសិក្សានៃKYT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m" sz="18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ោះសាកល្បងអនុវត្តKYTដោយប្រើករណីបំពេញការងារផ្តល់សញ្ញានាំផ្លូវអ្នកឆ្លងកាត់នៅការដ្ឋានសំណង់ផ្លូវថ្នល់!</a:t>
            </a:r>
            <a:endParaRPr lang="en-US" altLang="ja-JP" sz="18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25462"/>
              </p:ext>
            </p:extLst>
          </p:nvPr>
        </p:nvGraphicFramePr>
        <p:xfrm>
          <a:off x="612000" y="1268998"/>
          <a:ext cx="8280000" cy="534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km" sz="24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ជុំ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4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ទិដ្ឋភាពទូទៅ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m" sz="240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【1R】ក្តាប់ស្ថានភាពបច្ចុប្បន្ន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m" sz="24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【2R】តាមរក</a:t>
                      </a:r>
                      <a:endParaRPr lang="en-US" sz="24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4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លក្ខណៈដើម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m" sz="240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【3R】បង្កើតវិធានការ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m" sz="240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【4R】កំណត់គោលដៅ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15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ករណីសិក្សានៃKYT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m" sz="20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ោះសាកល្បងអនុវត្តKYTដោយប្រើករណីបំពេញការងារផ្តល់សញ្ញានាំផ្លូវអ្នកឆ្លងកាត់នៅការដ្ឋានសំណង់ផ្លូវថ្នល់!</a:t>
            </a:r>
            <a:endParaRPr lang="en-US" altLang="ja-JP" sz="2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4641"/>
              </p:ext>
            </p:extLst>
          </p:nvPr>
        </p:nvGraphicFramePr>
        <p:xfrm>
          <a:off x="612000" y="1340922"/>
          <a:ext cx="8280000" cy="5207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99">
                <a:tc>
                  <a:txBody>
                    <a:bodyPr/>
                    <a:lstStyle/>
                    <a:p>
                      <a:pPr algn="ctr" rtl="0"/>
                      <a:r>
                        <a:rPr lang="km" sz="24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ជុំ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24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ទិដ្ឋភាពទូទៅ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19">
                <a:tc>
                  <a:txBody>
                    <a:bodyPr/>
                    <a:lstStyle/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【1R】ក្តាប់ស្ថានភាពបច្ចុប្បន្ន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ផ្តោតការប្រុងប្រយ័ត្នចំពោះអ្នកឆ្លងកាត់ ហើយអាចនឹងមិនចាប់អារម្មណ៍និងត្រូវបានកៀរដោយអេស្កាវ៉ាទ័រដែលមកជិត។</a:t>
                      </a:r>
                    </a:p>
                    <a:p>
                      <a:pPr marL="182880" indent="-18288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អាចនឹងជាន់ក្រួសដែលចេញពីដីចាក់បំពេញហើយរអិលដួល។</a:t>
                      </a:r>
                    </a:p>
                    <a:p>
                      <a:pPr marL="182880" indent="-18288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អាចនឹងត្រូវដៃអេស្កាវ៉ាទ័រដែលបង្វិលភ្លាមៗបុកប៉ះ។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382">
                <a:tc>
                  <a:txBody>
                    <a:bodyPr/>
                    <a:lstStyle/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【2R】តាមរក</a:t>
                      </a:r>
                      <a:endParaRPr lang="en-US" sz="20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លក្ខណៈដើម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b="1" u="sng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ផ្តោតការប្រុងប្រយ័ត្នចំពោះអ្នកឆ្លងកាត់ ហើយអាចនឹងមិនចាប់អារម្មណ៍និងត្រូវបានកៀរដោយអេស្កាវ៉ាទ័រដែលមក</a:t>
                      </a:r>
                      <a:endParaRPr lang="en-US" sz="1750" b="1" u="sng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marL="0" indent="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750" b="1" u="none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   </a:t>
                      </a:r>
                      <a:r>
                        <a:rPr lang="km" sz="1750" b="1" u="sng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ជិត។</a:t>
                      </a:r>
                    </a:p>
                    <a:p>
                      <a:pPr marL="182880" indent="-182880" algn="l" rtl="0">
                        <a:lnSpc>
                          <a:spcPts val="19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អាចនឹងជាន់ក្រួសដែលចេញពីដីចាក់បំពេញហើយរអិលដួល។</a:t>
                      </a:r>
                    </a:p>
                    <a:p>
                      <a:pPr marL="182880" indent="-182880" algn="l" rtl="0">
                        <a:lnSpc>
                          <a:spcPts val="19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អាចនឹងត្រូវដៃអេស្កាវ៉ាទ័រដែលបង្វិលភ្លាមៗបុកប៉ះ។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413">
                <a:tc>
                  <a:txBody>
                    <a:bodyPr/>
                    <a:lstStyle/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【3R】បង្កើត</a:t>
                      </a:r>
                      <a:endParaRPr lang="en-US" sz="20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វិធានការ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rtl="0">
                        <a:lnSpc>
                          <a:spcPts val="19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ឈរគេចចេញពីទិសធ្វើដំណើររបស់អេស្កាវ៉ាទ័រ។</a:t>
                      </a:r>
                    </a:p>
                    <a:p>
                      <a:pPr marL="182880" indent="-182880" algn="l" rtl="0">
                        <a:lnSpc>
                          <a:spcPts val="19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កំណត់ទុកជាមុនដោយអ្នកបើកបរនិងបុគ្គលិកសន្តិសុខនូវវិធីសាស្ត្រផ្តល់សញ្ញាពេលផ្លាស់ទីអេស្កាវ៉ាទ័រ។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101">
                <a:tc>
                  <a:txBody>
                    <a:bodyPr/>
                    <a:lstStyle/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【4R】កំណត់</a:t>
                      </a:r>
                      <a:endParaRPr lang="en-US" sz="200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ctr" rtl="0"/>
                      <a:r>
                        <a:rPr lang="km" sz="20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គោលដៅ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ពេលផ្លាស់ទីអេស្កាវ៉ាទ័រ អ្នកបើកបរត្រូវទាក់ទងបុគ្គលិក</a:t>
                      </a:r>
                      <a:endParaRPr lang="en-US" sz="175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marL="0" indent="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   </a:t>
                      </a: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សន្តិសុខដោយប្រើវិទ្យុទាក់ទង ហើយបន្ទាប់ពីទាំងសងខាង</a:t>
                      </a:r>
                      <a:endParaRPr lang="en-US" sz="175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marL="0" indent="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    </a:t>
                      </a: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បញ្ជាក់ថាមានសុវត្ថិភាព សឹមផ្លាស់ទី។ (ករណីមិនអាច</a:t>
                      </a:r>
                      <a:endParaRPr lang="en-US" sz="175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marL="0" indent="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    </a:t>
                      </a:r>
                      <a:r>
                        <a:rPr lang="km" sz="17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បញ្ជាក់ មិនត្រូវផ្លាស់ទីទេ។)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16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សូមអនុវត្ត ស៤ ស៥ ដើម្បីកែលម្អបរិស្ថានកន្លែងការងារដែលមានសុវត្ថិភាព។</a:t>
            </a:r>
            <a:endParaRPr kumimoji="1" lang="en-US" altLang="ja-JP" sz="20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78988"/>
              </p:ext>
            </p:extLst>
          </p:nvPr>
        </p:nvGraphicFramePr>
        <p:xfrm>
          <a:off x="324430" y="789000"/>
          <a:ext cx="8711569" cy="575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080">
                <a:tc>
                  <a:txBody>
                    <a:bodyPr/>
                    <a:lstStyle/>
                    <a:p>
                      <a:pPr algn="l" rtl="0"/>
                      <a:r>
                        <a:rPr lang="km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សម្រិតសម្រាំង(Seiri)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km" sz="2000" b="1" dirty="0">
                          <a:solidFill>
                            <a:srgbClr val="F24F4F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បែងចែករបស់ត្រូវការនិងមិនត្រូវការ ហើយរបស់មិនត្រូវការ សូមបោះចោល។</a:t>
                      </a: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បើរបស់មិនត្រូវការត្រូវបានទុកដាក់ដោយមិនយកចិត្តទុកដាក់នៅផ្លូវឆ្លងកាត់ជាដើម នោះអាចនឹងជំពប់ដួល។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86">
                <a:tc>
                  <a:txBody>
                    <a:bodyPr/>
                    <a:lstStyle/>
                    <a:p>
                      <a:pPr algn="l" rtl="0"/>
                      <a:r>
                        <a:rPr lang="km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សណ្តាប់ធ្នាប់(Seiton)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m" sz="2000" b="1" dirty="0">
                          <a:solidFill>
                            <a:srgbClr val="F24F4F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សូមបែងចែកទុកដាក់ដើម្បីឲ្យងាយស្រួលប្រើរបស់ដែលត្រូវការ។</a:t>
                      </a: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ការច្នៃឲ្យអាចប្រើប្រាស់របស់ដែលត្រូវការនៅពេលដែលត្រូវការ នឹងធ្វើឲ្យប្រសិទ្ធផលការងារកើនឡើងផងដែរ។ ម្យ៉ាងទៀត សូមយកចិត្តទុកដាក់រៀបចំឲ្យបានត្រឹមត្រូវយកទុកកន្លែងដើមវិញបន្ទាប់ពីប្រើរួច(បើប្រើរូបថតបង្ហាញទីតាំងដើមទុកជាមុន នោះការរៀបចំសណ្តាប់ធ្នាប់នឹងងាយស្រួល)។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413">
                <a:tc>
                  <a:txBody>
                    <a:bodyPr/>
                    <a:lstStyle/>
                    <a:p>
                      <a:pPr algn="l" rtl="0"/>
                      <a:r>
                        <a:rPr lang="km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សម្អាត(Seiso)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m" sz="2000" b="1" dirty="0">
                          <a:solidFill>
                            <a:srgbClr val="F24F4F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សូមសម្អាតកម្ចាត់សំរាមនិងភាពកខ្វក់។</a:t>
                      </a: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ក្នុងករណីលើកម្រាលឥដ្ឋមានសំរាមឬអីវ៉ាន់រាយប៉ាយ ឬករណីផ្ទៃកម្រាលសើមដោយទឹកឬប្រឡាក់ប្រេង នោះអាចនឹងជំពប់ រអិលដួល។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080">
                <a:tc>
                  <a:txBody>
                    <a:bodyPr/>
                    <a:lstStyle/>
                    <a:p>
                      <a:pPr algn="l" rtl="0"/>
                      <a:r>
                        <a:rPr lang="km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ស្តង់ដារ(Seiketsu)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m" sz="2000" b="1" dirty="0">
                          <a:solidFill>
                            <a:srgbClr val="F24F4F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សូមរក្សាស្ថានភាពសម្រិតសម្រាំង សណ្តាប់ធ្នាប់ សម្អាត។</a:t>
                      </a: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ដើម្បីរក្សាបរិស្ថានកន្លែងការងារឲ្យមានផាសុកភាពជានិច្ច សូមធ្វើម្តងហើយម្តងទៀតនូវ សម្រិតសម្រាំង សណ្តាប់ធ្នាប់ សម្អាត។ វាចាំបាច់ដើម្បីរក្សាដំណើរការប្រក្រតីរបស់បរិក្ខារ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ជាដើមផងដែរ។ ម្យ៉ាងទៀត ការធ្វើជាស្តង់ដារ ក៏នាំទៅដល់ការការពារជំងឺឆ្លងផងដែរ។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080">
                <a:tc>
                  <a:txBody>
                    <a:bodyPr/>
                    <a:lstStyle/>
                    <a:p>
                      <a:pPr algn="l" rtl="0"/>
                      <a:r>
                        <a:rPr lang="km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ស្ថិតស្ថេរ(Shitsuke)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m" sz="2000" b="1" dirty="0">
                          <a:solidFill>
                            <a:srgbClr val="F24F4F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សូមអនុវត្ត ស៤ ហើយបណ្តុះជាទម្លាប់។</a:t>
                      </a: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វិធានដែលបានកំណត់ជាដើម សូមគោរពតាម ហើយបណ្តុះជាទម្លាប់ដោយអនុវត្តម្តងហើយម្តងទៀត។ ស៤ គឺមិនមែនគ្រាន់តែយល់នោះទេ សំខាន់ត្រូវចាំចេះអាចអនុវត្ត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algn="l" rtl="0">
                        <a:lnSpc>
                          <a:spcPts val="1700"/>
                        </a:lnSpc>
                      </a:pPr>
                      <a:r>
                        <a:rPr lang="km" sz="15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ជាក់ស្តែងបាន។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 descr="C:\Users\1907875\Desktop\1107_警備業イラスト_ラフ\p51\G_１_整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1037674"/>
            <a:ext cx="814834" cy="81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1907875\Desktop\1107_警備業イラスト_ラフ\p51\G_2_整頓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3" y="2440313"/>
            <a:ext cx="772687" cy="69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2\H_清掃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5291"/>
          <a:stretch/>
        </p:blipFill>
        <p:spPr bwMode="auto">
          <a:xfrm>
            <a:off x="994218" y="3501000"/>
            <a:ext cx="851361" cy="74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C:\Users\1907875\Desktop\1107_警備業イラスト_ラフ\p51\H_２_清潔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4" y="4786566"/>
            <a:ext cx="753374" cy="58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C:\Users\1907875\Desktop\1107_警備業イラスト_ラフ\p51\I_習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58" y="5859193"/>
            <a:ext cx="546025" cy="612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1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1413000"/>
            <a:ext cx="8499833" cy="129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999" y="2997000"/>
            <a:ext cx="8499833" cy="993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9999" y="4365000"/>
            <a:ext cx="8499833" cy="10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9999" y="5733001"/>
            <a:ext cx="8499833" cy="71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"ដួល"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Autofit/>
          </a:bodyPr>
          <a:lstStyle/>
          <a:p>
            <a:pPr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កន្លែងធ្វើការត្រូវធ្វើឲ្យមានសុវត្ថិភាពជានិច្ចដោយ ស៤ គឺ "សម្រិតសម្រាំង" "សណ្តាប់ធ្នាប់" "សម្អាត" "ស្តង់ដារ" !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បើនៅលើកម្រាលឥដ្ឋ អីវ៉ាន់ឬពពួកខ្សែភ្លើងជាដើមត្រូវបានដាក់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55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រញ៉េរញ៉ៃ នោះនឹងមានហានិភ័យជំពប់ដួលខ្ពស់។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បើផ្ទៃកម្រិលសើមដោយទឹក នោះនឹងងាយរអិល ហេតុនេះនឹងមាន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55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ហានិភ័យដួលខ្ពស់។</a:t>
            </a:r>
          </a:p>
          <a:p>
            <a:pPr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សូមពិនិត្យស្ថានភាពផ្ទៃកម្រាលនិងផ្លូវឆ្លងកាត់!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បើផ្ទៃកម្រាលសើមដោយទឹក នោះនឹងងាយរអិល ហើយលើសពីនេះ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55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បើមានគន្លាក់ខ្ពស់ទាបឬរដិបរដុបជាដើម នោះនឹងងាយជំពប់ ធ្វើឲ្យមាន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55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ហានិភ័យដួលខ្ពស់។</a:t>
            </a:r>
          </a:p>
          <a:p>
            <a:pPr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សូមធានាឲ្យបានគ្រប់គ្រាន់នូវពន្លឺបំភ្លឺផ្លូវឆ្លងកាត់!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បើមានកន្លែងដែលពន្លឺទៅមិនដល់ហើយងងឹត នោះនឹងមិនចាប់អារម្មណ៍ថាមានដាក់វត្ថុឬគន្លាក់ខ្ពស់ទាបជាដើម ហើយងាយនឹងជំពប់ ហេតុនេះនឹងមានហានិភ័យដួលខ្ពស់។</a:t>
            </a:r>
          </a:p>
          <a:p>
            <a:pPr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សូមប្រើប្រាស់ស្បែកជើងដែលមិនងាយដួល!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55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សូមការពារកុំឲ្យដួលដោយប្រើស្បែកជើងមិនងាយរអិលដូចជាស្បែកជើងបាតជ័រជាដើម។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18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"ដួល"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កន្លែងងាយរអិលចម្បងៗ</a:t>
            </a: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endParaRPr lang="en-US" altLang="ja-JP" sz="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កន្លែងងាយជំពប់ចម្បងៗ</a:t>
            </a: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11323"/>
              </p:ext>
            </p:extLst>
          </p:nvPr>
        </p:nvGraphicFramePr>
        <p:xfrm>
          <a:off x="432000" y="1071210"/>
          <a:ext cx="8460000" cy="203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08"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ក្នុងអគារ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ក្រៅអគារ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182">
                <a:tc>
                  <a:txBody>
                    <a:bodyPr/>
                    <a:lstStyle/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ផ្ទៃកម្រាលប្រឡាក់ដោយទឹកឬប្រេងជាដើម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កន្លែងដែលប្រើទឹកដូចជាបន្ទប់ងូតទឹក </a:t>
                      </a:r>
                      <a:endParaRPr lang="en-US" sz="1450" dirty="0">
                        <a:latin typeface="Khmer UI" panose="020B0502040204020203" pitchFamily="34" charset="0"/>
                        <a:ea typeface="Meiryo UI" panose="020B0604030504040204" pitchFamily="50" charset="-128"/>
                        <a:cs typeface="Khmer UI" panose="020B0502040204020203" pitchFamily="34" charset="0"/>
                      </a:endParaRPr>
                    </a:p>
                    <a:p>
                      <a:pPr marL="0" indent="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      </a:t>
                      </a: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ផ្ទះបាយជាដើម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កម្រាលឬព្រំដែលក្រាលកម្រាលឥដ្ឋដែលមិនសូវកកិត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កម្រាលថ្មនិងការក្រាលកម្រាលដែលប៉ូលារលោង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គម្របលូ(ពិសេសពេលសើម)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គម្របលូក្រឡា(បន្ទះគ្របរាងក្រឡា)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កម្រាលថ្មនិងបន្ទះទង់ដែងនៅការដ្ឋានសំណង់(បន្ទះលោហៈ)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ផ្ទៃលោហៈនៃជណ្តើរនិងផ្លូវឆ្លងកាត់</a:t>
                      </a:r>
                    </a:p>
                    <a:p>
                      <a:pPr marL="274320" indent="-274320" algn="l" rtl="0">
                        <a:lnSpc>
                          <a:spcPts val="2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ផ្ទៃផ្លូវដែលត្រជាក់កក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33062"/>
              </p:ext>
            </p:extLst>
          </p:nvPr>
        </p:nvGraphicFramePr>
        <p:xfrm>
          <a:off x="432000" y="3501000"/>
          <a:ext cx="84600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ក្នុងអគារ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ក្រៅអគារ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marL="274320" indent="-274320" algn="l" rtl="0">
                        <a:lnSpc>
                          <a:spcPts val="18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ផ្ទៃកម្រាលដែលមានគន្លាក់ខ្ពស់ទាបឬរដិបរដុប</a:t>
                      </a:r>
                    </a:p>
                    <a:p>
                      <a:pPr marL="274320" indent="-274320" algn="l" rtl="0">
                        <a:lnSpc>
                          <a:spcPts val="18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វត្ថុដែលត្រូវបានដាក់នៅផ្លូវឆ្លងកាត់ឬកម្រាលឥដ្ឋក្នុងអគារ</a:t>
                      </a:r>
                    </a:p>
                    <a:p>
                      <a:pPr marL="274320" indent="-274320" algn="l" rtl="0">
                        <a:lnSpc>
                          <a:spcPts val="18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កម្រាលឬព្រំដែលប៉ើងឡើងឬបត់</a:t>
                      </a:r>
                    </a:p>
                    <a:p>
                      <a:pPr marL="274320" indent="-274320" algn="l" rtl="0">
                        <a:lnSpc>
                          <a:spcPts val="18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ជើងតុឬឡប់ឡែ(បញ្ឈរ)</a:t>
                      </a:r>
                    </a:p>
                    <a:p>
                      <a:pPr marL="274320" indent="-274320" algn="l" rtl="0">
                        <a:lnSpc>
                          <a:spcPts val="18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ពពួកខ្សែភ្លើងដែលត្រូវបានដាក់ដោយមិនខ្វល់ច្រើន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l" rtl="0">
                        <a:lnSpc>
                          <a:spcPts val="21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ផ្លូវថ្នល់ ផ្លូវឆ្លងកាត់ដែលមានគន្លាក់ខ្ពស់ទាបឬរដិបរដុប</a:t>
                      </a:r>
                    </a:p>
                    <a:p>
                      <a:pPr marL="274320" indent="-274320" algn="l" rtl="0">
                        <a:lnSpc>
                          <a:spcPts val="21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ខឿនចិញ្ចើមផ្លូវ កំណល់ឡើងផ្លូវថ្មើរជើង កន្លែងដាំដើមឈើតាមដងផ្លូវជាដើម</a:t>
                      </a:r>
                    </a:p>
                    <a:p>
                      <a:pPr marL="274320" indent="-274320" algn="l" rtl="0">
                        <a:lnSpc>
                          <a:spcPts val="21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ជណ្តើរ ផ្លូវដើរដែលមានចលនា ជណ្តើរយន្ត</a:t>
                      </a:r>
                    </a:p>
                    <a:p>
                      <a:pPr marL="274320" indent="-274320" algn="l" rtl="0">
                        <a:lnSpc>
                          <a:spcPts val="21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m" sz="145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ផ្លូវជនពិការភ្នែកនិងជម្រាល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32000" y="5733000"/>
            <a:ext cx="8460000" cy="100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【ឧទាហរណ៍ករណី】</a:t>
            </a:r>
          </a:p>
          <a:p>
            <a:pPr rtl="0"/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បន្ទាប់ពីល្បាតនៅក្រៅអគារពេលមេឃភ្លៀង នៅពេលចូលក្នុងអគារទាំងស្បែកជើងសើម បានរអិលនឹងផ្ទៃកម្រាលហើយដួល។</a:t>
            </a:r>
            <a:endParaRPr kumimoji="1" lang="ja-JP" altLang="en-US" sz="20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19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373000"/>
            <a:ext cx="8591081" cy="113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920634"/>
            <a:ext cx="8591081" cy="1164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773000"/>
            <a:ext cx="5567082" cy="18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6" y="765000"/>
            <a:ext cx="8853023" cy="5903999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【ឧទាហរណ៍ករណីនៃគ្រោះថ្នាក់ការងារទី1】　</a:t>
            </a:r>
            <a:r>
              <a:rPr lang="km" sz="21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ពេលកំពុងផ្តល់សញ្ញានាំផ្លូវយានយន្តនៅការដ្ឋានពង្រីកផ្លូវថ្នល់ ត្រូវបានអេស្កាវ៉ាទ័រកៀរ</a:t>
            </a:r>
            <a:endParaRPr lang="en-US" altLang="ja-JP" sz="21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1 ស្ថានភាពកើតឡើងនៃគ្រោះថ្នាក់ការងារ</a:t>
            </a:r>
            <a:endParaRPr kumimoji="1"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បុគ្គលA(ចូលធ្វើការឆ្នាំទី2) ទទួលបន្ទុកផ្តល់សញ្ញានាំផ្លូវចរាចរណ៍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　 យានជំនិះទូទៅនៅការដ្ឋានសំណង់ក្នុងនាមជាបុគ្គលិកសន្តិសុខ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បុគ្គលBដែលជាអ្នកបើកបរហើយក៏ជាអ្នកទទួលខុសត្រូវការងារ</a:t>
            </a:r>
            <a:endParaRPr 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នៅការដ្ឋានសំណង់ នៅថ្ងៃកើតហេតុបានប្រើប្រាស់អេស្កាវ៉ាទ័រ</a:t>
            </a:r>
            <a:endParaRPr 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ធ្វើការរៀបចំគ្រឹះផ្លូវដូចជាពង្រីកផ្លូវជាដើមរបស់ខេត្ត។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បុគ្គលBកំពុងធ្វើការប្រើកម្លាំងសង្កត់កម្ទេចថ្មខណៈដែលបើកបរ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អេស្កាវ៉ាទ័រថយក្រោយបណ្តើរ ពេលនោះអេស្កាវ៉ាទ័របានកៀរចំត្រង់</a:t>
            </a:r>
            <a:endParaRPr 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ផ្នែកក្បាលរបស់បុគ្គលA។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2 ការងារដែលគ្មានសុវត្ថិភាព</a:t>
            </a:r>
            <a:endParaRPr kumimoji="1"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បុគ្គលBបានបើកអេស្កាវ៉ាទ័រថយក្រោយដោយមិនពិនិត្យខាងក្រោយឲ្យបានគ្រប់គ្រាន់។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បុគ្គលAបានផ្លាស់ទីពីទីតាំងដែលបានកំណត់ ចូលទីតាំងការងាររបស់អេស្កាវ៉ាទ័រ(ទីតាំងដែលតាមពិតគឺ</a:t>
            </a:r>
            <a:endParaRPr 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មិនត្រូវចូល)។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ផែនការការងារនិងជំហានការងារដែលគិតដល់ការវិវឌ្ឍន ការប្រែប្រួលរបស់ការងារ គឺមិនច្បាស់លាស់។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មិនបានចាត់តាំងអ្នកឃ្លាំមើលការងារទាំងមូល។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3 ដើម្បីការធ្វើការងារដោយសុវត្ថិភាព</a:t>
            </a:r>
            <a:endParaRPr kumimoji="1"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ពិនិត្យឡើងវិញនិងធ្វើឲ្យមានភាពច្បាស់លាស់នូវផែនការនិងជំហានការងារដែលគិតដល់ស្ថានភាពវិវឌ្ឍន</a:t>
            </a:r>
            <a:endParaRPr 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នៃការងារនិងការប្រែប្រួលស្ថានភាពទីតាំងផ្ទាល់។</a:t>
            </a:r>
            <a:endParaRPr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ចាត់តាំងដោយសមស្របនូវបុគ្គលិកផ្តល់សញ្ញានាំផ្លូវចរាចរណ៍ដោយគិតដល់បទពិសោធន៍ជាដើម។</a:t>
            </a:r>
            <a:endParaRPr kumimoji="1" lang="en-US" altLang="ja-JP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ធ្វើឲ្យមានភាពច្បាស់លាស់នូវការណែនាំមុនចាប់ផ្តើមការងារដូចជាបរិវេណមានគ្រោះថ្នាក់និងតំបន់</a:t>
            </a:r>
            <a:endParaRPr 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8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ហាមឃាត់ទីតាំងឈរជាដើម និងគោរពតាមវិធាននោះ។</a:t>
            </a:r>
            <a:endParaRPr kumimoji="1" lang="ja-JP" altLang="en-US" sz="18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នៅកន្លែងការងារមានគ្រោះថ្នាក់ច្រើនបែប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4" name="図 3" descr="http://anzeninfo.mhlw.go.jp/anzen/sai/image/sai13/sai13-970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1342390"/>
            <a:ext cx="2781935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976" y="765000"/>
            <a:ext cx="8853023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5024" y="5013000"/>
            <a:ext cx="8499833" cy="7590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1190" y="1466102"/>
            <a:ext cx="8571833" cy="714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961872"/>
            <a:ext cx="8499833" cy="737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5023" y="4104463"/>
            <a:ext cx="8499833" cy="548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5023" y="6165000"/>
            <a:ext cx="8499833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6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"គ្រោះថ្នាក់ចរាចរណ៍"</a:t>
            </a:r>
            <a:endParaRPr kumimoji="1" lang="en-US" altLang="ja-JP" sz="26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42325"/>
            <a:ext cx="8853023" cy="577123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ឧបករណ៍ដែលត្រូវបានកំណត់ សូមដាក់ជាប់នឹងខ្លួន!</a:t>
            </a:r>
          </a:p>
          <a:p>
            <a:pPr marL="468000" lvl="1" rtl="0">
              <a:lnSpc>
                <a:spcPct val="1000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សូមពាក់ឧបករណ៍ដែលត្រូវបានកំណត់ដូចជា ទង់/ដំបងបញ្ជាចរាចរណ៍ កញ្ចែ វិទ្យុទាក់ទង មួកការពារ(មួកសុវត្ថិភាព) អាវកាក់ក្រៅដែលចាំងពន្លឺជាដើម 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ហើយទន្ទឹមនឹងនេះចំពោះឧបករណ៍ប្រើថ្ម សូមពិនិត្យកម្រិតថ្មនៅសល់។​</a:t>
            </a:r>
          </a:p>
          <a:p>
            <a:pPr rtl="0"/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ជាគោលការណ៍សូមឈរនៅផ្លូវថ្មើរជើង!</a:t>
            </a:r>
          </a:p>
          <a:p>
            <a:pPr marL="468000" lvl="1" rtl="0">
              <a:lnSpc>
                <a:spcPct val="1000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ក្រៅពីករណីដែលគ្មានជម្រើស ទោះបីផ្លូវថ្នល់ដែលមើលឃើញច្បាស់ក៏ដោយពិសេសពេលយប់ឬពេលពន្លឺចំពីមុខជាដើម ពីអ្នកបើកបរមក អាចនឹងពិបាកមើលឃើញបុគ្គលិកសន្តិសុខ។</a:t>
            </a:r>
          </a:p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សូមឈរនៅកន្លែងដែលពីអ្នកបើកបរយានយន្តមកគឺមើលឃើញច្បាស់!</a:t>
            </a:r>
          </a:p>
          <a:p>
            <a:pPr marL="457200" lvl="1" rtl="0">
              <a:lnSpc>
                <a:spcPct val="1000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បើឈរនៅកន្លែងដែលជាជ្រុងដែលមើលមិនឃើញរបស់អ្នកបើកបរ នោះអ្នកបើកបរអាចនឹងមិនចាប់អារម្មណ៍នឹងបុគ្គលិកសន្តិសុខហើយចាប់ផ្តើមបើកបរ។</a:t>
            </a:r>
          </a:p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សូមរក្សាចន្លោះសុវត្ថិភាពសមស្របពីយានជំនិះ!</a:t>
            </a:r>
          </a:p>
          <a:p>
            <a:pPr marL="468000" lvl="1" rtl="0">
              <a:lnSpc>
                <a:spcPct val="1000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ការរក្សាចន្លោះសុវត្ថិភាពសមស្របនឹងផ្តល់គម្លាតឆ្លើយតបចំពោះការស្ទុះលឿនដោយមិននឹកស្មានរបស់យានជំនិះ ឬការដួលជាដើមរបស់បុគ្គលិកសន្តិសុខខ្លួនឯងនៅពេលអាកាសធាតុមិនល្អ។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សូមផ្តល់សញ្ញាដោយចលនាធំៗងាយស្រួលយល់!</a:t>
            </a: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ការផ្តល់សញ្ញាមិនច្បាស់លាស់នឹងនាំឲ្យអ្នកបើកបរវង្វេងឬផ្តល់សញ្ញានាំផ្លូវមិនត្រឹមត្រូវ។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20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431" y="693000"/>
            <a:ext cx="453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24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【ពេលត្រៀមលក្ខណៈជាមុន】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431" y="2205000"/>
            <a:ext cx="57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24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【ពេលផ្តល់សញ្ញានាំផ្លូវចរាចរណ៍】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4976" y="2243778"/>
            <a:ext cx="8853023" cy="44972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1190" y="1472798"/>
            <a:ext cx="8571833" cy="7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3020650"/>
            <a:ext cx="8499833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6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"គ្រោះថ្នាក់ចរាចរណ៍"</a:t>
            </a:r>
            <a:endParaRPr kumimoji="1" lang="en-US" altLang="ja-JP" sz="26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30891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សូមយកចិត្តទុកដាក់ផ្តល់សញ្ញាដោយទុកគម្លាត!</a:t>
            </a:r>
          </a:p>
          <a:p>
            <a:pPr marL="468000" lvl="1" rtl="0"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ការប្រុងប្រយ័ត្ននឹងចម្ងាយឈប់ជាដើម និងការផ្តល់សញ្ញាដោយទុកគម្លាតពិសេសពេលអាកាសធាតុមិនល្អឬនៅរដូវរងាដែលផ្ទៃផ្លូវត្រជាក់កកជាដើម នឹងជួយដល់ការធានាសុវត្ថិភាព។</a:t>
            </a:r>
          </a:p>
          <a:p>
            <a:pPr rtl="0"/>
            <a:endParaRPr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សូមយកចិត្តទុកដាក់បើកបរឲ្យមានសុវត្ថិភាព!</a:t>
            </a:r>
          </a:p>
          <a:p>
            <a:pPr marL="468000" lvl="1" rtl="0"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ក្នុងករណីបើកបរយានជំនិះយាមកាមជាដើម ចាំបាច់ត្រូវយកចិត្តទុកដាក់បើកបរឲ្យមានសុវត្ថិភាព ហើយទន្ទឹមនឹងនេះក៏ត្រូវគោរពសុជីវធម៌ដើម្បីកុំឲ្យបង្កគ្រោះថ្នាក់ចរាចរណ៍។</a:t>
            </a:r>
          </a:p>
          <a:p>
            <a:pPr marL="239400" lvl="1" indent="0" rtl="0">
              <a:spcBef>
                <a:spcPts val="0"/>
              </a:spcBef>
              <a:buNone/>
            </a:pPr>
            <a:endParaRPr lang="ja-JP" alt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32000" y="3933000"/>
            <a:ext cx="8460000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【ឧទាហរណ៍ករណី】</a:t>
            </a:r>
          </a:p>
          <a:p>
            <a:pPr rtl="0">
              <a:lnSpc>
                <a:spcPct val="90000"/>
              </a:lnSpc>
            </a:pPr>
            <a:r>
              <a:rPr lang="km" sz="22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នៅថ្ងៃដែលផ្លូវថ្នល់ត្រជាក់កក ដោយសារផ្តល់សញ្ញាឲ្យឈប់ទៅកង់ដែលកំពុងធ្វើដំណើរដោយគិតពេលវេលាដូចគ្នានឹងពេលធម្មតា កង់ឈប់មិនទាន់ហើយបានប៉ះគ្នាជាមួយគាត់។</a:t>
            </a:r>
            <a:endParaRPr kumimoji="1" lang="ja-JP" altLang="en-US" sz="22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32000" y="5294476"/>
            <a:ext cx="8460000" cy="13025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【ឧទាហរណ៍ករណី】</a:t>
            </a:r>
          </a:p>
          <a:p>
            <a:pPr rtl="0">
              <a:lnSpc>
                <a:spcPct val="90000"/>
              </a:lnSpc>
            </a:pPr>
            <a:r>
              <a:rPr lang="km" sz="22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ពេលកំពុងផ្តល់សញ្ញានាំផ្លូវចរាចរណ៍ក្នុងពេលអាកាសធាតុមិនល្អ ដំបងបញ្ជាចរាចរណ៍បានអស់ថ្មប៉ុន្តែនៅប្រើទាំងបែបនោះ ហេតុនេះអ្នកបើកបររថយន្តពិបាកមើលឃើញហើយរថយន្តក៏បានប៉ះគ្នាជាមួយគាត់។</a:t>
            </a:r>
            <a:endParaRPr kumimoji="1" lang="ja-JP" altLang="en-US" sz="22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21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4431" y="693000"/>
            <a:ext cx="51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24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【ពេលផ្តល់សញ្ញានាំផ្លូវចរាចរណ៍】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431" y="2277000"/>
            <a:ext cx="388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24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【ពេលបើកបរ】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4976" y="750661"/>
            <a:ext cx="8853023" cy="1491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3703" y="2323739"/>
            <a:ext cx="8853023" cy="1417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053000"/>
            <a:ext cx="8499834" cy="5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999" y="1983110"/>
            <a:ext cx="8499833" cy="827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8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"អាការឈឺចង្កេះ"</a:t>
            </a:r>
            <a:endParaRPr kumimoji="1" lang="en-US" altLang="ja-JP" sz="28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វត្ថុធ្ងន់ សូមជញ្ជូនដោយប្រើរទេះរុញអីវ៉ាន់។</a:t>
            </a:r>
          </a:p>
          <a:p>
            <a:pPr marL="468000" lvl="1" rtl="0"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សូមធ្វើឲ្យបន្ទុកចំពោះផ្នែកចង្កេះតូចបំផុតដោយជញ្ជូនវត្ថុធ្ងន់ដោយប្រើឧបករណ៍ដូចជារទេះរុញអីវ៉ាន់និងហឹបជាដើម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វត្ថុធ្ងន់សូមចាត់ចែងដោយឥរិយាបថត្រឹមត្រូវ!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ក្នុងករណីទោះជាយ៉ាងណាក៏មិនអាចប្រើឧបករណ៍បាន សូមដកអីវ៉ាន់ជុំវិញនិងពពួកខ្សែចេញ រួចបង្ខិតវត្ថុធ្ងន់មកជិតខ្លួនតាមដែលអាច ហើយចាត់ចែង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spcBef>
                <a:spcPts val="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ដោយឥរិយាបថដែលធ្វើឲ្យទីប្រជុំទម្ងន់ទាប។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65585"/>
              </p:ext>
            </p:extLst>
          </p:nvPr>
        </p:nvGraphicFramePr>
        <p:xfrm>
          <a:off x="432000" y="2925000"/>
          <a:ext cx="84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ពេលលើកវត្ថុធ្ងន់ឡើង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ពេលកាន់អីវ៉ាន់ប្តូរទិសដៅ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40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1\②-１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1404000" y="3350379"/>
            <a:ext cx="2113053" cy="194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3350379"/>
            <a:ext cx="1990071" cy="199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 1"/>
          <p:cNvSpPr/>
          <p:nvPr/>
        </p:nvSpPr>
        <p:spPr>
          <a:xfrm>
            <a:off x="729624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m" sz="1400" b="1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ពេលលើកអីវ៉ាន់ឡើងពីកម្រាលឥដ្ឋឬផ្ទៃដី សូមដាក់ជើងម្ខាងទៅមុខបន្តិច ពត់ជង្គង់ បន្ទន់ចង្កេះចុះឲ្យសមល្មមហើយកាន់ឱប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/>
            <a:r>
              <a:rPr lang="km" sz="1400" b="1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វត្ថុធ្ងន់។ ចុងក្រោយ សូមក្រោកឈរដោយលាជង្គង់វិញ។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940792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m" sz="1400" b="1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ពេលកាន់អីវ៉ាន់ប្តូរទិសដៅ សូមរក្សាឥរិយាបថដោយមិនបង្ខំដោយបង្វិលទាំងខ្លួន។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22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1620000" y="1585425"/>
            <a:ext cx="3397783" cy="284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36167" y="1413000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8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"អាការឈឺចង្កេះ"</a:t>
            </a:r>
            <a:endParaRPr kumimoji="1" lang="en-US" altLang="ja-JP" sz="28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សូមការពារការឈឺចង្កេះដោយធ្វើចលនារាងកាយដូចជាហាត់ប្រាណពត់ខ្លួនជាដើម!</a:t>
            </a:r>
          </a:p>
          <a:p>
            <a:pPr marL="468000" lvl="1" rtl="0">
              <a:lnSpc>
                <a:spcPct val="100000"/>
              </a:lnSpc>
              <a:spcBef>
                <a:spcPts val="0"/>
              </a:spcBef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ការហាត់ប្រាណពត់ខ្លួនជាប្រចាំដោយមិនមែនតែមុនពេលចាប់ផ្តើមការងារ នឹងអាចបង្ការការឈឺចង្កេះបាន។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2000" y="4911039"/>
            <a:ext cx="8460000" cy="16859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【ឧទាហរណ៍ករណី】</a:t>
            </a:r>
          </a:p>
          <a:p>
            <a:pPr rtl="0">
              <a:lnSpc>
                <a:spcPts val="2500"/>
              </a:lnSpc>
            </a:pPr>
            <a:r>
              <a:rPr lang="km" sz="24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បន្ទាប់ពីឈរយូរម៉ោងដើម្បីយាមកាម ពេលព្យាយាមយកអីវ៉ាន់ដែលដាក់លើកម្រាលឥដ្ឋ ដោយសារវាធ្ងន់លើសពីការស្មានហើយគាត់ស្ទើរឈរស្ទើរអង្គុយ ហេតុនេះចង្កេះស្រាប់តែឈឺកម្រើកមិនបាន។</a:t>
            </a:r>
            <a:endParaRPr kumimoji="1" lang="ja-JP" altLang="en-US" sz="24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33279"/>
              </p:ext>
            </p:extLst>
          </p:nvPr>
        </p:nvGraphicFramePr>
        <p:xfrm>
          <a:off x="1524000" y="2109141"/>
          <a:ext cx="6096000" cy="261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km"/>
                        <a:t>អនុវត្តការហាត់ប្រាណពត់ខ្លួន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099">
                <a:tc>
                  <a:txBody>
                    <a:bodyPr/>
                    <a:lstStyle/>
                    <a:p>
                      <a:pPr rtl="0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793422" y="2822550"/>
            <a:ext cx="2658578" cy="1398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m" sz="1400" b="1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បន្ថែមពីលើការធ្វើឲ្យសាច់ដុំមានភាពបត់បែន ការពង្រឹងសាច់ដុំដែលទ្រផ្នែកចង្កេះដូចជាសាច់ដុំពោះនិងសាច់ដុំខ្នង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/>
            <a:r>
              <a:rPr lang="km" sz="1400" b="1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ជាដើម នឹងអាចការពារការឈឺចង្កេះបាន។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23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413000"/>
            <a:ext cx="8499834" cy="1053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8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"ជំងឺស្ត្រូកកម្តៅ"</a:t>
            </a:r>
            <a:endParaRPr kumimoji="1" lang="en-US" altLang="ja-JP" sz="28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សូមបំពេញជាតិទឹកនិងជាតិអំបិលឲ្យបានញឹកញាប់ ហើយដកឃ្លាសម្រាក!</a:t>
            </a:r>
          </a:p>
          <a:p>
            <a:pPr marL="468000" lvl="1" rtl="0">
              <a:lnSpc>
                <a:spcPct val="100000"/>
              </a:lnSpc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សូមបំពេញជាតិទឹកនិងជាតិអំបិលពីពេលមុនចាប់ផ្តើមការងារ ហើយទទួលទានភេសជ្ជៈកីឡាជាដើមជាទៀងទាត់ ហើយជាមួយគ្នានេះសូមដកឃ្លាសម្រាកឲ្យបានញឹកញាប់។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強調線吹き出し 2 (枠付き) 6"/>
          <p:cNvSpPr/>
          <p:nvPr/>
        </p:nvSpPr>
        <p:spPr>
          <a:xfrm flipH="1">
            <a:off x="254976" y="2754139"/>
            <a:ext cx="4029024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មិនត្រឹមតែជាតិទឹកទេ សូមទទួលទានរួមទាំងជាតិអំបិល(សូដ្យូម)ផងដែរ។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សូមត្រៀម/ដាក់តាមខ្លួននូវភេសជ្ជៈកីឡានិងស្ករគ្រាប់ជាតិអំបិល ធ្វើយ៉ាងណាឲ្យអាចប្រើប្រាស់បានគ្រប់ពេល។</a:t>
            </a:r>
          </a:p>
        </p:txBody>
      </p:sp>
      <p:sp>
        <p:nvSpPr>
          <p:cNvPr id="8" name="強調線吹き出し 2 (枠付き) 7"/>
          <p:cNvSpPr/>
          <p:nvPr/>
        </p:nvSpPr>
        <p:spPr>
          <a:xfrm>
            <a:off x="4284000" y="4194139"/>
            <a:ext cx="4032000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សូមដកឃ្លាសម្រាកនៅបន្ទប់ត្រជាក់ល្មម។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ពេលសម្រាក សូមបំពេញជាតិទឹក/ជាតិអំបិល ហើយជាមួយគ្នានេះ សូមធ្វើឲ្យខ្លួនប្រាណ ក្បាល ដៃជើង ចុះត្រជាក់។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2529347"/>
            <a:ext cx="1400185" cy="154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4338139"/>
            <a:ext cx="1757375" cy="1466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24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36167" y="3789000"/>
            <a:ext cx="8499834" cy="2834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17870"/>
            <a:ext cx="8499834" cy="2285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ការឆ្លើយតបបន្ទាន់ពេលជំងឺស្ត្រូកកម្តៅកើតឡើង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ករណីសង្ស័យថាខ្លួនកើតជំងឺស្ត្រូកកម្តៅ</a:t>
            </a:r>
          </a:p>
          <a:p>
            <a:pPr marL="696600" lvl="1" indent="-457200" rtl="0">
              <a:lnSpc>
                <a:spcPts val="2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ពេលបើកញើសច្រើន វិលមុខ ធីងធោង សូមរាយការណ៍ទៅមិត្តរួមការងារឬអ្នកទទួលខុសត្រូវភ្លាមៗ រួចផ្លាស់ទីទៅកន្លែងត្រជាក់ល្មម បំពេញជាតិទឹកនិងជាតិអំបិល ហើយសម្រាក។</a:t>
            </a:r>
          </a:p>
          <a:p>
            <a:pPr marL="696600" lvl="1" indent="-457200" rtl="0">
              <a:lnSpc>
                <a:spcPts val="2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បើអាការនៅតែមិនធូរស្បើយ(កាន់តែធ្ងន់ធ្ងរ) ត្រូវរាយការណ៍ទៅមិត្តរួមការងារឬអ្នកទទួលខុសត្រូវ ហើយសុំឲ្យជួយទាក់ទងទៅមន្ទីរពេទ្យភ្លាម។</a:t>
            </a:r>
          </a:p>
          <a:p>
            <a:pPr marL="696600" lvl="1" indent="-457200" rtl="0">
              <a:lnSpc>
                <a:spcPts val="2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ក៏មានឧទាហរណ៍ករណីដែលដួលពេលកំពុងទៅផ្ទះឬក្រោយពេលទៅដល់ផ្ទះ ទោះបីអាការបានធូរស្បើយក្រោយសម្រាករួចក៏ដោយ ហេតុនេះក្រោយធ្វើការងាររួច សូមសម្រួលអារម្មណ៍រហូតដល់សីតុណ្ហភាពរាងកាយមកនៅធម្មតាវិញសិនសឹមត្រលប់ទៅ</a:t>
            </a:r>
            <a:endParaRPr lang="en-US" sz="1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Khmer UI" panose="020B0502040204020203" pitchFamily="34" charset="0"/>
                <a:cs typeface="Khmer UI" panose="020B0502040204020203" pitchFamily="34" charset="0"/>
              </a:rPr>
              <a:t>       </a:t>
            </a: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ផ្ទះ។</a:t>
            </a:r>
            <a:endParaRPr lang="en-US" altLang="ja-JP" sz="1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ករណីសង្ស័យថាមិត្តរួមការងារកើតជំងឺស្ត្រូកកម្តៅ</a:t>
            </a:r>
          </a:p>
          <a:p>
            <a:pPr marL="696600" lvl="1" indent="-457200" rtl="0">
              <a:lnSpc>
                <a:spcPts val="2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ពេលមិត្តរួមការងារមុខក្រហម ធីងធោង និយាយឬមានអាកប្បកិរិយាខុសពីធម្មតា សូមសួរនាំភ្លាមៗហើយនាំទៅកន្លែងត្រជាក់ល្មម ឲ្យបំពេញជាតិទឹកនិងជាតិអំបិលហើយឲ្យសម្រាក(សូមប្រាប់មិត្តរួមការងារដទៃឬអ្នកទទួលខុសត្រូវផងដែរ ហើយកុំទុកគាត់ចោលម្នាក់ឯងរហូតទាល់តែបានធូរស្បើយ)។</a:t>
            </a:r>
          </a:p>
          <a:p>
            <a:pPr marL="696600" lvl="1" indent="-457200" rtl="0">
              <a:lnSpc>
                <a:spcPts val="2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ក្នុងករណីដួល សូមធ្វើការឆ្លើយតបដូចជាទាក់ទងទៅមន្ទីរពេទ្យជាដើមដោយយោងតាម "ខិត្តប័ណ្ណវិធានការការពារជំងឺស្ត្រូកកម្តៅ" ជាដើម។</a:t>
            </a:r>
          </a:p>
          <a:p>
            <a:pPr marL="696600" lvl="1" indent="-457200" rtl="0">
              <a:lnSpc>
                <a:spcPts val="2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ដើម្បីឆ្លើយតបបន្ទាន់ដោយរលូន សូមហ្វឹកហាត់ជាប្រចាំនិងយកចិត្តទុកដាក់</a:t>
            </a:r>
            <a:endParaRPr lang="en-US" sz="1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Khmer UI" panose="020B0502040204020203" pitchFamily="34" charset="0"/>
                <a:cs typeface="Khmer UI" panose="020B0502040204020203" pitchFamily="34" charset="0"/>
              </a:rPr>
              <a:t>       </a:t>
            </a: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ធ្វើយ៉ាងណាឲ្យអាចឆ្លើយតបបានដោយគ្មានការរអាក់រអួល ហើយទន្ទឹមនឹងនេះ</a:t>
            </a:r>
            <a:endParaRPr lang="en-US" sz="1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Khmer UI" panose="020B0502040204020203" pitchFamily="34" charset="0"/>
                <a:cs typeface="Khmer UI" panose="020B0502040204020203" pitchFamily="34" charset="0"/>
              </a:rPr>
              <a:t>       </a:t>
            </a: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នៅមុនពេលចាប់ផ្តើមការងារ សូមពិនិត្យបញ្ជាក់ "តើត្រូវរាយការណ៍ទៅអ្នកណា" </a:t>
            </a:r>
            <a:endParaRPr lang="en-US" sz="1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Khmer UI" panose="020B0502040204020203" pitchFamily="34" charset="0"/>
                <a:cs typeface="Khmer UI" panose="020B0502040204020203" pitchFamily="34" charset="0"/>
              </a:rPr>
              <a:t>       </a:t>
            </a: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"ព័ត៌មានទំនាក់ទំនងរបស់មន្ទីរពេទ្យជាដើម" "កន្លែងសម្រាកនិងកន្លែងរក្សាទុក</a:t>
            </a:r>
            <a:endParaRPr lang="en-US" sz="1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Khmer UI" panose="020B0502040204020203" pitchFamily="34" charset="0"/>
                <a:cs typeface="Khmer UI" panose="020B0502040204020203" pitchFamily="34" charset="0"/>
              </a:rPr>
              <a:t>       </a:t>
            </a:r>
            <a:r>
              <a:rPr lang="km" sz="1800" dirty="0">
                <a:latin typeface="Khmer UI" panose="020B0502040204020203" pitchFamily="34" charset="0"/>
                <a:cs typeface="Khmer UI" panose="020B0502040204020203" pitchFamily="34" charset="0"/>
              </a:rPr>
              <a:t>ភេសជ្ជៈកីឡា" ជាដើម។</a:t>
            </a:r>
          </a:p>
          <a:p>
            <a:pPr rtl="0"/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25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5804999"/>
            <a:ext cx="8499834" cy="642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349000"/>
            <a:ext cx="8499834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74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6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"ធ្លាក់និងរមៀលធ្លាក់"</a:t>
            </a:r>
            <a:endParaRPr kumimoji="1" lang="en-US" altLang="ja-JP" sz="26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ផ្លូវល្បាតនិងផ្លូវឆ្លងកាត់ សូមពិនិត្យពេលនៅភ្លឺនៅឡើយ!</a:t>
            </a: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កន្លែងជណ្តើរនិងកន្លែងដែលមានគន្លាក់ខ្ពស់ទាប កន្លែងងាយរអិលជាដើម សូមពិនិត្យពេលនៅភ្លឺនៅឡើយ ហើយបើមានហានិភ័យនៃការរមៀលធ្លាក់ឬធ្លាក់ សូមចែករំលែកព័ត៌មានហើយបំបាត់ហានិភ័យនោះ។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ជើងជណ្តើរសូមដាក់ឲ្យនឹង!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ក្នុងករណីធ្វើការងារនៅទីខ្ពស់ដោយប្រើជណ្តើរជាដើម បើជើងវាមិនត្រូវបានដាក់ឲ្យនឹងទេ នោះនឹងមានហានិភ័យខ្ពស់នៃការធ្លាក់ពីជណ្តើរ ដួលជណ្តើរជាដើម។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>
              <a:lnSpc>
                <a:spcPts val="2500"/>
              </a:lnSpc>
              <a:spcBef>
                <a:spcPts val="600"/>
              </a:spcBef>
            </a:pP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កុំជិះម៉ាស៊ីនលើកឡើងចុះដែលមិនមែនជាជណ្តើរយន្តយោងសម្រាប់មនុស្ស</a:t>
            </a:r>
            <a:endParaRPr lang="en-US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z="22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និងអីវ៉ាន់ ដូចជាម៉ាស៊ីនលើករថយន្តជាដើម!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ម៉ាស៊ីនលើកគឺ "សម្រាប់អីវ៉ាន់" ហេតុនេះទោះមានហេតុផលបែបណាក៏ដោយ ការជិះវាគឺត្រូវបានហាមឃាត់។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87302"/>
              </p:ext>
            </p:extLst>
          </p:nvPr>
        </p:nvGraphicFramePr>
        <p:xfrm>
          <a:off x="432000" y="2997000"/>
          <a:ext cx="846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km" sz="1800" dirty="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ចំណុចប្រុងប្រយ័ត្នពេលប្រើប្រាស់ជណ្តើរ/ជណ្តើរជាន់ធ្វើការ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m" sz="18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ជណ្តើរនិងជណ្តើរជាន់ធ្វើការ សូមប្រើប្រាស់ដោយដាក់នៅលើផ្ទៃកម្រាលដែលរឹង កុំដាក់លើផ្ទៃកម្រាលដែលទន់ជ្រាយ។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m" sz="18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សូមដាក់គន្លឹះដើម្បីការពារកុំឲ្យជណ្តើរញែកជើងឲ្យបានត្រឹមត្រូវ រួចសឹមប្រើប្រាស់។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m" sz="18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សូមជៀសវាងប្រើប្រាស់ដោយឡើងឈរលើកំពូលឬអង្គុយច្រកកៀវលើកំពូលជណ្តើរ។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m" sz="1800" dirty="0">
                          <a:latin typeface="Khmer UI" panose="020B0502040204020203" pitchFamily="34" charset="0"/>
                          <a:ea typeface="Meiryo UI" panose="020B0604030504040204" pitchFamily="50" charset="-128"/>
                          <a:cs typeface="Khmer UI" panose="020B0502040204020203" pitchFamily="34" charset="0"/>
                        </a:rPr>
                        <a:t>ជណ្តើរដែលគន្លឹះឬប្រដាប់ស្រោបជើង(ផ្នែកជើងជណ្តើរ)ខូចខាត ឬជណ្តើរជាន់ធ្វើការដែលប្រែទ្រង់ទ្រាយជាដើម សូមកុំប្រើប្រាស់ហើយផ្លាស់ប្តូរតាមការគួរ។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26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2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3357000"/>
            <a:ext cx="8499834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277000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8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ចំណុចសំខាន់នៃការការពារគ្រោះថ្នាក់ "ត្រូវបានគាប"</a:t>
            </a:r>
            <a:endParaRPr kumimoji="1" lang="en-US" altLang="ja-JP" sz="28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សូមឈរនៅកន្លែងដែលពីអ្នកបើកបរយានយន្តមកគឺមើលឃើញច្បាស់!</a:t>
            </a:r>
          </a:p>
          <a:p>
            <a:pPr marL="468000" lvl="1" rtl="0">
              <a:lnSpc>
                <a:spcPts val="2300"/>
              </a:lnSpc>
              <a:spcBef>
                <a:spcPts val="60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បើឈរនៅកន្លែងដែលជាជ្រុងដែលមើលមិនឃើញរបស់អ្នកបើកបរ នោះអ្នក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60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បើកបរអាចនឹងមិនចាប់អារម្មណ៍នឹងបុគ្គលិកសន្តិសុខហើយចាប់ផ្តើមបើកបរ។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សូមពិនិត្យបរិវេណចលនារបស់ម៉ាស៊ីនលើកឡើងចុះនិងយានជំនិះពិសេស!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60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សូមពិនិត្យចលនា(ចលនាឡើងចុះ បរិវេណបង្វិលដៃអេស្កាវ៉ាទ័រជាដើម)របស់ម៉ាស៊ីនលើកឡើងចុះនិងយានជំនិះពិសេសដូចជាអេស្កាវ៉ាទ័រ ហើយរក្សាចន្លោះសុវត្ថិភាព។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សូមស្វែងយល់ទម្រង់របស់ទ្វារហើយធ្វើយ៉ាងណាកុំឲ្យគាបម្រាមដៃ!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60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សូមស្វែងយល់ទិសដៅបិទបើករបស់ទ្វារ ទម្រង់របស់ទ្វារស្វ័យប្រវត្តិជាដើម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60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ទុកជាមុន។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2000" y="4149000"/>
            <a:ext cx="8460000" cy="115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【ឧទាហរណ៍ករណី】</a:t>
            </a:r>
          </a:p>
          <a:p>
            <a:pPr rtl="0"/>
            <a:r>
              <a:rPr lang="km" sz="23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ពេលបម្រុងនឹងចេញក្រៅដើម្បីយាមកាមល្បាត ទ្វារត្រូវបានខ្យល់វាយហើយបិទយ៉ាងលឿនធ្វើឲ្យគាបដៃ។</a:t>
            </a:r>
            <a:endParaRPr kumimoji="1" lang="ja-JP" altLang="en-US" sz="23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32000" y="5378125"/>
            <a:ext cx="8460000" cy="1218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【ឧទាហរណ៍ករណី】</a:t>
            </a:r>
          </a:p>
          <a:p>
            <a:pPr rtl="0"/>
            <a:r>
              <a:rPr lang="km" sz="23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ដោយសារទម្លាក់បន្ទះទ្រលើកឡើងចុះខណៈដែលជើងនៅចំពីក្រោមម៉ាស៊ីនលើកឡើងចុះ ជើងត្រូវបានបន្ទះទ្រលើកឡើងចុះគាប។</a:t>
            </a:r>
            <a:endParaRPr kumimoji="1" lang="ja-JP" altLang="en-US" sz="2300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27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40000" y="5733263"/>
            <a:ext cx="8499834" cy="431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6166" y="3789000"/>
            <a:ext cx="8499834" cy="692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000" y="2709000"/>
            <a:ext cx="8499834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0000" y="1557000"/>
            <a:ext cx="8499834" cy="69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ចំណុចសំខាន់នៃការការពារ "គ្រោះថ្នាក់ពិសេសប្លែកក្នុងវិស័យសន្តិសុខ"</a:t>
            </a:r>
            <a:endParaRPr kumimoji="1" lang="en-US" altLang="ja-JP" sz="2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【ការឆ្លើយតបនឹងជនគួរឲ្យសង្ស័យ】</a:t>
            </a:r>
          </a:p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សូមសួរនាំដោយការពន្យល់គួរសម ដោយសម្តីស្មោះត្រង់!</a:t>
            </a:r>
          </a:p>
          <a:p>
            <a:pPr marL="468000" lvl="1" rtl="0"/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ការសម្របនឹងអារម្មណ៍ ទឹកចិត្តរបស់ភាគីម្ខាងទៀត អាចបញ្ជៀស</a:t>
            </a:r>
            <a:endParaRPr lang="en-US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buNone/>
            </a:pPr>
            <a:r>
              <a:rPr lang="en-US" sz="20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ការប៉ះទង្គិច។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សូមរក្សាគម្លាតចាំបាច់!</a:t>
            </a: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ដើម្បីបញ្ជៀសពីគ្រោះថ្នាក់ដោយផ្ទាល់ពីជនគួរឲ្យសង្ស័យ សូមជៀសវាងទៅក្បែរដោយមិនចាំបាច់។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សូមឆ្លើយតបនឹងជនគួរឲ្យសង្ស័យដោយមានគ្នាច្រើន!</a:t>
            </a: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កុំឆ្លើយតបនឹងជនសង្ស័យតែម្នាក់ឯង សូមឆ្លើយតបដោយប្រមូលម្តុំគ្នាមួយចំនួនជាក្រុម។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【ការឆ្លើយតបនឹងសត្វឃ្មុំ】</a:t>
            </a:r>
          </a:p>
          <a:p>
            <a:pPr marL="10800"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កុំចេះតែចូលទៅជិត កុំធ្វើឲ្យវារំជើបរំជួល!</a:t>
            </a:r>
            <a:endParaRPr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សូមពឹងពាក់ក្រុមហ៊ុនជំនាញ។</a:t>
            </a:r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28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40000" y="5516999"/>
            <a:ext cx="8499834" cy="1097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4220999"/>
            <a:ext cx="8499834" cy="892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322624"/>
            <a:ext cx="8499834" cy="1178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053000"/>
            <a:ext cx="8499834" cy="838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ចំណុចសំខាន់ពេលកើតមានស្ថានភាពខុសប្រក្រតី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ទាក់ទងទៅស្ថាប័នប៉ូលិសជាដើម</a:t>
            </a: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សូមសម្រួលអារម្មណ៍ឲ្យស្ងប់ហើយក្តាប់ស្ថានការណ៍ឲ្យបាន ហើយទន្ទឹមនឹងនេះ សូមអនុវត្តផងដែរនូវការការពារការរីករាលដាលនៃគ្រោះថ្នាក់ ការជួយសង្គ្រោះ/នាំផ្លូវអ្នករងរបួសជាដើមផងដែរ។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រក្សាសភាពទីតាំងផ្ទាល់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វត្ថុជាភ័ស្តុតាងដែលជាមូលហេតុនៃឧក្រិដ្ឋកម្មនិងគ្រោះថ្នាក់ នឹងត្រូវបានបន្សល់ទុកជាច្រើន។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សូមព្យាយាមរក្សាទុកស្ថានភាពទីតាំងផ្ទាល់ឲ្យនៅទាំងបែបនោះ ហើយសហការនឹងសកម្មភាពប្រមូលភ័ស្តុតាងជាដើមរបស់ប៉ូលិសនិងក្រុមពន្លត់អគ្គិភ័យ។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ធ្វើការជួយសង្គ្រោះបន្ទាន់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ធ្វើការនាំផ្លូវភៀសខ្លួន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បុគ្គលិកសន្តិសុខភាគច្រើនត្រូវបានផ្តល់តួនាទីដូចជានាំផ្លូវភៀសខ្លួននិងពន្លត់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ភ្លើងដំណាក់កាលដំបូងជាដើម ហេតុនេះសូមពិនិត្យសៀវភៅផែនការភៀសខ្លួន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 ហើយធ្វើការត្រៀមលក្ខណៈពាក់ព័ន្ធនឹងការនាំផ្លូវភៀសខ្លួនកុំឲ្យខកខាន។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200" dirty="0">
                <a:latin typeface="Khmer UI" panose="020B0502040204020203" pitchFamily="34" charset="0"/>
                <a:cs typeface="Khmer UI" panose="020B0502040204020203" pitchFamily="34" charset="0"/>
              </a:rPr>
              <a:t>ធ្វើការពន្លត់ភ្លើងដំណាក់កាលដំបូង</a:t>
            </a:r>
            <a:endParaRPr lang="en-US" altLang="ja-JP" sz="2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ករណីបានឃើញអគ្គិភ័យទ្រង់ទ្រាយតូចជាដើម ការសំខាន់គឺត្រូវនាំផ្លូវភៀសខ្លួនហើយជាមួយគ្នានេះព្យាយាមពន្លត់ភ្លើងដំណាក់កាលដំបូង។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>
              <a:lnSpc>
                <a:spcPts val="2300"/>
              </a:lnSpc>
              <a:spcBef>
                <a:spcPts val="0"/>
              </a:spcBef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ប៉ុន្តែ ករណីយល់ថាអាចមានគ្រោះថ្នាក់ដល់ខ្លួន ឬករណីភ្លើងឆេះរាលដាលដល់</a:t>
            </a:r>
            <a:endParaRPr lang="en-US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39400" lvl="1" indent="0" rtl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19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ពិដាន សូមភៀសខ្លួនឲ្យបានលឿន។</a:t>
            </a:r>
            <a:endParaRPr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29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495990"/>
            <a:ext cx="8591081" cy="1101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4136634"/>
            <a:ext cx="8591081" cy="1020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3" y="1701000"/>
            <a:ext cx="8560534" cy="213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6" y="765000"/>
            <a:ext cx="8853023" cy="5976000"/>
          </a:xfrm>
        </p:spPr>
        <p:txBody>
          <a:bodyPr rtlCol="0">
            <a:normAutofit fontScale="92500"/>
          </a:bodyPr>
          <a:lstStyle/>
          <a:p>
            <a:pPr marL="0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km" sz="1900" dirty="0">
                <a:latin typeface="Khmer UI" panose="020B0502040204020203" pitchFamily="34" charset="0"/>
                <a:cs typeface="Khmer UI" panose="020B0502040204020203" pitchFamily="34" charset="0"/>
              </a:rPr>
              <a:t>【ឧទាហរណ៍ករណីគ្រោះថ្នាក់ការងារទី2】　</a:t>
            </a:r>
            <a:r>
              <a:rPr lang="km" sz="19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េលកំពុងធ្វើការងារផ្តល់សញ្ញានាំផ្លូវនិងរៀបចំយានជំនិះនៅកន្លែងចតរថយន្តលើដំបូលក្រោមថ្ងៃក្តៅខ្លាំង បានកើតជំងឺស្ត្រូកកម្តៅ</a:t>
            </a:r>
            <a:endParaRPr lang="en-US" altLang="ja-JP" sz="19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1 ស្ថានភាពកើតឡើងនៃគ្រោះថ្នាក់ការងារ</a:t>
            </a:r>
            <a:endParaRPr kumimoji="1"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បុគ្គលCទទួលបន្ទុកផ្តល់សញ្ញានាំផ្លូវនិងរៀបចំយានជំនិះនៅកន្លែង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　 ចតរថយន្តខាងក្រៅផ្សារទំនើបក្នុងនាមជាបុគ្គលិកសន្តិសុខនៅ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ក្រោមថ្ងៃក្តៅខ្លាំង។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នៅមុនមួយថ្ងៃនិងមុនមួយថ្ងៃទៀត បុគ្គលCទទួលខុសត្រូវការងារ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ដូចគ្នានេះ ហើយនៅថ្ងៃកើតហេតុ បានត្អូញត្អែរប្រាប់អ្នកទទួល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ខុសត្រូវទីតាំងផ្ទាល់ថាមិនស្រួលខ្លួន ប៉ុន្តែខ្លួនឯងផ្ទាល់ក៏គិតថា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មិនមានបញ្ហាដែរ ហើយក៏ត្រលប់ទៅធ្វើការងារវិញ។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អ្នកទទួលខុសត្រូវទីតាំងផ្ទាល់ចាប់អារម្មណ៍ឃើញថាទឹកមុខមិនល្អ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ហើយក៏ឲ្យសម្រាក ប៉ុន្តែក្រោយមកបានឃើញបុគ្គលCក្អួតនិងដួល ហើយបានស្លាប់ដោយសារជំងឺស្ត្រូកកម្តៅ។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2 ការងារដែលគ្មានសុវត្ថិភាព</a:t>
            </a:r>
            <a:endParaRPr kumimoji="1"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ដោយសារធ្វើការក្រោមថ្ងៃក្តៅខ្លាំងជាប់គ្នាធ្វើឲ្យសុខភាពចុះខ្សោយ។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គាត់បានធ្វើការងារដោយមិនឆ្លៀតសម្រាកឲ្យបានគ្រប់គ្រាន់។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មិនត្រឹមតែបុគ្គលCទេ អ្នកទទួលខុសត្រូវទីតាំងផ្ទាល់ក៏គ្មានចំណេះដឹងគ្រប់គ្រាន់អំពីជំងឺស្ត្រូកកម្តៅហើយ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មិនបានចាត់វិធានការសមស្រប។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3 ដើម្បីការធ្វើការងារដោយសុវត្ថិភាព</a:t>
            </a:r>
            <a:endParaRPr kumimoji="1"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ធានាឲ្យបានម៉ោងសម្រាក កន្លែងសម្រាកជាដើម ដោយគិតដល់ស្ថានភាពសុខភាព។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យកចិត្តទុកដាក់ដល់ការបំពេញជាតិទឹកនិងជាតិអំបិល សម្លៀកបំពាក់ជាដើមដែលគិតដល់ការធ្វើការ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យូរម៉ោងក្រោមថ្ងៃក្តៅខ្លាំង។</a:t>
            </a:r>
            <a:endParaRPr kumimoji="1" lang="en-US" altLang="ja-JP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rtl="0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នុវត្តឲ្យបានសព្វនូវការបណ្តុះបណ្តាលពាក់ព័ន្ធនឹងជំងឺស្ត្រូកកម្តៅដែលរួមបញ្ចូលការឆ្លើយតបគ្រាអាសន្ន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ជាដើម។ </a:t>
            </a:r>
            <a:endParaRPr kumimoji="1" lang="ja-JP" altLang="en-US" sz="16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នៅកន្លែងការងារមានគ្រោះថ្នាក់ច្រើនបែប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9" name="図 8" descr="http://anzeninfo.mhlw.go.jp/anzen/sai/image/sai10-836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01" y="1341000"/>
            <a:ext cx="2729086" cy="2141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3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8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ចំណុចសំខាន់ពេលកើតមានគ្រោះថ្នាក់ការងារ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ts val="230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ទោះបីក្រុមហ៊ុនសន្តិសុខ ដៃគូចុះកិច្ចសន្យា បុគ្គលិកសន្តិសុខខ្លួនឯង អនុវត្តយ៉ាងសកម្មនូវការគ្រប់គ្រងសុវត្ថិភាពអនាម័យនិងសកម្មភាពសុវត្ថិភាព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អនាម័យក៏ដោយ ក៏មិនអាចបំបាត់ហានិភ័យនៃការកើតឡើងនៃគ្រោះថ្នាក់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ការងារទាំងស្រុងបានដែរ។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>
              <a:lnSpc>
                <a:spcPts val="230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ករណីគ្រោះថ្នាក់ការងារបានកើតឡើងនៅទីតាំងការងារផ្ទាល់ដោយប្រការណាមួយ សូមធ្វើការឆ្លើយតប(ការសង្គ្រោះបឋមជាដើម)ចំពោះជនរងគ្រោះ។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260000" y="3171011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24430" y="2493000"/>
            <a:ext cx="3887570" cy="1228046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1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គ្រោះថ្នាក់ការងារបានកើតឡើង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9728" y="3614296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b="1">
                <a:solidFill>
                  <a:schemeClr val="accent2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ដំបូង ស្ងប់អារម្មណ៍!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0012" y="3940066"/>
            <a:ext cx="6535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sz="16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សូម​ប្រយ័ត្នកុំរត់ទៅជិតទាំងតក់ក្រហល់នាំឲ្យកើតគ្រោះថ្នាក់បន្ថែមជាដើម។</a:t>
            </a:r>
            <a:endParaRPr kumimoji="1" lang="ja-JP" altLang="en-US" sz="16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60000" y="5373000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4431" y="5110459"/>
            <a:ext cx="3167999" cy="4785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>
                <a:latin typeface="Khmer UI" panose="020B0502040204020203" pitchFamily="34" charset="0"/>
                <a:cs typeface="Khmer UI" panose="020B0502040204020203" pitchFamily="34" charset="0"/>
              </a:rPr>
              <a:t>ការឆ្លើយតបនៅទីតាំង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7610" y="5733834"/>
            <a:ext cx="740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ជួយសង្គ្រោះជនរងគ្រោះ</a:t>
            </a:r>
            <a:endParaRPr kumimoji="1" lang="en-US" altLang="ja-JP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ទាក់ទងទៅអ្នកទទួលខុសត្រូវទីតាំងផ្ទាល់/អ្នកទទួលខុសត្រូវផ្នែកសន្តិសុខ</a:t>
            </a:r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3972" y="5733834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km" dirty="0">
                <a:latin typeface="Khmer UI" panose="020B0502040204020203" pitchFamily="34" charset="0"/>
                <a:cs typeface="Khmer UI" panose="020B0502040204020203" pitchFamily="34" charset="0"/>
              </a:rPr>
              <a:t>បញ្ជូនជនរងគ្រោះទៅមន្ទីរពេទ្យ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342890" y="4500735"/>
            <a:ext cx="1131079" cy="432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30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17000"/>
            <a:ext cx="986580" cy="1701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" y="117000"/>
            <a:ext cx="986580" cy="1701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1" y="4591454"/>
            <a:ext cx="1341731" cy="1899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4" y="646275"/>
            <a:ext cx="1782495" cy="21347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821093"/>
            <a:ext cx="1303735" cy="189979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6645" y="2895707"/>
            <a:ext cx="6130710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4800" b="1" dirty="0">
                <a:solidFill>
                  <a:schemeClr val="accent6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សូមឲ្យមានសុវត្ថិភាព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8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ទំនោរកើនឡើងនៃគ្រោះថ្នាក់ការងារក្នុងវិស័យសន្តិសុខ</a:t>
            </a:r>
            <a:endParaRPr kumimoji="1" lang="en-US" altLang="ja-JP" sz="28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4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3" name="コンテンツ プレースホルダー 4"/>
          <p:cNvSpPr txBox="1">
            <a:spLocks/>
          </p:cNvSpPr>
          <p:nvPr/>
        </p:nvSpPr>
        <p:spPr>
          <a:xfrm>
            <a:off x="254976" y="765000"/>
            <a:ext cx="8853023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km" sz="2000" dirty="0">
                <a:latin typeface="Khmer UI" panose="020B0502040204020203" pitchFamily="34" charset="0"/>
                <a:cs typeface="Khmer UI" panose="020B0502040204020203" pitchFamily="34" charset="0"/>
              </a:rPr>
              <a:t>【លក្ខណៈពិសេសនៃគ្រោះថ្នាក់ការងារក្នុងវិស័យសន្តិសុខ】　</a:t>
            </a:r>
            <a:endParaRPr lang="en-US" altLang="ja-JP" sz="2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4" name="強調線吹き出し 2 (枠付き) 53"/>
          <p:cNvSpPr/>
          <p:nvPr/>
        </p:nvSpPr>
        <p:spPr>
          <a:xfrm flipH="1">
            <a:off x="373810" y="1125000"/>
            <a:ext cx="4198187" cy="129111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6418"/>
              <a:gd name="adj6" fmla="val -13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គ្រោះថ្នាក់ស្លាប់និងរបួសនៃការសម្រាក4ថ្ងៃឡើង មានទំនោរកើនឡើង</a:t>
            </a:r>
            <a:endParaRPr lang="en-US" altLang="ja-JP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គ្រោះថ្នាក់ស្លាប់មានឡើងមានចុះតែក៏មានទំនោរកើនឡើងដែរ</a:t>
            </a:r>
            <a:endParaRPr lang="en-US" altLang="ja-JP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55" name="強調線吹き出し 2 (枠付き) 54"/>
          <p:cNvSpPr/>
          <p:nvPr/>
        </p:nvSpPr>
        <p:spPr>
          <a:xfrm>
            <a:off x="4680215" y="5517001"/>
            <a:ext cx="4198187" cy="98789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-25749"/>
              <a:gd name="adj6" fmla="val -135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ការដួលនិងគ្រោះថ្នាក់ចរាចរណ៍មានច្រើនហើយក្តោបភាគច្រើន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ភាគច្រើននៃគ្រោះថ្នាក់ស្លាប់គឺមានគ្រោះថ្នាក់ចរាចរណ៍ជាមូលហេតុ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003549" y="1125000"/>
            <a:ext cx="2997937" cy="276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បំរែបំរួលគ្រោះថ្នាក់ការងារក្នុងវិស័យសន្តិសុខ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18980" y="3198166"/>
            <a:ext cx="177324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ទម្រង់គ្រោះថ្នាក់របស់</a:t>
            </a:r>
            <a:endParaRPr 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algn="ctr"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បុគ្គលិកសន្តិសុខរងគ្រោះ</a:t>
            </a:r>
            <a:endParaRPr kumimoji="1" lang="ja-JP" alt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156225" y="3198167"/>
            <a:ext cx="141577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ទម្រង់គ្រោះថ្នាក់នៃ</a:t>
            </a:r>
            <a:endParaRPr 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algn="ctr"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គ្រោះថ្នាក់ស្លាប់</a:t>
            </a:r>
            <a:endParaRPr kumimoji="1" lang="ja-JP" alt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86688"/>
              </p:ext>
            </p:extLst>
          </p:nvPr>
        </p:nvGraphicFramePr>
        <p:xfrm>
          <a:off x="3543" y="3499468"/>
          <a:ext cx="4104000" cy="26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3747845" y="4452890"/>
            <a:ext cx="1000310" cy="64811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0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ឆ្នាំ2018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2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អ្នកស្លាប់16នាក់</a:t>
            </a:r>
          </a:p>
        </p:txBody>
      </p:sp>
      <p:graphicFrame>
        <p:nvGraphicFramePr>
          <p:cNvPr id="16" name="グラフ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12993"/>
              </p:ext>
            </p:extLst>
          </p:nvPr>
        </p:nvGraphicFramePr>
        <p:xfrm>
          <a:off x="2124000" y="3249000"/>
          <a:ext cx="424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文本框 36">
            <a:extLst>
              <a:ext uri="{FF2B5EF4-FFF2-40B4-BE49-F238E27FC236}">
                <a16:creationId xmlns:a16="http://schemas.microsoft.com/office/drawing/2014/main" id="{896E8789-974F-4FB3-A07B-FFF2772FFEF8}"/>
              </a:ext>
            </a:extLst>
          </p:cNvPr>
          <p:cNvSpPr txBox="1"/>
          <p:nvPr/>
        </p:nvSpPr>
        <p:spPr>
          <a:xfrm>
            <a:off x="5607292" y="2312569"/>
            <a:ext cx="42976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14</a:t>
            </a:r>
            <a:r>
              <a:rPr lang="km-KH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នាក់</a:t>
            </a:r>
            <a:endParaRPr lang="zh-CN" altLang="en-US" sz="10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69165" y="1416031"/>
            <a:ext cx="3932321" cy="2304000"/>
            <a:chOff x="5069165" y="1416031"/>
            <a:chExt cx="3932321" cy="2304000"/>
          </a:xfrm>
        </p:grpSpPr>
        <p:graphicFrame>
          <p:nvGraphicFramePr>
            <p:cNvPr id="62" name="グラフ 6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9284444"/>
                </p:ext>
              </p:extLst>
            </p:nvPr>
          </p:nvGraphicFramePr>
          <p:xfrm>
            <a:off x="5111267" y="1416031"/>
            <a:ext cx="3744000" cy="230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6299381" y="1953869"/>
              <a:ext cx="36669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km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ស្លាប់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15" name="文本框 36">
              <a:extLst>
                <a:ext uri="{FF2B5EF4-FFF2-40B4-BE49-F238E27FC236}">
                  <a16:creationId xmlns:a16="http://schemas.microsoft.com/office/drawing/2014/main" id="{8DD4F502-A684-4EB6-96E6-42D9F7E8C02D}"/>
                </a:ext>
              </a:extLst>
            </p:cNvPr>
            <p:cNvSpPr txBox="1"/>
            <p:nvPr/>
          </p:nvSpPr>
          <p:spPr>
            <a:xfrm>
              <a:off x="7049957" y="1906381"/>
              <a:ext cx="282129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km" sz="105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ស្លាប់</a:t>
              </a:r>
              <a:endParaRPr lang="en-US" sz="105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  <a:p>
              <a:pPr rtl="0"/>
              <a:r>
                <a:rPr lang="km" sz="105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និង</a:t>
              </a:r>
              <a:endParaRPr lang="en-US" sz="105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  <a:p>
              <a:pPr rtl="0"/>
              <a:r>
                <a:rPr lang="km" sz="105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របួស</a:t>
              </a:r>
              <a:endParaRPr lang="zh-CN" altLang="en-US" sz="105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17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8422136" y="1668620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800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18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8422514" y="2061000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600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19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8422136" y="2476997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400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0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8422514" y="2895511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200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1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8460000" y="3285000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2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7849957" y="1460758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817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3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7251556" y="1537702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779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4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6690970" y="1595094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745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5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6124591" y="1595094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746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6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5570192" y="1757055"/>
              <a:ext cx="5414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660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5071090" y="1475112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30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8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5071090" y="2073868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20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9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5069165" y="2699112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10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5076000" y="3287756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0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32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6168482" y="2114773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17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33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6713746" y="2416111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12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34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7848626" y="2150812"/>
              <a:ext cx="4297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16</a:t>
              </a:r>
              <a:r>
                <a:rPr lang="km-KH" sz="10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35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7373487" y="1857284"/>
              <a:ext cx="272758" cy="307777"/>
            </a:xfrm>
            <a:prstGeom prst="rect">
              <a:avLst/>
            </a:prstGeom>
            <a:solidFill>
              <a:srgbClr val="FF5050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000" dirty="0">
                  <a:solidFill>
                    <a:schemeClr val="bg1"/>
                  </a:solidFill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25</a:t>
              </a:r>
            </a:p>
            <a:p>
              <a:pPr rtl="0"/>
              <a:r>
                <a:rPr lang="km-KH" sz="1000" dirty="0">
                  <a:solidFill>
                    <a:schemeClr val="bg1"/>
                  </a:solidFill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នាក់</a:t>
              </a:r>
              <a:endParaRPr lang="zh-CN" altLang="en-US" sz="1000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36" name="文本框 36">
              <a:extLst>
                <a:ext uri="{FF2B5EF4-FFF2-40B4-BE49-F238E27FC236}">
                  <a16:creationId xmlns:a16="http://schemas.microsoft.com/office/drawing/2014/main" id="{896E8789-974F-4FB3-A07B-FFF2772FFEF8}"/>
                </a:ext>
              </a:extLst>
            </p:cNvPr>
            <p:cNvSpPr txBox="1"/>
            <p:nvPr/>
          </p:nvSpPr>
          <p:spPr>
            <a:xfrm>
              <a:off x="5580000" y="3495135"/>
              <a:ext cx="283519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100" dirty="0">
                  <a:latin typeface="Khmer UI" panose="020B0502040204020203" pitchFamily="34" charset="0"/>
                  <a:ea typeface="Meiryo UI" panose="020B0604030504040204" pitchFamily="50" charset="-128"/>
                  <a:cs typeface="Khmer UI" panose="020B0502040204020203" pitchFamily="34" charset="0"/>
                </a:rPr>
                <a:t>  2014       2015       2016       2017        2018</a:t>
              </a:r>
              <a:endParaRPr lang="zh-CN" altLang="en-US" sz="11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m" sz="2000">
                <a:latin typeface="Khmer UI" panose="020B0502040204020203" pitchFamily="34" charset="0"/>
                <a:cs typeface="Khmer UI" panose="020B0502040204020203" pitchFamily="34" charset="0"/>
              </a:rPr>
              <a:t>【"អាចនឹង" របស់វត្ថុ】　</a:t>
            </a:r>
            <a:endParaRPr lang="en-US" altLang="ja-JP" sz="2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សូមចាប់អារម្មណ៍នឹងគ្រោះថ្នាក់ដោយ "អាចនឹង"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13" name="図 12" descr="http://anzeninfo.mhlw.go.jp/anzen/sai/image/sai13/sai13-970-43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557000"/>
            <a:ext cx="1728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://anzeninfo.mhlw.go.jp/anzen/sai/image/sai10-135-43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24" y="3645000"/>
            <a:ext cx="1823425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吹き出し 1"/>
          <p:cNvSpPr/>
          <p:nvPr/>
        </p:nvSpPr>
        <p:spPr>
          <a:xfrm>
            <a:off x="540000" y="1341000"/>
            <a:ext cx="180000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km" sz="20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វត្ថុ</a:t>
            </a:r>
            <a:endParaRPr kumimoji="1" lang="en-US" altLang="ja-JP" sz="20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ធ្វើចលនា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វិល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ហោះ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ធ្លាក់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របូត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ឆេះ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រលំ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បាក់ស្រុត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ផ្ទុះ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លេចជ្រាប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44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 b="1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អាចនឹង</a:t>
            </a: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4562452" y="765000"/>
            <a:ext cx="4389024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km" sz="2000">
                <a:latin typeface="Khmer UI" panose="020B0502040204020203" pitchFamily="34" charset="0"/>
                <a:cs typeface="Khmer UI" panose="020B0502040204020203" pitchFamily="34" charset="0"/>
              </a:rPr>
              <a:t>【"អាចនឹង" របស់មនុស្ស】　</a:t>
            </a:r>
            <a:endParaRPr lang="en-US" altLang="ja-JP" sz="2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7" name="角丸四角形吹き出し 26"/>
          <p:cNvSpPr/>
          <p:nvPr/>
        </p:nvSpPr>
        <p:spPr>
          <a:xfrm flipH="1">
            <a:off x="6977998" y="1341000"/>
            <a:ext cx="210793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km" sz="20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មនុស្ស</a:t>
            </a:r>
            <a:endParaRPr kumimoji="1" lang="en-US" altLang="ja-JP" sz="20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ធ្លាក់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ឈឺចង្កេះ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ដួល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ត្រូវបានគាប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ត្រូវបានគាបរមួលចូល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បុកប៉ះ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ត្រូវបានប៉ះទង្គិច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រលាក</a:t>
            </a:r>
          </a:p>
          <a:p>
            <a:pPr marL="285750" indent="-285750" rtl="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ឆក់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60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 b="1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អាចនឹង</a:t>
            </a:r>
          </a:p>
        </p:txBody>
      </p:sp>
      <p:pic>
        <p:nvPicPr>
          <p:cNvPr id="29" name="図 28" descr="http://anzeninfo.mhlw.go.jp/anzen/sai/image/sai13/sai13-948-43-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9" y="1557000"/>
            <a:ext cx="1727451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://anzeninfo.mhlw.go.jp/anzen/sai/image/sai10-761-43-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53000"/>
            <a:ext cx="1727392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5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468000" y="4406602"/>
            <a:ext cx="8244000" cy="1772558"/>
          </a:xfrm>
          <a:prstGeom prst="wedgeRoundRectCallout">
            <a:avLst>
              <a:gd name="adj1" fmla="val -7331"/>
              <a:gd name="adj2" fmla="val -73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m" sz="2000">
                <a:latin typeface="Khmer UI" panose="020B0502040204020203" pitchFamily="34" charset="0"/>
                <a:cs typeface="Khmer UI" panose="020B0502040204020203" pitchFamily="34" charset="0"/>
              </a:rPr>
              <a:t>【"អាចនឹង" របស់បរិស្ថាន】　</a:t>
            </a:r>
            <a:endParaRPr lang="en-US" altLang="ja-JP" sz="2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3200" b="1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សូមចាប់អារម្មណ៍នឹងគ្រោះថ្នាក់ដោយ "អាចនឹង"</a:t>
            </a:r>
            <a:endParaRPr kumimoji="1" lang="en-US" altLang="ja-JP" sz="32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14" name="図 13" descr="http://anzeninfo.mhlw.go.jp/anzen/sai/image/sai22/sai22-67-54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9" y="1309229"/>
            <a:ext cx="2808000" cy="21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://anzeninfo.mhlw.go.jp/anzen/sai/image/sai10-589-4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309229"/>
            <a:ext cx="2736000" cy="205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28000" y="4452199"/>
            <a:ext cx="1919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sz="2000" b="1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សីតុណ្ហភាព</a:t>
            </a:r>
            <a:endParaRPr kumimoji="1" lang="en-US" altLang="ja-JP" sz="20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m" sz="200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ខ្ពស់(ក្តៅ)</a:t>
            </a:r>
            <a:endParaRPr lang="en-US" altLang="ja-JP" sz="20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m" sz="200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ទាប(ត្រជាក់)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75643" y="4437000"/>
            <a:ext cx="264046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sz="2000" b="1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ជុំវិញ</a:t>
            </a:r>
            <a:endParaRPr kumimoji="1" lang="en-US" altLang="ja-JP" sz="20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ងងឹត(ពិបាកមើល</a:t>
            </a:r>
            <a:endParaRPr lang="en-US" sz="20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-US" sz="2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2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ទីតាំងជើង)</a:t>
            </a:r>
            <a:endParaRPr lang="en-US" altLang="ja-JP" sz="20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m" sz="20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ភ្លឺពេក(ពន្លឺចំពីមុខ)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0000" y="4452199"/>
            <a:ext cx="2768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sz="2000" b="1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កន្លែងធ្វើការងារ</a:t>
            </a:r>
            <a:endParaRPr kumimoji="1" lang="en-US" altLang="ja-JP" sz="2000" b="1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m" sz="200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ខ្ពស់(អាចធ្លាក់)</a:t>
            </a:r>
            <a:endParaRPr lang="en-US" altLang="ja-JP" sz="20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m" sz="200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ពុកផុយ(អាចដួលរលំ)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780001" y="3511408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 b="1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អាចនឹង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6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ការធ្វើការងារដោយសុវត្ថិភាពគឺចាប់ផ្តើមពីសម្លៀកបំពាក់និងឥរិយាបថត្រឹមត្រូវ និងការរាយការណ៍ទាក់ទងពិភាក្សា</a:t>
            </a:r>
            <a:endParaRPr kumimoji="1" lang="en-US" altLang="ja-JP" sz="20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強調線吹き出し 2 (枠付き) 7"/>
          <p:cNvSpPr/>
          <p:nvPr/>
        </p:nvSpPr>
        <p:spPr>
          <a:xfrm flipH="1">
            <a:off x="373807" y="836999"/>
            <a:ext cx="4451458" cy="2635437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82880" rtl="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សូមពាក់សម្លៀកបំពាក់និងឧបករណ៍ដែលត្រូវបាន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កំណត់។</a:t>
            </a:r>
          </a:p>
          <a:p>
            <a:pPr indent="-182880" rtl="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ដើម្បីរក្សាភាពស្អាតជានិច្ច សូមយកចិត្តទុកដាក់ថែទាំ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កុំឲ្យមានភាពកខ្វក់ឬទក់។</a:t>
            </a:r>
          </a:p>
          <a:p>
            <a:pPr indent="-182880" rtl="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កុំយកចូលវត្ថុមិនចាំបាច់ឬវត្ថុផ្ទាល់ខ្លួនហើយសូម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ចាប់អារម្មណ៍នឹងក្រសែភ្នែកអ្នកជុំវិញជានិច្ច។</a:t>
            </a:r>
          </a:p>
          <a:p>
            <a:pPr indent="-182880" rtl="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សូមពាក់ប័ណ្ណសំគាល់ខ្លួន ស្លាកសំគាល់ក្រុមហ៊ុន 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ស្លាករុំដៃឲ្យបានត្រឹមត្រូវ។</a:t>
            </a:r>
          </a:p>
          <a:p>
            <a:pPr indent="-182880" rtl="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ពិសេសបុគ្គលិកសន្តិសុខដែលផ្តល់សញ្ញានាំផ្លូវចរាចរណ៍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ក្រៅពីមួកសុវត្ថិភាពសូមពាក់អាវកាក់ក្រៅដែលចាំង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ពន្លឺជាដើម ហើយសូមធ្វើឲ្យអ្នកបើកបរយានជំនិះ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7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ជាដើមងាយមើលឃើញទោះបីពេលយប់ក៏ដោយ។</a:t>
            </a:r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4825266" y="3731135"/>
            <a:ext cx="4198187" cy="2865865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82880" rtl="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សូមបំពេញការងារយាមកាមដោយពន្លាតទ្រូង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ពន្លូតសាច់ដុំខ្នង។</a:t>
            </a:r>
          </a:p>
          <a:p>
            <a:pPr indent="-182880" rtl="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សូមធ្វើការតាមការចាត់តាំងដោយឲ្យមាន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ពេលវេលានិងអារម្មណ៍បរិបូរ។</a:t>
            </a:r>
          </a:p>
          <a:p>
            <a:pPr indent="-182880" rtl="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ពេលកំពុងបំពេញការងារ សូមរក្សាឥរិយាបថ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ត្រឹមត្រូវហើយរក្សាក្រសែភ្នែកឲ្យបានទូលាយដើម្បី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អាចមើលជុំវិញបានឆ្ងាយ។</a:t>
            </a:r>
          </a:p>
          <a:p>
            <a:pPr indent="-182880" rtl="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ចំពោះសកម្មភាព សូមធ្វើឲ្យច្បាស់ៗកុំឲ្យខាត។</a:t>
            </a:r>
          </a:p>
          <a:p>
            <a:pPr indent="-182880" rtl="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សូមប្រុងប្រយ័ត្នថាបើបំពេញការងារដោយដាក់ដៃ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ក្នុងហោប៉ៅ នោះមិនត្រឹមតែដៃមិនអាចធ្វើ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ចលនាបានលឿនទេ ថែមទាំងមិនអាចផ្តល់</a:t>
            </a:r>
            <a:endParaRPr lang="en-US" sz="145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5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អារម្មណ៍ល្អដល់អ្នកដទៃទៀតផង។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886692"/>
            <a:ext cx="1872000" cy="2618271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919172"/>
            <a:ext cx="1329690" cy="252222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00" y="3788999"/>
            <a:ext cx="1395095" cy="2638425"/>
          </a:xfrm>
          <a:prstGeom prst="rect">
            <a:avLst/>
          </a:prstGeom>
        </p:spPr>
      </p:pic>
      <p:pic>
        <p:nvPicPr>
          <p:cNvPr id="14" name="図 13" descr="\\irfsvc42\div5\環境ｴﾈﾙｷﾞｰ第１部\c一般\e1c_proj\2019\リスクT\1900632_MHLW安全教育\31_警備業安全衛生教育マニュアル作成\03_マニュアル\0115_警備業イラスト2\F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5936" r="30159" b="7010"/>
          <a:stretch/>
        </p:blipFill>
        <p:spPr bwMode="auto">
          <a:xfrm>
            <a:off x="2037841" y="3856017"/>
            <a:ext cx="1685925" cy="255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8583" y="34082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sz="3200" b="1">
                <a:solidFill>
                  <a:srgbClr val="FF0000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9941" y="3403055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m" sz="3200" b="1">
                <a:solidFill>
                  <a:schemeClr val="accent5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×</a:t>
            </a:r>
            <a:endParaRPr kumimoji="1" lang="ja-JP" altLang="en-US" sz="3200" b="1" dirty="0">
              <a:solidFill>
                <a:schemeClr val="accent5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7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0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ការធ្វើការងារដោយសុវត្ថិភាពគឺចាប់ផ្តើមពីសម្លៀកបំពាក់និងឥរិយាបថត្រឹមត្រូវ និងការរាយការណ៍ទាក់ទងពិភាក្សា</a:t>
            </a:r>
            <a:endParaRPr kumimoji="1" lang="en-US" altLang="ja-JP" sz="20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" y="1125000"/>
            <a:ext cx="2098983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41" y="1125000"/>
            <a:ext cx="2098983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260281"/>
            <a:ext cx="3080212" cy="2160000"/>
          </a:xfrm>
          <a:prstGeom prst="rect">
            <a:avLst/>
          </a:prstGeom>
        </p:spPr>
      </p:pic>
      <p:sp>
        <p:nvSpPr>
          <p:cNvPr id="14" name="強調線吹き出し 2 (枠付き) 13"/>
          <p:cNvSpPr/>
          <p:nvPr/>
        </p:nvSpPr>
        <p:spPr>
          <a:xfrm>
            <a:off x="4511987" y="3717001"/>
            <a:ext cx="4530928" cy="2831436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9812"/>
              <a:gd name="adj6" fmla="val -145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rtl="0">
              <a:lnSpc>
                <a:spcPts val="1900"/>
              </a:lnSpc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មិនត្រឹមតែភាពមិនប្រក្រតីប៉ុណ្ណោះទេ ទាំង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កំហុសនិងបញ្ហាគឺសូមរាយការណ៍ឲ្យបានឆាប់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រហ័ស។ វានឹងនាំឲ្យដោះស្រាយបានលឿន។</a:t>
            </a:r>
          </a:p>
          <a:p>
            <a:pPr indent="-274320" rtl="0">
              <a:lnSpc>
                <a:spcPts val="1900"/>
              </a:lnSpc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សូមទាក់ទង(បញ្ជូន)ព័ត៌មានឲ្យបានច្បាស់ដោយ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ចាប់អារម្មណ៍នឹង5W1H។</a:t>
            </a:r>
          </a:p>
          <a:p>
            <a:pPr indent="-274320" rtl="0">
              <a:lnSpc>
                <a:spcPts val="1900"/>
              </a:lnSpc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បញ្ហាដែលខ្លួនមិនអាចដោះស្រាយបាន សូម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ពិភាក្សាជាមួយអ្នកជុំវិញកុំទុកទាំងបែបនោះ។</a:t>
            </a:r>
          </a:p>
          <a:p>
            <a:pPr indent="-274320" rtl="0">
              <a:lnSpc>
                <a:spcPts val="1900"/>
              </a:lnSpc>
              <a:buFont typeface="Wingdings" panose="05000000000000000000" pitchFamily="2" charset="2"/>
              <a:buChar char="n"/>
            </a:pP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ទោះរឿងតូចតាចក៏ដោយ បើមានអារម្មណ៍ថា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ខុសប្រក្រតី សូមធ្វើការរាយការណ៍ទាក់ទង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ពិភាក្សាទៅថ្នាក់លើ ក្រុមហ៊ុនសន្តិសុខ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schemeClr val="accent5">
                    <a:lumMod val="50000"/>
                  </a:schemeClr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ដៃគូចុះកិច្ចសន្យាជាដើម។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787324" y="764999"/>
            <a:ext cx="4248676" cy="2952001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lnSpc>
                <a:spcPts val="1500"/>
              </a:lnSpc>
              <a:spcBef>
                <a:spcPts val="0"/>
              </a:spcBef>
              <a:buNone/>
            </a:pPr>
            <a:r>
              <a:rPr lang="km" sz="23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【តើអ្វីទៅជាការរាយការណ៍ទាក់ទងពិភាក្សា</a:t>
            </a:r>
            <a:endParaRPr lang="en-US" sz="23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rtl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23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</a:t>
            </a:r>
            <a:r>
              <a:rPr lang="km" sz="23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(</a:t>
            </a:r>
            <a:r>
              <a:rPr lang="id" altLang="ja-JP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Ho-Ren-So</a:t>
            </a:r>
            <a:r>
              <a:rPr lang="km" sz="23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)?</a:t>
            </a:r>
            <a:r>
              <a:rPr lang="km" sz="19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】</a:t>
            </a:r>
          </a:p>
          <a:p>
            <a:r>
              <a:rPr lang="km" sz="1900" u="sng" dirty="0">
                <a:latin typeface="Khmer UI" panose="020B0502040204020203" pitchFamily="34" charset="0"/>
                <a:cs typeface="Khmer UI" panose="020B0502040204020203" pitchFamily="34" charset="0"/>
              </a:rPr>
              <a:t>ការរាយការណ៍</a:t>
            </a:r>
            <a:r>
              <a:rPr lang="id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(Ho</a:t>
            </a:r>
            <a:r>
              <a:rPr lang="id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koku)</a:t>
            </a:r>
            <a:endParaRPr kumimoji="1"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74320" lvl="1" rtl="0">
              <a:lnSpc>
                <a:spcPts val="1500"/>
              </a:lnSpc>
              <a:spcBef>
                <a:spcPts val="0"/>
              </a:spcBef>
            </a:pPr>
            <a:r>
              <a:rPr lang="km" sz="1700" dirty="0">
                <a:latin typeface="Khmer UI" panose="020B0502040204020203" pitchFamily="34" charset="0"/>
                <a:cs typeface="Khmer UI" panose="020B0502040204020203" pitchFamily="34" charset="0"/>
              </a:rPr>
              <a:t>គឺជាការដែលអ្នកទទួលបន្ទុកការងារផ្តល់ដំណឹងអំពី</a:t>
            </a:r>
            <a:endParaRPr lang="en-US" sz="17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5720" lvl="1" indent="0" rtl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700" dirty="0"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700" dirty="0">
                <a:latin typeface="Khmer UI" panose="020B0502040204020203" pitchFamily="34" charset="0"/>
                <a:cs typeface="Khmer UI" panose="020B0502040204020203" pitchFamily="34" charset="0"/>
              </a:rPr>
              <a:t>ការវិវឌ្ឍននិងលទ្ធផលជាដើមទៅអ្នកទទួលខុសត្រូវ</a:t>
            </a:r>
            <a:endParaRPr lang="en-US" sz="17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5720" lvl="1" indent="0" rtl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700" dirty="0"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700" dirty="0">
                <a:latin typeface="Khmer UI" panose="020B0502040204020203" pitchFamily="34" charset="0"/>
                <a:cs typeface="Khmer UI" panose="020B0502040204020203" pitchFamily="34" charset="0"/>
              </a:rPr>
              <a:t>ជាដើម។</a:t>
            </a:r>
            <a:endParaRPr lang="en-US" altLang="ja-JP" sz="17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km" sz="1900" u="sng" dirty="0">
                <a:latin typeface="Khmer UI" panose="020B0502040204020203" pitchFamily="34" charset="0"/>
                <a:cs typeface="Khmer UI" panose="020B0502040204020203" pitchFamily="34" charset="0"/>
              </a:rPr>
              <a:t>ការទាក់ទង</a:t>
            </a:r>
            <a:r>
              <a:rPr lang="id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(Ren</a:t>
            </a:r>
            <a:r>
              <a:rPr lang="id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raku)</a:t>
            </a:r>
            <a:endParaRPr kumimoji="1"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74320" lvl="1" rtl="0">
              <a:lnSpc>
                <a:spcPts val="1500"/>
              </a:lnSpc>
              <a:spcBef>
                <a:spcPts val="0"/>
              </a:spcBef>
            </a:pPr>
            <a:r>
              <a:rPr lang="km" sz="1500" dirty="0">
                <a:latin typeface="Khmer UI" panose="020B0502040204020203" pitchFamily="34" charset="0"/>
                <a:cs typeface="Khmer UI" panose="020B0502040204020203" pitchFamily="34" charset="0"/>
              </a:rPr>
              <a:t>គឺជាការផ្តល់ដំណឹងដល់អ្នកពាក់ព័ន្ធអំពីព័ត៌មានជាដើមដែលគប្បីចែករំលែកដែលបានទទួលក្នុងពេលកំពុងបំពេញការងារជាដើម។</a:t>
            </a:r>
            <a:endParaRPr lang="en-US" altLang="ja-JP" sz="15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km" sz="1900" u="sng" dirty="0">
                <a:latin typeface="Khmer UI" panose="020B0502040204020203" pitchFamily="34" charset="0"/>
                <a:cs typeface="Khmer UI" panose="020B0502040204020203" pitchFamily="34" charset="0"/>
              </a:rPr>
              <a:t>ការពិភាក្សា</a:t>
            </a:r>
            <a:r>
              <a:rPr lang="id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id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id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ja-JP" sz="1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74320" lvl="1" indent="-182880" rtl="0">
              <a:lnSpc>
                <a:spcPts val="1500"/>
              </a:lnSpc>
              <a:spcBef>
                <a:spcPts val="0"/>
              </a:spcBef>
            </a:pPr>
            <a:r>
              <a:rPr lang="km" sz="1500" dirty="0">
                <a:latin typeface="Khmer UI" panose="020B0502040204020203" pitchFamily="34" charset="0"/>
                <a:cs typeface="Khmer UI" panose="020B0502040204020203" pitchFamily="34" charset="0"/>
              </a:rPr>
              <a:t>គឺជាការស្វែងរកយោបល់ឬដំបូន្មានក្នុងករណីត្រូវបានទាមទារឲ្យវិនិច្ឆ័យឬមិនដាច់ស្រេចក្នុងការវិនិច្ឆ័យជាដើម។</a:t>
            </a:r>
            <a:endParaRPr kumimoji="1" lang="ja-JP" altLang="en-US" sz="15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8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6C317-547E-4BB1-9691-272F907D8ADA}"/>
              </a:ext>
            </a:extLst>
          </p:cNvPr>
          <p:cNvSpPr txBox="1"/>
          <p:nvPr/>
        </p:nvSpPr>
        <p:spPr>
          <a:xfrm>
            <a:off x="624295" y="765000"/>
            <a:ext cx="2003705" cy="4199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2400" b="1" dirty="0">
                <a:solidFill>
                  <a:srgbClr val="00913E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ការរាយការណ៍</a:t>
            </a:r>
            <a:endParaRPr lang="zh-CN" altLang="en-US" sz="2400" b="1" dirty="0">
              <a:solidFill>
                <a:srgbClr val="00913E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1FE284-C613-4690-A2E9-CC1C787E75E1}"/>
              </a:ext>
            </a:extLst>
          </p:cNvPr>
          <p:cNvSpPr txBox="1"/>
          <p:nvPr/>
        </p:nvSpPr>
        <p:spPr>
          <a:xfrm>
            <a:off x="2827068" y="821662"/>
            <a:ext cx="1888932" cy="3753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2400" b="1" dirty="0">
                <a:solidFill>
                  <a:srgbClr val="00913E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ការទាក់ទង</a:t>
            </a:r>
            <a:endParaRPr lang="zh-CN" altLang="en-US" sz="2400" b="1" dirty="0">
              <a:solidFill>
                <a:srgbClr val="00913E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F2CF75-831F-4503-8F78-6703764EFB9C}"/>
              </a:ext>
            </a:extLst>
          </p:cNvPr>
          <p:cNvSpPr txBox="1"/>
          <p:nvPr/>
        </p:nvSpPr>
        <p:spPr>
          <a:xfrm>
            <a:off x="1866250" y="5420281"/>
            <a:ext cx="1880400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2400" b="1" dirty="0">
                <a:solidFill>
                  <a:srgbClr val="00913E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ការពិភាក្សា</a:t>
            </a:r>
            <a:endParaRPr lang="zh-CN" altLang="en-US" sz="2400" b="1" dirty="0">
              <a:solidFill>
                <a:srgbClr val="00913E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12" y="1560612"/>
            <a:ext cx="795688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70312" y="1596612"/>
            <a:ext cx="795688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0156" y="3620719"/>
            <a:ext cx="795688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02298" y="3069000"/>
            <a:ext cx="8355834" cy="16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m" sz="2600" b="1" dirty="0">
                <a:solidFill>
                  <a:schemeClr val="tx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សូមពិនិត្យនិងប្រកាន់ខ្ជាប់តាមសៀវភៅបទបញ្ជាយាមកាម</a:t>
            </a:r>
            <a:endParaRPr kumimoji="1" lang="en-US" altLang="ja-JP" sz="2600" b="1" dirty="0">
              <a:solidFill>
                <a:schemeClr val="tx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526675"/>
          </a:xfrm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សៀវភៅផែនការយាមកាម</a:t>
            </a:r>
            <a:endParaRPr kumimoji="1"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365760" lvl="1" rtl="0">
              <a:lnSpc>
                <a:spcPts val="240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វាកំណត់ខ្លឹមសារជាក់លាក់នៃការងារយាមកាមជាក់ស្តែង។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365760" lvl="1" rtl="0">
              <a:lnSpc>
                <a:spcPts val="240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ពេលអនុវត្តការងារយាមកាមជាក់ស្តែង សៀវភៅបទបញ្ជាយាមកាម(សៀវភៅណែនាំពីការយាមកាម)សម្រាប់បុគ្គលិកសន្តិសុខម្នាក់ត្រូវបានបង្កើតឡើងដោយផ្អែកលើសៀវភៅផែនការយាមកាមនេះ។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468000" lvl="1" rtl="0"/>
            <a:endParaRPr lang="en-US" altLang="ja-JP" sz="2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0800" rtl="0"/>
            <a:r>
              <a:rPr lang="km" sz="2400" dirty="0">
                <a:latin typeface="Khmer UI" panose="020B0502040204020203" pitchFamily="34" charset="0"/>
                <a:cs typeface="Khmer UI" panose="020B0502040204020203" pitchFamily="34" charset="0"/>
              </a:rPr>
              <a:t>សៀវភៅបទបញ្ជាយាមកាម</a:t>
            </a:r>
            <a:endParaRPr kumimoji="1" lang="en-US" altLang="ja-JP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365760" lvl="1" rtl="0">
              <a:lnSpc>
                <a:spcPts val="240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វាសរសេរច្បាស់ពីខ្លឹមសារនិងជំហាននៃការយាមកាម ផ្លូវល្បាត វិធីសាស្ត្រឆ្លើយតបពេលអាសន្នជាដើម។</a:t>
            </a:r>
            <a:endParaRPr lang="en-US" altLang="ja-JP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365760" lvl="1" rtl="0">
              <a:lnSpc>
                <a:spcPts val="2400"/>
              </a:lnSpc>
              <a:spcBef>
                <a:spcPts val="0"/>
              </a:spcBef>
            </a:pP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ក្នុងការអនុវត្តការងារយាមកាម សូមស្វែងយល់ឲ្យបានគ្រប់គ្រាន់ពីខ្លឹមសារដែលសរសេរព្រមទាំងប្រការត្រូវប្រុងប្រយ័ត្នជាដើម ហើយទន្ទឹមនឹងនេះ </a:t>
            </a:r>
            <a:endParaRPr 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137160" lvl="1" indent="0" rtl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100" dirty="0">
                <a:latin typeface="Khmer UI" panose="020B0502040204020203" pitchFamily="34" charset="0"/>
                <a:cs typeface="Khmer UI" panose="020B0502040204020203" pitchFamily="34" charset="0"/>
              </a:rPr>
              <a:t>   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សូម</a:t>
            </a:r>
            <a:r>
              <a:rPr lang="km" sz="2100" b="1" u="sng" dirty="0">
                <a:solidFill>
                  <a:srgbClr val="F24F4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ប្រកាន់ខ្ជាប់តាមសៀវភៅណែនាំពីការយាមកាម</a:t>
            </a:r>
            <a:r>
              <a:rPr lang="km" sz="2100" dirty="0">
                <a:latin typeface="Khmer UI" panose="020B0502040204020203" pitchFamily="34" charset="0"/>
                <a:cs typeface="Khmer UI" panose="020B0502040204020203" pitchFamily="34" charset="0"/>
              </a:rPr>
              <a:t>ឲ្យបានសព្វគ្រប់។</a:t>
            </a:r>
            <a:endParaRPr kumimoji="1" lang="ja-JP" altLang="en-US" sz="2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780000" y="4893282"/>
            <a:ext cx="4896000" cy="1361043"/>
          </a:xfrm>
          <a:prstGeom prst="wedgeRoundRectCallout">
            <a:avLst>
              <a:gd name="adj1" fmla="val -26412"/>
              <a:gd name="adj2" fmla="val -6259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ts val="2400"/>
              </a:lnSpc>
            </a:pPr>
            <a:r>
              <a:rPr lang="km" sz="2200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មានកើតឡើងយ៉ាងច្រើននូវឧទាហរណ៍ករណីដែលមិនគោរពវិធានឬជំហានដែលគប្បីគោរពហើយនាំឲ្យមានគ្រោះថ្នាក់ការងារ!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9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MHIR仕様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R仕様" id="{05344C92-AC6A-4493-8C0E-E7C17A05DCD7}" vid="{55D99DC7-8333-4294-BB2F-D433CAFD001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MHIR仕様</Template>
  <TotalTime>1598</TotalTime>
  <Words>5766</Words>
  <Application>Microsoft Office PowerPoint</Application>
  <PresentationFormat>画面に合わせる (4:3)</PresentationFormat>
  <Paragraphs>540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Futura Md</vt:lpstr>
      <vt:lpstr>Khmer UI</vt:lpstr>
      <vt:lpstr>Meiryo UI</vt:lpstr>
      <vt:lpstr>ＭＳ Ｐゴシック</vt:lpstr>
      <vt:lpstr>メイリオ</vt:lpstr>
      <vt:lpstr>Arial</vt:lpstr>
      <vt:lpstr>Calibri</vt:lpstr>
      <vt:lpstr>Wingdings</vt:lpstr>
      <vt:lpstr>MHIR仕様</vt:lpstr>
      <vt:lpstr>ដើម្បីធ្វើការដោយសុវត្ថិភាពនិងសុខភាពល្អ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安全かつ健康的に働くために</dc:title>
  <cp:lastPrinted>2020-02-10T09:16:03Z</cp:lastPrinted>
  <dcterms:created xsi:type="dcterms:W3CDTF">2019-10-29T11:12:42Z</dcterms:created>
  <dcterms:modified xsi:type="dcterms:W3CDTF">2022-03-02T08:59:52Z</dcterms:modified>
</cp:coreProperties>
</file>