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271" r:id="rId2"/>
    <p:sldId id="363" r:id="rId3"/>
    <p:sldId id="289" r:id="rId4"/>
    <p:sldId id="336" r:id="rId5"/>
    <p:sldId id="337" r:id="rId6"/>
    <p:sldId id="364" r:id="rId7"/>
    <p:sldId id="365" r:id="rId8"/>
    <p:sldId id="339" r:id="rId9"/>
    <p:sldId id="340" r:id="rId10"/>
    <p:sldId id="344" r:id="rId11"/>
    <p:sldId id="345" r:id="rId12"/>
    <p:sldId id="366" r:id="rId13"/>
    <p:sldId id="374" r:id="rId14"/>
    <p:sldId id="375" r:id="rId15"/>
    <p:sldId id="346" r:id="rId16"/>
    <p:sldId id="347" r:id="rId17"/>
    <p:sldId id="381" r:id="rId18"/>
    <p:sldId id="378" r:id="rId19"/>
    <p:sldId id="379" r:id="rId20"/>
    <p:sldId id="380" r:id="rId21"/>
    <p:sldId id="350" r:id="rId22"/>
    <p:sldId id="351" r:id="rId23"/>
    <p:sldId id="376" r:id="rId24"/>
    <p:sldId id="377" r:id="rId25"/>
    <p:sldId id="373" r:id="rId26"/>
    <p:sldId id="359" r:id="rId27"/>
    <p:sldId id="360" r:id="rId28"/>
    <p:sldId id="361" r:id="rId29"/>
    <p:sldId id="362" r:id="rId30"/>
  </p:sldIdLst>
  <p:sldSz cx="9144000" cy="6858000" type="screen4x3"/>
  <p:notesSz cx="6735763" cy="9866313"/>
  <p:defaultTextStyle>
    <a:defPPr rtl="0">
      <a:defRPr lang="mn-M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1C502"/>
    <a:srgbClr val="039A45"/>
    <a:srgbClr val="000000"/>
    <a:srgbClr val="0000CC"/>
    <a:srgbClr val="FFFFCC"/>
    <a:srgbClr val="FFCC00"/>
    <a:srgbClr val="99CC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3595" autoAdjust="0"/>
  </p:normalViewPr>
  <p:slideViewPr>
    <p:cSldViewPr>
      <p:cViewPr varScale="1">
        <p:scale>
          <a:sx n="107" d="100"/>
          <a:sy n="107" d="100"/>
        </p:scale>
        <p:origin x="219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kumimoji="1" lang="mn-MN" altLang="ja-JP" sz="1200" b="1" dirty="0">
                <a:effectLst/>
              </a:rPr>
              <a:t>Үйлдвэрлэлийн хог хаягдлыг боловсруулах салбар дахь ослын тооны өөрчлөлт</a:t>
            </a:r>
            <a:endParaRPr lang="ja-JP" altLang="ja-JP" sz="1200" dirty="0">
              <a:effectLst/>
            </a:endParaRPr>
          </a:p>
        </c:rich>
      </c:tx>
      <c:layout>
        <c:manualLayout>
          <c:xMode val="edge"/>
          <c:yMode val="edge"/>
          <c:x val="0.15307491756398725"/>
          <c:y val="1.383083033138078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1201643128115906E-2"/>
          <c:y val="8.2499742498685746E-2"/>
          <c:w val="0.85030035168983498"/>
          <c:h val="0.82896261080916944"/>
        </c:manualLayout>
      </c:layout>
      <c:barChart>
        <c:barDir val="col"/>
        <c:grouping val="clustered"/>
        <c:varyColors val="0"/>
        <c:ser>
          <c:idx val="0"/>
          <c:order val="1"/>
          <c:tx>
            <c:strRef>
              <c:f>Sheet1!$D$21</c:f>
              <c:strCache>
                <c:ptCount val="1"/>
                <c:pt idx="0">
                  <c:v>Хүний амь 
нас хохирсон</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Sheet1!$B$22:$B$31</c:f>
              <c:strCache>
                <c:ptCount val="10"/>
                <c:pt idx="0">
                  <c:v>2008 он</c:v>
                </c:pt>
                <c:pt idx="1">
                  <c:v>2009 он</c:v>
                </c:pt>
                <c:pt idx="2">
                  <c:v>2010 он</c:v>
                </c:pt>
                <c:pt idx="3">
                  <c:v>2011 он</c:v>
                </c:pt>
                <c:pt idx="4">
                  <c:v>2012 он</c:v>
                </c:pt>
                <c:pt idx="5">
                  <c:v>2013 он</c:v>
                </c:pt>
                <c:pt idx="6">
                  <c:v>2014 он</c:v>
                </c:pt>
                <c:pt idx="7">
                  <c:v>2015 он</c:v>
                </c:pt>
                <c:pt idx="8">
                  <c:v>2016 он</c:v>
                </c:pt>
                <c:pt idx="9">
                  <c:v>2017 он</c:v>
                </c:pt>
              </c:strCache>
            </c:strRef>
          </c:cat>
          <c:val>
            <c:numRef>
              <c:f>Sheet1!$D$22:$D$31</c:f>
              <c:numCache>
                <c:formatCode>General</c:formatCode>
                <c:ptCount val="10"/>
                <c:pt idx="0">
                  <c:v>23</c:v>
                </c:pt>
                <c:pt idx="1">
                  <c:v>19</c:v>
                </c:pt>
                <c:pt idx="2">
                  <c:v>24</c:v>
                </c:pt>
                <c:pt idx="3">
                  <c:v>22</c:v>
                </c:pt>
                <c:pt idx="4">
                  <c:v>19</c:v>
                </c:pt>
                <c:pt idx="5">
                  <c:v>23</c:v>
                </c:pt>
                <c:pt idx="6">
                  <c:v>18</c:v>
                </c:pt>
                <c:pt idx="7">
                  <c:v>18</c:v>
                </c:pt>
                <c:pt idx="8">
                  <c:v>16</c:v>
                </c:pt>
                <c:pt idx="9">
                  <c:v>18</c:v>
                </c:pt>
              </c:numCache>
            </c:numRef>
          </c:val>
          <c:extLst>
            <c:ext xmlns:c16="http://schemas.microsoft.com/office/drawing/2014/chart" uri="{C3380CC4-5D6E-409C-BE32-E72D297353CC}">
              <c16:uniqueId val="{00000000-1D12-419A-B360-3010D2019A3A}"/>
            </c:ext>
          </c:extLst>
        </c:ser>
        <c:dLbls>
          <c:showLegendKey val="0"/>
          <c:showVal val="0"/>
          <c:showCatName val="0"/>
          <c:showSerName val="0"/>
          <c:showPercent val="0"/>
          <c:showBubbleSize val="0"/>
        </c:dLbls>
        <c:gapWidth val="150"/>
        <c:axId val="505775120"/>
        <c:axId val="505777472"/>
      </c:barChart>
      <c:lineChart>
        <c:grouping val="standard"/>
        <c:varyColors val="0"/>
        <c:ser>
          <c:idx val="1"/>
          <c:order val="0"/>
          <c:tx>
            <c:strRef>
              <c:f>Sheet1!$C$21</c:f>
              <c:strCache>
                <c:ptCount val="1"/>
                <c:pt idx="0">
                  <c:v>Хүний амь нас, 
эрүүл мэнд 
хохирсон</c:v>
                </c:pt>
              </c:strCache>
            </c:strRef>
          </c:tx>
          <c:spPr>
            <a:ln w="28575" cap="rnd">
              <a:solidFill>
                <a:schemeClr val="accent2"/>
              </a:solidFill>
              <a:round/>
            </a:ln>
            <a:effectLst/>
          </c:spPr>
          <c:marker>
            <c:symbol val="circle"/>
            <c:size val="5"/>
            <c:spPr>
              <a:solidFill>
                <a:srgbClr val="C00000"/>
              </a:solidFill>
              <a:ln w="9525">
                <a:solidFill>
                  <a:schemeClr val="accent2"/>
                </a:solidFill>
              </a:ln>
              <a:effectLst/>
            </c:spPr>
          </c:marker>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Sheet1!$B$22:$B$31</c:f>
              <c:strCache>
                <c:ptCount val="10"/>
                <c:pt idx="0">
                  <c:v>2008 он</c:v>
                </c:pt>
                <c:pt idx="1">
                  <c:v>2009 он</c:v>
                </c:pt>
                <c:pt idx="2">
                  <c:v>2010 он</c:v>
                </c:pt>
                <c:pt idx="3">
                  <c:v>2011 он</c:v>
                </c:pt>
                <c:pt idx="4">
                  <c:v>2012 он</c:v>
                </c:pt>
                <c:pt idx="5">
                  <c:v>2013 он</c:v>
                </c:pt>
                <c:pt idx="6">
                  <c:v>2014 он</c:v>
                </c:pt>
                <c:pt idx="7">
                  <c:v>2015 он</c:v>
                </c:pt>
                <c:pt idx="8">
                  <c:v>2016 он</c:v>
                </c:pt>
                <c:pt idx="9">
                  <c:v>2017 он</c:v>
                </c:pt>
              </c:strCache>
            </c:strRef>
          </c:cat>
          <c:val>
            <c:numRef>
              <c:f>Sheet1!$C$22:$C$31</c:f>
              <c:numCache>
                <c:formatCode>General</c:formatCode>
                <c:ptCount val="10"/>
                <c:pt idx="0">
                  <c:v>1283</c:v>
                </c:pt>
                <c:pt idx="1">
                  <c:v>1111</c:v>
                </c:pt>
                <c:pt idx="2">
                  <c:v>1143</c:v>
                </c:pt>
                <c:pt idx="3">
                  <c:v>1156</c:v>
                </c:pt>
                <c:pt idx="4">
                  <c:v>1233</c:v>
                </c:pt>
                <c:pt idx="5">
                  <c:v>1260</c:v>
                </c:pt>
                <c:pt idx="6">
                  <c:v>1244</c:v>
                </c:pt>
                <c:pt idx="7">
                  <c:v>1280</c:v>
                </c:pt>
                <c:pt idx="8">
                  <c:v>1320</c:v>
                </c:pt>
                <c:pt idx="9">
                  <c:v>1383</c:v>
                </c:pt>
              </c:numCache>
            </c:numRef>
          </c:val>
          <c:smooth val="0"/>
          <c:extLst>
            <c:ext xmlns:c16="http://schemas.microsoft.com/office/drawing/2014/chart" uri="{C3380CC4-5D6E-409C-BE32-E72D297353CC}">
              <c16:uniqueId val="{00000001-1D12-419A-B360-3010D2019A3A}"/>
            </c:ext>
          </c:extLst>
        </c:ser>
        <c:dLbls>
          <c:showLegendKey val="0"/>
          <c:showVal val="0"/>
          <c:showCatName val="0"/>
          <c:showSerName val="0"/>
          <c:showPercent val="0"/>
          <c:showBubbleSize val="0"/>
        </c:dLbls>
        <c:marker val="1"/>
        <c:smooth val="0"/>
        <c:axId val="505770416"/>
        <c:axId val="505779824"/>
      </c:lineChart>
      <c:catAx>
        <c:axId val="50577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05779824"/>
        <c:crosses val="autoZero"/>
        <c:auto val="1"/>
        <c:lblAlgn val="ctr"/>
        <c:lblOffset val="100"/>
        <c:noMultiLvlLbl val="0"/>
      </c:catAx>
      <c:valAx>
        <c:axId val="505779824"/>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770416"/>
        <c:crosses val="autoZero"/>
        <c:crossBetween val="between"/>
      </c:valAx>
      <c:valAx>
        <c:axId val="505777472"/>
        <c:scaling>
          <c:orientation val="minMax"/>
          <c:max val="4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775120"/>
        <c:crosses val="max"/>
        <c:crossBetween val="between"/>
      </c:valAx>
      <c:catAx>
        <c:axId val="505775120"/>
        <c:scaling>
          <c:orientation val="minMax"/>
        </c:scaling>
        <c:delete val="1"/>
        <c:axPos val="b"/>
        <c:numFmt formatCode="General" sourceLinked="1"/>
        <c:majorTickMark val="out"/>
        <c:minorTickMark val="none"/>
        <c:tickLblPos val="nextTo"/>
        <c:crossAx val="505777472"/>
        <c:crosses val="autoZero"/>
        <c:auto val="1"/>
        <c:lblAlgn val="ctr"/>
        <c:lblOffset val="100"/>
        <c:noMultiLvlLbl val="0"/>
      </c:catAx>
      <c:spPr>
        <a:noFill/>
        <a:ln>
          <a:solidFill>
            <a:schemeClr val="accent1"/>
          </a:solidFill>
        </a:ln>
        <a:effectLst/>
      </c:spPr>
    </c:plotArea>
    <c:legend>
      <c:legendPos val="t"/>
      <c:layout>
        <c:manualLayout>
          <c:xMode val="edge"/>
          <c:yMode val="edge"/>
          <c:x val="0.45598765347876224"/>
          <c:y val="0.26531029242785614"/>
          <c:w val="0.46713465122057568"/>
          <c:h val="0.18556882374737316"/>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8083333333333333"/>
          <c:h val="0.98083333333333333"/>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33-45F0-BA18-4A32BF4EED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33-45F0-BA18-4A32BF4EED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33-45F0-BA18-4A32BF4EED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B33-45F0-BA18-4A32BF4EEDE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B33-45F0-BA18-4A32BF4EEDE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B33-45F0-BA18-4A32BF4EEDE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B33-45F0-BA18-4A32BF4EEDE2}"/>
              </c:ext>
            </c:extLst>
          </c:dPt>
          <c:dLbls>
            <c:dLbl>
              <c:idx val="0"/>
              <c:layout>
                <c:manualLayout>
                  <c:x val="-1.3228993055555556E-2"/>
                  <c:y val="4.4098958333332527E-3"/>
                </c:manualLayout>
              </c:layout>
              <c:tx>
                <c:rich>
                  <a:bodyPr/>
                  <a:lstStyle/>
                  <a:p>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Хавчуулагдах / ороогдох</a:t>
                    </a:r>
                    <a:r>
                      <a:rPr lang="ru-RU" altLang="ja-JP" sz="800" baseline="0" dirty="0"/>
                      <a:t>
</a:t>
                    </a:r>
                    <a:fld id="{3BD17A99-C727-4B1A-A091-220D86DD5C4B}" type="PERCENTAGE">
                      <a:rPr lang="en-US" altLang="ja-JP" sz="800" baseline="0"/>
                      <a:pPr/>
                      <a:t>[パーセンテージ]</a:t>
                    </a:fld>
                    <a:endParaRPr lang="ru-RU" altLang="ja-JP" sz="800" baseline="0" dirty="0"/>
                  </a:p>
                </c:rich>
              </c:tx>
              <c:showLegendKey val="0"/>
              <c:showVal val="0"/>
              <c:showCatName val="1"/>
              <c:showSerName val="0"/>
              <c:showPercent val="1"/>
              <c:showBubbleSize val="0"/>
              <c:extLst>
                <c:ext xmlns:c15="http://schemas.microsoft.com/office/drawing/2012/chart" uri="{CE6537A1-D6FC-4f65-9D91-7224C49458BB}">
                  <c15:layout>
                    <c:manualLayout>
                      <c:w val="0.32724861111111109"/>
                      <c:h val="0.23902916666666663"/>
                    </c:manualLayout>
                  </c15:layout>
                  <c15:dlblFieldTable/>
                  <c15:showDataLabelsRange val="0"/>
                </c:ext>
                <c:ext xmlns:c16="http://schemas.microsoft.com/office/drawing/2014/chart" uri="{C3380CC4-5D6E-409C-BE32-E72D297353CC}">
                  <c16:uniqueId val="{00000001-EB33-45F0-BA18-4A32BF4EEDE2}"/>
                </c:ext>
              </c:extLst>
            </c:dLbl>
            <c:dLbl>
              <c:idx val="1"/>
              <c:tx>
                <c:rich>
                  <a:bodyPr/>
                  <a:lstStyle/>
                  <a:p>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Мөргөх / мөргүүлэх</a:t>
                    </a:r>
                    <a:r>
                      <a:rPr lang="ru-RU" altLang="ja-JP" sz="800" baseline="0" dirty="0"/>
                      <a:t>
</a:t>
                    </a:r>
                    <a:fld id="{BF115ACE-176E-4E10-B359-6B39FF244816}" type="PERCENTAGE">
                      <a:rPr lang="en-US" altLang="ja-JP" sz="800" baseline="0"/>
                      <a:pPr/>
                      <a:t>[パーセンテージ]</a:t>
                    </a:fld>
                    <a:endParaRPr lang="ru-RU" altLang="ja-JP" sz="800" baseline="0" dirty="0"/>
                  </a:p>
                </c:rich>
              </c:tx>
              <c:showLegendKey val="0"/>
              <c:showVal val="0"/>
              <c:showCatName val="1"/>
              <c:showSerName val="0"/>
              <c:showPercent val="1"/>
              <c:showBubbleSize val="0"/>
              <c:extLst>
                <c:ext xmlns:c15="http://schemas.microsoft.com/office/drawing/2012/chart" uri="{CE6537A1-D6FC-4f65-9D91-7224C49458BB}">
                  <c15:layout>
                    <c:manualLayout>
                      <c:w val="0.25230243055555551"/>
                      <c:h val="0.22229409722222221"/>
                    </c:manualLayout>
                  </c15:layout>
                  <c15:dlblFieldTable/>
                  <c15:showDataLabelsRange val="0"/>
                </c:ext>
                <c:ext xmlns:c16="http://schemas.microsoft.com/office/drawing/2014/chart" uri="{C3380CC4-5D6E-409C-BE32-E72D297353CC}">
                  <c16:uniqueId val="{00000003-EB33-45F0-BA18-4A32BF4EEDE2}"/>
                </c:ext>
              </c:extLst>
            </c:dLbl>
            <c:dLbl>
              <c:idx val="2"/>
              <c:tx>
                <c:rich>
                  <a:bodyPr/>
                  <a:lstStyle/>
                  <a:p>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Зам тээврийн осол</a:t>
                    </a:r>
                    <a:r>
                      <a:rPr lang="ru-RU" altLang="ja-JP" sz="800" baseline="0" dirty="0"/>
                      <a:t>
</a:t>
                    </a:r>
                    <a:fld id="{BB1E4ECD-E49E-4E99-8A05-8D3BD68F279B}" type="PERCENTAGE">
                      <a:rPr lang="en-US" altLang="ja-JP" sz="800" baseline="0"/>
                      <a:pPr/>
                      <a:t>[パーセンテージ]</a:t>
                    </a:fld>
                    <a:endParaRPr lang="ru-RU" altLang="ja-JP" sz="800" baseline="0" dirty="0"/>
                  </a:p>
                </c:rich>
              </c:tx>
              <c:showLegendKey val="0"/>
              <c:showVal val="0"/>
              <c:showCatName val="1"/>
              <c:showSerName val="0"/>
              <c:showPercent val="1"/>
              <c:showBubbleSize val="0"/>
              <c:extLst>
                <c:ext xmlns:c15="http://schemas.microsoft.com/office/drawing/2012/chart" uri="{CE6537A1-D6FC-4f65-9D91-7224C49458BB}">
                  <c15:layout>
                    <c:manualLayout>
                      <c:w val="0.21607638888888889"/>
                      <c:h val="0.18170277777777777"/>
                    </c:manualLayout>
                  </c15:layout>
                  <c15:dlblFieldTable/>
                  <c15:showDataLabelsRange val="0"/>
                </c:ext>
                <c:ext xmlns:c16="http://schemas.microsoft.com/office/drawing/2014/chart" uri="{C3380CC4-5D6E-409C-BE32-E72D297353CC}">
                  <c16:uniqueId val="{00000005-EB33-45F0-BA18-4A32BF4EEDE2}"/>
                </c:ext>
              </c:extLst>
            </c:dLbl>
            <c:dLbl>
              <c:idx val="3"/>
              <c:layout>
                <c:manualLayout>
                  <c:x val="-4.2305902777777779E-2"/>
                  <c:y val="-4.0347222222222225E-3"/>
                </c:manualLayout>
              </c:layout>
              <c:tx>
                <c:rich>
                  <a:bodyPr rot="0" spcFirstLastPara="1" vertOverflow="overflow" horzOverflow="overflow" vert="horz" wrap="square" lIns="38100" tIns="19050" rIns="38100" bIns="19050" anchor="ctr" anchorCtr="1">
                    <a:noAutofit/>
                  </a:bodyPr>
                  <a:lstStyle/>
                  <a:p>
                    <a:pPr>
                      <a:defRPr sz="700" b="0" i="0" u="none" strike="noStrike" kern="1200" baseline="0">
                        <a:solidFill>
                          <a:schemeClr val="bg1"/>
                        </a:solidFill>
                        <a:latin typeface="+mn-lt"/>
                        <a:ea typeface="+mn-ea"/>
                        <a:cs typeface="+mn-cs"/>
                      </a:defRPr>
                    </a:pPr>
                    <a:r>
                      <a:rPr lang="ru-RU" altLang="ja-JP" sz="700" b="0" i="0" u="none" strike="noStrike" kern="1200" baseline="0" dirty="0">
                        <a:solidFill>
                          <a:schemeClr val="bg1"/>
                        </a:solidFill>
                        <a:latin typeface="Arial" panose="020B0604020202020204" pitchFamily="34" charset="0"/>
                        <a:ea typeface="ＭＳ ゴシック" panose="020B0609070205080204" pitchFamily="49" charset="-128"/>
                      </a:rPr>
                      <a:t>Унах</a:t>
                    </a:r>
                    <a:r>
                      <a:rPr lang="ru-RU" altLang="ja-JP" sz="700" baseline="0" dirty="0"/>
                      <a:t>
</a:t>
                    </a:r>
                    <a:fld id="{391916FB-01E1-4FBA-9BA7-6DFB8579D41E}" type="PERCENTAGE">
                      <a:rPr lang="en-US" altLang="ja-JP" sz="700" baseline="0"/>
                      <a:pPr>
                        <a:defRPr sz="700">
                          <a:solidFill>
                            <a:schemeClr val="bg1"/>
                          </a:solidFill>
                        </a:defRPr>
                      </a:pPr>
                      <a:t>[パーセンテージ]</a:t>
                    </a:fld>
                    <a:endParaRPr lang="ru-RU" altLang="ja-JP" sz="700" baseline="0" dirty="0"/>
                  </a:p>
                </c:rich>
              </c:tx>
              <c:spPr>
                <a:noFill/>
                <a:ln>
                  <a:noFill/>
                </a:ln>
                <a:effectLst/>
              </c:spPr>
              <c:txPr>
                <a:bodyPr rot="0" spcFirstLastPara="1" vertOverflow="overflow" horzOverflow="overflow" vert="horz" wrap="square" lIns="38100" tIns="19050" rIns="38100" bIns="19050" anchor="ctr" anchorCtr="1">
                  <a:noAutofit/>
                </a:bodyPr>
                <a:lstStyle/>
                <a:p>
                  <a:pPr>
                    <a:defRPr sz="7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38125"/>
                      <c:h val="0.15524444444444443"/>
                    </c:manualLayout>
                  </c15:layout>
                  <c15:dlblFieldTable/>
                  <c15:showDataLabelsRange val="0"/>
                </c:ext>
                <c:ext xmlns:c16="http://schemas.microsoft.com/office/drawing/2014/chart" uri="{C3380CC4-5D6E-409C-BE32-E72D297353CC}">
                  <c16:uniqueId val="{00000007-EB33-45F0-BA18-4A32BF4EEDE2}"/>
                </c:ext>
              </c:extLst>
            </c:dLbl>
            <c:dLbl>
              <c:idx val="4"/>
              <c:layout>
                <c:manualLayout>
                  <c:x val="-5.6034548611111124E-2"/>
                  <c:y val="-2.3409722222222203E-2"/>
                </c:manualLayout>
              </c:layout>
              <c:tx>
                <c:rich>
                  <a:bodyPr/>
                  <a:lstStyle/>
                  <a:p>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Нурах</a:t>
                    </a:r>
                    <a:r>
                      <a:rPr lang="ru-RU" altLang="ja-JP" sz="800" baseline="0" dirty="0"/>
                      <a:t>
</a:t>
                    </a:r>
                    <a:fld id="{2CAEE96A-EBAC-462D-A3C5-64D0FE93B6C1}" type="PERCENTAGE">
                      <a:rPr lang="en-US" altLang="ja-JP" sz="800" baseline="0"/>
                      <a:pPr/>
                      <a:t>[パーセンテージ]</a:t>
                    </a:fld>
                    <a:endParaRPr lang="ru-RU" altLang="ja-JP" sz="800" baseline="0" dirty="0"/>
                  </a:p>
                </c:rich>
              </c:tx>
              <c:showLegendKey val="0"/>
              <c:showVal val="0"/>
              <c:showCatName val="1"/>
              <c:showSerName val="0"/>
              <c:showPercent val="1"/>
              <c:showBubbleSize val="0"/>
              <c:extLst>
                <c:ext xmlns:c15="http://schemas.microsoft.com/office/drawing/2012/chart" uri="{CE6537A1-D6FC-4f65-9D91-7224C49458BB}">
                  <c15:layout>
                    <c:manualLayout>
                      <c:w val="0.29104166666666664"/>
                      <c:h val="0.18170277777777777"/>
                    </c:manualLayout>
                  </c15:layout>
                  <c15:dlblFieldTable/>
                  <c15:showDataLabelsRange val="0"/>
                </c:ext>
                <c:ext xmlns:c16="http://schemas.microsoft.com/office/drawing/2014/chart" uri="{C3380CC4-5D6E-409C-BE32-E72D297353CC}">
                  <c16:uniqueId val="{00000009-EB33-45F0-BA18-4A32BF4EEDE2}"/>
                </c:ext>
              </c:extLst>
            </c:dLbl>
            <c:dLbl>
              <c:idx val="5"/>
              <c:layout>
                <c:manualLayout>
                  <c:x val="-4.4097222222222225E-2"/>
                  <c:y val="-4.8506944444444464E-2"/>
                </c:manualLayout>
              </c:layout>
              <c:tx>
                <c:rich>
                  <a:bodyPr/>
                  <a:lstStyle/>
                  <a:p>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Усанд живэх</a:t>
                    </a:r>
                    <a:r>
                      <a:rPr lang="ru-RU" altLang="ja-JP" sz="800" baseline="0" dirty="0"/>
                      <a:t>
</a:t>
                    </a:r>
                    <a:fld id="{8D2A758C-4A80-4D38-8DBD-29AB792FE973}" type="PERCENTAGE">
                      <a:rPr lang="en-US" altLang="ja-JP" sz="800" baseline="0"/>
                      <a:pPr/>
                      <a:t>[パーセンテージ]</a:t>
                    </a:fld>
                    <a:endParaRPr lang="ru-RU" altLang="ja-JP" sz="800"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B33-45F0-BA18-4A32BF4EEDE2}"/>
                </c:ext>
              </c:extLst>
            </c:dLbl>
            <c:dLbl>
              <c:idx val="6"/>
              <c:layout>
                <c:manualLayout>
                  <c:x val="2.6458333333333334E-2"/>
                  <c:y val="-5.2965625000000002E-2"/>
                </c:manualLayout>
              </c:layout>
              <c:tx>
                <c:rich>
                  <a:bodyPr/>
                  <a:lstStyle/>
                  <a:p>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Хортой бодист хүрэх</a:t>
                    </a:r>
                    <a:r>
                      <a:rPr lang="ru-RU" altLang="ja-JP" sz="800" baseline="0" dirty="0"/>
                      <a:t>
</a:t>
                    </a:r>
                    <a:fld id="{6F869C36-3E18-4882-B257-A0F73506DE5F}" type="PERCENTAGE">
                      <a:rPr lang="en-US" altLang="ja-JP" sz="800" baseline="0"/>
                      <a:pPr/>
                      <a:t>[パーセンテージ]</a:t>
                    </a:fld>
                    <a:endParaRPr lang="ru-RU" altLang="ja-JP" sz="800" baseline="0" dirty="0"/>
                  </a:p>
                </c:rich>
              </c:tx>
              <c:showLegendKey val="0"/>
              <c:showVal val="0"/>
              <c:showCatName val="1"/>
              <c:showSerName val="0"/>
              <c:showPercent val="1"/>
              <c:showBubbleSize val="0"/>
              <c:extLst>
                <c:ext xmlns:c15="http://schemas.microsoft.com/office/drawing/2012/chart" uri="{CE6537A1-D6FC-4f65-9D91-7224C49458BB}">
                  <c15:layout>
                    <c:manualLayout>
                      <c:w val="0.31536145833333334"/>
                      <c:h val="0.22229409722222221"/>
                    </c:manualLayout>
                  </c15:layout>
                  <c15:dlblFieldTable/>
                  <c15:showDataLabelsRange val="0"/>
                </c:ext>
                <c:ext xmlns:c16="http://schemas.microsoft.com/office/drawing/2014/chart" uri="{C3380CC4-5D6E-409C-BE32-E72D297353CC}">
                  <c16:uniqueId val="{0000000D-EB33-45F0-BA18-4A32BF4EEDE2}"/>
                </c:ext>
              </c:extLst>
            </c:dLbl>
            <c:spPr>
              <a:noFill/>
              <a:ln>
                <a:noFill/>
              </a:ln>
              <a:effectLst/>
            </c:spPr>
            <c:txPr>
              <a:bodyPr rot="0" spcFirstLastPara="1" vertOverflow="overflow" horzOverflow="overflow"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Sheet1!$B$2:$B$8</c:f>
              <c:strCache>
                <c:ptCount val="7"/>
                <c:pt idx="0">
                  <c:v>はさまれ・巻き込まれ</c:v>
                </c:pt>
                <c:pt idx="1">
                  <c:v>激突され</c:v>
                </c:pt>
                <c:pt idx="2">
                  <c:v>交通事故</c:v>
                </c:pt>
                <c:pt idx="3">
                  <c:v>墜落・転落</c:v>
                </c:pt>
                <c:pt idx="4">
                  <c:v>崩壊・倒壊</c:v>
                </c:pt>
                <c:pt idx="5">
                  <c:v>おぼれ</c:v>
                </c:pt>
                <c:pt idx="6">
                  <c:v>有害物との接触</c:v>
                </c:pt>
              </c:strCache>
            </c:strRef>
          </c:cat>
          <c:val>
            <c:numRef>
              <c:f>Sheet1!$C$2:$C$8</c:f>
              <c:numCache>
                <c:formatCode>General</c:formatCode>
                <c:ptCount val="7"/>
                <c:pt idx="0">
                  <c:v>50</c:v>
                </c:pt>
                <c:pt idx="1">
                  <c:v>17</c:v>
                </c:pt>
                <c:pt idx="2">
                  <c:v>11</c:v>
                </c:pt>
                <c:pt idx="3">
                  <c:v>5</c:v>
                </c:pt>
                <c:pt idx="4">
                  <c:v>5</c:v>
                </c:pt>
                <c:pt idx="5">
                  <c:v>6</c:v>
                </c:pt>
                <c:pt idx="6">
                  <c:v>6</c:v>
                </c:pt>
              </c:numCache>
            </c:numRef>
          </c:val>
          <c:extLst>
            <c:ext xmlns:c16="http://schemas.microsoft.com/office/drawing/2014/chart" uri="{C3380CC4-5D6E-409C-BE32-E72D297353CC}">
              <c16:uniqueId val="{0000000E-EB33-45F0-BA18-4A32BF4EEDE2}"/>
            </c:ext>
          </c:extLst>
        </c:ser>
        <c:dLbls>
          <c:showLegendKey val="0"/>
          <c:showVal val="1"/>
          <c:showCatName val="0"/>
          <c:showSerName val="0"/>
          <c:showPercent val="0"/>
          <c:showBubbleSize val="0"/>
          <c:showLeaderLines val="1"/>
        </c:dLbls>
        <c:firstSliceAng val="0"/>
        <c:holeSize val="3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doughnut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08E-4F9D-9924-BC6101B92F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08E-4F9D-9924-BC6101B92F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8E-4F9D-9924-BC6101B92F3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08E-4F9D-9924-BC6101B92F3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08E-4F9D-9924-BC6101B92F3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08E-4F9D-9924-BC6101B92F3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08E-4F9D-9924-BC6101B92F3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08E-4F9D-9924-BC6101B92F35}"/>
              </c:ext>
            </c:extLst>
          </c:dPt>
          <c:dLbls>
            <c:dLbl>
              <c:idx val="0"/>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Унах</a:t>
                    </a:r>
                    <a:r>
                      <a:rPr lang="ru-RU" altLang="ja-JP" sz="800" baseline="0" dirty="0"/>
                      <a:t>
</a:t>
                    </a:r>
                    <a:fld id="{6970652A-E38F-4CD8-A774-1C8B878F6254}" type="PERCENTAGE">
                      <a:rPr lang="en-US" altLang="ja-JP" sz="800" baseline="0"/>
                      <a:pPr>
                        <a:defRPr sz="800">
                          <a:solidFill>
                            <a:schemeClr val="bg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38125"/>
                      <c:h val="0.18170277777777777"/>
                    </c:manualLayout>
                  </c15:layout>
                  <c15:dlblFieldTable/>
                  <c15:showDataLabelsRange val="0"/>
                </c:ext>
                <c:ext xmlns:c16="http://schemas.microsoft.com/office/drawing/2014/chart" uri="{C3380CC4-5D6E-409C-BE32-E72D297353CC}">
                  <c16:uniqueId val="{00000001-908E-4F9D-9924-BC6101B92F35}"/>
                </c:ext>
              </c:extLst>
            </c:dLbl>
            <c:dLbl>
              <c:idx val="1"/>
              <c:layout>
                <c:manualLayout>
                  <c:x val="1.8037500000000001E-2"/>
                  <c:y val="-4.4095486111111115E-3"/>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Хавчуулагдах / ороогдох</a:t>
                    </a:r>
                    <a:r>
                      <a:rPr lang="ru-RU" altLang="ja-JP" sz="800" baseline="0" dirty="0"/>
                      <a:t>
</a:t>
                    </a:r>
                    <a:fld id="{7374243D-45CC-4311-9AB4-BF030E178F1B}" type="PERCENTAGE">
                      <a:rPr lang="en-US" altLang="ja-JP" sz="800" baseline="0"/>
                      <a:pPr>
                        <a:defRPr sz="800">
                          <a:solidFill>
                            <a:schemeClr val="bg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414888888888889"/>
                      <c:h val="0.23902916666666663"/>
                    </c:manualLayout>
                  </c15:layout>
                  <c15:dlblFieldTable/>
                  <c15:showDataLabelsRange val="0"/>
                </c:ext>
                <c:ext xmlns:c16="http://schemas.microsoft.com/office/drawing/2014/chart" uri="{C3380CC4-5D6E-409C-BE32-E72D297353CC}">
                  <c16:uniqueId val="{00000003-908E-4F9D-9924-BC6101B92F35}"/>
                </c:ext>
              </c:extLst>
            </c:dLbl>
            <c:dLbl>
              <c:idx val="2"/>
              <c:layout>
                <c:manualLayout>
                  <c:x val="4.4098958333333334E-3"/>
                  <c:y val="-8.819444444444444E-3"/>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Халтирах / бүдрэх</a:t>
                    </a:r>
                    <a:r>
                      <a:rPr lang="ru-RU" altLang="ja-JP" sz="800" baseline="0" dirty="0"/>
                      <a:t>
</a:t>
                    </a:r>
                    <a:fld id="{774798A8-7EBA-4165-BCA6-9BB2B5B4394B}" type="PERCENTAGE">
                      <a:rPr lang="en-US" altLang="ja-JP" sz="800" baseline="0"/>
                      <a:pPr>
                        <a:defRPr sz="800">
                          <a:solidFill>
                            <a:schemeClr val="bg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73072916666666"/>
                      <c:h val="0.22229409722222221"/>
                    </c:manualLayout>
                  </c15:layout>
                  <c15:dlblFieldTable/>
                  <c15:showDataLabelsRange val="0"/>
                </c:ext>
                <c:ext xmlns:c16="http://schemas.microsoft.com/office/drawing/2014/chart" uri="{C3380CC4-5D6E-409C-BE32-E72D297353CC}">
                  <c16:uniqueId val="{00000005-908E-4F9D-9924-BC6101B92F35}"/>
                </c:ext>
              </c:extLst>
            </c:dLbl>
            <c:dLbl>
              <c:idx val="3"/>
              <c:layout>
                <c:manualLayout>
                  <c:x val="8.8194444444444041E-3"/>
                  <c:y val="3.0867708333333414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Хариу үйлдэл / боломжгүй үйлдэл</a:t>
                    </a:r>
                    <a:r>
                      <a:rPr lang="ru-RU" altLang="ja-JP" sz="800" baseline="0" dirty="0"/>
                      <a:t>
</a:t>
                    </a:r>
                    <a:fld id="{A9C8B185-AE8C-418F-AFB8-4AE1E6AC3029}" type="PERCENTAGE">
                      <a:rPr lang="en-US" altLang="ja-JP" sz="800" baseline="0"/>
                      <a:pPr>
                        <a:defRPr sz="800">
                          <a:solidFill>
                            <a:schemeClr val="bg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7792256944444443"/>
                      <c:h val="0.30076527777777778"/>
                    </c:manualLayout>
                  </c15:layout>
                  <c15:dlblFieldTable/>
                  <c15:showDataLabelsRange val="0"/>
                </c:ext>
                <c:ext xmlns:c16="http://schemas.microsoft.com/office/drawing/2014/chart" uri="{C3380CC4-5D6E-409C-BE32-E72D297353CC}">
                  <c16:uniqueId val="{00000007-908E-4F9D-9924-BC6101B92F35}"/>
                </c:ext>
              </c:extLst>
            </c:dLbl>
            <c:dLbl>
              <c:idx val="4"/>
              <c:layout>
                <c:manualLayout>
                  <c:x val="-1.7638888888888898E-2"/>
                  <c:y val="2.6458333333333337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Унаж буй зүйлд цохигдох</a:t>
                    </a:r>
                    <a:r>
                      <a:rPr lang="ru-RU" altLang="ja-JP" sz="800" baseline="0" dirty="0"/>
                      <a:t>
</a:t>
                    </a:r>
                    <a:fld id="{75610EE8-02B3-4B24-ACCF-98F3E162215C}" type="PERCENTAGE">
                      <a:rPr lang="ru-RU" altLang="ja-JP" sz="800" baseline="0"/>
                      <a:pPr>
                        <a:defRPr sz="800">
                          <a:solidFill>
                            <a:schemeClr val="bg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4694444444444444"/>
                      <c:h val="0.2258"/>
                    </c:manualLayout>
                  </c15:layout>
                  <c15:dlblFieldTable/>
                  <c15:showDataLabelsRange val="0"/>
                </c:ext>
                <c:ext xmlns:c16="http://schemas.microsoft.com/office/drawing/2014/chart" uri="{C3380CC4-5D6E-409C-BE32-E72D297353CC}">
                  <c16:uniqueId val="{00000009-908E-4F9D-9924-BC6101B92F35}"/>
                </c:ext>
              </c:extLst>
            </c:dLbl>
            <c:dLbl>
              <c:idx val="5"/>
              <c:layout>
                <c:manualLayout>
                  <c:x val="-3.0867881944444411E-2"/>
                  <c:y val="0"/>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Мөргөх / мөргүүлэх</a:t>
                    </a:r>
                    <a:r>
                      <a:rPr lang="ru-RU" altLang="ja-JP" sz="800" baseline="0" dirty="0"/>
                      <a:t>
</a:t>
                    </a:r>
                    <a:fld id="{C0122F9D-64C3-40DA-9838-39C0C35EA452}" type="PERCENTAGE">
                      <a:rPr lang="en-US" altLang="ja-JP" sz="800" baseline="0"/>
                      <a:pPr>
                        <a:defRPr sz="800">
                          <a:solidFill>
                            <a:schemeClr val="bg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8758020833333331"/>
                      <c:h val="0.22229409722222221"/>
                    </c:manualLayout>
                  </c15:layout>
                  <c15:dlblFieldTable/>
                  <c15:showDataLabelsRange val="0"/>
                </c:ext>
                <c:ext xmlns:c16="http://schemas.microsoft.com/office/drawing/2014/chart" uri="{C3380CC4-5D6E-409C-BE32-E72D297353CC}">
                  <c16:uniqueId val="{0000000B-908E-4F9D-9924-BC6101B92F35}"/>
                </c:ext>
              </c:extLst>
            </c:dLbl>
            <c:dLbl>
              <c:idx val="6"/>
              <c:layout>
                <c:manualLayout>
                  <c:x val="-6.9785590277777781E-2"/>
                  <c:y val="-2.6458333333333375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Зүсэх / үрэх</a:t>
                    </a:r>
                    <a:r>
                      <a:rPr lang="ru-RU" altLang="ja-JP" sz="800" baseline="0" dirty="0"/>
                      <a:t>
</a:t>
                    </a:r>
                    <a:fld id="{1E7EA82E-3836-406D-87C4-ECBDD34D2094}" type="PERCENTAGE">
                      <a:rPr lang="en-US" altLang="ja-JP" sz="800" baseline="0"/>
                      <a:pPr>
                        <a:defRPr sz="800">
                          <a:solidFill>
                            <a:schemeClr val="bg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1762565972222222"/>
                      <c:h val="0.15524444444444443"/>
                    </c:manualLayout>
                  </c15:layout>
                  <c15:dlblFieldTable/>
                  <c15:showDataLabelsRange val="0"/>
                </c:ext>
                <c:ext xmlns:c16="http://schemas.microsoft.com/office/drawing/2014/chart" uri="{C3380CC4-5D6E-409C-BE32-E72D297353CC}">
                  <c16:uniqueId val="{0000000D-908E-4F9D-9924-BC6101B92F35}"/>
                </c:ext>
              </c:extLst>
            </c:dLbl>
            <c:dLbl>
              <c:idx val="7"/>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Бусад</a:t>
                    </a:r>
                    <a:r>
                      <a:rPr lang="ru-RU" altLang="ja-JP" sz="800" baseline="0" dirty="0"/>
                      <a:t>
</a:t>
                    </a:r>
                    <a:fld id="{9C17BA21-5066-446E-8503-D7B3F035EE96}" type="PERCENTAGE">
                      <a:rPr lang="en-US" altLang="ja-JP" sz="800" baseline="0"/>
                      <a:pPr>
                        <a:defRPr sz="800">
                          <a:solidFill>
                            <a:schemeClr val="bg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08E-4F9D-9924-BC6101B92F3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Sheet1!$B$11:$B$18</c:f>
              <c:strCache>
                <c:ptCount val="8"/>
                <c:pt idx="0">
                  <c:v>墜落・転落</c:v>
                </c:pt>
                <c:pt idx="1">
                  <c:v>はさまれ・巻き込まれ</c:v>
                </c:pt>
                <c:pt idx="2">
                  <c:v>転倒</c:v>
                </c:pt>
                <c:pt idx="3">
                  <c:v>動作の反動・無理な動作</c:v>
                </c:pt>
                <c:pt idx="4">
                  <c:v>飛来・落下</c:v>
                </c:pt>
                <c:pt idx="5">
                  <c:v>激突され</c:v>
                </c:pt>
                <c:pt idx="6">
                  <c:v>切れ・こすれ</c:v>
                </c:pt>
                <c:pt idx="7">
                  <c:v>その他</c:v>
                </c:pt>
              </c:strCache>
            </c:strRef>
          </c:cat>
          <c:val>
            <c:numRef>
              <c:f>Sheet1!$C$11:$C$18</c:f>
              <c:numCache>
                <c:formatCode>General</c:formatCode>
                <c:ptCount val="8"/>
                <c:pt idx="0">
                  <c:v>21</c:v>
                </c:pt>
                <c:pt idx="1">
                  <c:v>21</c:v>
                </c:pt>
                <c:pt idx="2">
                  <c:v>12</c:v>
                </c:pt>
                <c:pt idx="3">
                  <c:v>10</c:v>
                </c:pt>
                <c:pt idx="4">
                  <c:v>9</c:v>
                </c:pt>
                <c:pt idx="5">
                  <c:v>6</c:v>
                </c:pt>
                <c:pt idx="6">
                  <c:v>5</c:v>
                </c:pt>
                <c:pt idx="7">
                  <c:v>16</c:v>
                </c:pt>
              </c:numCache>
            </c:numRef>
          </c:val>
          <c:extLst>
            <c:ext xmlns:c16="http://schemas.microsoft.com/office/drawing/2014/chart" uri="{C3380CC4-5D6E-409C-BE32-E72D297353CC}">
              <c16:uniqueId val="{00000010-908E-4F9D-9924-BC6101B92F35}"/>
            </c:ext>
          </c:extLst>
        </c:ser>
        <c:dLbls>
          <c:showLegendKey val="0"/>
          <c:showVal val="1"/>
          <c:showCatName val="0"/>
          <c:showSerName val="0"/>
          <c:showPercent val="0"/>
          <c:showBubbleSize val="0"/>
          <c:showLeaderLines val="0"/>
        </c:dLbls>
        <c:firstSliceAng val="0"/>
        <c:holeSize val="3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19-4D55-8CF8-E51BDFB4A24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B19-4D55-8CF8-E51BDFB4A24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B19-4D55-8CF8-E51BDFB4A24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19-4D55-8CF8-E51BDFB4A24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B19-4D55-8CF8-E51BDFB4A24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B19-4D55-8CF8-E51BDFB4A24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B19-4D55-8CF8-E51BDFB4A24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B19-4D55-8CF8-E51BDFB4A243}"/>
              </c:ext>
            </c:extLst>
          </c:dPt>
          <c:dLbls>
            <c:dLbl>
              <c:idx val="0"/>
              <c:layout>
                <c:manualLayout>
                  <c:x val="-4.7319791666666666E-2"/>
                  <c:y val="5.5270833333333344E-3"/>
                </c:manualLayout>
              </c:layout>
              <c:tx>
                <c:rich>
                  <a:bodyPr/>
                  <a:lstStyle/>
                  <a:p>
                    <a:r>
                      <a:rPr lang="ru-RU" altLang="ja-JP" sz="1000" b="0" i="0" u="none" strike="noStrike" kern="1200" baseline="0" dirty="0">
                        <a:solidFill>
                          <a:schemeClr val="bg1"/>
                        </a:solidFill>
                        <a:latin typeface="Arial" panose="020B0604020202020204" pitchFamily="34" charset="0"/>
                        <a:ea typeface="ＭＳ ゴシック" panose="020B0609070205080204" pitchFamily="49" charset="-128"/>
                      </a:rPr>
                      <a:t>&lt;1 сар</a:t>
                    </a:r>
                    <a:r>
                      <a:rPr lang="ru-RU" altLang="ja-JP" baseline="0" dirty="0"/>
                      <a:t>
</a:t>
                    </a:r>
                    <a:fld id="{B352B844-A6C5-4B2D-B414-72F09963FD28}" type="PERCENTAGE">
                      <a:rPr lang="en-US" altLang="ja-JP" baseline="0"/>
                      <a:pPr/>
                      <a:t>[パーセンテージ]</a:t>
                    </a:fld>
                    <a:endParaRPr lang="ru-RU" altLang="ja-JP"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19-4D55-8CF8-E51BDFB4A243}"/>
                </c:ext>
              </c:extLst>
            </c:dLbl>
            <c:dLbl>
              <c:idx val="1"/>
              <c:tx>
                <c:rich>
                  <a:bodyPr/>
                  <a:lstStyle/>
                  <a:p>
                    <a:r>
                      <a:rPr lang="ru-RU" altLang="ja-JP" sz="1000" b="0" i="0" u="none" strike="noStrike" kern="1200" baseline="0" dirty="0">
                        <a:solidFill>
                          <a:schemeClr val="bg1"/>
                        </a:solidFill>
                        <a:latin typeface="Arial" panose="020B0604020202020204" pitchFamily="34" charset="0"/>
                        <a:ea typeface="ＭＳ ゴシック" panose="020B0609070205080204" pitchFamily="49" charset="-128"/>
                      </a:rPr>
                      <a:t>1‒3 сар</a:t>
                    </a:r>
                    <a:r>
                      <a:rPr lang="ru-RU" altLang="ja-JP" baseline="0" dirty="0"/>
                      <a:t>
</a:t>
                    </a:r>
                    <a:fld id="{B1253BF3-92FA-4AE1-A516-043D10BAE78C}" type="PERCENTAGE">
                      <a:rPr lang="en-US" altLang="ja-JP" baseline="0"/>
                      <a:pPr/>
                      <a:t>[パーセンテージ]</a:t>
                    </a:fld>
                    <a:endParaRPr lang="ru-RU" altLang="ja-JP" baseline="0" dirty="0"/>
                  </a:p>
                </c:rich>
              </c:tx>
              <c:dLblPos val="inEnd"/>
              <c:showLegendKey val="0"/>
              <c:showVal val="0"/>
              <c:showCatName val="1"/>
              <c:showSerName val="0"/>
              <c:showPercent val="1"/>
              <c:showBubbleSize val="0"/>
              <c:extLst>
                <c:ext xmlns:c15="http://schemas.microsoft.com/office/drawing/2012/chart" uri="{CE6537A1-D6FC-4f65-9D91-7224C49458BB}">
                  <c15:layout>
                    <c:manualLayout>
                      <c:w val="0.30457951388888888"/>
                      <c:h val="0.18170277777777777"/>
                    </c:manualLayout>
                  </c15:layout>
                  <c15:dlblFieldTable/>
                  <c15:showDataLabelsRange val="0"/>
                </c:ext>
                <c:ext xmlns:c16="http://schemas.microsoft.com/office/drawing/2014/chart" uri="{C3380CC4-5D6E-409C-BE32-E72D297353CC}">
                  <c16:uniqueId val="{00000003-BB19-4D55-8CF8-E51BDFB4A243}"/>
                </c:ext>
              </c:extLst>
            </c:dLbl>
            <c:dLbl>
              <c:idx val="2"/>
              <c:layout>
                <c:manualLayout>
                  <c:x val="-4.435416666666675E-2"/>
                  <c:y val="0.15342482638888888"/>
                </c:manualLayout>
              </c:layout>
              <c:tx>
                <c:rich>
                  <a:bodyPr/>
                  <a:lstStyle/>
                  <a:p>
                    <a:r>
                      <a:rPr lang="ru-RU" altLang="ja-JP" sz="1000" b="0" i="0" u="none" strike="noStrike" kern="1200" baseline="0" dirty="0">
                        <a:solidFill>
                          <a:schemeClr val="bg1"/>
                        </a:solidFill>
                        <a:latin typeface="Arial" panose="020B0604020202020204" pitchFamily="34" charset="0"/>
                        <a:ea typeface="ＭＳ ゴシック" panose="020B0609070205080204" pitchFamily="49" charset="-128"/>
                      </a:rPr>
                      <a:t>3‒6 сар</a:t>
                    </a:r>
                    <a:r>
                      <a:rPr lang="ru-RU" altLang="ja-JP" baseline="0" dirty="0"/>
                      <a:t>
</a:t>
                    </a:r>
                    <a:fld id="{87C5545E-F0A2-42C6-9333-BD8018175129}" type="PERCENTAGE">
                      <a:rPr lang="en-US" altLang="ja-JP" baseline="0"/>
                      <a:pPr/>
                      <a:t>[パーセンテージ]</a:t>
                    </a:fld>
                    <a:endParaRPr lang="ru-RU" altLang="ja-JP"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41482256944444446"/>
                      <c:h val="0.23902916666666663"/>
                    </c:manualLayout>
                  </c15:layout>
                  <c15:dlblFieldTable/>
                  <c15:showDataLabelsRange val="0"/>
                </c:ext>
                <c:ext xmlns:c16="http://schemas.microsoft.com/office/drawing/2014/chart" uri="{C3380CC4-5D6E-409C-BE32-E72D297353CC}">
                  <c16:uniqueId val="{00000005-BB19-4D55-8CF8-E51BDFB4A243}"/>
                </c:ext>
              </c:extLst>
            </c:dLbl>
            <c:dLbl>
              <c:idx val="3"/>
              <c:layout>
                <c:manualLayout>
                  <c:x val="-3.8211805555555555E-3"/>
                  <c:y val="0.17847586805555554"/>
                </c:manualLayout>
              </c:layout>
              <c:tx>
                <c:rich>
                  <a:bodyPr/>
                  <a:lstStyle/>
                  <a:p>
                    <a:r>
                      <a:rPr lang="ru-RU" altLang="ja-JP" sz="1000" b="0" i="0" u="none" strike="noStrike" kern="1200" baseline="0" dirty="0">
                        <a:solidFill>
                          <a:schemeClr val="bg1"/>
                        </a:solidFill>
                        <a:latin typeface="Arial" panose="020B0604020202020204" pitchFamily="34" charset="0"/>
                        <a:ea typeface="ＭＳ ゴシック" panose="020B0609070205080204" pitchFamily="49" charset="-128"/>
                      </a:rPr>
                      <a:t>6‒12 сар</a:t>
                    </a:r>
                    <a:r>
                      <a:rPr lang="ru-RU" altLang="ja-JP" baseline="0" dirty="0"/>
                      <a:t>
</a:t>
                    </a:r>
                    <a:fld id="{7F3BD3E6-481C-457C-89BB-F31DAD0E9AEB}" type="PERCENTAGE">
                      <a:rPr lang="en-US" altLang="ja-JP" baseline="0"/>
                      <a:pPr/>
                      <a:t>[パーセンテージ]</a:t>
                    </a:fld>
                    <a:endParaRPr lang="ru-RU" altLang="ja-JP"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9042013888888888"/>
                      <c:h val="0.23902916666666663"/>
                    </c:manualLayout>
                  </c15:layout>
                  <c15:dlblFieldTable/>
                  <c15:showDataLabelsRange val="0"/>
                </c:ext>
                <c:ext xmlns:c16="http://schemas.microsoft.com/office/drawing/2014/chart" uri="{C3380CC4-5D6E-409C-BE32-E72D297353CC}">
                  <c16:uniqueId val="{00000007-BB19-4D55-8CF8-E51BDFB4A243}"/>
                </c:ext>
              </c:extLst>
            </c:dLbl>
            <c:dLbl>
              <c:idx val="4"/>
              <c:tx>
                <c:rich>
                  <a:bodyPr/>
                  <a:lstStyle/>
                  <a:p>
                    <a:r>
                      <a:rPr lang="ru-RU" altLang="ja-JP" sz="1000" b="0" i="0" u="none" strike="noStrike" kern="1200" baseline="0" dirty="0">
                        <a:solidFill>
                          <a:schemeClr val="bg1"/>
                        </a:solidFill>
                        <a:latin typeface="Arial" panose="020B0604020202020204" pitchFamily="34" charset="0"/>
                        <a:ea typeface="ＭＳ ゴシック" panose="020B0609070205080204" pitchFamily="49" charset="-128"/>
                      </a:rPr>
                      <a:t>1‒3 жил</a:t>
                    </a:r>
                    <a:r>
                      <a:rPr lang="ru-RU" altLang="ja-JP" baseline="0" dirty="0"/>
                      <a:t>
</a:t>
                    </a:r>
                    <a:fld id="{CFAF2CD2-F84C-43B3-B054-3ABB7D65B594}" type="PERCENTAGE">
                      <a:rPr lang="en-US" altLang="ja-JP" baseline="0"/>
                      <a:pPr/>
                      <a:t>[パーセンテージ]</a:t>
                    </a:fld>
                    <a:endParaRPr lang="ru-RU" altLang="ja-JP" baseline="0" dirty="0"/>
                  </a:p>
                </c:rich>
              </c:tx>
              <c:dLblPos val="inEnd"/>
              <c:showLegendKey val="0"/>
              <c:showVal val="0"/>
              <c:showCatName val="1"/>
              <c:showSerName val="0"/>
              <c:showPercent val="1"/>
              <c:showBubbleSize val="0"/>
              <c:extLst>
                <c:ext xmlns:c15="http://schemas.microsoft.com/office/drawing/2012/chart" uri="{CE6537A1-D6FC-4f65-9D91-7224C49458BB}">
                  <c15:layout>
                    <c:manualLayout>
                      <c:w val="0.35396631944444445"/>
                      <c:h val="0.18170277777777777"/>
                    </c:manualLayout>
                  </c15:layout>
                  <c15:dlblFieldTable/>
                  <c15:showDataLabelsRange val="0"/>
                </c:ext>
                <c:ext xmlns:c16="http://schemas.microsoft.com/office/drawing/2014/chart" uri="{C3380CC4-5D6E-409C-BE32-E72D297353CC}">
                  <c16:uniqueId val="{00000009-BB19-4D55-8CF8-E51BDFB4A243}"/>
                </c:ext>
              </c:extLst>
            </c:dLbl>
            <c:dLbl>
              <c:idx val="5"/>
              <c:tx>
                <c:rich>
                  <a:bodyPr/>
                  <a:lstStyle/>
                  <a:p>
                    <a:r>
                      <a:rPr lang="ru-RU" altLang="ja-JP" sz="1000" b="0" i="0" u="none" strike="noStrike" kern="1200" baseline="0" dirty="0">
                        <a:solidFill>
                          <a:schemeClr val="bg1"/>
                        </a:solidFill>
                        <a:latin typeface="Arial" panose="020B0604020202020204" pitchFamily="34" charset="0"/>
                        <a:ea typeface="ＭＳ ゴシック" panose="020B0609070205080204" pitchFamily="49" charset="-128"/>
                      </a:rPr>
                      <a:t>3‒5 жил</a:t>
                    </a:r>
                    <a:r>
                      <a:rPr lang="ru-RU" altLang="ja-JP" baseline="0" dirty="0"/>
                      <a:t>
</a:t>
                    </a:r>
                    <a:fld id="{2A3955C1-27CA-4BF0-BA38-656954607F44}" type="PERCENTAGE">
                      <a:rPr lang="en-US" altLang="ja-JP" baseline="0"/>
                      <a:pPr/>
                      <a:t>[パーセンテージ]</a:t>
                    </a:fld>
                    <a:endParaRPr lang="ru-RU" altLang="ja-JP" baseline="0" dirty="0"/>
                  </a:p>
                </c:rich>
              </c:tx>
              <c:dLblPos val="inEnd"/>
              <c:showLegendKey val="0"/>
              <c:showVal val="0"/>
              <c:showCatName val="1"/>
              <c:showSerName val="0"/>
              <c:showPercent val="1"/>
              <c:showBubbleSize val="0"/>
              <c:extLst>
                <c:ext xmlns:c15="http://schemas.microsoft.com/office/drawing/2012/chart" uri="{CE6537A1-D6FC-4f65-9D91-7224C49458BB}">
                  <c15:layout>
                    <c:manualLayout>
                      <c:w val="0.42805173611111103"/>
                      <c:h val="0.18170277777777777"/>
                    </c:manualLayout>
                  </c15:layout>
                  <c15:dlblFieldTable/>
                  <c15:showDataLabelsRange val="0"/>
                </c:ext>
                <c:ext xmlns:c16="http://schemas.microsoft.com/office/drawing/2014/chart" uri="{C3380CC4-5D6E-409C-BE32-E72D297353CC}">
                  <c16:uniqueId val="{0000000B-BB19-4D55-8CF8-E51BDFB4A243}"/>
                </c:ext>
              </c:extLst>
            </c:dLbl>
            <c:dLbl>
              <c:idx val="6"/>
              <c:layout>
                <c:manualLayout>
                  <c:x val="3.7505208333333331E-2"/>
                  <c:y val="-0.20489670138888888"/>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r>
                      <a:rPr lang="ru-RU" altLang="ja-JP" sz="1000" b="0" i="0" u="none" strike="noStrike" kern="1200" baseline="0" dirty="0">
                        <a:solidFill>
                          <a:schemeClr val="bg1"/>
                        </a:solidFill>
                        <a:latin typeface="Arial" panose="020B0604020202020204" pitchFamily="34" charset="0"/>
                        <a:ea typeface="ＭＳ ゴシック" panose="020B0609070205080204" pitchFamily="49" charset="-128"/>
                      </a:rPr>
                      <a:t>5‒10 жил</a:t>
                    </a:r>
                    <a:r>
                      <a:rPr lang="ru-RU" altLang="ja-JP" baseline="0" dirty="0"/>
                      <a:t>
</a:t>
                    </a:r>
                    <a:fld id="{0BA2FB0E-28D1-467E-A4CF-2019C8FA090C}" type="PERCENTAGE">
                      <a:rPr lang="en-US" altLang="ja-JP" baseline="0"/>
                      <a:pPr>
                        <a:defRPr sz="1000">
                          <a:solidFill>
                            <a:schemeClr val="bg1"/>
                          </a:solidFill>
                        </a:defRPr>
                      </a:pPr>
                      <a:t>[パーセンテージ]</a:t>
                    </a:fld>
                    <a:endParaRPr lang="ru-RU" altLang="ja-JP" baseline="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7954479166666666"/>
                      <c:h val="0.20816111111111107"/>
                    </c:manualLayout>
                  </c15:layout>
                  <c15:dlblFieldTable/>
                  <c15:showDataLabelsRange val="0"/>
                </c:ext>
                <c:ext xmlns:c16="http://schemas.microsoft.com/office/drawing/2014/chart" uri="{C3380CC4-5D6E-409C-BE32-E72D297353CC}">
                  <c16:uniqueId val="{0000000D-BB19-4D55-8CF8-E51BDFB4A243}"/>
                </c:ext>
              </c:extLst>
            </c:dLbl>
            <c:dLbl>
              <c:idx val="7"/>
              <c:tx>
                <c:rich>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r>
                      <a:rPr lang="ru-RU" altLang="ja-JP" sz="1000" b="0" i="0" u="none" strike="noStrike" kern="1200" baseline="0" dirty="0">
                        <a:solidFill>
                          <a:schemeClr val="bg1"/>
                        </a:solidFill>
                        <a:latin typeface="Arial" panose="020B0604020202020204" pitchFamily="34" charset="0"/>
                        <a:ea typeface="ＭＳ ゴシック" panose="020B0609070205080204" pitchFamily="49" charset="-128"/>
                      </a:rPr>
                      <a:t>10 жил ≤</a:t>
                    </a:r>
                    <a:r>
                      <a:rPr lang="ru-RU" altLang="ja-JP" baseline="0" dirty="0"/>
                      <a:t>
</a:t>
                    </a:r>
                    <a:fld id="{45489A48-9B67-47A0-8148-8034897D8000}" type="PERCENTAGE">
                      <a:rPr lang="en-US" altLang="ja-JP" baseline="0"/>
                      <a:pPr>
                        <a:defRPr sz="1000">
                          <a:solidFill>
                            <a:schemeClr val="bg1"/>
                          </a:solidFill>
                        </a:defRPr>
                      </a:pPr>
                      <a:t>[パーセンテージ]</a:t>
                    </a:fld>
                    <a:endParaRPr lang="ru-RU" altLang="ja-JP" baseline="0" dirty="0"/>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extLst>
                <c:ext xmlns:c15="http://schemas.microsoft.com/office/drawing/2012/chart" uri="{CE6537A1-D6FC-4f65-9D91-7224C49458BB}">
                  <c15:layout>
                    <c:manualLayout>
                      <c:w val="0.26961041666666669"/>
                      <c:h val="0.17288333333333333"/>
                    </c:manualLayout>
                  </c15:layout>
                  <c15:dlblFieldTable/>
                  <c15:showDataLabelsRange val="0"/>
                </c:ext>
                <c:ext xmlns:c16="http://schemas.microsoft.com/office/drawing/2014/chart" uri="{C3380CC4-5D6E-409C-BE32-E72D297353CC}">
                  <c16:uniqueId val="{0000000F-BB19-4D55-8CF8-E51BDFB4A24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Sheet1!$B$34:$B$41</c:f>
              <c:strCache>
                <c:ptCount val="8"/>
                <c:pt idx="0">
                  <c:v>1月未満</c:v>
                </c:pt>
                <c:pt idx="1">
                  <c:v>1月以上3月未満</c:v>
                </c:pt>
                <c:pt idx="2">
                  <c:v>3月以上半年未満</c:v>
                </c:pt>
                <c:pt idx="3">
                  <c:v>半年以上1年未満</c:v>
                </c:pt>
                <c:pt idx="4">
                  <c:v>1年以上3年未満</c:v>
                </c:pt>
                <c:pt idx="5">
                  <c:v>3年以上5年未満</c:v>
                </c:pt>
                <c:pt idx="6">
                  <c:v>5年以上10年未満</c:v>
                </c:pt>
                <c:pt idx="7">
                  <c:v>10年以上</c:v>
                </c:pt>
              </c:strCache>
            </c:strRef>
          </c:cat>
          <c:val>
            <c:numRef>
              <c:f>Sheet1!$C$34:$C$41</c:f>
              <c:numCache>
                <c:formatCode>General</c:formatCode>
                <c:ptCount val="8"/>
                <c:pt idx="0">
                  <c:v>1</c:v>
                </c:pt>
                <c:pt idx="1">
                  <c:v>8</c:v>
                </c:pt>
                <c:pt idx="2">
                  <c:v>6</c:v>
                </c:pt>
                <c:pt idx="3">
                  <c:v>8</c:v>
                </c:pt>
                <c:pt idx="4">
                  <c:v>19</c:v>
                </c:pt>
                <c:pt idx="5">
                  <c:v>14</c:v>
                </c:pt>
                <c:pt idx="6">
                  <c:v>17</c:v>
                </c:pt>
                <c:pt idx="7">
                  <c:v>27</c:v>
                </c:pt>
              </c:numCache>
            </c:numRef>
          </c:val>
          <c:extLst>
            <c:ext xmlns:c16="http://schemas.microsoft.com/office/drawing/2014/chart" uri="{C3380CC4-5D6E-409C-BE32-E72D297353CC}">
              <c16:uniqueId val="{00000010-BB19-4D55-8CF8-E51BDFB4A24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54064912747779"/>
          <c:y val="8.1709477124183E-2"/>
          <c:w val="0.90298611111111116"/>
          <c:h val="0.9029861111111111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CD6-46E9-90EC-37ED9103C5A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D6-46E9-90EC-37ED9103C5A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D6-46E9-90EC-37ED9103C5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CD6-46E9-90EC-37ED9103C5A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CD6-46E9-90EC-37ED9103C5A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CD6-46E9-90EC-37ED9103C5A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CD6-46E9-90EC-37ED9103C5A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CD6-46E9-90EC-37ED9103C5A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CD6-46E9-90EC-37ED9103C5AA}"/>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CD6-46E9-90EC-37ED9103C5A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CD6-46E9-90EC-37ED9103C5AA}"/>
              </c:ext>
            </c:extLst>
          </c:dPt>
          <c:dLbls>
            <c:dLbl>
              <c:idx val="0"/>
              <c:layout>
                <c:manualLayout>
                  <c:x val="-6.3471180555555631E-2"/>
                  <c:y val="0.23111927083333333"/>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Хавчуулагдах / ороогдох</a:t>
                    </a:r>
                    <a:r>
                      <a:rPr lang="ru-RU" altLang="ja-JP" sz="800" baseline="0" dirty="0"/>
                      <a:t>
</a:t>
                    </a:r>
                    <a:fld id="{A449A44E-23B6-47C5-A6F4-1CA864C3AB83}" type="PERCENTAGE">
                      <a:rPr lang="en-US" altLang="ja-JP" sz="800" baseline="0"/>
                      <a:pPr>
                        <a:defRPr sz="800">
                          <a:solidFill>
                            <a:schemeClr val="bg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3409305555555555"/>
                      <c:h val="0.23902916666666663"/>
                    </c:manualLayout>
                  </c15:layout>
                  <c15:dlblFieldTable/>
                  <c15:showDataLabelsRange val="0"/>
                </c:ext>
                <c:ext xmlns:c16="http://schemas.microsoft.com/office/drawing/2014/chart" uri="{C3380CC4-5D6E-409C-BE32-E72D297353CC}">
                  <c16:uniqueId val="{00000001-8CD6-46E9-90EC-37ED9103C5AA}"/>
                </c:ext>
              </c:extLst>
            </c:dLbl>
            <c:dLbl>
              <c:idx val="1"/>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Унах</a:t>
                    </a:r>
                    <a:r>
                      <a:rPr lang="ru-RU" altLang="ja-JP" sz="800" baseline="0" dirty="0"/>
                      <a:t>
</a:t>
                    </a:r>
                    <a:fld id="{8E690BE2-5EB4-4610-9634-A7B0CA0C5CA7}" type="PERCENTAGE">
                      <a:rPr lang="en-US" altLang="ja-JP" sz="800" baseline="0"/>
                      <a:pPr>
                        <a:defRPr sz="800">
                          <a:solidFill>
                            <a:schemeClr val="bg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extLst>
                <c:ext xmlns:c15="http://schemas.microsoft.com/office/drawing/2012/chart" uri="{CE6537A1-D6FC-4f65-9D91-7224C49458BB}">
                  <c15:layout>
                    <c:manualLayout>
                      <c:w val="0.2998045138888889"/>
                      <c:h val="0.18170277777777777"/>
                    </c:manualLayout>
                  </c15:layout>
                  <c15:dlblFieldTable/>
                  <c15:showDataLabelsRange val="0"/>
                </c:ext>
                <c:ext xmlns:c16="http://schemas.microsoft.com/office/drawing/2014/chart" uri="{C3380CC4-5D6E-409C-BE32-E72D297353CC}">
                  <c16:uniqueId val="{00000003-8CD6-46E9-90EC-37ED9103C5AA}"/>
                </c:ext>
              </c:extLst>
            </c:dLbl>
            <c:dLbl>
              <c:idx val="2"/>
              <c:layout>
                <c:manualLayout>
                  <c:x val="-7.1954890898969601E-2"/>
                  <c:y val="-7.2916339869281047E-2"/>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Халтирах / бүдрэх</a:t>
                    </a:r>
                    <a:r>
                      <a:rPr lang="ru-RU" altLang="ja-JP" sz="800" baseline="0" dirty="0"/>
                      <a:t>
</a:t>
                    </a:r>
                    <a:fld id="{4228F161-DBF9-493C-B24A-F8C488938EBE}" type="PERCENTAGE">
                      <a:rPr lang="en-US" altLang="ja-JP" sz="800" baseline="0"/>
                      <a:pPr>
                        <a:defRPr sz="800">
                          <a:solidFill>
                            <a:schemeClr val="bg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117797648777629"/>
                      <c:h val="0.1614892156862745"/>
                    </c:manualLayout>
                  </c15:layout>
                  <c15:dlblFieldTable/>
                  <c15:showDataLabelsRange val="0"/>
                </c:ext>
                <c:ext xmlns:c16="http://schemas.microsoft.com/office/drawing/2014/chart" uri="{C3380CC4-5D6E-409C-BE32-E72D297353CC}">
                  <c16:uniqueId val="{00000005-8CD6-46E9-90EC-37ED9103C5AA}"/>
                </c:ext>
              </c:extLst>
            </c:dLbl>
            <c:dLbl>
              <c:idx val="3"/>
              <c:layout>
                <c:manualLayout>
                  <c:x val="0.16804138512212663"/>
                  <c:y val="-1.1617647058823529E-2"/>
                </c:manualLayout>
              </c:layout>
              <c:tx>
                <c:rich>
                  <a:bodyPr rot="0" spcFirstLastPara="1" vertOverflow="ellipsis" vert="horz" wrap="square" lIns="38100" tIns="19050" rIns="38100" bIns="19050" anchor="ctr" anchorCtr="1">
                    <a:noAutofit/>
                  </a:bodyPr>
                  <a:lstStyle/>
                  <a:p>
                    <a:pPr>
                      <a:defRPr sz="700" b="0" i="0" u="none" strike="noStrike" kern="1200" baseline="0">
                        <a:solidFill>
                          <a:schemeClr val="bg1"/>
                        </a:solidFill>
                        <a:latin typeface="+mn-lt"/>
                        <a:ea typeface="+mn-ea"/>
                        <a:cs typeface="+mn-cs"/>
                      </a:defRPr>
                    </a:pPr>
                    <a:r>
                      <a:rPr lang="ru-RU" altLang="ja-JP" sz="700" b="0" i="0" u="none" strike="noStrike" kern="1200" baseline="0" dirty="0">
                        <a:solidFill>
                          <a:prstClr val="white"/>
                        </a:solidFill>
                        <a:latin typeface="Arial" panose="020B0604020202020204" pitchFamily="34" charset="0"/>
                        <a:ea typeface="ＭＳ ゴシック" panose="020B0609070205080204" pitchFamily="49" charset="-128"/>
                      </a:rPr>
                      <a:t>Хариу үйлдэл / боломжгүй үйлдэл</a:t>
                    </a:r>
                    <a:r>
                      <a:rPr lang="ru-RU" altLang="ja-JP" sz="700" baseline="0" dirty="0"/>
                      <a:t>
</a:t>
                    </a:r>
                    <a:fld id="{83EE783F-8038-41E6-9727-CCBC7CB2BB94}" type="PERCENTAGE">
                      <a:rPr lang="en-US" altLang="ja-JP" sz="700" baseline="0"/>
                      <a:pPr>
                        <a:defRPr sz="700">
                          <a:solidFill>
                            <a:schemeClr val="bg1"/>
                          </a:solidFill>
                        </a:defRPr>
                      </a:pPr>
                      <a:t>[パーセンテージ]</a:t>
                    </a:fld>
                    <a:endParaRPr lang="ru-RU" altLang="ja-JP" sz="700" baseline="0" dirty="0"/>
                  </a:p>
                </c:rich>
              </c:tx>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688299115266224"/>
                      <c:h val="0.23072843137254903"/>
                    </c:manualLayout>
                  </c15:layout>
                  <c15:dlblFieldTable/>
                  <c15:showDataLabelsRange val="0"/>
                </c:ext>
                <c:ext xmlns:c16="http://schemas.microsoft.com/office/drawing/2014/chart" uri="{C3380CC4-5D6E-409C-BE32-E72D297353CC}">
                  <c16:uniqueId val="{00000007-8CD6-46E9-90EC-37ED9103C5AA}"/>
                </c:ext>
              </c:extLst>
            </c:dLbl>
            <c:dLbl>
              <c:idx val="4"/>
              <c:layout>
                <c:manualLayout>
                  <c:x val="0.1955321329322951"/>
                  <c:y val="-0.11400964052287582"/>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r>
                      <a:rPr lang="ru-RU" altLang="ja-JP" sz="700" b="0" i="0" u="none" strike="noStrike" kern="1200" baseline="0" dirty="0">
                        <a:solidFill>
                          <a:schemeClr val="bg1"/>
                        </a:solidFill>
                        <a:latin typeface="Arial" panose="020B0604020202020204" pitchFamily="34" charset="0"/>
                        <a:ea typeface="ＭＳ ゴシック" panose="020B0609070205080204" pitchFamily="49" charset="-128"/>
                      </a:rPr>
                      <a:t>Унаж буй зүйлд цохигдох</a:t>
                    </a:r>
                    <a:r>
                      <a:rPr lang="ru-RU" altLang="ja-JP" sz="700" baseline="0" dirty="0"/>
                      <a:t>
</a:t>
                    </a:r>
                    <a:fld id="{DB33FC98-F69E-48B9-82B7-29844E0427E0}" type="PERCENTAGE">
                      <a:rPr lang="ru-RU" altLang="ja-JP" sz="700" baseline="0"/>
                      <a:pPr>
                        <a:defRPr sz="700">
                          <a:solidFill>
                            <a:schemeClr val="bg1"/>
                          </a:solidFill>
                        </a:defRPr>
                      </a:pPr>
                      <a:t>[パーセンテージ]</a:t>
                    </a:fld>
                    <a:endParaRPr lang="ru-RU" altLang="ja-JP" sz="700" baseline="0" dirty="0"/>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6899305555555558"/>
                      <c:h val="0.18170277777777777"/>
                    </c:manualLayout>
                  </c15:layout>
                  <c15:dlblFieldTable/>
                  <c15:showDataLabelsRange val="0"/>
                </c:ext>
                <c:ext xmlns:c16="http://schemas.microsoft.com/office/drawing/2014/chart" uri="{C3380CC4-5D6E-409C-BE32-E72D297353CC}">
                  <c16:uniqueId val="{00000009-8CD6-46E9-90EC-37ED9103C5AA}"/>
                </c:ext>
              </c:extLst>
            </c:dLbl>
            <c:dLbl>
              <c:idx val="5"/>
              <c:layout>
                <c:manualLayout>
                  <c:x val="0.17076189748001594"/>
                  <c:y val="4.1506535947712416E-3"/>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r>
                      <a:rPr lang="ru-RU" altLang="ja-JP" sz="700" b="0" i="0" u="none" strike="noStrike" kern="1200" baseline="0" dirty="0">
                        <a:solidFill>
                          <a:schemeClr val="bg1"/>
                        </a:solidFill>
                        <a:latin typeface="Arial" panose="020B0604020202020204" pitchFamily="34" charset="0"/>
                        <a:ea typeface="ＭＳ ゴシック" panose="020B0609070205080204" pitchFamily="49" charset="-128"/>
                      </a:rPr>
                      <a:t>Мөргөх / мөргүүлэх</a:t>
                    </a:r>
                    <a:r>
                      <a:rPr lang="ru-RU" altLang="ja-JP" sz="700" baseline="0" dirty="0"/>
                      <a:t>
</a:t>
                    </a:r>
                    <a:fld id="{2D9FD69D-E83B-429B-BF1F-C071CE39E9D7}" type="PERCENTAGE">
                      <a:rPr lang="en-US" altLang="ja-JP" sz="700" baseline="0"/>
                      <a:pPr>
                        <a:defRPr sz="700">
                          <a:solidFill>
                            <a:schemeClr val="bg1"/>
                          </a:solidFill>
                        </a:defRPr>
                      </a:pPr>
                      <a:t>[パーセンテージ]</a:t>
                    </a:fld>
                    <a:endParaRPr lang="ru-RU" altLang="ja-JP" sz="700" baseline="0" dirty="0"/>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2208170970786839"/>
                      <c:h val="0.1614892156862745"/>
                    </c:manualLayout>
                  </c15:layout>
                  <c15:dlblFieldTable/>
                  <c15:showDataLabelsRange val="0"/>
                </c:ext>
                <c:ext xmlns:c16="http://schemas.microsoft.com/office/drawing/2014/chart" uri="{C3380CC4-5D6E-409C-BE32-E72D297353CC}">
                  <c16:uniqueId val="{0000000B-8CD6-46E9-90EC-37ED9103C5AA}"/>
                </c:ext>
              </c:extLst>
            </c:dLbl>
            <c:dLbl>
              <c:idx val="6"/>
              <c:layout>
                <c:manualLayout>
                  <c:x val="-3.6675966529295667E-2"/>
                  <c:y val="4.1111437908496695E-2"/>
                </c:manualLayout>
              </c:layout>
              <c:tx>
                <c:rich>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n-lt"/>
                        <a:ea typeface="+mn-ea"/>
                        <a:cs typeface="+mn-cs"/>
                      </a:defRPr>
                    </a:pPr>
                    <a:r>
                      <a:rPr lang="ru-RU" altLang="ja-JP" sz="700" b="0" i="0" u="none" strike="noStrike" kern="1200" baseline="0" dirty="0">
                        <a:solidFill>
                          <a:prstClr val="black"/>
                        </a:solidFill>
                        <a:latin typeface="Arial" panose="020B0604020202020204" pitchFamily="34" charset="0"/>
                        <a:ea typeface="ＭＳ ゴシック" panose="020B0609070205080204" pitchFamily="49" charset="-128"/>
                      </a:rPr>
                      <a:t>Зүсэх / үрэх</a:t>
                    </a:r>
                    <a:r>
                      <a:rPr lang="ru-RU" altLang="ja-JP" sz="700" baseline="0" dirty="0"/>
                      <a:t>
</a:t>
                    </a:r>
                    <a:fld id="{D21BD6E4-C158-47A9-AA6A-3C748FC35E5C}" type="PERCENTAGE">
                      <a:rPr lang="en-US" altLang="ja-JP" sz="700" baseline="0"/>
                      <a:pPr>
                        <a:defRPr sz="700">
                          <a:solidFill>
                            <a:schemeClr val="tx1"/>
                          </a:solidFill>
                        </a:defRPr>
                      </a:pPr>
                      <a:t>[パーセンテージ]</a:t>
                    </a:fld>
                    <a:endParaRPr lang="ru-RU" altLang="ja-JP" sz="700" baseline="0" dirty="0"/>
                  </a:p>
                </c:rich>
              </c:tx>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3080214615599567"/>
                      <c:h val="0.17755261437908496"/>
                    </c:manualLayout>
                  </c15:layout>
                  <c15:dlblFieldTable/>
                  <c15:showDataLabelsRange val="0"/>
                </c:ext>
                <c:ext xmlns:c16="http://schemas.microsoft.com/office/drawing/2014/chart" uri="{C3380CC4-5D6E-409C-BE32-E72D297353CC}">
                  <c16:uniqueId val="{0000000D-8CD6-46E9-90EC-37ED9103C5AA}"/>
                </c:ext>
              </c:extLst>
            </c:dLbl>
            <c:dLbl>
              <c:idx val="7"/>
              <c:layout>
                <c:manualLayout>
                  <c:x val="-1.8718632216102992E-2"/>
                  <c:y val="5.4622875816993467E-2"/>
                </c:manualLayout>
              </c:layout>
              <c:tx>
                <c:rich>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n-lt"/>
                        <a:ea typeface="+mn-ea"/>
                        <a:cs typeface="+mn-cs"/>
                      </a:defRPr>
                    </a:pPr>
                    <a:r>
                      <a:rPr lang="ru-RU" altLang="ja-JP" sz="700" b="0" i="0" u="none" strike="noStrike" kern="1200" baseline="0" dirty="0">
                        <a:solidFill>
                          <a:prstClr val="black"/>
                        </a:solidFill>
                        <a:latin typeface="Arial" panose="020B0604020202020204" pitchFamily="34" charset="0"/>
                        <a:ea typeface="ＭＳ ゴシック" panose="020B0609070205080204" pitchFamily="49" charset="-128"/>
                      </a:rPr>
                      <a:t>Зам тээврийн осол (зам)</a:t>
                    </a:r>
                    <a:r>
                      <a:rPr lang="ru-RU" altLang="ja-JP" sz="700" baseline="0" dirty="0"/>
                      <a:t>
</a:t>
                    </a:r>
                    <a:fld id="{376FF5FB-B008-4AA7-ADC8-0CB8975CBFE8}" type="PERCENTAGE">
                      <a:rPr lang="ru-RU" altLang="ja-JP" sz="700" baseline="0"/>
                      <a:pPr>
                        <a:defRPr sz="700">
                          <a:solidFill>
                            <a:schemeClr val="tx1"/>
                          </a:solidFill>
                        </a:defRPr>
                      </a:pPr>
                      <a:t>[パーセンテージ]</a:t>
                    </a:fld>
                    <a:endParaRPr lang="ru-RU" altLang="ja-JP" sz="700" baseline="0" dirty="0"/>
                  </a:p>
                </c:rich>
              </c:tx>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585298369370301"/>
                      <c:h val="0.18611241830065359"/>
                    </c:manualLayout>
                  </c15:layout>
                  <c15:dlblFieldTable/>
                  <c15:showDataLabelsRange val="0"/>
                </c:ext>
                <c:ext xmlns:c16="http://schemas.microsoft.com/office/drawing/2014/chart" uri="{C3380CC4-5D6E-409C-BE32-E72D297353CC}">
                  <c16:uniqueId val="{0000000F-8CD6-46E9-90EC-37ED9103C5AA}"/>
                </c:ext>
              </c:extLst>
            </c:dLbl>
            <c:dLbl>
              <c:idx val="8"/>
              <c:layout>
                <c:manualLayout>
                  <c:x val="0.13857464569943695"/>
                  <c:y val="0.17543562091503268"/>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r>
                      <a:rPr lang="ru-RU" altLang="ja-JP" sz="700" b="0" i="0" u="none" strike="noStrike" kern="1200" baseline="0" dirty="0">
                        <a:solidFill>
                          <a:schemeClr val="bg1"/>
                        </a:solidFill>
                        <a:latin typeface="Arial" panose="020B0604020202020204" pitchFamily="34" charset="0"/>
                        <a:ea typeface="ＭＳ ゴシック" panose="020B0609070205080204" pitchFamily="49" charset="-128"/>
                      </a:rPr>
                      <a:t>Мөргөх / мөргүүлэх</a:t>
                    </a:r>
                    <a:r>
                      <a:rPr lang="ru-RU" altLang="ja-JP" sz="700" baseline="0" dirty="0"/>
                      <a:t>
</a:t>
                    </a:r>
                    <a:fld id="{6E40D227-F4E5-42CC-9408-4554681F464E}" type="PERCENTAGE">
                      <a:rPr lang="en-US" altLang="ja-JP" sz="700" baseline="0"/>
                      <a:pPr>
                        <a:defRPr sz="700">
                          <a:solidFill>
                            <a:schemeClr val="bg1"/>
                          </a:solidFill>
                        </a:defRPr>
                      </a:pPr>
                      <a:t>[パーセンテージ]</a:t>
                    </a:fld>
                    <a:endParaRPr lang="ru-RU" altLang="ja-JP" sz="700" baseline="0" dirty="0"/>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8CD6-46E9-90EC-37ED9103C5AA}"/>
                </c:ext>
              </c:extLst>
            </c:dLbl>
            <c:dLbl>
              <c:idx val="9"/>
              <c:layout>
                <c:manualLayout>
                  <c:x val="-3.4384371830217364E-2"/>
                  <c:y val="0"/>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r>
                      <a:rPr lang="ru-RU" altLang="ja-JP" sz="800" b="0" i="0" u="none" strike="noStrike" kern="1200" baseline="0" dirty="0">
                        <a:solidFill>
                          <a:prstClr val="black"/>
                        </a:solidFill>
                        <a:latin typeface="Arial" panose="020B0604020202020204" pitchFamily="34" charset="0"/>
                        <a:ea typeface="ＭＳ ゴシック" panose="020B0609070205080204" pitchFamily="49" charset="-128"/>
                      </a:rPr>
                      <a:t>Хөлийн улаа гэмтээх (цоолох)</a:t>
                    </a:r>
                    <a:r>
                      <a:rPr lang="ru-RU" altLang="ja-JP" sz="800" baseline="0" dirty="0"/>
                      <a:t>
</a:t>
                    </a:r>
                    <a:fld id="{9C7672FA-7BC0-4266-A63C-4DFEC7E2C290}" type="PERCENTAGE">
                      <a:rPr lang="en-US" altLang="ja-JP" sz="800" baseline="0"/>
                      <a:pPr>
                        <a:defRPr sz="800">
                          <a:solidFill>
                            <a:schemeClr val="tx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36230409230627"/>
                      <c:h val="0.13247843137254903"/>
                    </c:manualLayout>
                  </c15:layout>
                  <c15:dlblFieldTable/>
                  <c15:showDataLabelsRange val="0"/>
                </c:ext>
                <c:ext xmlns:c16="http://schemas.microsoft.com/office/drawing/2014/chart" uri="{C3380CC4-5D6E-409C-BE32-E72D297353CC}">
                  <c16:uniqueId val="{00000013-8CD6-46E9-90EC-37ED9103C5AA}"/>
                </c:ext>
              </c:extLst>
            </c:dLbl>
            <c:dLbl>
              <c:idx val="10"/>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ru-RU" altLang="ja-JP" sz="800" b="0" i="0" u="none" strike="noStrike" kern="1200" baseline="0" dirty="0">
                        <a:solidFill>
                          <a:prstClr val="white"/>
                        </a:solidFill>
                        <a:latin typeface="Arial" panose="020B0604020202020204" pitchFamily="34" charset="0"/>
                        <a:ea typeface="ＭＳ ゴシック" panose="020B0609070205080204" pitchFamily="49" charset="-128"/>
                      </a:rPr>
                      <a:t>Бусад</a:t>
                    </a:r>
                    <a:r>
                      <a:rPr lang="ru-RU" altLang="ja-JP" sz="800" baseline="0" dirty="0"/>
                      <a:t>
</a:t>
                    </a:r>
                    <a:fld id="{512D1430-066E-41A4-8DB6-63636435EC1D}" type="PERCENTAGE">
                      <a:rPr lang="en-US" altLang="ja-JP" sz="800" baseline="0"/>
                      <a:pPr>
                        <a:defRPr sz="800">
                          <a:solidFill>
                            <a:schemeClr val="bg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8CD6-46E9-90EC-37ED9103C5A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95000"/>
                      <a:lumOff val="5000"/>
                    </a:schemeClr>
                  </a:solidFill>
                  <a:round/>
                </a:ln>
                <a:effectLst/>
              </c:spPr>
            </c:leaderLines>
            <c:extLst>
              <c:ext xmlns:c15="http://schemas.microsoft.com/office/drawing/2012/chart" uri="{CE6537A1-D6FC-4f65-9D91-7224C49458BB}"/>
            </c:extLst>
          </c:dLbls>
          <c:cat>
            <c:strRef>
              <c:f>Sheet1!$B$44:$B$54</c:f>
              <c:strCache>
                <c:ptCount val="11"/>
                <c:pt idx="0">
                  <c:v>はさまれ・巻き込まれ</c:v>
                </c:pt>
                <c:pt idx="1">
                  <c:v>墜落・転落</c:v>
                </c:pt>
                <c:pt idx="2">
                  <c:v>転倒</c:v>
                </c:pt>
                <c:pt idx="3">
                  <c:v>動作の反動・無理な動作</c:v>
                </c:pt>
                <c:pt idx="4">
                  <c:v>飛来・落下</c:v>
                </c:pt>
                <c:pt idx="5">
                  <c:v>激突され</c:v>
                </c:pt>
                <c:pt idx="6">
                  <c:v>切れ・こすれ</c:v>
                </c:pt>
                <c:pt idx="7">
                  <c:v>交通事故（道路）</c:v>
                </c:pt>
                <c:pt idx="8">
                  <c:v>激突</c:v>
                </c:pt>
                <c:pt idx="9">
                  <c:v>踏抜き</c:v>
                </c:pt>
                <c:pt idx="10">
                  <c:v>その他</c:v>
                </c:pt>
              </c:strCache>
            </c:strRef>
          </c:cat>
          <c:val>
            <c:numRef>
              <c:f>Sheet1!$C$44:$C$54</c:f>
              <c:numCache>
                <c:formatCode>General</c:formatCode>
                <c:ptCount val="11"/>
                <c:pt idx="0">
                  <c:v>24</c:v>
                </c:pt>
                <c:pt idx="1">
                  <c:v>18</c:v>
                </c:pt>
                <c:pt idx="2">
                  <c:v>11</c:v>
                </c:pt>
                <c:pt idx="3">
                  <c:v>10</c:v>
                </c:pt>
                <c:pt idx="4">
                  <c:v>9</c:v>
                </c:pt>
                <c:pt idx="5">
                  <c:v>6</c:v>
                </c:pt>
                <c:pt idx="6">
                  <c:v>6</c:v>
                </c:pt>
                <c:pt idx="7">
                  <c:v>5</c:v>
                </c:pt>
                <c:pt idx="8">
                  <c:v>5</c:v>
                </c:pt>
                <c:pt idx="9">
                  <c:v>2</c:v>
                </c:pt>
                <c:pt idx="10">
                  <c:v>4</c:v>
                </c:pt>
              </c:numCache>
            </c:numRef>
          </c:val>
          <c:extLst>
            <c:ext xmlns:c16="http://schemas.microsoft.com/office/drawing/2014/chart" uri="{C3380CC4-5D6E-409C-BE32-E72D297353CC}">
              <c16:uniqueId val="{00000016-8CD6-46E9-90EC-37ED9103C5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3358984469664"/>
          <c:y val="0"/>
          <c:w val="0.71000147868840324"/>
          <c:h val="0.9603124999999997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5C-4DCC-8AE8-25741F1016E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5C-4DCC-8AE8-25741F1016E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5C-4DCC-8AE8-25741F1016E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5C-4DCC-8AE8-25741F1016E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C5C-4DCC-8AE8-25741F1016E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C5C-4DCC-8AE8-25741F1016E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C5C-4DCC-8AE8-25741F1016E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C5C-4DCC-8AE8-25741F1016E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C5C-4DCC-8AE8-25741F1016E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C5C-4DCC-8AE8-25741F1016EB}"/>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C5C-4DCC-8AE8-25741F1016EB}"/>
              </c:ext>
            </c:extLst>
          </c:dPt>
          <c:dLbls>
            <c:dLbl>
              <c:idx val="0"/>
              <c:layout>
                <c:manualLayout>
                  <c:x val="-0.11376966963636599"/>
                  <c:y val="0.17790694444444441"/>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Цахилгаан тээврийн хэрэгсэл</a:t>
                    </a:r>
                    <a:r>
                      <a:rPr lang="ru-RU" altLang="ja-JP" sz="800" baseline="0" dirty="0"/>
                      <a:t>
</a:t>
                    </a:r>
                    <a:fld id="{25BBD1A1-D6D0-44EB-9277-D106CD4F4933}" type="PERCENTAGE">
                      <a:rPr lang="en-US" altLang="ja-JP" sz="800" baseline="0"/>
                      <a:pPr>
                        <a:defRPr sz="800">
                          <a:solidFill>
                            <a:schemeClr val="bg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621805555555555"/>
                      <c:h val="0.2258"/>
                    </c:manualLayout>
                  </c15:layout>
                  <c15:dlblFieldTable/>
                  <c15:showDataLabelsRange val="0"/>
                </c:ext>
                <c:ext xmlns:c16="http://schemas.microsoft.com/office/drawing/2014/chart" uri="{C3380CC4-5D6E-409C-BE32-E72D297353CC}">
                  <c16:uniqueId val="{00000001-4C5C-4DCC-8AE8-25741F1016EB}"/>
                </c:ext>
              </c:extLst>
            </c:dLbl>
            <c:dLbl>
              <c:idx val="1"/>
              <c:layout>
                <c:manualLayout>
                  <c:x val="-0.14118406487334623"/>
                  <c:y val="-5.8750694444444522E-2"/>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r>
                      <a:rPr lang="ru-RU" altLang="ja-JP" sz="700" b="0" i="0" u="none" strike="noStrike" kern="1200" baseline="0" dirty="0">
                        <a:solidFill>
                          <a:schemeClr val="bg1"/>
                        </a:solidFill>
                        <a:latin typeface="Arial" panose="020B0604020202020204" pitchFamily="34" charset="0"/>
                        <a:ea typeface="ＭＳ ゴシック" panose="020B0609070205080204" pitchFamily="49" charset="-128"/>
                      </a:rPr>
                      <a:t>Түр байгууламж, барилга байгууламж, бүтэц гэх мэт.</a:t>
                    </a:r>
                    <a:br>
                      <a:rPr kumimoji="1" lang="ru-RU" altLang="ja-JP" sz="700" b="0" i="0" u="none" strike="noStrike" kern="1200" baseline="0" dirty="0">
                        <a:solidFill>
                          <a:schemeClr val="bg1"/>
                        </a:solidFill>
                        <a:latin typeface="Arial" panose="020B0604020202020204" pitchFamily="34" charset="0"/>
                        <a:ea typeface="ＭＳ ゴシック" panose="020B0609070205080204" pitchFamily="49" charset="-128"/>
                      </a:rPr>
                    </a:br>
                    <a:r>
                      <a:rPr lang="ru-RU" altLang="zh-TW" sz="700" baseline="0" dirty="0"/>
                      <a:t>
</a:t>
                    </a:r>
                    <a:fld id="{A5BB302C-3F33-4C74-B328-02C666783B08}" type="PERCENTAGE">
                      <a:rPr lang="en-US" altLang="zh-TW" sz="700" baseline="0"/>
                      <a:pPr>
                        <a:defRPr sz="700">
                          <a:solidFill>
                            <a:schemeClr val="bg1"/>
                          </a:solidFill>
                        </a:defRPr>
                      </a:pPr>
                      <a:t>[パーセンテージ]</a:t>
                    </a:fld>
                    <a:endParaRPr lang="ru-RU" altLang="zh-TW" sz="700" baseline="0" dirty="0"/>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493557436775798"/>
                      <c:h val="0.42514131944444444"/>
                    </c:manualLayout>
                  </c15:layout>
                  <c15:dlblFieldTable/>
                  <c15:showDataLabelsRange val="0"/>
                </c:ext>
                <c:ext xmlns:c16="http://schemas.microsoft.com/office/drawing/2014/chart" uri="{C3380CC4-5D6E-409C-BE32-E72D297353CC}">
                  <c16:uniqueId val="{00000003-4C5C-4DCC-8AE8-25741F1016EB}"/>
                </c:ext>
              </c:extLst>
            </c:dLbl>
            <c:dLbl>
              <c:idx val="2"/>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Материал</a:t>
                    </a:r>
                    <a:r>
                      <a:rPr lang="ru-RU" altLang="ja-JP" sz="800" baseline="0" dirty="0"/>
                      <a:t>
</a:t>
                    </a:r>
                    <a:fld id="{82046773-717F-4DEC-9ACA-91EB901DB99E}" type="PERCENTAGE">
                      <a:rPr lang="en-US" altLang="ja-JP" sz="800" baseline="0"/>
                      <a:pPr>
                        <a:defRPr sz="800">
                          <a:solidFill>
                            <a:schemeClr val="bg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C5C-4DCC-8AE8-25741F1016EB}"/>
                </c:ext>
              </c:extLst>
            </c:dLbl>
            <c:dLbl>
              <c:idx val="3"/>
              <c:layout>
                <c:manualLayout>
                  <c:x val="0.11903107915501172"/>
                  <c:y val="-0.13695729166666659"/>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Ачаа тээвэр</a:t>
                    </a:r>
                    <a:r>
                      <a:rPr lang="ru-RU" altLang="ja-JP" sz="800" baseline="0" dirty="0"/>
                      <a:t>
</a:t>
                    </a:r>
                    <a:fld id="{2FEE22B9-DF45-4F26-BC47-32310CD1F844}" type="PERCENTAGE">
                      <a:rPr lang="en-US" altLang="ja-JP" sz="800" baseline="0"/>
                      <a:pPr>
                        <a:defRPr sz="800">
                          <a:solidFill>
                            <a:schemeClr val="bg1"/>
                          </a:solidFill>
                        </a:defRPr>
                      </a:pPr>
                      <a:t>[パーセンテージ]</a:t>
                    </a:fld>
                    <a:endParaRPr lang="ru-RU" altLang="ja-JP" sz="800" baseline="0" dirty="0"/>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C5C-4DCC-8AE8-25741F1016EB}"/>
                </c:ext>
              </c:extLst>
            </c:dLbl>
            <c:dLbl>
              <c:idx val="4"/>
              <c:layout>
                <c:manualLayout>
                  <c:x val="8.2685893723378479E-3"/>
                  <c:y val="4.2282986111111108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r>
                      <a:rPr lang="ru-RU" altLang="ja-JP" sz="800" b="0" i="0" u="none" strike="noStrike" kern="1200" baseline="0" dirty="0">
                        <a:solidFill>
                          <a:prstClr val="black"/>
                        </a:solidFill>
                        <a:latin typeface="Arial" panose="020B0604020202020204" pitchFamily="34" charset="0"/>
                        <a:ea typeface="ＭＳ ゴシック" panose="020B0609070205080204" pitchFamily="49" charset="-128"/>
                      </a:rPr>
                      <a:t>Барилгын машин механизм гэх мэт.</a:t>
                    </a:r>
                    <a:br>
                      <a:rPr kumimoji="1" lang="ru-RU" altLang="ja-JP" sz="800" b="0" i="0" u="none" strike="noStrike" kern="1200" baseline="0" dirty="0">
                        <a:solidFill>
                          <a:prstClr val="black"/>
                        </a:solidFill>
                        <a:latin typeface="Arial" panose="020B0604020202020204" pitchFamily="34" charset="0"/>
                        <a:ea typeface="ＭＳ ゴシック" panose="020B0609070205080204" pitchFamily="49" charset="-128"/>
                      </a:rPr>
                    </a:br>
                    <a:fld id="{1494CA9E-A168-4B17-BC77-A91FF4065668}" type="PERCENTAGE">
                      <a:rPr lang="ru-RU" altLang="ja-JP" sz="800" baseline="0" smtClean="0"/>
                      <a:pPr>
                        <a:defRPr sz="800">
                          <a:solidFill>
                            <a:schemeClr val="tx1"/>
                          </a:solidFill>
                        </a:defRPr>
                      </a:pPr>
                      <a:t>[パーセンテージ]</a:t>
                    </a:fld>
                    <a:endParaRPr kumimoji="1" lang="ru-RU" altLang="ja-JP" sz="800" b="0" i="0" u="none" strike="noStrike" kern="1200" baseline="0" dirty="0">
                      <a:solidFill>
                        <a:prstClr val="black"/>
                      </a:solidFill>
                      <a:latin typeface="Arial" panose="020B0604020202020204" pitchFamily="34" charset="0"/>
                      <a:ea typeface="ＭＳ ゴシック" panose="020B0609070205080204" pitchFamily="49" charset="-128"/>
                    </a:endParaRPr>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4634846113719353"/>
                      <c:h val="0.13850937499999999"/>
                    </c:manualLayout>
                  </c15:layout>
                  <c15:dlblFieldTable/>
                  <c15:showDataLabelsRange val="0"/>
                </c:ext>
                <c:ext xmlns:c16="http://schemas.microsoft.com/office/drawing/2014/chart" uri="{C3380CC4-5D6E-409C-BE32-E72D297353CC}">
                  <c16:uniqueId val="{00000009-4C5C-4DCC-8AE8-25741F1016EB}"/>
                </c:ext>
              </c:extLst>
            </c:dLbl>
            <c:dLbl>
              <c:idx val="5"/>
              <c:layout>
                <c:manualLayout>
                  <c:x val="0.16848961221396622"/>
                  <c:y val="-1.9967361111111113E-2"/>
                </c:manualLayout>
              </c:layout>
              <c:tx>
                <c:rich>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r>
                      <a:rPr lang="ru-RU" altLang="ja-JP" sz="700" b="0" i="0" u="none" strike="noStrike" kern="1200" baseline="0" dirty="0">
                        <a:solidFill>
                          <a:schemeClr val="bg1"/>
                        </a:solidFill>
                        <a:latin typeface="Arial" panose="020B0604020202020204" pitchFamily="34" charset="0"/>
                        <a:ea typeface="ＭＳ ゴシック" panose="020B0609070205080204" pitchFamily="49" charset="-128"/>
                      </a:rPr>
                      <a:t>Тоног төхөөрөмж</a:t>
                    </a:r>
                    <a:r>
                      <a:rPr lang="ru-RU" altLang="ja-JP" sz="700" baseline="0" dirty="0"/>
                      <a:t>
</a:t>
                    </a:r>
                    <a:fld id="{878FC7A1-13EE-46AD-91EA-1B60C2DD6EEA}" type="PERCENTAGE">
                      <a:rPr lang="en-US" altLang="ja-JP" sz="700" baseline="0"/>
                      <a:pPr>
                        <a:defRPr sz="700">
                          <a:solidFill>
                            <a:schemeClr val="bg1"/>
                          </a:solidFill>
                        </a:defRPr>
                      </a:pPr>
                      <a:t>[パーセンテージ]</a:t>
                    </a:fld>
                    <a:endParaRPr lang="ru-RU" altLang="ja-JP" sz="700" baseline="0" dirty="0"/>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C5C-4DCC-8AE8-25741F1016EB}"/>
                </c:ext>
              </c:extLst>
            </c:dLbl>
            <c:dLbl>
              <c:idx val="6"/>
              <c:layout>
                <c:manualLayout>
                  <c:x val="-5.2308602269786697E-3"/>
                  <c:y val="0.12382274305555556"/>
                </c:manualLayout>
              </c:layout>
              <c:tx>
                <c:rich>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n-lt"/>
                        <a:ea typeface="+mn-ea"/>
                        <a:cs typeface="+mn-cs"/>
                      </a:defRPr>
                    </a:pPr>
                    <a:r>
                      <a:rPr lang="ru-RU" altLang="ja-JP" sz="700" b="0" i="0" u="none" strike="noStrike" kern="1200" baseline="0" dirty="0">
                        <a:solidFill>
                          <a:prstClr val="black"/>
                        </a:solidFill>
                        <a:latin typeface="Arial" panose="020B0604020202020204" pitchFamily="34" charset="0"/>
                        <a:ea typeface="ＭＳ ゴシック" panose="020B0609070205080204" pitchFamily="49" charset="-128"/>
                      </a:rPr>
                      <a:t>Ердийн цахилгаан машин механизм</a:t>
                    </a:r>
                    <a:r>
                      <a:rPr lang="ru-RU" altLang="zh-TW" sz="700" baseline="0" dirty="0"/>
                      <a:t>
</a:t>
                    </a:r>
                    <a:fld id="{DDE79032-86BE-419D-8E99-BA240C78F380}" type="PERCENTAGE">
                      <a:rPr lang="ru-RU" altLang="zh-TW" sz="700" baseline="0"/>
                      <a:pPr>
                        <a:defRPr sz="700">
                          <a:solidFill>
                            <a:schemeClr val="tx1"/>
                          </a:solidFill>
                        </a:defRPr>
                      </a:pPr>
                      <a:t>[パーセンテージ]</a:t>
                    </a:fld>
                    <a:endParaRPr lang="ru-RU" altLang="zh-TW" sz="700" baseline="0" dirty="0"/>
                  </a:p>
                </c:rich>
              </c:tx>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0637586821600351"/>
                      <c:h val="0.17378715277777776"/>
                    </c:manualLayout>
                  </c15:layout>
                  <c15:dlblFieldTable/>
                  <c15:showDataLabelsRange val="0"/>
                </c:ext>
                <c:ext xmlns:c16="http://schemas.microsoft.com/office/drawing/2014/chart" uri="{C3380CC4-5D6E-409C-BE32-E72D297353CC}">
                  <c16:uniqueId val="{0000000D-4C5C-4DCC-8AE8-25741F1016EB}"/>
                </c:ext>
              </c:extLst>
            </c:dLbl>
            <c:dLbl>
              <c:idx val="7"/>
              <c:layout>
                <c:manualLayout>
                  <c:x val="-5.2260211164918947E-2"/>
                  <c:y val="6.7099652777777741E-2"/>
                </c:manualLayout>
              </c:layout>
              <c:tx>
                <c:rich>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n-lt"/>
                        <a:ea typeface="+mn-ea"/>
                        <a:cs typeface="+mn-cs"/>
                      </a:defRPr>
                    </a:pPr>
                    <a:r>
                      <a:rPr lang="ru-RU" altLang="ja-JP" sz="700" b="0" i="0" u="none" strike="noStrike" kern="1200" baseline="0" dirty="0">
                        <a:solidFill>
                          <a:prstClr val="black"/>
                        </a:solidFill>
                        <a:latin typeface="Arial" panose="020B0604020202020204" pitchFamily="34" charset="0"/>
                        <a:ea typeface="ＭＳ ゴシック" panose="020B0609070205080204" pitchFamily="49" charset="-128"/>
                      </a:rPr>
                      <a:t>Тээврийн хэрэгсэл</a:t>
                    </a:r>
                    <a:r>
                      <a:rPr lang="ru-RU" altLang="ja-JP" sz="700" baseline="0" dirty="0"/>
                      <a:t>
</a:t>
                    </a:r>
                    <a:fld id="{BAA8186C-6133-4632-ADBE-9D5334E1C5BA}" type="PERCENTAGE">
                      <a:rPr lang="en-US" altLang="ja-JP" sz="700" baseline="0" dirty="0"/>
                      <a:pPr>
                        <a:defRPr sz="700">
                          <a:solidFill>
                            <a:schemeClr val="tx1"/>
                          </a:solidFill>
                        </a:defRPr>
                      </a:pPr>
                      <a:t>[パーセンテージ]</a:t>
                    </a:fld>
                    <a:endParaRPr lang="ru-RU" altLang="ja-JP" sz="700" baseline="0" dirty="0"/>
                  </a:p>
                </c:rich>
              </c:tx>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2296218254408338"/>
                      <c:h val="0.12849930555555555"/>
                    </c:manualLayout>
                  </c15:layout>
                  <c15:dlblFieldTable/>
                  <c15:showDataLabelsRange val="0"/>
                </c:ext>
                <c:ext xmlns:c16="http://schemas.microsoft.com/office/drawing/2014/chart" uri="{C3380CC4-5D6E-409C-BE32-E72D297353CC}">
                  <c16:uniqueId val="{0000000F-4C5C-4DCC-8AE8-25741F1016EB}"/>
                </c:ext>
              </c:extLst>
            </c:dLbl>
            <c:dLbl>
              <c:idx val="8"/>
              <c:layout>
                <c:manualLayout>
                  <c:x val="-5.0353961036560597E-2"/>
                  <c:y val="2.0142708333333322E-2"/>
                </c:manualLayout>
              </c:layout>
              <c:tx>
                <c:rich>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n-lt"/>
                        <a:ea typeface="+mn-ea"/>
                        <a:cs typeface="+mn-cs"/>
                      </a:defRPr>
                    </a:pPr>
                    <a:r>
                      <a:rPr lang="ru-RU" altLang="ja-JP" sz="700" b="0" i="0" u="none" strike="noStrike" kern="1200" baseline="0" dirty="0">
                        <a:solidFill>
                          <a:prstClr val="black"/>
                        </a:solidFill>
                        <a:latin typeface="Arial" panose="020B0604020202020204" pitchFamily="34" charset="0"/>
                        <a:ea typeface="ＭＳ ゴシック" panose="020B0609070205080204" pitchFamily="49" charset="-128"/>
                      </a:rPr>
                      <a:t>Хүний хүчээр ажилладаг машин механизм, багаж хэрэгсэл</a:t>
                    </a:r>
                    <a:r>
                      <a:rPr lang="ru-RU" altLang="zh-TW" sz="700" baseline="0" dirty="0"/>
                      <a:t>
</a:t>
                    </a:r>
                    <a:fld id="{7A0ECE67-E748-4488-9709-7CD2F0BA70EE}" type="PERCENTAGE">
                      <a:rPr lang="en-US" altLang="zh-TW" sz="700" baseline="0"/>
                      <a:pPr>
                        <a:defRPr sz="700">
                          <a:solidFill>
                            <a:schemeClr val="tx1"/>
                          </a:solidFill>
                        </a:defRPr>
                      </a:pPr>
                      <a:t>[パーセンテージ]</a:t>
                    </a:fld>
                    <a:endParaRPr lang="ru-RU" altLang="zh-TW" sz="700" baseline="0" dirty="0"/>
                  </a:p>
                </c:rich>
              </c:tx>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2168029319105059"/>
                      <c:h val="0.20465520833333334"/>
                    </c:manualLayout>
                  </c15:layout>
                  <c15:dlblFieldTable/>
                  <c15:showDataLabelsRange val="0"/>
                </c:ext>
                <c:ext xmlns:c16="http://schemas.microsoft.com/office/drawing/2014/chart" uri="{C3380CC4-5D6E-409C-BE32-E72D297353CC}">
                  <c16:uniqueId val="{00000011-4C5C-4DCC-8AE8-25741F1016EB}"/>
                </c:ext>
              </c:extLst>
            </c:dLbl>
            <c:dLbl>
              <c:idx val="9"/>
              <c:layout>
                <c:manualLayout>
                  <c:x val="0.1005670773175695"/>
                  <c:y val="-3.5277777777777769E-2"/>
                </c:manualLayout>
              </c:layout>
              <c:tx>
                <c:rich>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n-lt"/>
                        <a:ea typeface="+mn-ea"/>
                        <a:cs typeface="+mn-cs"/>
                      </a:defRPr>
                    </a:pPr>
                    <a:r>
                      <a:rPr lang="ru-RU" altLang="ja-JP" sz="700" b="0" i="0" u="none" strike="noStrike" kern="1200" baseline="0" dirty="0">
                        <a:solidFill>
                          <a:prstClr val="black"/>
                        </a:solidFill>
                        <a:latin typeface="Arial" panose="020B0604020202020204" pitchFamily="34" charset="0"/>
                        <a:ea typeface="ＭＳ ゴシック" panose="020B0609070205080204" pitchFamily="49" charset="-128"/>
                      </a:rPr>
                      <a:t>Бусад байгууламж, тоног төхөөрөмж</a:t>
                    </a:r>
                    <a:r>
                      <a:rPr lang="ru-RU" altLang="ja-JP" sz="700" baseline="0" dirty="0"/>
                      <a:t>
</a:t>
                    </a:r>
                    <a:fld id="{8A2225D7-EA57-4D71-8A52-0695C60C101E}" type="PERCENTAGE">
                      <a:rPr lang="en-US" altLang="ja-JP" sz="700" baseline="0"/>
                      <a:pPr>
                        <a:defRPr sz="700">
                          <a:solidFill>
                            <a:schemeClr val="tx1"/>
                          </a:solidFill>
                        </a:defRPr>
                      </a:pPr>
                      <a:t>[パーセンテージ]</a:t>
                    </a:fld>
                    <a:endParaRPr lang="ru-RU" altLang="ja-JP" sz="700" baseline="0" dirty="0"/>
                  </a:p>
                </c:rich>
              </c:tx>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304825453156382"/>
                      <c:h val="0.15043784722222223"/>
                    </c:manualLayout>
                  </c15:layout>
                  <c15:dlblFieldTable/>
                  <c15:showDataLabelsRange val="0"/>
                </c:ext>
                <c:ext xmlns:c16="http://schemas.microsoft.com/office/drawing/2014/chart" uri="{C3380CC4-5D6E-409C-BE32-E72D297353CC}">
                  <c16:uniqueId val="{00000013-4C5C-4DCC-8AE8-25741F1016EB}"/>
                </c:ext>
              </c:extLst>
            </c:dLbl>
            <c:dLbl>
              <c:idx val="10"/>
              <c:layout>
                <c:manualLayout>
                  <c:x val="9.3737948990841563E-2"/>
                  <c:y val="7.4378472222222228E-2"/>
                </c:manualLayout>
              </c:layout>
              <c:tx>
                <c:rich>
                  <a:bodyPr/>
                  <a:lstStyle/>
                  <a:p>
                    <a:r>
                      <a:rPr lang="ru-RU" altLang="ja-JP" sz="800" b="0" i="0" u="none" strike="noStrike" kern="1200" baseline="0" dirty="0">
                        <a:solidFill>
                          <a:schemeClr val="bg1"/>
                        </a:solidFill>
                        <a:latin typeface="Arial" panose="020B0604020202020204" pitchFamily="34" charset="0"/>
                        <a:ea typeface="ＭＳ ゴシック" panose="020B0609070205080204" pitchFamily="49" charset="-128"/>
                      </a:rPr>
                      <a:t>Бусад</a:t>
                    </a:r>
                    <a:r>
                      <a:rPr lang="ru-RU" altLang="ja-JP" baseline="0" dirty="0"/>
                      <a:t>
</a:t>
                    </a:r>
                    <a:fld id="{D115907F-A7AC-4735-8CD1-5FAF324AE904}" type="PERCENTAGE">
                      <a:rPr lang="en-US" altLang="ja-JP" baseline="0"/>
                      <a:pPr/>
                      <a:t>[パーセンテージ]</a:t>
                    </a:fld>
                    <a:endParaRPr lang="ru-RU" altLang="ja-JP"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4C5C-4DCC-8AE8-25741F1016E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95000"/>
                      <a:lumOff val="5000"/>
                    </a:schemeClr>
                  </a:solidFill>
                  <a:round/>
                </a:ln>
                <a:effectLst/>
              </c:spPr>
            </c:leaderLines>
            <c:extLst>
              <c:ext xmlns:c15="http://schemas.microsoft.com/office/drawing/2012/chart" uri="{CE6537A1-D6FC-4f65-9D91-7224C49458BB}"/>
            </c:extLst>
          </c:dLbls>
          <c:cat>
            <c:strRef>
              <c:f>Sheet1!$B$57:$B$67</c:f>
              <c:strCache>
                <c:ptCount val="11"/>
                <c:pt idx="0">
                  <c:v>動力運搬機</c:v>
                </c:pt>
                <c:pt idx="1">
                  <c:v>仮設物、建築物、構築物等</c:v>
                </c:pt>
                <c:pt idx="2">
                  <c:v>材料</c:v>
                </c:pt>
                <c:pt idx="3">
                  <c:v>荷</c:v>
                </c:pt>
                <c:pt idx="4">
                  <c:v>建設機械等</c:v>
                </c:pt>
                <c:pt idx="5">
                  <c:v>用具</c:v>
                </c:pt>
                <c:pt idx="6">
                  <c:v>一般動力機械</c:v>
                </c:pt>
                <c:pt idx="7">
                  <c:v>乗物</c:v>
                </c:pt>
                <c:pt idx="8">
                  <c:v>人力機械工具等</c:v>
                </c:pt>
                <c:pt idx="9">
                  <c:v>その他の装置、設備</c:v>
                </c:pt>
                <c:pt idx="10">
                  <c:v>その他</c:v>
                </c:pt>
              </c:strCache>
            </c:strRef>
          </c:cat>
          <c:val>
            <c:numRef>
              <c:f>Sheet1!$C$57:$C$67</c:f>
              <c:numCache>
                <c:formatCode>General</c:formatCode>
                <c:ptCount val="11"/>
                <c:pt idx="0">
                  <c:v>32</c:v>
                </c:pt>
                <c:pt idx="1">
                  <c:v>13</c:v>
                </c:pt>
                <c:pt idx="2">
                  <c:v>11</c:v>
                </c:pt>
                <c:pt idx="3">
                  <c:v>8</c:v>
                </c:pt>
                <c:pt idx="4">
                  <c:v>6</c:v>
                </c:pt>
                <c:pt idx="5">
                  <c:v>5</c:v>
                </c:pt>
                <c:pt idx="6">
                  <c:v>4</c:v>
                </c:pt>
                <c:pt idx="7">
                  <c:v>3</c:v>
                </c:pt>
                <c:pt idx="8">
                  <c:v>3</c:v>
                </c:pt>
                <c:pt idx="9">
                  <c:v>3</c:v>
                </c:pt>
                <c:pt idx="10">
                  <c:v>12</c:v>
                </c:pt>
              </c:numCache>
            </c:numRef>
          </c:val>
          <c:extLst>
            <c:ext xmlns:c16="http://schemas.microsoft.com/office/drawing/2014/chart" uri="{C3380CC4-5D6E-409C-BE32-E72D297353CC}">
              <c16:uniqueId val="{00000016-4C5C-4DCC-8AE8-25741F1016E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sz="quarter" idx="1"/>
          </p:nvPr>
        </p:nvSpPr>
        <p:spPr>
          <a:xfrm>
            <a:off x="3815376" y="2"/>
            <a:ext cx="2918831" cy="493316"/>
          </a:xfrm>
          <a:prstGeom prst="rect">
            <a:avLst/>
          </a:prstGeom>
        </p:spPr>
        <p:txBody>
          <a:bodyPr vert="horz" lIns="91423" tIns="45712" rIns="91423" bIns="45712" rtlCol="0"/>
          <a:lstStyle>
            <a:lvl1pPr algn="r">
              <a:defRPr sz="1200"/>
            </a:lvl1pPr>
          </a:lstStyle>
          <a:p>
            <a:pPr rtl="0"/>
            <a:r>
              <a:rPr lang="mn"/>
              <a:t>2019/5/7</a:t>
            </a:r>
          </a:p>
        </p:txBody>
      </p:sp>
      <p:sp>
        <p:nvSpPr>
          <p:cNvPr id="4" name="フッター プレースホルダー 3"/>
          <p:cNvSpPr>
            <a:spLocks noGrp="1"/>
          </p:cNvSpPr>
          <p:nvPr>
            <p:ph type="ftr" sz="quarter" idx="2"/>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5" name="スライド番号プレースホルダー 4"/>
          <p:cNvSpPr>
            <a:spLocks noGrp="1"/>
          </p:cNvSpPr>
          <p:nvPr>
            <p:ph type="sldNum" sz="quarter" idx="3"/>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B50DE259-8F01-4AB9-83D5-E3C021AA63C2}" type="slidenum">
              <a:rPr kumimoji="1" lang="ja-JP" altLang="en-US" smtClean="0"/>
              <a:pPr/>
              <a:t>‹#›</a:t>
            </a:fld>
            <a:endParaRPr kumimoji="1" lang="ja-JP" altLang="en-US"/>
          </a:p>
        </p:txBody>
      </p:sp>
    </p:spTree>
    <p:extLst>
      <p:ext uri="{BB962C8B-B14F-4D97-AF65-F5344CB8AC3E}">
        <p14:creationId xmlns:p14="http://schemas.microsoft.com/office/powerpoint/2010/main" val="746459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15376" y="2"/>
            <a:ext cx="2918831" cy="493316"/>
          </a:xfrm>
          <a:prstGeom prst="rect">
            <a:avLst/>
          </a:prstGeom>
        </p:spPr>
        <p:txBody>
          <a:bodyPr vert="horz" lIns="91423" tIns="45712" rIns="91423" bIns="45712" rtlCol="0"/>
          <a:lstStyle>
            <a:lvl1pPr algn="r">
              <a:defRPr sz="1200"/>
            </a:lvl1pPr>
          </a:lstStyle>
          <a:p>
            <a:pPr rtl="0"/>
            <a:r>
              <a:rPr lang="mn"/>
              <a:t>2019/5/7</a:t>
            </a:r>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3" tIns="45712" rIns="91423" bIns="45712" rtlCol="0" anchor="ctr"/>
          <a:lstStyle/>
          <a:p>
            <a:pPr rtl="0"/>
            <a:endParaRPr lang="ja-JP" altLang="en-US"/>
          </a:p>
        </p:txBody>
      </p:sp>
      <p:sp>
        <p:nvSpPr>
          <p:cNvPr id="5" name="ノート プレースホルダー 4"/>
          <p:cNvSpPr>
            <a:spLocks noGrp="1"/>
          </p:cNvSpPr>
          <p:nvPr>
            <p:ph type="body" sz="quarter" idx="3"/>
          </p:nvPr>
        </p:nvSpPr>
        <p:spPr>
          <a:xfrm>
            <a:off x="673578" y="4686500"/>
            <a:ext cx="5388610" cy="4439841"/>
          </a:xfrm>
          <a:prstGeom prst="rect">
            <a:avLst/>
          </a:prstGeom>
        </p:spPr>
        <p:txBody>
          <a:bodyPr vert="horz" lIns="91423" tIns="45712" rIns="91423" bIns="45712"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6" name="フッター プレースホルダー 5"/>
          <p:cNvSpPr>
            <a:spLocks noGrp="1"/>
          </p:cNvSpPr>
          <p:nvPr>
            <p:ph type="ftr" sz="quarter" idx="4"/>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F15D19CC-259D-4E7D-8FA0-3520727AB6EE}" type="slidenum">
              <a:rPr kumimoji="1" lang="ja-JP" altLang="en-US" smtClean="0"/>
              <a:pPr/>
              <a:t>‹#›</a:t>
            </a:fld>
            <a:endParaRPr kumimoji="1" lang="ja-JP" altLang="en-US"/>
          </a:p>
        </p:txBody>
      </p:sp>
    </p:spTree>
    <p:extLst>
      <p:ext uri="{BB962C8B-B14F-4D97-AF65-F5344CB8AC3E}">
        <p14:creationId xmlns:p14="http://schemas.microsoft.com/office/powerpoint/2010/main" val="4205283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4</a:t>
            </a:fld>
            <a:endParaRPr kumimoji="1" lang="ja-JP" altLang="en-US"/>
          </a:p>
        </p:txBody>
      </p:sp>
    </p:spTree>
    <p:extLst>
      <p:ext uri="{BB962C8B-B14F-4D97-AF65-F5344CB8AC3E}">
        <p14:creationId xmlns:p14="http://schemas.microsoft.com/office/powerpoint/2010/main" val="141380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8</a:t>
            </a:fld>
            <a:endParaRPr kumimoji="1" lang="ja-JP" altLang="en-US"/>
          </a:p>
        </p:txBody>
      </p:sp>
    </p:spTree>
    <p:extLst>
      <p:ext uri="{BB962C8B-B14F-4D97-AF65-F5344CB8AC3E}">
        <p14:creationId xmlns:p14="http://schemas.microsoft.com/office/powerpoint/2010/main" val="138137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kumimoji="1" lang="ja-JP" altLang="en-US" smtClean="0"/>
              <a:pPr/>
              <a:t>14</a:t>
            </a:fld>
            <a:endParaRPr kumimoji="1" lang="ja-JP" altLang="en-US"/>
          </a:p>
        </p:txBody>
      </p:sp>
    </p:spTree>
    <p:extLst>
      <p:ext uri="{BB962C8B-B14F-4D97-AF65-F5344CB8AC3E}">
        <p14:creationId xmlns:p14="http://schemas.microsoft.com/office/powerpoint/2010/main" val="123006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18529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86759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22</a:t>
            </a:fld>
            <a:endParaRPr kumimoji="1" lang="ja-JP" altLang="en-US"/>
          </a:p>
        </p:txBody>
      </p:sp>
    </p:spTree>
    <p:extLst>
      <p:ext uri="{BB962C8B-B14F-4D97-AF65-F5344CB8AC3E}">
        <p14:creationId xmlns:p14="http://schemas.microsoft.com/office/powerpoint/2010/main" val="180388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rtlCol="0"/>
          <a:lstStyle/>
          <a:p>
            <a:pPr rtl="0"/>
            <a:r>
              <a:rPr lang="mn"/>
              <a:t>マスタ タイトルの書式設定</a:t>
            </a:r>
          </a:p>
        </p:txBody>
      </p:sp>
      <p:sp>
        <p:nvSpPr>
          <p:cNvPr id="3" name="サブタイトル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mn"/>
              <a:t>マスタ サブタイトルの書式設定</a:t>
            </a:r>
          </a:p>
        </p:txBody>
      </p:sp>
      <p:sp>
        <p:nvSpPr>
          <p:cNvPr id="4" name="日付プレースホルダ 3"/>
          <p:cNvSpPr>
            <a:spLocks noGrp="1"/>
          </p:cNvSpPr>
          <p:nvPr>
            <p:ph type="dt" sz="half" idx="10"/>
          </p:nvPr>
        </p:nvSpPr>
        <p:spPr/>
        <p:txBody>
          <a:bodyPr rtlCol="0"/>
          <a:lstStyle/>
          <a:p>
            <a:pPr rtl="0"/>
            <a:r>
              <a:rPr lang="mn"/>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mn"/>
              <a:t>マスタ タイトルの書式設定</a:t>
            </a:r>
          </a:p>
        </p:txBody>
      </p:sp>
      <p:sp>
        <p:nvSpPr>
          <p:cNvPr id="3" name="縦書きテキスト プレースホルダ 2"/>
          <p:cNvSpPr>
            <a:spLocks noGrp="1"/>
          </p:cNvSpPr>
          <p:nvPr>
            <p:ph type="body" orient="vert" idx="1"/>
          </p:nvPr>
        </p:nvSpPr>
        <p:spPr/>
        <p:txBody>
          <a:bodyPr vert="eaVert" rtlCol="0"/>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日付プレースホルダ 3"/>
          <p:cNvSpPr>
            <a:spLocks noGrp="1"/>
          </p:cNvSpPr>
          <p:nvPr>
            <p:ph type="dt" sz="half" idx="10"/>
          </p:nvPr>
        </p:nvSpPr>
        <p:spPr/>
        <p:txBody>
          <a:bodyPr rtlCol="0"/>
          <a:lstStyle/>
          <a:p>
            <a:pPr rtl="0"/>
            <a:r>
              <a:rPr lang="mn"/>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rtlCol="0"/>
          <a:lstStyle/>
          <a:p>
            <a:pPr rtl="0"/>
            <a:r>
              <a:rPr lang="mn"/>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rtlCol="0"/>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日付プレースホルダ 3"/>
          <p:cNvSpPr>
            <a:spLocks noGrp="1"/>
          </p:cNvSpPr>
          <p:nvPr>
            <p:ph type="dt" sz="half" idx="10"/>
          </p:nvPr>
        </p:nvSpPr>
        <p:spPr/>
        <p:txBody>
          <a:bodyPr rtlCol="0"/>
          <a:lstStyle/>
          <a:p>
            <a:pPr rtl="0"/>
            <a:r>
              <a:rPr lang="mn"/>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mn"/>
              <a:t>マスタ タイトルの書式設定</a:t>
            </a:r>
          </a:p>
        </p:txBody>
      </p:sp>
      <p:sp>
        <p:nvSpPr>
          <p:cNvPr id="3" name="コンテンツ プレースホルダ 2"/>
          <p:cNvSpPr>
            <a:spLocks noGrp="1"/>
          </p:cNvSpPr>
          <p:nvPr>
            <p:ph idx="1"/>
          </p:nvPr>
        </p:nvSpPr>
        <p:spPr/>
        <p:txBody>
          <a:bodyPr rtlCol="0"/>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日付プレースホルダ 3"/>
          <p:cNvSpPr>
            <a:spLocks noGrp="1"/>
          </p:cNvSpPr>
          <p:nvPr>
            <p:ph type="dt" sz="half" idx="10"/>
          </p:nvPr>
        </p:nvSpPr>
        <p:spPr/>
        <p:txBody>
          <a:bodyPr rtlCol="0"/>
          <a:lstStyle/>
          <a:p>
            <a:pPr rtl="0"/>
            <a:r>
              <a:rPr lang="mn"/>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rtlCol="0" anchor="t"/>
          <a:lstStyle>
            <a:lvl1pPr algn="l">
              <a:defRPr sz="4000" b="1" cap="all"/>
            </a:lvl1pPr>
          </a:lstStyle>
          <a:p>
            <a:pPr rtl="0"/>
            <a:r>
              <a:rPr lang="mn"/>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mn"/>
              <a:t>マスタ テキストの書式設定</a:t>
            </a:r>
          </a:p>
        </p:txBody>
      </p:sp>
      <p:sp>
        <p:nvSpPr>
          <p:cNvPr id="4" name="日付プレースホルダ 3"/>
          <p:cNvSpPr>
            <a:spLocks noGrp="1"/>
          </p:cNvSpPr>
          <p:nvPr>
            <p:ph type="dt" sz="half" idx="10"/>
          </p:nvPr>
        </p:nvSpPr>
        <p:spPr/>
        <p:txBody>
          <a:bodyPr rtlCol="0"/>
          <a:lstStyle/>
          <a:p>
            <a:pPr rtl="0"/>
            <a:r>
              <a:rPr lang="mn"/>
              <a:t>2019/5/7</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mn"/>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コンテンツ プレースホルダ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5" name="日付プレースホルダ 4"/>
          <p:cNvSpPr>
            <a:spLocks noGrp="1"/>
          </p:cNvSpPr>
          <p:nvPr>
            <p:ph type="dt" sz="half" idx="10"/>
          </p:nvPr>
        </p:nvSpPr>
        <p:spPr/>
        <p:txBody>
          <a:bodyPr rtlCol="0"/>
          <a:lstStyle/>
          <a:p>
            <a:pPr rtl="0"/>
            <a:r>
              <a:rPr lang="mn"/>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mn"/>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mn"/>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5" name="テキスト プレースホルダ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mn"/>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7" name="日付プレースホルダ 6"/>
          <p:cNvSpPr>
            <a:spLocks noGrp="1"/>
          </p:cNvSpPr>
          <p:nvPr>
            <p:ph type="dt" sz="half" idx="10"/>
          </p:nvPr>
        </p:nvSpPr>
        <p:spPr/>
        <p:txBody>
          <a:bodyPr rtlCol="0"/>
          <a:lstStyle/>
          <a:p>
            <a:pPr rtl="0"/>
            <a:r>
              <a:rPr lang="mn"/>
              <a:t>2019/5/7</a:t>
            </a:r>
          </a:p>
        </p:txBody>
      </p:sp>
      <p:sp>
        <p:nvSpPr>
          <p:cNvPr id="8" name="フッター プレースホルダ 7"/>
          <p:cNvSpPr>
            <a:spLocks noGrp="1"/>
          </p:cNvSpPr>
          <p:nvPr>
            <p:ph type="ftr" sz="quarter" idx="11"/>
          </p:nvPr>
        </p:nvSpPr>
        <p:spPr/>
        <p:txBody>
          <a:bodyPr rtlCol="0"/>
          <a:lstStyle/>
          <a:p>
            <a:pPr rtl="0"/>
            <a:endParaRPr kumimoji="1" lang="ja-JP" altLang="en-US"/>
          </a:p>
        </p:txBody>
      </p:sp>
      <p:sp>
        <p:nvSpPr>
          <p:cNvPr id="9" name="スライド番号プレースホルダ 8"/>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mn"/>
              <a:t>マスタ タイトルの書式設定</a:t>
            </a:r>
          </a:p>
        </p:txBody>
      </p:sp>
      <p:sp>
        <p:nvSpPr>
          <p:cNvPr id="3" name="日付プレースホルダ 2"/>
          <p:cNvSpPr>
            <a:spLocks noGrp="1"/>
          </p:cNvSpPr>
          <p:nvPr>
            <p:ph type="dt" sz="half" idx="10"/>
          </p:nvPr>
        </p:nvSpPr>
        <p:spPr/>
        <p:txBody>
          <a:bodyPr rtlCol="0"/>
          <a:lstStyle/>
          <a:p>
            <a:pPr rtl="0"/>
            <a:r>
              <a:rPr lang="mn"/>
              <a:t>2019/5/7</a:t>
            </a:r>
          </a:p>
        </p:txBody>
      </p:sp>
      <p:sp>
        <p:nvSpPr>
          <p:cNvPr id="4" name="フッター プレースホルダ 3"/>
          <p:cNvSpPr>
            <a:spLocks noGrp="1"/>
          </p:cNvSpPr>
          <p:nvPr>
            <p:ph type="ftr" sz="quarter" idx="11"/>
          </p:nvPr>
        </p:nvSpPr>
        <p:spPr/>
        <p:txBody>
          <a:bodyPr rtlCol="0"/>
          <a:lstStyle/>
          <a:p>
            <a:pPr rtl="0"/>
            <a:endParaRPr kumimoji="1" lang="ja-JP" altLang="en-US"/>
          </a:p>
        </p:txBody>
      </p:sp>
      <p:sp>
        <p:nvSpPr>
          <p:cNvPr id="5" name="スライド番号プレースホルダ 4"/>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rtlCol="0"/>
          <a:lstStyle/>
          <a:p>
            <a:pPr rtl="0"/>
            <a:r>
              <a:rPr lang="mn"/>
              <a:t>2019/5/7</a:t>
            </a:r>
          </a:p>
        </p:txBody>
      </p:sp>
      <p:sp>
        <p:nvSpPr>
          <p:cNvPr id="3" name="フッター プレースホルダ 2"/>
          <p:cNvSpPr>
            <a:spLocks noGrp="1"/>
          </p:cNvSpPr>
          <p:nvPr>
            <p:ph type="ftr" sz="quarter" idx="11"/>
          </p:nvPr>
        </p:nvSpPr>
        <p:spPr/>
        <p:txBody>
          <a:bodyPr rtlCol="0"/>
          <a:lstStyle/>
          <a:p>
            <a:pPr rtl="0"/>
            <a:endParaRPr kumimoji="1" lang="ja-JP" altLang="en-US"/>
          </a:p>
        </p:txBody>
      </p:sp>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a:defRPr sz="2000" b="1"/>
            </a:lvl1pPr>
          </a:lstStyle>
          <a:p>
            <a:pPr rtl="0"/>
            <a:r>
              <a:rPr lang="mn"/>
              <a:t>マスタ タイトルの書式設定</a:t>
            </a:r>
          </a:p>
        </p:txBody>
      </p:sp>
      <p:sp>
        <p:nvSpPr>
          <p:cNvPr id="3" name="コンテンツ プレースホルダ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テキスト プレースホルダ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mn"/>
              <a:t>マスタ テキストの書式設定</a:t>
            </a:r>
          </a:p>
        </p:txBody>
      </p:sp>
      <p:sp>
        <p:nvSpPr>
          <p:cNvPr id="5" name="日付プレースホルダ 4"/>
          <p:cNvSpPr>
            <a:spLocks noGrp="1"/>
          </p:cNvSpPr>
          <p:nvPr>
            <p:ph type="dt" sz="half" idx="10"/>
          </p:nvPr>
        </p:nvSpPr>
        <p:spPr/>
        <p:txBody>
          <a:bodyPr rtlCol="0"/>
          <a:lstStyle/>
          <a:p>
            <a:pPr rtl="0"/>
            <a:r>
              <a:rPr lang="mn"/>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rtlCol="0" anchor="b"/>
          <a:lstStyle>
            <a:lvl1pPr algn="l">
              <a:defRPr sz="2000" b="1"/>
            </a:lvl1pPr>
          </a:lstStyle>
          <a:p>
            <a:pPr rtl="0"/>
            <a:r>
              <a:rPr lang="mn"/>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mn"/>
              <a:t>マスタ テキストの書式設定</a:t>
            </a:r>
          </a:p>
        </p:txBody>
      </p:sp>
      <p:sp>
        <p:nvSpPr>
          <p:cNvPr id="5" name="日付プレースホルダ 4"/>
          <p:cNvSpPr>
            <a:spLocks noGrp="1"/>
          </p:cNvSpPr>
          <p:nvPr>
            <p:ph type="dt" sz="half" idx="10"/>
          </p:nvPr>
        </p:nvSpPr>
        <p:spPr/>
        <p:txBody>
          <a:bodyPr rtlCol="0"/>
          <a:lstStyle/>
          <a:p>
            <a:pPr rtl="0"/>
            <a:r>
              <a:rPr lang="mn"/>
              <a:t>2019/5/7</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mn"/>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mn"/>
              <a:t>2019/5/7</a:t>
            </a: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4AA4217-AB25-474B-8523-140E3806D2F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CC8DC9F-64C0-49B9-AE59-B52478A04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793256"/>
            <a:ext cx="3535958" cy="2651968"/>
          </a:xfrm>
          <a:prstGeom prst="rect">
            <a:avLst/>
          </a:prstGeom>
        </p:spPr>
      </p:pic>
      <p:sp>
        <p:nvSpPr>
          <p:cNvPr id="2" name="正方形/長方形 1"/>
          <p:cNvSpPr/>
          <p:nvPr/>
        </p:nvSpPr>
        <p:spPr>
          <a:xfrm>
            <a:off x="569195" y="1431941"/>
            <a:ext cx="8107262" cy="1178753"/>
          </a:xfrm>
          <a:prstGeom prst="rect">
            <a:avLst/>
          </a:prstGeom>
          <a:blipFill>
            <a:blip r:embed="rId3" cstate="print"/>
            <a:tile tx="0" ty="0" sx="100000" sy="100000" flip="none" algn="tl"/>
          </a:blipFill>
          <a:ln w="19050">
            <a:solidFill>
              <a:schemeClr val="bg1">
                <a:lumMod val="50000"/>
              </a:schemeClr>
            </a:solidFill>
          </a:ln>
          <a:effectLst>
            <a:outerShdw blurRad="50800" dist="190500" dir="2700000" algn="tl" rotWithShape="0">
              <a:prstClr val="black">
                <a:alpha val="40000"/>
              </a:prstClr>
            </a:outerShdw>
          </a:effectLst>
        </p:spPr>
        <p:txBody>
          <a:bodyPr wrap="square" rtlCol="0" anchor="ctr" anchorCtr="0">
            <a:noAutofit/>
          </a:bodyPr>
          <a:lstStyle/>
          <a:p>
            <a:pPr algn="ctr" rtl="0"/>
            <a:r>
              <a:rPr lang="mn" sz="3600" b="1" dirty="0">
                <a:solidFill>
                  <a:srgbClr val="0000CC"/>
                </a:solidFill>
                <a:latin typeface="Arial" panose="020B0604020202020204" pitchFamily="34" charset="0"/>
                <a:ea typeface="ＭＳ ゴシック" panose="020B0609070205080204" pitchFamily="49" charset="-128"/>
                <a:cs typeface="メイリオ" pitchFamily="50" charset="-128"/>
              </a:rPr>
              <a:t>Эрүүл ахуй, аюулгүй байдлыг ханган ажиллахын тулд</a:t>
            </a:r>
            <a:endParaRPr lang="en-US" altLang="ja-JP" sz="3600" b="1" dirty="0">
              <a:solidFill>
                <a:srgbClr val="0000CC"/>
              </a:solidFill>
              <a:latin typeface="Arial" panose="020B0604020202020204" pitchFamily="34" charset="0"/>
              <a:ea typeface="ＭＳ ゴシック" panose="020B0609070205080204" pitchFamily="49" charset="-128"/>
              <a:cs typeface="メイリオ" pitchFamily="50" charset="-128"/>
            </a:endParaRPr>
          </a:p>
        </p:txBody>
      </p:sp>
      <p:sp>
        <p:nvSpPr>
          <p:cNvPr id="5" name="テキスト ボックス 4"/>
          <p:cNvSpPr txBox="1"/>
          <p:nvPr/>
        </p:nvSpPr>
        <p:spPr>
          <a:xfrm>
            <a:off x="583852" y="476672"/>
            <a:ext cx="7272808" cy="892552"/>
          </a:xfrm>
          <a:prstGeom prst="rect">
            <a:avLst/>
          </a:prstGeom>
          <a:noFill/>
        </p:spPr>
        <p:txBody>
          <a:bodyPr wrap="square" rtlCol="0">
            <a:spAutoFit/>
          </a:bodyPr>
          <a:lstStyle/>
          <a:p>
            <a:pPr rtl="0"/>
            <a:r>
              <a:rPr lang="mn" sz="2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Үйлдвэрлэлийн хог хаягдлыг боловсруулах салбарын ажилчдад зориулав</a:t>
            </a:r>
          </a:p>
        </p:txBody>
      </p:sp>
      <p:pic>
        <p:nvPicPr>
          <p:cNvPr id="7" name="図 6">
            <a:extLst>
              <a:ext uri="{FF2B5EF4-FFF2-40B4-BE49-F238E27FC236}">
                <a16:creationId xmlns:a16="http://schemas.microsoft.com/office/drawing/2014/main" id="{642A8D6D-3EA4-4EC0-A4C3-1FB3FA034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306663"/>
            <a:ext cx="4618511" cy="3290689"/>
          </a:xfrm>
          <a:prstGeom prst="rect">
            <a:avLst/>
          </a:prstGeom>
        </p:spPr>
      </p:pic>
      <p:sp>
        <p:nvSpPr>
          <p:cNvPr id="3" name="スライド番号プレースホルダー 2"/>
          <p:cNvSpPr>
            <a:spLocks noGrp="1"/>
          </p:cNvSpPr>
          <p:nvPr>
            <p:ph type="sldNum" sz="quarter" idx="12"/>
          </p:nvPr>
        </p:nvSpPr>
        <p:spPr>
          <a:xfrm>
            <a:off x="3556025" y="6414789"/>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a:t>
            </a:fld>
            <a:endParaRPr kumimoji="1" lang="ja-JP" altLang="en-US" dirty="0">
              <a:latin typeface="Arial" panose="020B0604020202020204" pitchFamily="34" charset="0"/>
              <a:ea typeface="ＭＳ ゴシック" panose="020B0609070205080204" pitchFamily="49"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404812" y="205060"/>
            <a:ext cx="8344426" cy="487636"/>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mn" b="1" dirty="0">
                <a:solidFill>
                  <a:schemeClr val="bg1"/>
                </a:solidFill>
                <a:latin typeface="Arial" panose="020B0604020202020204" pitchFamily="34" charset="0"/>
                <a:ea typeface="ＭＳ ゴシック" panose="020B0609070205080204" pitchFamily="49" charset="-128"/>
                <a:cs typeface="Arial" charset="0"/>
              </a:rPr>
              <a:t>Анхаарах гол зүйлс 4: Тогтсон ажлын горим, журмыг дагаж мөрдөнө.</a:t>
            </a:r>
            <a:endParaRPr lang="ja-JP" altLang="en-US" b="1" dirty="0">
              <a:solidFill>
                <a:schemeClr val="bg1"/>
              </a:solidFill>
              <a:latin typeface="Arial" panose="020B0604020202020204" pitchFamily="34" charset="0"/>
              <a:ea typeface="ＭＳ ゴシック" panose="020B0609070205080204" pitchFamily="49" charset="-128"/>
              <a:cs typeface="Arial" charset="0"/>
            </a:endParaRPr>
          </a:p>
        </p:txBody>
      </p:sp>
      <p:sp>
        <p:nvSpPr>
          <p:cNvPr id="5" name="Rectangle 10"/>
          <p:cNvSpPr>
            <a:spLocks noChangeArrowheads="1"/>
          </p:cNvSpPr>
          <p:nvPr/>
        </p:nvSpPr>
        <p:spPr bwMode="auto">
          <a:xfrm>
            <a:off x="468313" y="1556792"/>
            <a:ext cx="8271792" cy="1683554"/>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rtlCol="0" anchor="ctr"/>
          <a:lstStyle/>
          <a:p>
            <a:pPr marL="358775" indent="-358775" rtl="0" fontAlgn="auto">
              <a:lnSpc>
                <a:spcPct val="90000"/>
              </a:lnSpc>
              <a:spcBef>
                <a:spcPts val="300"/>
              </a:spcBef>
              <a:spcAft>
                <a:spcPts val="0"/>
              </a:spcAft>
              <a:defRPr/>
            </a:pPr>
            <a:r>
              <a:rPr lang="mn" sz="14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mn" sz="1400" dirty="0">
                <a:latin typeface="Arial" panose="020B0604020202020204" pitchFamily="34" charset="0"/>
                <a:ea typeface="ＭＳ ゴシック" panose="020B0609070205080204" pitchFamily="49" charset="-128"/>
                <a:cs typeface="メイリオ" pitchFamily="50" charset="-128"/>
              </a:rPr>
              <a:t> Тогтсон ажлын горим, журам</a:t>
            </a:r>
            <a:r>
              <a:rPr lang="mn" sz="1400" dirty="0">
                <a:solidFill>
                  <a:srgbClr val="C00000"/>
                </a:solidFill>
                <a:latin typeface="Arial" panose="020B0604020202020204" pitchFamily="34" charset="0"/>
                <a:ea typeface="ＭＳ ゴシック" panose="020B0609070205080204" pitchFamily="49" charset="-128"/>
                <a:cs typeface="メイリオ" pitchFamily="50" charset="-128"/>
              </a:rPr>
              <a:t> (ажлын стандарт) -ыг заавал дагаж мөрдөнө.</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358775" indent="-358775" rtl="0" fontAlgn="auto">
              <a:lnSpc>
                <a:spcPct val="90000"/>
              </a:lnSpc>
              <a:spcBef>
                <a:spcPts val="300"/>
              </a:spcBef>
              <a:spcAft>
                <a:spcPts val="0"/>
              </a:spcAft>
              <a:defRPr/>
            </a:pPr>
            <a:r>
              <a:rPr lang="mn" sz="14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mn" sz="1400" dirty="0">
                <a:latin typeface="Arial" panose="020B0604020202020204" pitchFamily="34" charset="0"/>
                <a:ea typeface="ＭＳ ゴシック" panose="020B0609070205080204" pitchFamily="49" charset="-128"/>
                <a:cs typeface="メイリオ" pitchFamily="50" charset="-128"/>
              </a:rPr>
              <a:t> </a:t>
            </a:r>
            <a:r>
              <a:rPr lang="mn" sz="1400" dirty="0">
                <a:solidFill>
                  <a:srgbClr val="C00000"/>
                </a:solidFill>
                <a:latin typeface="Arial" panose="020B0604020202020204" pitchFamily="34" charset="0"/>
                <a:ea typeface="ＭＳ ゴシック" panose="020B0609070205080204" pitchFamily="49" charset="-128"/>
                <a:cs typeface="メイリオ" pitchFamily="50" charset="-128"/>
              </a:rPr>
              <a:t>Тогтсон ажлын горим, журмыг бүрэн эзэмших хүртлээ </a:t>
            </a:r>
            <a:r>
              <a:rPr lang="mn" sz="1400" dirty="0">
                <a:latin typeface="Arial" panose="020B0604020202020204" pitchFamily="34" charset="0"/>
                <a:ea typeface="ＭＳ ゴシック" panose="020B0609070205080204" pitchFamily="49" charset="-128"/>
                <a:cs typeface="メイリオ" pitchFamily="50" charset="-128"/>
              </a:rPr>
              <a:t>давтан хийж сурна.</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358775" indent="-358775" rtl="0" fontAlgn="auto">
              <a:lnSpc>
                <a:spcPct val="90000"/>
              </a:lnSpc>
              <a:spcBef>
                <a:spcPts val="300"/>
              </a:spcBef>
              <a:spcAft>
                <a:spcPts val="0"/>
              </a:spcAft>
              <a:defRPr/>
            </a:pPr>
            <a:r>
              <a:rPr lang="mn" sz="14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mn" sz="1400" dirty="0">
                <a:latin typeface="Arial" panose="020B0604020202020204" pitchFamily="34" charset="0"/>
                <a:ea typeface="ＭＳ ゴシック" panose="020B0609070205080204" pitchFamily="49" charset="-128"/>
                <a:cs typeface="メイリオ" pitchFamily="50" charset="-128"/>
              </a:rPr>
              <a:t> Аюулгүй байдлын үүднээс </a:t>
            </a:r>
            <a:r>
              <a:rPr lang="mn" sz="1400" dirty="0">
                <a:solidFill>
                  <a:srgbClr val="C00000"/>
                </a:solidFill>
                <a:latin typeface="Arial" panose="020B0604020202020204" pitchFamily="34" charset="0"/>
                <a:ea typeface="ＭＳ ゴシック" panose="020B0609070205080204" pitchFamily="49" charset="-128"/>
                <a:cs typeface="メイリオ" pitchFamily="50" charset="-128"/>
              </a:rPr>
              <a:t>юу хийх ёстой</a:t>
            </a:r>
            <a:r>
              <a:rPr lang="mn" sz="1400" dirty="0">
                <a:latin typeface="Arial" panose="020B0604020202020204" pitchFamily="34" charset="0"/>
                <a:ea typeface="ＭＳ ゴシック" panose="020B0609070205080204" pitchFamily="49" charset="-128"/>
                <a:cs typeface="メイリオ" pitchFamily="50" charset="-128"/>
              </a:rPr>
              <a:t> , </a:t>
            </a:r>
            <a:r>
              <a:rPr lang="mn" sz="1400" dirty="0">
                <a:solidFill>
                  <a:srgbClr val="C00000"/>
                </a:solidFill>
                <a:latin typeface="Arial" panose="020B0604020202020204" pitchFamily="34" charset="0"/>
                <a:ea typeface="ＭＳ ゴシック" panose="020B0609070205080204" pitchFamily="49" charset="-128"/>
                <a:cs typeface="メイリオ" pitchFamily="50" charset="-128"/>
              </a:rPr>
              <a:t>юу хийх ёсгүйг</a:t>
            </a:r>
            <a:r>
              <a:rPr lang="mn" sz="1400" dirty="0">
                <a:latin typeface="Arial" panose="020B0604020202020204" pitchFamily="34" charset="0"/>
                <a:ea typeface="ＭＳ ゴシック" panose="020B0609070205080204" pitchFamily="49" charset="-128"/>
                <a:cs typeface="メイリオ" pitchFamily="50" charset="-128"/>
              </a:rPr>
              <a:t> бүрэн дүүрэн ойлгосон байна.</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358775" indent="-358775" rtl="0" fontAlgn="auto">
              <a:lnSpc>
                <a:spcPct val="90000"/>
              </a:lnSpc>
              <a:spcBef>
                <a:spcPts val="300"/>
              </a:spcBef>
              <a:spcAft>
                <a:spcPts val="0"/>
              </a:spcAft>
              <a:defRPr/>
            </a:pPr>
            <a:r>
              <a:rPr lang="mn" sz="14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mn" sz="1400" spc="-50" dirty="0">
                <a:latin typeface="Arial" panose="020B0604020202020204" pitchFamily="34" charset="0"/>
                <a:ea typeface="ＭＳ ゴシック" panose="020B0609070205080204" pitchFamily="49" charset="-128"/>
                <a:cs typeface="メイリオ" pitchFamily="50" charset="-128"/>
              </a:rPr>
              <a:t> Ажлын журмыг </a:t>
            </a:r>
            <a:r>
              <a:rPr lang="mn" sz="1400" spc="-50" dirty="0">
                <a:solidFill>
                  <a:srgbClr val="C00000"/>
                </a:solidFill>
                <a:latin typeface="Arial" panose="020B0604020202020204" pitchFamily="34" charset="0"/>
                <a:ea typeface="ＭＳ ゴシック" panose="020B0609070205080204" pitchFamily="49" charset="-128"/>
                <a:cs typeface="メイリオ" pitchFamily="50" charset="-128"/>
              </a:rPr>
              <a:t>ойлгохгүй тохиолдолд</a:t>
            </a:r>
            <a:r>
              <a:rPr lang="mn" sz="1400" spc="-50" dirty="0">
                <a:latin typeface="Arial" panose="020B0604020202020204" pitchFamily="34" charset="0"/>
                <a:ea typeface="ＭＳ ゴシック" panose="020B0609070205080204" pitchFamily="49" charset="-128"/>
                <a:cs typeface="メイリオ" pitchFamily="50" charset="-128"/>
              </a:rPr>
              <a:t> тэр хэвээр нь орхилгүй </a:t>
            </a:r>
            <a:br>
              <a:rPr lang="en-US" sz="1400" spc="-50" dirty="0">
                <a:latin typeface="Arial" panose="020B0604020202020204" pitchFamily="34" charset="0"/>
                <a:ea typeface="ＭＳ ゴシック" panose="020B0609070205080204" pitchFamily="49" charset="-128"/>
                <a:cs typeface="メイリオ" pitchFamily="50" charset="-128"/>
              </a:rPr>
            </a:br>
            <a:r>
              <a:rPr lang="mn" sz="1400" spc="-50" dirty="0">
                <a:latin typeface="Arial" panose="020B0604020202020204" pitchFamily="34" charset="0"/>
                <a:ea typeface="ＭＳ ゴシック" panose="020B0609070205080204" pitchFamily="49" charset="-128"/>
                <a:cs typeface="メイリオ" pitchFamily="50" charset="-128"/>
              </a:rPr>
              <a:t>хариуцаж буй хүнээс заавал асууж тодруулна.</a:t>
            </a:r>
            <a:endParaRPr lang="en-US" altLang="ja-JP" sz="1400" spc="-50" dirty="0">
              <a:latin typeface="Arial" panose="020B0604020202020204" pitchFamily="34" charset="0"/>
              <a:ea typeface="ＭＳ ゴシック" panose="020B0609070205080204" pitchFamily="49" charset="-128"/>
              <a:cs typeface="メイリオ" pitchFamily="50" charset="-128"/>
            </a:endParaRPr>
          </a:p>
          <a:p>
            <a:pPr marL="358775" indent="-358775" rtl="0" fontAlgn="auto">
              <a:lnSpc>
                <a:spcPct val="90000"/>
              </a:lnSpc>
              <a:spcBef>
                <a:spcPts val="300"/>
              </a:spcBef>
              <a:spcAft>
                <a:spcPts val="0"/>
              </a:spcAft>
              <a:defRPr/>
            </a:pPr>
            <a:r>
              <a:rPr lang="mn" sz="14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mn" sz="1400" dirty="0">
                <a:latin typeface="Arial" panose="020B0604020202020204" pitchFamily="34" charset="0"/>
                <a:ea typeface="ＭＳ ゴシック" panose="020B0609070205080204" pitchFamily="49" charset="-128"/>
                <a:cs typeface="メイリオ" pitchFamily="50" charset="-128"/>
              </a:rPr>
              <a:t> Ажилдаа дасаж ирэх үеийн гэмтэл бэртлээс</a:t>
            </a:r>
            <a:r>
              <a:rPr lang="mn" sz="1400" dirty="0">
                <a:solidFill>
                  <a:srgbClr val="C00000"/>
                </a:solidFill>
                <a:latin typeface="Arial" panose="020B0604020202020204" pitchFamily="34" charset="0"/>
                <a:ea typeface="ＭＳ ゴシック" panose="020B0609070205080204" pitchFamily="49" charset="-128"/>
                <a:cs typeface="メイリオ" pitchFamily="50" charset="-128"/>
              </a:rPr>
              <a:t> болгоомжилно.</a:t>
            </a:r>
            <a:r>
              <a:rPr lang="mn" sz="1400" dirty="0">
                <a:latin typeface="Arial" panose="020B0604020202020204" pitchFamily="34" charset="0"/>
                <a:ea typeface="ＭＳ ゴシック" panose="020B0609070205080204" pitchFamily="49" charset="-128"/>
                <a:cs typeface="メイリオ" pitchFamily="50" charset="-128"/>
              </a:rPr>
              <a:t> Анхааралгүй үйлдэл хийх болон боломжгүй үйлдлийг хүчлэн хийхээс зайлсхийнэ.</a:t>
            </a:r>
            <a:endParaRPr lang="en-US" altLang="ja-JP" sz="1400" dirty="0">
              <a:latin typeface="Arial" panose="020B0604020202020204" pitchFamily="34" charset="0"/>
              <a:ea typeface="ＭＳ ゴシック" panose="020B0609070205080204" pitchFamily="49" charset="-128"/>
              <a:cs typeface="メイリオ" pitchFamily="50" charset="-128"/>
            </a:endParaRPr>
          </a:p>
        </p:txBody>
      </p:sp>
      <p:sp>
        <p:nvSpPr>
          <p:cNvPr id="6" name="テキスト ボックス 5"/>
          <p:cNvSpPr txBox="1"/>
          <p:nvPr/>
        </p:nvSpPr>
        <p:spPr>
          <a:xfrm>
            <a:off x="468313" y="819088"/>
            <a:ext cx="8064127" cy="672492"/>
          </a:xfrm>
          <a:prstGeom prst="rect">
            <a:avLst/>
          </a:prstGeom>
          <a:noFill/>
        </p:spPr>
        <p:txBody>
          <a:bodyPr wrap="square" rtlCol="0">
            <a:spAutoFit/>
          </a:bodyPr>
          <a:lstStyle/>
          <a:p>
            <a:pPr rtl="0" fontAlgn="auto">
              <a:lnSpc>
                <a:spcPct val="90000"/>
              </a:lnSpc>
              <a:spcBef>
                <a:spcPts val="300"/>
              </a:spcBef>
              <a:spcAft>
                <a:spcPts val="0"/>
              </a:spcAft>
              <a:defRPr/>
            </a:pPr>
            <a:r>
              <a:rPr lang="mn" sz="1200" dirty="0">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mn" sz="1200" dirty="0">
                <a:latin typeface="Arial" panose="020B0604020202020204" pitchFamily="34" charset="0"/>
                <a:ea typeface="ＭＳ ゴシック" panose="020B0609070205080204" pitchFamily="49" charset="-128"/>
                <a:cs typeface="メイリオ" panose="020B0604030504040204" pitchFamily="50" charset="-128"/>
              </a:rPr>
              <a:t> Ажлын байран дээр гэнэтийн аюул, осол тулгарч болзошгүй.　</a:t>
            </a:r>
            <a:endParaRPr lang="en-US" altLang="ja-JP" sz="1200" dirty="0">
              <a:latin typeface="Arial" panose="020B0604020202020204" pitchFamily="34" charset="0"/>
              <a:ea typeface="ＭＳ ゴシック" panose="020B0609070205080204" pitchFamily="49" charset="-128"/>
              <a:cs typeface="メイリオ" panose="020B0604030504040204" pitchFamily="50" charset="-128"/>
            </a:endParaRPr>
          </a:p>
          <a:p>
            <a:pPr marL="182563" indent="-182563" rtl="0" fontAlgn="auto">
              <a:lnSpc>
                <a:spcPct val="90000"/>
              </a:lnSpc>
              <a:spcBef>
                <a:spcPts val="300"/>
              </a:spcBef>
              <a:spcAft>
                <a:spcPts val="0"/>
              </a:spcAft>
              <a:defRPr/>
            </a:pPr>
            <a:r>
              <a:rPr lang="mn" sz="1200" dirty="0">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mn" sz="1200" dirty="0">
                <a:latin typeface="Arial" panose="020B0604020202020204" pitchFamily="34" charset="0"/>
                <a:ea typeface="ＭＳ ゴシック" panose="020B0609070205080204" pitchFamily="49" charset="-128"/>
                <a:cs typeface="メイリオ" panose="020B0604030504040204" pitchFamily="50" charset="-128"/>
              </a:rPr>
              <a:t> Аюулгүй бөгөөд эрүүл, үр бүтээмжтэй ажиллахад зориулж ажлын горим, журмыг тогтоодог.</a:t>
            </a:r>
            <a:endParaRPr lang="en-US" altLang="ja-JP" sz="1200" dirty="0">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Bef>
                <a:spcPts val="300"/>
              </a:spcBef>
              <a:spcAft>
                <a:spcPts val="0"/>
              </a:spcAft>
              <a:defRPr/>
            </a:pPr>
            <a:r>
              <a:rPr lang="mn" sz="1200" dirty="0">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mn" sz="1200" dirty="0">
                <a:latin typeface="Arial" panose="020B0604020202020204" pitchFamily="34" charset="0"/>
                <a:ea typeface="ＭＳ ゴシック" panose="020B0609070205080204" pitchFamily="49" charset="-128"/>
                <a:cs typeface="メイリオ" panose="020B0604030504040204" pitchFamily="50" charset="-128"/>
              </a:rPr>
              <a:t> Ажлын горим, журмыг дагаж мөрдсөнөөр өөрийгөө хамгаалж чадна.</a:t>
            </a:r>
          </a:p>
        </p:txBody>
      </p:sp>
      <p:grpSp>
        <p:nvGrpSpPr>
          <p:cNvPr id="7" name="グループ化 6"/>
          <p:cNvGrpSpPr/>
          <p:nvPr/>
        </p:nvGrpSpPr>
        <p:grpSpPr>
          <a:xfrm>
            <a:off x="7956376" y="977315"/>
            <a:ext cx="1042494" cy="1281313"/>
            <a:chOff x="907651" y="4896811"/>
            <a:chExt cx="1070723" cy="1369700"/>
          </a:xfrm>
        </p:grpSpPr>
        <p:pic>
          <p:nvPicPr>
            <p:cNvPr id="8" name="Picture 2" descr="C:\Users\User07.PC007\AppData\Local\Microsoft\Windows\Temporary Internet Files\Content.IE5\4NMNC06D\gatag-000025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08723">
              <a:off x="938070" y="4896811"/>
              <a:ext cx="1009887" cy="13697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rot="20973691">
              <a:off x="907651" y="5302489"/>
              <a:ext cx="1070723" cy="498299"/>
            </a:xfrm>
            <a:prstGeom prst="rect">
              <a:avLst/>
            </a:prstGeom>
            <a:noFill/>
          </p:spPr>
          <p:txBody>
            <a:bodyPr wrap="square" rtlCol="0">
              <a:noAutofit/>
            </a:bodyPr>
            <a:lstStyle/>
            <a:p>
              <a:pPr algn="ctr" rtl="0"/>
              <a:r>
                <a:rPr lang="mn" sz="1200">
                  <a:solidFill>
                    <a:srgbClr val="C00000"/>
                  </a:solidFill>
                  <a:latin typeface="Arial" panose="020B0604020202020204" pitchFamily="34" charset="0"/>
                  <a:cs typeface="Arial" panose="020B0604020202020204" pitchFamily="34" charset="0"/>
                </a:rPr>
                <a:t>Ажлын горим, журам</a:t>
              </a:r>
            </a:p>
          </p:txBody>
        </p:sp>
      </p:grpSp>
      <p:sp>
        <p:nvSpPr>
          <p:cNvPr id="10" name="テキスト ボックス 9"/>
          <p:cNvSpPr txBox="1"/>
          <p:nvPr/>
        </p:nvSpPr>
        <p:spPr>
          <a:xfrm>
            <a:off x="468313" y="3284984"/>
            <a:ext cx="8271792" cy="3387081"/>
          </a:xfrm>
          <a:prstGeom prst="rect">
            <a:avLst/>
          </a:prstGeom>
          <a:noFill/>
        </p:spPr>
        <p:txBody>
          <a:bodyPr wrap="square" rtlCol="0">
            <a:spAutoFit/>
          </a:bodyPr>
          <a:lstStyle/>
          <a:p>
            <a:pPr rtl="0">
              <a:lnSpc>
                <a:spcPct val="90000"/>
              </a:lnSpc>
              <a:spcBef>
                <a:spcPts val="300"/>
              </a:spcBef>
            </a:pPr>
            <a:r>
              <a:rPr lang="mn" sz="140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[Жишээ: Ангилан ялгах ажил]</a:t>
            </a:r>
          </a:p>
          <a:p>
            <a:pPr marL="182563" indent="-182563" rtl="0">
              <a:lnSpc>
                <a:spcPct val="90000"/>
              </a:lnSpc>
              <a:spcBef>
                <a:spcPts val="300"/>
              </a:spcBef>
            </a:pPr>
            <a:r>
              <a:rPr lang="mn" sz="1400">
                <a:solidFill>
                  <a:srgbClr val="C00000"/>
                </a:solidFill>
                <a:latin typeface="Arial" panose="020B0604020202020204" pitchFamily="34" charset="0"/>
                <a:ea typeface="ＭＳ ゴシック" panose="020B0609070205080204" pitchFamily="49" charset="-128"/>
                <a:sym typeface="Wingdings 2" panose="05020102010507070707" pitchFamily="18" charset="2"/>
              </a:rPr>
              <a:t></a:t>
            </a:r>
            <a:r>
              <a:rPr lang="mn" sz="1400">
                <a:solidFill>
                  <a:srgbClr val="C00000"/>
                </a:solidFill>
                <a:latin typeface="Arial" panose="020B0604020202020204" pitchFamily="34" charset="0"/>
                <a:ea typeface="ＭＳ ゴシック" panose="020B0609070205080204" pitchFamily="49" charset="-128"/>
              </a:rPr>
              <a:t> </a:t>
            </a:r>
            <a:r>
              <a:rPr lang="mn" sz="1400">
                <a:latin typeface="Arial" panose="020B0604020202020204" pitchFamily="34" charset="0"/>
                <a:ea typeface="ＭＳ ゴシック" panose="020B0609070205080204" pitchFamily="49" charset="-128"/>
              </a:rPr>
              <a:t>Хог хаягдлыг ангилан ялгахдаа шүршигчийн сав, хийн баллон зэрэг аюултай зүйл мөн битүү, таних боломжгүй бүх зүйлийг ялгаж зайлуулах ёстой. Тэдгээрийг авчирсан хүмүүс тодорхой тохиолдолд түүнд буцааж өгөх, эсвэл мэргэжлийн устгах газарт илгээнэ.</a:t>
            </a:r>
            <a:endParaRPr lang="ja-JP" altLang="ja-JP" sz="1400" dirty="0">
              <a:latin typeface="Arial" panose="020B0604020202020204" pitchFamily="34" charset="0"/>
              <a:ea typeface="ＭＳ ゴシック" panose="020B0609070205080204" pitchFamily="49" charset="-128"/>
            </a:endParaRPr>
          </a:p>
          <a:p>
            <a:pPr marL="182563" indent="-182563" rtl="0">
              <a:lnSpc>
                <a:spcPct val="90000"/>
              </a:lnSpc>
              <a:spcBef>
                <a:spcPts val="300"/>
              </a:spcBef>
            </a:pPr>
            <a:r>
              <a:rPr lang="mn" sz="1400">
                <a:solidFill>
                  <a:srgbClr val="C00000"/>
                </a:solidFill>
                <a:latin typeface="Arial" panose="020B0604020202020204" pitchFamily="34" charset="0"/>
                <a:ea typeface="ＭＳ ゴシック" panose="020B0609070205080204" pitchFamily="49" charset="-128"/>
                <a:sym typeface="Wingdings 2" panose="05020102010507070707" pitchFamily="18" charset="2"/>
              </a:rPr>
              <a:t></a:t>
            </a:r>
            <a:r>
              <a:rPr lang="mn" sz="1400">
                <a:solidFill>
                  <a:srgbClr val="C00000"/>
                </a:solidFill>
                <a:latin typeface="Arial" panose="020B0604020202020204" pitchFamily="34" charset="0"/>
                <a:ea typeface="ＭＳ ゴシック" panose="020B0609070205080204" pitchFamily="49" charset="-128"/>
              </a:rPr>
              <a:t> </a:t>
            </a:r>
            <a:r>
              <a:rPr lang="mn" sz="1400">
                <a:latin typeface="Arial" panose="020B0604020202020204" pitchFamily="34" charset="0"/>
                <a:ea typeface="ＭＳ ゴシック" panose="020B0609070205080204" pitchFamily="49" charset="-128"/>
              </a:rPr>
              <a:t>Хог хүлээн авах талбай зэрэгт хог хаягдлыг ангилах тохиолдолд ажилчид сэрээт өргөгч, ачааны машин зэрэг тээврийн хэрэгсэлтэй шүргэлцэхээс урьдчилан сэргийлж зохих арга хэмжээг авах шаардлагатай. Жишээлбэл, ажилчид болон тээврийн хэрэгслийг тусгаарлан бүс тогтоох, зам зохицуулагч томилж тээврийн хэрэгслийг удирдуулах гэх мэт арга хэмжээг авна.</a:t>
            </a:r>
            <a:endParaRPr lang="ja-JP" altLang="ja-JP" sz="1400" dirty="0">
              <a:latin typeface="Arial" panose="020B0604020202020204" pitchFamily="34" charset="0"/>
              <a:ea typeface="ＭＳ ゴシック" panose="020B0609070205080204" pitchFamily="49" charset="-128"/>
            </a:endParaRPr>
          </a:p>
          <a:p>
            <a:pPr marL="182563" indent="-182563" rtl="0">
              <a:lnSpc>
                <a:spcPct val="90000"/>
              </a:lnSpc>
              <a:spcBef>
                <a:spcPts val="300"/>
              </a:spcBef>
            </a:pPr>
            <a:r>
              <a:rPr lang="mn" sz="1400">
                <a:solidFill>
                  <a:srgbClr val="C00000"/>
                </a:solidFill>
                <a:latin typeface="Arial" panose="020B0604020202020204" pitchFamily="34" charset="0"/>
                <a:ea typeface="ＭＳ ゴシック" panose="020B0609070205080204" pitchFamily="49" charset="-128"/>
                <a:sym typeface="Wingdings 2" panose="05020102010507070707" pitchFamily="18" charset="2"/>
              </a:rPr>
              <a:t></a:t>
            </a:r>
            <a:r>
              <a:rPr lang="mn" sz="1400">
                <a:solidFill>
                  <a:srgbClr val="C00000"/>
                </a:solidFill>
                <a:latin typeface="Arial" panose="020B0604020202020204" pitchFamily="34" charset="0"/>
                <a:ea typeface="ＭＳ ゴシック" panose="020B0609070205080204" pitchFamily="49" charset="-128"/>
              </a:rPr>
              <a:t> </a:t>
            </a:r>
            <a:r>
              <a:rPr lang="mn" sz="1400">
                <a:latin typeface="Arial" panose="020B0604020202020204" pitchFamily="34" charset="0"/>
                <a:ea typeface="ＭＳ ゴシック" panose="020B0609070205080204" pitchFamily="49" charset="-128"/>
              </a:rPr>
              <a:t>Ажилчид нь хамгаалалтын малгай, хамгаалалтын нүдний шил, тоосны маск, хамгаалалтын гутал, савхин бээлий зэрэг хамгаалалтын хэрэгслийг шаардлагатай үед өмсөж зүүх ёстой.</a:t>
            </a:r>
            <a:endParaRPr lang="ja-JP" altLang="ja-JP" sz="1400" dirty="0">
              <a:latin typeface="Arial" panose="020B0604020202020204" pitchFamily="34" charset="0"/>
              <a:ea typeface="ＭＳ ゴシック" panose="020B0609070205080204" pitchFamily="49" charset="-128"/>
            </a:endParaRPr>
          </a:p>
          <a:p>
            <a:pPr marL="182563" indent="-182563" rtl="0">
              <a:lnSpc>
                <a:spcPct val="90000"/>
              </a:lnSpc>
              <a:spcBef>
                <a:spcPts val="300"/>
              </a:spcBef>
            </a:pPr>
            <a:r>
              <a:rPr lang="mn" sz="1400">
                <a:solidFill>
                  <a:srgbClr val="C00000"/>
                </a:solidFill>
                <a:latin typeface="Arial" panose="020B0604020202020204" pitchFamily="34" charset="0"/>
                <a:ea typeface="ＭＳ ゴシック" panose="020B0609070205080204" pitchFamily="49" charset="-128"/>
                <a:sym typeface="Wingdings 2" panose="05020102010507070707" pitchFamily="18" charset="2"/>
              </a:rPr>
              <a:t></a:t>
            </a:r>
            <a:r>
              <a:rPr lang="mn" sz="1400">
                <a:solidFill>
                  <a:srgbClr val="C00000"/>
                </a:solidFill>
                <a:latin typeface="Arial" panose="020B0604020202020204" pitchFamily="34" charset="0"/>
                <a:ea typeface="ＭＳ ゴシック" panose="020B0609070205080204" pitchFamily="49" charset="-128"/>
              </a:rPr>
              <a:t> </a:t>
            </a:r>
            <a:r>
              <a:rPr lang="mn" sz="1400">
                <a:latin typeface="Arial" panose="020B0604020202020204" pitchFamily="34" charset="0"/>
                <a:ea typeface="ＭＳ ゴシック" panose="020B0609070205080204" pitchFamily="49" charset="-128"/>
              </a:rPr>
              <a:t>Тоос шороо дэгдэх магадлалтай үед ус цацаж чийгшүүлнэ.</a:t>
            </a:r>
          </a:p>
          <a:p>
            <a:pPr marL="182563" indent="-182563" rtl="0">
              <a:lnSpc>
                <a:spcPct val="90000"/>
              </a:lnSpc>
              <a:spcBef>
                <a:spcPts val="300"/>
              </a:spcBef>
            </a:pPr>
            <a:r>
              <a:rPr lang="mn" sz="1400">
                <a:solidFill>
                  <a:srgbClr val="C00000"/>
                </a:solidFill>
                <a:latin typeface="Arial" panose="020B0604020202020204" pitchFamily="34" charset="0"/>
                <a:ea typeface="ＭＳ ゴシック" panose="020B0609070205080204" pitchFamily="49" charset="-128"/>
                <a:sym typeface="Wingdings 2" panose="05020102010507070707" pitchFamily="18" charset="2"/>
              </a:rPr>
              <a:t></a:t>
            </a:r>
            <a:r>
              <a:rPr lang="mn" sz="1400">
                <a:solidFill>
                  <a:srgbClr val="C00000"/>
                </a:solidFill>
                <a:latin typeface="Arial" panose="020B0604020202020204" pitchFamily="34" charset="0"/>
                <a:ea typeface="ＭＳ ゴシック" panose="020B0609070205080204" pitchFamily="49" charset="-128"/>
              </a:rPr>
              <a:t> </a:t>
            </a:r>
            <a:r>
              <a:rPr lang="mn" sz="1400" spc="-20">
                <a:latin typeface="Arial" panose="020B0604020202020204" pitchFamily="34" charset="0"/>
                <a:ea typeface="ＭＳ ゴシック" panose="020B0609070205080204" pitchFamily="49" charset="-128"/>
              </a:rPr>
              <a:t>Хүнд зүйлийг гараараа ангилах тохиолдолд жин нь тогтоосон жингээс бага байх ёстой бөгөөд нуруундаа хэт ачаалал өгч ажиллаж болохгүй. Олон ажилтан хамтарч ажиллах тохиолдолд хэн нэгнийг удирдагчаар томилж, бусад нь түүний удирдлагын дагуу ажиллана.</a:t>
            </a:r>
            <a:endParaRPr kumimoji="1" lang="ja-JP" altLang="en-US" sz="1400" spc="-20"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491880" y="6453336"/>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10</a:t>
            </a:fld>
            <a:endParaRPr kumimoji="1" lang="ja-JP" altLang="en-US" dirty="0">
              <a:latin typeface="Arial" panose="020B0604020202020204" pitchFamily="34" charset="0"/>
              <a:ea typeface="ＭＳ ゴシック" panose="020B0609070205080204" pitchFamily="49"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404812" y="116632"/>
            <a:ext cx="8416230" cy="586780"/>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mn" sz="1600" b="1" dirty="0">
                <a:solidFill>
                  <a:schemeClr val="bg1"/>
                </a:solidFill>
                <a:latin typeface="Arial" panose="020B0604020202020204" pitchFamily="34" charset="0"/>
                <a:ea typeface="ＭＳ ゴシック" panose="020B0609070205080204" pitchFamily="49" charset="-128"/>
                <a:cs typeface="Arial" panose="020B0604020202020204" pitchFamily="34" charset="0"/>
              </a:rPr>
              <a:t>Анхаарах гол зүйлс 5: Аюулгүй байдлын 4S / 5S зарчмуудыг дагаж мөрдөнө.</a:t>
            </a:r>
            <a:endParaRPr lang="ja-JP" altLang="en-US" sz="1600" b="1" dirty="0">
              <a:solidFill>
                <a:schemeClr val="bg1"/>
              </a:solidFill>
              <a:latin typeface="Arial" panose="020B0604020202020204" pitchFamily="34" charset="0"/>
              <a:ea typeface="ＭＳ ゴシック" panose="020B0609070205080204" pitchFamily="49" charset="-128"/>
              <a:cs typeface="Arial" panose="020B0604020202020204" pitchFamily="34" charset="0"/>
            </a:endParaRPr>
          </a:p>
        </p:txBody>
      </p:sp>
      <p:graphicFrame>
        <p:nvGraphicFramePr>
          <p:cNvPr id="31" name="表 30">
            <a:extLst>
              <a:ext uri="{FF2B5EF4-FFF2-40B4-BE49-F238E27FC236}">
                <a16:creationId xmlns:a16="http://schemas.microsoft.com/office/drawing/2014/main" id="{8C8CDC7E-BDEB-4112-AF57-7D879CBC47F7}"/>
              </a:ext>
            </a:extLst>
          </p:cNvPr>
          <p:cNvGraphicFramePr>
            <a:graphicFrameLocks noGrp="1"/>
          </p:cNvGraphicFramePr>
          <p:nvPr>
            <p:extLst>
              <p:ext uri="{D42A27DB-BD31-4B8C-83A1-F6EECF244321}">
                <p14:modId xmlns:p14="http://schemas.microsoft.com/office/powerpoint/2010/main" val="1259390711"/>
              </p:ext>
            </p:extLst>
          </p:nvPr>
        </p:nvGraphicFramePr>
        <p:xfrm>
          <a:off x="476250" y="764705"/>
          <a:ext cx="8416230" cy="5893866"/>
        </p:xfrm>
        <a:graphic>
          <a:graphicData uri="http://schemas.openxmlformats.org/drawingml/2006/table">
            <a:tbl>
              <a:tblPr/>
              <a:tblGrid>
                <a:gridCol w="2079526">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111884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mn"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Эмхлэх (Seiri) </a:t>
                      </a:r>
                      <a:b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br>
                      <a:r>
                        <a:rPr lang="mn" sz="105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r>
                        <a:rPr lang="en-US" sz="1050" b="0" i="0" u="none" strike="noStrike" cap="none" normalizeH="0" dirty="0" err="1">
                          <a:ln>
                            <a:noFill/>
                          </a:ln>
                          <a:solidFill>
                            <a:srgbClr val="C00000"/>
                          </a:solidFill>
                          <a:effectLst/>
                          <a:latin typeface="Arial" panose="020B0604020202020204" pitchFamily="34" charset="0"/>
                          <a:ea typeface="メイリオ" pitchFamily="50" charset="-128"/>
                          <a:cs typeface="Arial" panose="020B0604020202020204" pitchFamily="34" charset="0"/>
                        </a:rPr>
                        <a:t>Seiri</a:t>
                      </a:r>
                      <a:r>
                        <a:rPr lang="mn" sz="105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mn" sz="16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Хэрэгтэй зүйл болон хэрэггүй зүйлийг ялгаж, хэрэггүй зүйлийг хаяна.</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mn"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(Ажлын байранд хэрэгцээгүй зүйл энд тэнд тавих нь тээглэх, бүдрэхэд хүргэж, ажлын урсгалыг алдагдуулж болзошгүй юм.)</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884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mn"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Цэгцлэх </a:t>
                      </a:r>
                      <a:endPar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mn" sz="105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r>
                        <a:rPr lang="en-US" sz="1050" b="0" i="0" u="none" strike="noStrike" cap="none" normalizeH="0" dirty="0" err="1">
                          <a:ln>
                            <a:noFill/>
                          </a:ln>
                          <a:solidFill>
                            <a:srgbClr val="C00000"/>
                          </a:solidFill>
                          <a:effectLst/>
                          <a:latin typeface="Arial" panose="020B0604020202020204" pitchFamily="34" charset="0"/>
                          <a:ea typeface="メイリオ" pitchFamily="50" charset="-128"/>
                          <a:cs typeface="Arial" panose="020B0604020202020204" pitchFamily="34" charset="0"/>
                        </a:rPr>
                        <a:t>Seiton</a:t>
                      </a:r>
                      <a:r>
                        <a:rPr lang="mn" sz="105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mn" sz="1600" b="1"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Шаардлагатай зүйлийг хурдан олох боломжтой газар цэгцэлж байрлуулна.</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mn" sz="1400" b="0"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(Хэрэгтэй зүйлээ олох гэж цаг алдах нь ажлын үр ашгийг бууруулдаг. </a:t>
                      </a:r>
                      <a:br>
                        <a:rPr lang="en-US"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br>
                      <a:r>
                        <a:rPr lang="mn" sz="1400" b="0"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Бүх зүйлийг зохих ёсоор нь цэгцэлсэн үеийн зургийг аваад тавьчихвал, дараа нь тэр зургийн дагуу цэгцлэхэд амар байдаг.)</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8844">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mn"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Цэвэр </a:t>
                      </a:r>
                      <a:endPar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ru-RU"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Б</a:t>
                      </a:r>
                      <a:r>
                        <a:rPr lang="mn"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айлгах</a:t>
                      </a:r>
                      <a:endPar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mn" sz="10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r>
                        <a:rPr lang="en-US" sz="1000" b="0" i="0" u="none" strike="noStrike" cap="none" normalizeH="0" dirty="0" err="1">
                          <a:ln>
                            <a:noFill/>
                          </a:ln>
                          <a:solidFill>
                            <a:srgbClr val="C00000"/>
                          </a:solidFill>
                          <a:effectLst/>
                          <a:latin typeface="Arial" panose="020B0604020202020204" pitchFamily="34" charset="0"/>
                          <a:ea typeface="メイリオ" pitchFamily="50" charset="-128"/>
                          <a:cs typeface="Arial" panose="020B0604020202020204" pitchFamily="34" charset="0"/>
                        </a:rPr>
                        <a:t>Seiketsu</a:t>
                      </a:r>
                      <a:r>
                        <a:rPr lang="mn" sz="10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r>
                        <a:rPr lang="mn" sz="1000" b="0" i="0" u="none" strike="noStrike" cap="none" normalizeH="0" dirty="0">
                          <a:ln>
                            <a:noFill/>
                          </a:ln>
                          <a:solidFill>
                            <a:srgbClr val="FF0000"/>
                          </a:solidFill>
                          <a:effectLst/>
                          <a:latin typeface="Arial" panose="020B0604020202020204" pitchFamily="34" charset="0"/>
                          <a:ea typeface="メイリオ" pitchFamily="50" charset="-128"/>
                          <a:cs typeface="Arial" panose="020B0604020202020204" pitchFamily="34" charset="0"/>
                        </a:rPr>
                        <a:t>　</a:t>
                      </a:r>
                      <a:endParaRPr kumimoji="0" lang="ja-JP" altLang="en-US" sz="10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mn" sz="1600" b="1"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Бохирдсон газрыг цэвэрлэж, хүрээлэн буй орчноо цэвэрхэн байлгана.</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mn" sz="1400" b="0"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(Машин механизмыг хэвийн ажиллуулахын тулд ажлын байрыг үргэлж цэвэр байлгах ёстой. Үйлчлүүлэгчдийн ачаатай харьцах ажлын байр бол үйлчлүүлэгчдийн ачааг бохирдохоос сэргийлж, байрыг цэвэр байлгана.)</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8989">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mn"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Цэвэрлэх</a:t>
                      </a:r>
                      <a:br>
                        <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br>
                      <a:r>
                        <a:rPr lang="mn" sz="10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r>
                        <a:rPr lang="en-US" sz="1000" b="0" i="0" u="none" strike="noStrike" cap="none" normalizeH="0" dirty="0" err="1">
                          <a:ln>
                            <a:noFill/>
                          </a:ln>
                          <a:solidFill>
                            <a:srgbClr val="C00000"/>
                          </a:solidFill>
                          <a:effectLst/>
                          <a:latin typeface="Arial" panose="020B0604020202020204" pitchFamily="34" charset="0"/>
                          <a:ea typeface="メイリオ" pitchFamily="50" charset="-128"/>
                          <a:cs typeface="Arial" panose="020B0604020202020204" pitchFamily="34" charset="0"/>
                        </a:rPr>
                        <a:t>Seiso</a:t>
                      </a:r>
                      <a:r>
                        <a:rPr lang="mn" sz="10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mn" sz="1600" b="1"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Машин, багаж хэрэгсэл, ачиж буулгах талбай, хадгалах талбай зэргийн бохирдол, хог хаягдлыг цэвэрлэнэ.</a:t>
                      </a:r>
                    </a:p>
                    <a:p>
                      <a:pPr marL="0" marR="0" lvl="0" indent="0" algn="l" defTabSz="914400" rtl="0" eaLnBrk="1" fontAlgn="base" latinLnBrk="0" hangingPunct="1">
                        <a:lnSpc>
                          <a:spcPct val="100000"/>
                        </a:lnSpc>
                        <a:spcBef>
                          <a:spcPts val="0"/>
                        </a:spcBef>
                        <a:spcAft>
                          <a:spcPct val="0"/>
                        </a:spcAft>
                        <a:buClrTx/>
                        <a:buSzTx/>
                        <a:buFontTx/>
                        <a:buNone/>
                        <a:tabLst/>
                      </a:pPr>
                      <a:r>
                        <a:rPr lang="mn" sz="1400" b="0"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(Хэн нэгэн халтирч унахаас сэргийлж нойтон шалыг хурдан арчих хэрэгтэй.)</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110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mn"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Сахилга </a:t>
                      </a:r>
                      <a:endPar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mn"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баттай </a:t>
                      </a:r>
                      <a:endPar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mn"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байх </a:t>
                      </a:r>
                      <a:endParaRPr lang="en-US" sz="16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mn" sz="10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r>
                        <a:rPr lang="en-US" sz="1000" b="0" i="0" u="none" strike="noStrike" cap="none" normalizeH="0" dirty="0" err="1">
                          <a:ln>
                            <a:noFill/>
                          </a:ln>
                          <a:solidFill>
                            <a:srgbClr val="C00000"/>
                          </a:solidFill>
                          <a:effectLst/>
                          <a:latin typeface="Arial" panose="020B0604020202020204" pitchFamily="34" charset="0"/>
                          <a:ea typeface="メイリオ" pitchFamily="50" charset="-128"/>
                          <a:cs typeface="Arial" panose="020B0604020202020204" pitchFamily="34" charset="0"/>
                        </a:rPr>
                        <a:t>Shitsuke</a:t>
                      </a:r>
                      <a:r>
                        <a:rPr lang="mn" sz="10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mn" sz="16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Дүрэм журмыг чанд мөрдөнө. Зөв зохистой процедурыг заншил болтол нь давтан хийнэ.</a:t>
                      </a:r>
                      <a:endParaRPr kumimoji="0" lang="en-US" altLang="ja-JP" sz="16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Tx/>
                        <a:buSzTx/>
                        <a:buFontTx/>
                        <a:buNone/>
                        <a:tabLst/>
                      </a:pPr>
                      <a:r>
                        <a:rPr lang="mn" sz="14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(Эмхлэх (Seiri), Цэгцлэх (Seiton), Цэвэр байлгах (Seiketsu), Цэвэрлэх (Seiso)нь зөвхөн ойлгоод ямар ч тусгүй юм. Байнга хийж занших ёстой зүйл юм.)</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cs typeface="Arial" panose="020B0604020202020204" pitchFamily="34" charset="0"/>
              </a:rPr>
              <a:pPr algn="ctr"/>
              <a:t>11</a:t>
            </a:fld>
            <a:endParaRPr kumimoji="1" lang="ja-JP" altLang="en-US" dirty="0">
              <a:latin typeface="Arial" panose="020B0604020202020204" pitchFamily="34" charset="0"/>
              <a:ea typeface="ＭＳ ゴシック" panose="020B0609070205080204" pitchFamily="49" charset="-128"/>
              <a:cs typeface="Arial" panose="020B0604020202020204" pitchFamily="34" charset="0"/>
            </a:endParaRPr>
          </a:p>
        </p:txBody>
      </p:sp>
      <p:pic>
        <p:nvPicPr>
          <p:cNvPr id="10" name="図 22">
            <a:extLst>
              <a:ext uri="{FF2B5EF4-FFF2-40B4-BE49-F238E27FC236}">
                <a16:creationId xmlns:a16="http://schemas.microsoft.com/office/drawing/2014/main" id="{EB9B6C3C-4331-4835-956F-098EDCDBF1AF}"/>
              </a:ext>
            </a:extLst>
          </p:cNvPr>
          <p:cNvPicPr>
            <a:picLocks noChangeAspect="1" noChangeArrowheads="1"/>
          </p:cNvPicPr>
          <p:nvPr/>
        </p:nvPicPr>
        <p:blipFill>
          <a:blip r:embed="rId2" cstate="print"/>
          <a:srcRect/>
          <a:stretch>
            <a:fillRect/>
          </a:stretch>
        </p:blipFill>
        <p:spPr bwMode="auto">
          <a:xfrm>
            <a:off x="1300001" y="836713"/>
            <a:ext cx="1183767" cy="949552"/>
          </a:xfrm>
          <a:prstGeom prst="rect">
            <a:avLst/>
          </a:prstGeom>
          <a:noFill/>
          <a:ln w="9525">
            <a:noFill/>
            <a:miter lim="800000"/>
            <a:headEnd/>
            <a:tailEnd/>
          </a:ln>
        </p:spPr>
      </p:pic>
      <p:pic>
        <p:nvPicPr>
          <p:cNvPr id="11" name="図 26">
            <a:extLst>
              <a:ext uri="{FF2B5EF4-FFF2-40B4-BE49-F238E27FC236}">
                <a16:creationId xmlns:a16="http://schemas.microsoft.com/office/drawing/2014/main" id="{C59E9ECB-9C02-4684-B4AD-6B7F4C3FD682}"/>
              </a:ext>
            </a:extLst>
          </p:cNvPr>
          <p:cNvPicPr>
            <a:picLocks noChangeAspect="1" noChangeArrowheads="1"/>
          </p:cNvPicPr>
          <p:nvPr/>
        </p:nvPicPr>
        <p:blipFill>
          <a:blip r:embed="rId3" cstate="print"/>
          <a:srcRect/>
          <a:stretch>
            <a:fillRect/>
          </a:stretch>
        </p:blipFill>
        <p:spPr bwMode="auto">
          <a:xfrm>
            <a:off x="1559047" y="1975558"/>
            <a:ext cx="802331" cy="1033414"/>
          </a:xfrm>
          <a:prstGeom prst="rect">
            <a:avLst/>
          </a:prstGeom>
          <a:noFill/>
          <a:ln w="9525">
            <a:noFill/>
            <a:miter lim="800000"/>
            <a:headEnd/>
            <a:tailEnd/>
          </a:ln>
        </p:spPr>
      </p:pic>
      <p:pic>
        <p:nvPicPr>
          <p:cNvPr id="12" name="図 28">
            <a:extLst>
              <a:ext uri="{FF2B5EF4-FFF2-40B4-BE49-F238E27FC236}">
                <a16:creationId xmlns:a16="http://schemas.microsoft.com/office/drawing/2014/main" id="{81718413-92FC-4F24-AF3D-A1D8C0A5AED9}"/>
              </a:ext>
            </a:extLst>
          </p:cNvPr>
          <p:cNvPicPr>
            <a:picLocks noChangeAspect="1" noChangeArrowheads="1"/>
          </p:cNvPicPr>
          <p:nvPr/>
        </p:nvPicPr>
        <p:blipFill>
          <a:blip r:embed="rId4" cstate="print"/>
          <a:srcRect/>
          <a:stretch>
            <a:fillRect/>
          </a:stretch>
        </p:blipFill>
        <p:spPr bwMode="auto">
          <a:xfrm>
            <a:off x="1518874" y="3289293"/>
            <a:ext cx="859159" cy="890640"/>
          </a:xfrm>
          <a:prstGeom prst="rect">
            <a:avLst/>
          </a:prstGeom>
          <a:noFill/>
          <a:ln w="9525">
            <a:noFill/>
            <a:miter lim="800000"/>
            <a:headEnd/>
            <a:tailEnd/>
          </a:ln>
        </p:spPr>
      </p:pic>
      <p:pic>
        <p:nvPicPr>
          <p:cNvPr id="13" name="図 27">
            <a:extLst>
              <a:ext uri="{FF2B5EF4-FFF2-40B4-BE49-F238E27FC236}">
                <a16:creationId xmlns:a16="http://schemas.microsoft.com/office/drawing/2014/main" id="{8E0BCAF3-1818-4F3D-AE50-D4BF62DCF948}"/>
              </a:ext>
            </a:extLst>
          </p:cNvPr>
          <p:cNvPicPr>
            <a:picLocks noChangeAspect="1" noChangeArrowheads="1"/>
          </p:cNvPicPr>
          <p:nvPr/>
        </p:nvPicPr>
        <p:blipFill>
          <a:blip r:embed="rId5" cstate="print"/>
          <a:srcRect/>
          <a:stretch>
            <a:fillRect/>
          </a:stretch>
        </p:blipFill>
        <p:spPr bwMode="auto">
          <a:xfrm>
            <a:off x="1519724" y="4489308"/>
            <a:ext cx="880978" cy="837472"/>
          </a:xfrm>
          <a:prstGeom prst="rect">
            <a:avLst/>
          </a:prstGeom>
          <a:noFill/>
          <a:ln w="9525">
            <a:noFill/>
            <a:miter lim="800000"/>
            <a:headEnd/>
            <a:tailEnd/>
          </a:ln>
        </p:spPr>
      </p:pic>
      <p:pic>
        <p:nvPicPr>
          <p:cNvPr id="14" name="図 29">
            <a:extLst>
              <a:ext uri="{FF2B5EF4-FFF2-40B4-BE49-F238E27FC236}">
                <a16:creationId xmlns:a16="http://schemas.microsoft.com/office/drawing/2014/main" id="{6FCD9D3E-3283-4F9A-B234-2A69205CFF5C}"/>
              </a:ext>
            </a:extLst>
          </p:cNvPr>
          <p:cNvPicPr>
            <a:picLocks noChangeAspect="1" noChangeArrowheads="1"/>
          </p:cNvPicPr>
          <p:nvPr/>
        </p:nvPicPr>
        <p:blipFill>
          <a:blip r:embed="rId6" cstate="print"/>
          <a:srcRect/>
          <a:stretch>
            <a:fillRect/>
          </a:stretch>
        </p:blipFill>
        <p:spPr bwMode="auto">
          <a:xfrm>
            <a:off x="1432443" y="5628696"/>
            <a:ext cx="959625" cy="833909"/>
          </a:xfrm>
          <a:prstGeom prst="rect">
            <a:avLst/>
          </a:prstGeom>
          <a:noFill/>
          <a:ln w="9525">
            <a:noFill/>
            <a:miter lim="800000"/>
            <a:headEnd/>
            <a:tailEnd/>
          </a:ln>
        </p:spPr>
      </p:pic>
    </p:spTree>
    <p:extLst>
      <p:ext uri="{BB962C8B-B14F-4D97-AF65-F5344CB8AC3E}">
        <p14:creationId xmlns:p14="http://schemas.microsoft.com/office/powerpoint/2010/main" val="197658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F8E6EAE-965C-4AF8-8E21-D6A5748D2684}"/>
              </a:ext>
            </a:extLst>
          </p:cNvPr>
          <p:cNvGrpSpPr/>
          <p:nvPr/>
        </p:nvGrpSpPr>
        <p:grpSpPr>
          <a:xfrm>
            <a:off x="539552" y="1320124"/>
            <a:ext cx="8352928" cy="4989196"/>
            <a:chOff x="539552" y="1320124"/>
            <a:chExt cx="8136904" cy="4989196"/>
          </a:xfrm>
        </p:grpSpPr>
        <p:sp>
          <p:nvSpPr>
            <p:cNvPr id="18" name="Rectangle 10">
              <a:extLst>
                <a:ext uri="{FF2B5EF4-FFF2-40B4-BE49-F238E27FC236}">
                  <a16:creationId xmlns:a16="http://schemas.microsoft.com/office/drawing/2014/main" id="{0B568D09-36D2-4299-BFAD-E68E80075CE5}"/>
                </a:ext>
              </a:extLst>
            </p:cNvPr>
            <p:cNvSpPr>
              <a:spLocks noChangeArrowheads="1"/>
            </p:cNvSpPr>
            <p:nvPr/>
          </p:nvSpPr>
          <p:spPr bwMode="auto">
            <a:xfrm>
              <a:off x="539552" y="1320124"/>
              <a:ext cx="8136904" cy="4989196"/>
            </a:xfrm>
            <a:prstGeom prst="rect">
              <a:avLst/>
            </a:prstGeom>
            <a:noFill/>
            <a:ln w="12700">
              <a:solidFill>
                <a:schemeClr val="bg1">
                  <a:lumMod val="50000"/>
                </a:schemeClr>
              </a:solidFill>
              <a:miter lim="800000"/>
              <a:headEnd/>
              <a:tailEnd/>
            </a:ln>
            <a:effectLst/>
          </p:spPr>
          <p:txBody>
            <a:bodyPr tIns="72000" rIns="72000" rtlCol="0"/>
            <a:lstStyle/>
            <a:p>
              <a:pPr algn="just" rtl="0" fontAlgn="auto">
                <a:lnSpc>
                  <a:spcPct val="150000"/>
                </a:lnSpc>
                <a:spcBef>
                  <a:spcPts val="0"/>
                </a:spcBef>
                <a:spcAft>
                  <a:spcPts val="0"/>
                </a:spcAft>
                <a:defRPr/>
              </a:pPr>
              <a:endParaRPr lang="en-US" altLang="ja-JP" sz="1600" dirty="0">
                <a:latin typeface="Arial" panose="020B0604020202020204" pitchFamily="34" charset="0"/>
                <a:ea typeface="メイリオ" pitchFamily="50" charset="-128"/>
                <a:cs typeface="Arial" panose="020B0604020202020204" pitchFamily="34" charset="0"/>
              </a:endParaRPr>
            </a:p>
          </p:txBody>
        </p:sp>
        <p:sp>
          <p:nvSpPr>
            <p:cNvPr id="19" name="テキスト ボックス 3">
              <a:extLst>
                <a:ext uri="{FF2B5EF4-FFF2-40B4-BE49-F238E27FC236}">
                  <a16:creationId xmlns:a16="http://schemas.microsoft.com/office/drawing/2014/main" id="{436C7C10-9BB2-4E0F-96C1-9787D5B88C27}"/>
                </a:ext>
              </a:extLst>
            </p:cNvPr>
            <p:cNvSpPr txBox="1">
              <a:spLocks noChangeArrowheads="1"/>
            </p:cNvSpPr>
            <p:nvPr/>
          </p:nvSpPr>
          <p:spPr bwMode="auto">
            <a:xfrm>
              <a:off x="2399290" y="1427488"/>
              <a:ext cx="4419220" cy="646331"/>
            </a:xfrm>
            <a:prstGeom prst="rect">
              <a:avLst/>
            </a:prstGeom>
            <a:solidFill>
              <a:srgbClr val="0000CC"/>
            </a:solidFill>
            <a:ln w="19050">
              <a:solidFill>
                <a:srgbClr val="0000CC"/>
              </a:solidFill>
              <a:miter lim="800000"/>
              <a:headEnd/>
              <a:tailEnd/>
            </a:ln>
          </p:spPr>
          <p:txBody>
            <a:bodyPr wrap="square" rtlCol="0">
              <a:spAutoFit/>
            </a:bodyPr>
            <a:lstStyle/>
            <a:p>
              <a:pPr algn="ctr" rtl="0"/>
              <a:r>
                <a:rPr lang="mn" b="1" dirty="0">
                  <a:solidFill>
                    <a:schemeClr val="bg1"/>
                  </a:solidFill>
                  <a:latin typeface="Arial" panose="020B0604020202020204" pitchFamily="34" charset="0"/>
                  <a:cs typeface="Arial" panose="020B0604020202020204" pitchFamily="34" charset="0"/>
                </a:rPr>
                <a:t>Хэрэв 5S зарчмуудыг ажлын байран дээрээ бүрэн хэрэгжүүлж чадаагүй бол ...</a:t>
              </a:r>
            </a:p>
          </p:txBody>
        </p:sp>
        <p:sp>
          <p:nvSpPr>
            <p:cNvPr id="20" name="円/楕円 4">
              <a:extLst>
                <a:ext uri="{FF2B5EF4-FFF2-40B4-BE49-F238E27FC236}">
                  <a16:creationId xmlns:a16="http://schemas.microsoft.com/office/drawing/2014/main" id="{FBF69492-A95D-489F-A197-74B52E3A3655}"/>
                </a:ext>
              </a:extLst>
            </p:cNvPr>
            <p:cNvSpPr/>
            <p:nvPr/>
          </p:nvSpPr>
          <p:spPr>
            <a:xfrm>
              <a:off x="3498874" y="3624380"/>
              <a:ext cx="2081238" cy="706437"/>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mn" sz="1400" b="1" dirty="0">
                  <a:solidFill>
                    <a:schemeClr val="tx1"/>
                  </a:solidFill>
                  <a:latin typeface="Arial" panose="020B0604020202020204" pitchFamily="34" charset="0"/>
                  <a:ea typeface="メイリオ" panose="020B0604030504040204" pitchFamily="50" charset="-128"/>
                  <a:cs typeface="Arial" panose="020B0604020202020204" pitchFamily="34" charset="0"/>
                </a:rPr>
                <a:t>5S хангалттай хэрэгжээгүй үед</a:t>
              </a:r>
            </a:p>
          </p:txBody>
        </p:sp>
        <p:sp>
          <p:nvSpPr>
            <p:cNvPr id="21" name="正方形/長方形 20">
              <a:extLst>
                <a:ext uri="{FF2B5EF4-FFF2-40B4-BE49-F238E27FC236}">
                  <a16:creationId xmlns:a16="http://schemas.microsoft.com/office/drawing/2014/main" id="{6199BE30-C044-4F5F-84AF-85B4E27D9575}"/>
                </a:ext>
              </a:extLst>
            </p:cNvPr>
            <p:cNvSpPr/>
            <p:nvPr/>
          </p:nvSpPr>
          <p:spPr>
            <a:xfrm>
              <a:off x="971600" y="2256228"/>
              <a:ext cx="3306736" cy="1287651"/>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spAutoFit/>
            </a:bodyPr>
            <a:lstStyle/>
            <a:p>
              <a:pPr rtl="0" fontAlgn="auto">
                <a:lnSpc>
                  <a:spcPct val="90000"/>
                </a:lnSpc>
                <a:spcAft>
                  <a:spcPts val="0"/>
                </a:spcAft>
                <a:defRPr/>
              </a:pPr>
              <a:r>
                <a:rPr lang="mn" sz="1400" b="1" dirty="0">
                  <a:solidFill>
                    <a:srgbClr val="C00000"/>
                  </a:solidFill>
                  <a:latin typeface="Arial" panose="020B0604020202020204" pitchFamily="34" charset="0"/>
                  <a:ea typeface="メイリオ" panose="020B0604030504040204" pitchFamily="50" charset="-128"/>
                  <a:cs typeface="Arial" panose="020B0604020202020204" pitchFamily="34" charset="0"/>
                </a:rPr>
                <a:t>Үйлдвэрлэлийн осол гарч, мэргэжлээс шалтгаалсан өвчин эмгэг үүснэ.</a:t>
              </a:r>
              <a:endParaRPr lang="en-US" altLang="ja-JP" sz="14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mn" sz="14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mn" sz="1400" dirty="0">
                  <a:solidFill>
                    <a:schemeClr val="tx1"/>
                  </a:solidFill>
                  <a:latin typeface="Arial" panose="020B0604020202020204" pitchFamily="34" charset="0"/>
                  <a:ea typeface="メイリオ" panose="020B0604030504040204" pitchFamily="50" charset="-128"/>
                  <a:cs typeface="Arial" panose="020B0604020202020204" pitchFamily="34" charset="0"/>
                </a:rPr>
                <a:t>	Ажлын байрны орчин нөхцөл муудна.</a:t>
              </a:r>
              <a:endParaRPr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mn" sz="14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mn" sz="1400" dirty="0">
                  <a:solidFill>
                    <a:schemeClr val="tx1"/>
                  </a:solidFill>
                  <a:latin typeface="Arial" panose="020B0604020202020204" pitchFamily="34" charset="0"/>
                  <a:ea typeface="メイリオ" panose="020B0604030504040204" pitchFamily="50" charset="-128"/>
                  <a:cs typeface="Arial" panose="020B0604020202020204" pitchFamily="34" charset="0"/>
                </a:rPr>
                <a:t>	Ажлын арга барилаас үүдэлтэй осол аваар гарна.　</a:t>
              </a:r>
            </a:p>
          </p:txBody>
        </p:sp>
        <p:sp>
          <p:nvSpPr>
            <p:cNvPr id="22" name="正方形/長方形 21">
              <a:extLst>
                <a:ext uri="{FF2B5EF4-FFF2-40B4-BE49-F238E27FC236}">
                  <a16:creationId xmlns:a16="http://schemas.microsoft.com/office/drawing/2014/main" id="{0550D274-F87C-45D5-A978-1C33F99D8AFF}"/>
                </a:ext>
              </a:extLst>
            </p:cNvPr>
            <p:cNvSpPr/>
            <p:nvPr/>
          </p:nvSpPr>
          <p:spPr>
            <a:xfrm>
              <a:off x="4727625" y="2184220"/>
              <a:ext cx="3668248" cy="1287651"/>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spAutoFit/>
            </a:bodyPr>
            <a:lstStyle/>
            <a:p>
              <a:pPr rtl="0" fontAlgn="auto">
                <a:lnSpc>
                  <a:spcPct val="90000"/>
                </a:lnSpc>
                <a:spcAft>
                  <a:spcPts val="0"/>
                </a:spcAft>
                <a:defRPr/>
              </a:pPr>
              <a:r>
                <a:rPr lang="mn" sz="1400" dirty="0">
                  <a:solidFill>
                    <a:srgbClr val="C00000"/>
                  </a:solidFill>
                  <a:latin typeface="Arial" panose="020B0604020202020204" pitchFamily="34" charset="0"/>
                  <a:ea typeface="メイリオ" panose="020B0604030504040204" pitchFamily="50" charset="-128"/>
                  <a:cs typeface="Arial" panose="020B0604020202020204" pitchFamily="34" charset="0"/>
                </a:rPr>
                <a:t>Ажлын бүтээмж буурна.</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mn" sz="14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mn" sz="1400" dirty="0">
                  <a:solidFill>
                    <a:schemeClr val="tx1"/>
                  </a:solidFill>
                  <a:latin typeface="Arial" panose="020B0604020202020204" pitchFamily="34" charset="0"/>
                  <a:ea typeface="メイリオ" panose="020B0604030504040204" pitchFamily="50" charset="-128"/>
                  <a:cs typeface="Arial" panose="020B0604020202020204" pitchFamily="34" charset="0"/>
                </a:rPr>
                <a:t>	Боломжгүй / эсвэл дэмий ажил ихсэж үр ашгийг бууруулдаг.</a:t>
              </a:r>
              <a:endParaRPr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mn" sz="14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mn" sz="1400" dirty="0">
                  <a:solidFill>
                    <a:schemeClr val="tx1"/>
                  </a:solidFill>
                  <a:latin typeface="Arial" panose="020B0604020202020204" pitchFamily="34" charset="0"/>
                  <a:ea typeface="メイリオ" panose="020B0604030504040204" pitchFamily="50" charset="-128"/>
                  <a:cs typeface="Arial" panose="020B0604020202020204" pitchFamily="34" charset="0"/>
                </a:rPr>
                <a:t> Машинууд эвдэрч доголдон, асуудал үүсдэг.</a:t>
              </a:r>
              <a:endParaRPr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mn" sz="14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mn" sz="1400" dirty="0">
                  <a:solidFill>
                    <a:schemeClr val="tx1"/>
                  </a:solidFill>
                  <a:latin typeface="Arial" panose="020B0604020202020204" pitchFamily="34" charset="0"/>
                  <a:ea typeface="メイリオ" panose="020B0604030504040204" pitchFamily="50" charset="-128"/>
                  <a:cs typeface="Arial" panose="020B0604020202020204" pitchFamily="34" charset="0"/>
                </a:rPr>
                <a:t> Тээвэрлэлтийн саатал үүсдэг.　</a:t>
              </a:r>
            </a:p>
          </p:txBody>
        </p:sp>
        <p:sp>
          <p:nvSpPr>
            <p:cNvPr id="23" name="正方形/長方形 22">
              <a:extLst>
                <a:ext uri="{FF2B5EF4-FFF2-40B4-BE49-F238E27FC236}">
                  <a16:creationId xmlns:a16="http://schemas.microsoft.com/office/drawing/2014/main" id="{8C426AB2-A766-4A5C-8A47-8CD6C2C65A9A}"/>
                </a:ext>
              </a:extLst>
            </p:cNvPr>
            <p:cNvSpPr/>
            <p:nvPr/>
          </p:nvSpPr>
          <p:spPr>
            <a:xfrm>
              <a:off x="759610" y="4077072"/>
              <a:ext cx="2372230" cy="1287651"/>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spAutoFit/>
            </a:bodyPr>
            <a:lstStyle/>
            <a:p>
              <a:pPr rtl="0" fontAlgn="auto">
                <a:lnSpc>
                  <a:spcPct val="90000"/>
                </a:lnSpc>
                <a:spcAft>
                  <a:spcPts val="0"/>
                </a:spcAft>
                <a:defRPr/>
              </a:pPr>
              <a:r>
                <a:rPr lang="mn" sz="1400" b="1">
                  <a:solidFill>
                    <a:srgbClr val="C00000"/>
                  </a:solidFill>
                  <a:latin typeface="Arial" panose="020B0604020202020204" pitchFamily="34" charset="0"/>
                  <a:ea typeface="メイリオ" panose="020B0604030504040204" pitchFamily="50" charset="-128"/>
                  <a:cs typeface="Arial" panose="020B0604020202020204" pitchFamily="34" charset="0"/>
                </a:rPr>
                <a:t>Итгэл, найдварыг алдагдуулна.</a:t>
              </a:r>
              <a:endParaRPr lang="en-US" altLang="ja-JP" sz="14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mn" sz="140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mn" sz="1400">
                  <a:solidFill>
                    <a:schemeClr val="tx1"/>
                  </a:solidFill>
                  <a:latin typeface="Arial" panose="020B0604020202020204" pitchFamily="34" charset="0"/>
                  <a:ea typeface="メイリオ" panose="020B0604030504040204" pitchFamily="50" charset="-128"/>
                  <a:cs typeface="Arial" panose="020B0604020202020204" pitchFamily="34" charset="0"/>
                </a:rPr>
                <a:t>	Үйлчлүүлэгчдийн урмыг хугална.</a:t>
              </a:r>
              <a:endParaRPr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mn" sz="140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mn" sz="1400">
                  <a:solidFill>
                    <a:schemeClr val="tx1"/>
                  </a:solidFill>
                  <a:latin typeface="Arial" panose="020B0604020202020204" pitchFamily="34" charset="0"/>
                  <a:ea typeface="メイリオ" panose="020B0604030504040204" pitchFamily="50" charset="-128"/>
                  <a:cs typeface="Arial" panose="020B0604020202020204" pitchFamily="34" charset="0"/>
                </a:rPr>
                <a:t>	Ажилчдын ёс суртахуун доройтно.　</a:t>
              </a:r>
            </a:p>
          </p:txBody>
        </p:sp>
        <p:sp>
          <p:nvSpPr>
            <p:cNvPr id="24" name="正方形/長方形 23">
              <a:extLst>
                <a:ext uri="{FF2B5EF4-FFF2-40B4-BE49-F238E27FC236}">
                  <a16:creationId xmlns:a16="http://schemas.microsoft.com/office/drawing/2014/main" id="{5D893127-2EF7-4A30-BD4C-8F87CCACBDD9}"/>
                </a:ext>
              </a:extLst>
            </p:cNvPr>
            <p:cNvSpPr/>
            <p:nvPr/>
          </p:nvSpPr>
          <p:spPr>
            <a:xfrm>
              <a:off x="3279896" y="5027596"/>
              <a:ext cx="2450439" cy="1057588"/>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wrap="square" tIns="72000" rtlCol="0">
              <a:spAutoFit/>
            </a:bodyPr>
            <a:lstStyle/>
            <a:p>
              <a:pPr rtl="0" fontAlgn="auto">
                <a:spcBef>
                  <a:spcPts val="0"/>
                </a:spcBef>
                <a:spcAft>
                  <a:spcPts val="0"/>
                </a:spcAft>
                <a:defRPr/>
              </a:pPr>
              <a:r>
                <a:rPr lang="mn" sz="1400" b="1">
                  <a:solidFill>
                    <a:srgbClr val="C00000"/>
                  </a:solidFill>
                  <a:latin typeface="Arial" panose="020B0604020202020204" pitchFamily="34" charset="0"/>
                  <a:ea typeface="メイリオ" panose="020B0604030504040204" pitchFamily="50" charset="-128"/>
                  <a:cs typeface="Arial" panose="020B0604020202020204" pitchFamily="34" charset="0"/>
                </a:rPr>
                <a:t>Нөөцийг үр ашиггүй зарцуулна.</a:t>
              </a:r>
              <a:endParaRPr lang="en-US" altLang="ja-JP" sz="14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spcBef>
                  <a:spcPts val="600"/>
                </a:spcBef>
                <a:spcAft>
                  <a:spcPts val="0"/>
                </a:spcAft>
                <a:defRPr/>
              </a:pPr>
              <a:r>
                <a:rPr lang="mn" sz="140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mn" sz="1400">
                  <a:solidFill>
                    <a:schemeClr val="tx1"/>
                  </a:solidFill>
                  <a:latin typeface="Arial" panose="020B0604020202020204" pitchFamily="34" charset="0"/>
                  <a:ea typeface="メイリオ" panose="020B0604030504040204" pitchFamily="50" charset="-128"/>
                  <a:cs typeface="Arial" panose="020B0604020202020204" pitchFamily="34" charset="0"/>
                </a:rPr>
                <a:t>	Материалыг дэмий зүйлд зарцуулна.</a:t>
              </a:r>
            </a:p>
          </p:txBody>
        </p:sp>
        <p:sp>
          <p:nvSpPr>
            <p:cNvPr id="25" name="正方形/長方形 24">
              <a:extLst>
                <a:ext uri="{FF2B5EF4-FFF2-40B4-BE49-F238E27FC236}">
                  <a16:creationId xmlns:a16="http://schemas.microsoft.com/office/drawing/2014/main" id="{E3B26A4E-F568-40EA-B6EE-833D2CBC62A3}"/>
                </a:ext>
              </a:extLst>
            </p:cNvPr>
            <p:cNvSpPr/>
            <p:nvPr/>
          </p:nvSpPr>
          <p:spPr>
            <a:xfrm>
              <a:off x="5802337" y="4077072"/>
              <a:ext cx="2593536" cy="1226865"/>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spAutoFit/>
            </a:bodyPr>
            <a:lstStyle/>
            <a:p>
              <a:pPr rtl="0" fontAlgn="auto">
                <a:lnSpc>
                  <a:spcPct val="90000"/>
                </a:lnSpc>
                <a:spcAft>
                  <a:spcPts val="0"/>
                </a:spcAft>
                <a:defRPr/>
              </a:pPr>
              <a:r>
                <a:rPr lang="mn" sz="1600" b="1" dirty="0">
                  <a:solidFill>
                    <a:srgbClr val="C00000"/>
                  </a:solidFill>
                  <a:latin typeface="Arial" panose="020B0604020202020204" pitchFamily="34" charset="0"/>
                  <a:ea typeface="メイリオ" panose="020B0604030504040204" pitchFamily="50" charset="-128"/>
                  <a:cs typeface="Arial" panose="020B0604020202020204" pitchFamily="34" charset="0"/>
                </a:rPr>
                <a:t>Орчны бохирдол үүснэ.</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mn" sz="16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mn" sz="1600" dirty="0">
                  <a:solidFill>
                    <a:schemeClr val="tx1"/>
                  </a:solidFill>
                  <a:latin typeface="Arial" panose="020B0604020202020204" pitchFamily="34" charset="0"/>
                  <a:ea typeface="メイリオ" panose="020B0604030504040204" pitchFamily="50" charset="-128"/>
                  <a:cs typeface="Arial" panose="020B0604020202020204" pitchFamily="34" charset="0"/>
                </a:rPr>
                <a:t> Тос болон бусад хортой бодис орчинд тархана.</a:t>
              </a:r>
              <a:endParaRPr lang="en-US" altLang="ja-JP" sz="16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92075" indent="-92075" rtl="0" fontAlgn="auto">
                <a:lnSpc>
                  <a:spcPct val="90000"/>
                </a:lnSpc>
                <a:spcAft>
                  <a:spcPts val="0"/>
                </a:spcAft>
                <a:defRPr/>
              </a:pPr>
              <a:r>
                <a:rPr lang="mn" sz="1600" dirty="0">
                  <a:solidFill>
                    <a:schemeClr val="tx1"/>
                  </a:solidFill>
                  <a:latin typeface="Arial" panose="020B0604020202020204" pitchFamily="34" charset="0"/>
                  <a:ea typeface="メイリオ" panose="020B0604030504040204" pitchFamily="50" charset="-128"/>
                  <a:cs typeface="Arial" panose="020B0604020202020204" pitchFamily="34" charset="0"/>
                  <a:sym typeface="Wingdings 2" panose="05020102010507070707" pitchFamily="18" charset="2"/>
                </a:rPr>
                <a:t></a:t>
              </a:r>
              <a:r>
                <a:rPr lang="mn" sz="1600" dirty="0">
                  <a:solidFill>
                    <a:schemeClr val="tx1"/>
                  </a:solidFill>
                  <a:latin typeface="Arial" panose="020B0604020202020204" pitchFamily="34" charset="0"/>
                  <a:ea typeface="メイリオ" panose="020B0604030504040204" pitchFamily="50" charset="-128"/>
                  <a:cs typeface="Arial" panose="020B0604020202020204" pitchFamily="34" charset="0"/>
                </a:rPr>
                <a:t> Хэвийн бус үнэр үүснэ гэх мэт.</a:t>
              </a:r>
            </a:p>
          </p:txBody>
        </p:sp>
        <p:sp>
          <p:nvSpPr>
            <p:cNvPr id="26" name="左矢印 6">
              <a:extLst>
                <a:ext uri="{FF2B5EF4-FFF2-40B4-BE49-F238E27FC236}">
                  <a16:creationId xmlns:a16="http://schemas.microsoft.com/office/drawing/2014/main" id="{23DCFA92-6049-4EFC-809C-198D6A6EADF0}"/>
                </a:ext>
              </a:extLst>
            </p:cNvPr>
            <p:cNvSpPr/>
            <p:nvPr/>
          </p:nvSpPr>
          <p:spPr>
            <a:xfrm rot="1481177">
              <a:off x="2970237" y="3575007"/>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sp>
          <p:nvSpPr>
            <p:cNvPr id="27" name="左矢印 20">
              <a:extLst>
                <a:ext uri="{FF2B5EF4-FFF2-40B4-BE49-F238E27FC236}">
                  <a16:creationId xmlns:a16="http://schemas.microsoft.com/office/drawing/2014/main" id="{48A77534-705C-42FD-8051-DFD859DF1C57}"/>
                </a:ext>
              </a:extLst>
            </p:cNvPr>
            <p:cNvSpPr/>
            <p:nvPr/>
          </p:nvSpPr>
          <p:spPr>
            <a:xfrm rot="20118823" flipV="1">
              <a:off x="3177109" y="4353006"/>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sp>
          <p:nvSpPr>
            <p:cNvPr id="28" name="左矢印 21">
              <a:extLst>
                <a:ext uri="{FF2B5EF4-FFF2-40B4-BE49-F238E27FC236}">
                  <a16:creationId xmlns:a16="http://schemas.microsoft.com/office/drawing/2014/main" id="{905E2ECE-C35C-48E1-98BF-D00B0E4C4135}"/>
                </a:ext>
              </a:extLst>
            </p:cNvPr>
            <p:cNvSpPr/>
            <p:nvPr/>
          </p:nvSpPr>
          <p:spPr>
            <a:xfrm rot="20118823" flipH="1">
              <a:off x="5664912" y="3644253"/>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sp>
          <p:nvSpPr>
            <p:cNvPr id="29" name="左矢印 22">
              <a:extLst>
                <a:ext uri="{FF2B5EF4-FFF2-40B4-BE49-F238E27FC236}">
                  <a16:creationId xmlns:a16="http://schemas.microsoft.com/office/drawing/2014/main" id="{0FFC8CEB-BD14-44DD-90A7-9DE9C3163EFC}"/>
                </a:ext>
              </a:extLst>
            </p:cNvPr>
            <p:cNvSpPr/>
            <p:nvPr/>
          </p:nvSpPr>
          <p:spPr>
            <a:xfrm rot="1481177" flipH="1" flipV="1">
              <a:off x="5186501" y="4377526"/>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sp>
          <p:nvSpPr>
            <p:cNvPr id="30" name="左矢印 23">
              <a:extLst>
                <a:ext uri="{FF2B5EF4-FFF2-40B4-BE49-F238E27FC236}">
                  <a16:creationId xmlns:a16="http://schemas.microsoft.com/office/drawing/2014/main" id="{49287525-9062-47B0-BB44-BF30A79756BC}"/>
                </a:ext>
              </a:extLst>
            </p:cNvPr>
            <p:cNvSpPr/>
            <p:nvPr/>
          </p:nvSpPr>
          <p:spPr>
            <a:xfrm rot="16200000">
              <a:off x="4285748" y="4605418"/>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grpSp>
      <p:sp>
        <p:nvSpPr>
          <p:cNvPr id="2" name="正方形/長方形 1">
            <a:extLst>
              <a:ext uri="{FF2B5EF4-FFF2-40B4-BE49-F238E27FC236}">
                <a16:creationId xmlns:a16="http://schemas.microsoft.com/office/drawing/2014/main" id="{81C188FB-0380-492D-95F3-3079E221C665}"/>
              </a:ext>
            </a:extLst>
          </p:cNvPr>
          <p:cNvSpPr/>
          <p:nvPr/>
        </p:nvSpPr>
        <p:spPr>
          <a:xfrm>
            <a:off x="539552" y="57207"/>
            <a:ext cx="8352928" cy="1215717"/>
          </a:xfrm>
          <a:prstGeom prst="rect">
            <a:avLst/>
          </a:prstGeom>
        </p:spPr>
        <p:txBody>
          <a:bodyPr wrap="square" rtlCol="0">
            <a:spAutoFit/>
          </a:bodyPr>
          <a:lstStyle/>
          <a:p>
            <a:pPr algn="just" rtl="0" fontAlgn="auto">
              <a:lnSpc>
                <a:spcPct val="150000"/>
              </a:lnSpc>
              <a:spcBef>
                <a:spcPts val="0"/>
              </a:spcBef>
              <a:spcAft>
                <a:spcPts val="0"/>
              </a:spcAft>
              <a:defRPr/>
            </a:pPr>
            <a:r>
              <a:rPr lang="mn" b="1" dirty="0">
                <a:solidFill>
                  <a:srgbClr val="C00000"/>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mn" b="1" dirty="0">
                <a:solidFill>
                  <a:srgbClr val="C00000"/>
                </a:solidFill>
                <a:latin typeface="Arial" panose="020B0604020202020204" pitchFamily="34" charset="0"/>
                <a:ea typeface="ＭＳ ゴシック" panose="020B0609070205080204" pitchFamily="49" charset="-128"/>
                <a:cs typeface="メイリオ" pitchFamily="50" charset="-128"/>
              </a:rPr>
              <a:t> 5S зарчмуудыг бүрэн хэрэгжүүлээгүй тохиолдолд ...</a:t>
            </a:r>
            <a:r>
              <a:rPr lang="mn" sz="1600" b="1" dirty="0">
                <a:solidFill>
                  <a:srgbClr val="C00000"/>
                </a:solidFill>
                <a:latin typeface="Arial" panose="020B0604020202020204" pitchFamily="34" charset="0"/>
                <a:ea typeface="ＭＳ ゴシック" panose="020B0609070205080204" pitchFamily="49" charset="-128"/>
                <a:cs typeface="メイリオ" pitchFamily="50" charset="-128"/>
              </a:rPr>
              <a:t>	</a:t>
            </a:r>
          </a:p>
          <a:p>
            <a:pPr algn="just" rtl="0" fontAlgn="auto">
              <a:lnSpc>
                <a:spcPct val="150000"/>
              </a:lnSpc>
              <a:spcBef>
                <a:spcPts val="0"/>
              </a:spcBef>
              <a:spcAft>
                <a:spcPts val="0"/>
              </a:spcAft>
              <a:defRPr/>
            </a:pPr>
            <a:r>
              <a:rPr lang="mn" sz="1600" dirty="0">
                <a:latin typeface="Arial" panose="020B0604020202020204" pitchFamily="34" charset="0"/>
                <a:ea typeface="ＭＳ ゴシック" panose="020B0609070205080204" pitchFamily="49" charset="-128"/>
                <a:cs typeface="メイリオ" pitchFamily="50" charset="-128"/>
              </a:rPr>
              <a:t>　 Доор дурдсанчлан асуудлууд тулгарч болзошгүй. Иймээс эдгээр зарчмыг заавал хэрэгжүүлэх ёстой.</a:t>
            </a:r>
            <a:endParaRPr lang="en-US" altLang="ja-JP" sz="1600" dirty="0">
              <a:latin typeface="Arial" panose="020B0604020202020204" pitchFamily="34" charset="0"/>
              <a:ea typeface="ＭＳ ゴシック" panose="020B0609070205080204" pitchFamily="49" charset="-128"/>
              <a:cs typeface="メイリオ" pitchFamily="50" charset="-128"/>
            </a:endParaRPr>
          </a:p>
        </p:txBody>
      </p:sp>
      <p:sp>
        <p:nvSpPr>
          <p:cNvPr id="4" name="スライド番号プレースホルダー 3"/>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12</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76190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5" y="1462138"/>
            <a:ext cx="8519949" cy="4576287"/>
            <a:chOff x="467544" y="463407"/>
            <a:chExt cx="8136904" cy="6432530"/>
          </a:xfrm>
        </p:grpSpPr>
        <p:sp>
          <p:nvSpPr>
            <p:cNvPr id="5" name="Rectangle 10"/>
            <p:cNvSpPr>
              <a:spLocks noChangeArrowheads="1"/>
            </p:cNvSpPr>
            <p:nvPr/>
          </p:nvSpPr>
          <p:spPr bwMode="auto">
            <a:xfrm>
              <a:off x="489512" y="463407"/>
              <a:ext cx="7267719" cy="821973"/>
            </a:xfrm>
            <a:prstGeom prst="rect">
              <a:avLst/>
            </a:prstGeom>
            <a:noFill/>
            <a:ln w="9525">
              <a:noFill/>
              <a:miter lim="800000"/>
              <a:headEnd/>
              <a:tailEnd/>
            </a:ln>
          </p:spPr>
          <p:txBody>
            <a:bodyPr wrap="square" rIns="72000" rtlCol="0" anchor="ctr">
              <a:spAutoFit/>
            </a:bodyPr>
            <a:lstStyle/>
            <a:p>
              <a:pPr rtl="0"/>
              <a:r>
                <a:rPr lang="mn" sz="1600">
                  <a:solidFill>
                    <a:prstClr val="black"/>
                  </a:solidFill>
                  <a:latin typeface="Arial" panose="020B0604020202020204" pitchFamily="34" charset="0"/>
                  <a:ea typeface="メイリオ" pitchFamily="50" charset="-128"/>
                  <a:cs typeface="Arial" panose="020B0604020202020204" pitchFamily="34" charset="0"/>
                </a:rPr>
                <a:t>Өмнө нь үйлдвэрлэлийн салбарт гарч байсан үйлдвэрлэлийн ослыг анхаарч дараах зүйлийг мэдэж байх ёстой.</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a:xfrm>
              <a:off x="467544" y="580828"/>
              <a:ext cx="8136904" cy="631510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spAutoFit/>
            </a:bodyPr>
            <a:lstStyle/>
            <a:p>
              <a:pPr marL="268288" indent="-268288" rtl="0">
                <a:lnSpc>
                  <a:spcPct val="90000"/>
                </a:lnSpc>
                <a:spcBef>
                  <a:spcPts val="300"/>
                </a:spcBef>
                <a:defRPr/>
              </a:pPr>
              <a:r>
                <a:rPr lang="mn" sz="14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400" dirty="0">
                  <a:solidFill>
                    <a:srgbClr val="0000CC"/>
                  </a:solidFill>
                  <a:latin typeface="Arial" panose="020B0604020202020204" pitchFamily="34" charset="0"/>
                  <a:ea typeface="メイリオ" pitchFamily="50" charset="-128"/>
                  <a:cs typeface="Arial" panose="020B0604020202020204" pitchFamily="34" charset="0"/>
                </a:rPr>
                <a:t>	Ажилчин нь аюулгүй ажиллах ёстойг байнга санаж ажиллана</a:t>
              </a:r>
              <a:endParaRPr lang="en-US" altLang="ja-JP" sz="14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a:lnSpc>
                  <a:spcPct val="90000"/>
                </a:lnSpc>
                <a:spcBef>
                  <a:spcPts val="300"/>
                </a:spcBef>
                <a:defRPr/>
              </a:pPr>
              <a:r>
                <a:rPr lang="mn" sz="1400" dirty="0">
                  <a:solidFill>
                    <a:prstClr val="black"/>
                  </a:solidFill>
                  <a:latin typeface="Arial" panose="020B0604020202020204" pitchFamily="34" charset="0"/>
                  <a:ea typeface="メイリオ" pitchFamily="50" charset="-128"/>
                  <a:cs typeface="Arial" panose="020B0604020202020204" pitchFamily="34" charset="0"/>
                </a:rPr>
                <a:t>	Ажилчин нь үйлчлүүлэгчийн үйлдвэр дээр очиж, тэнд ганцаараа ажиллах шаардлагатай тохиолдол ч байдаг. </a:t>
              </a:r>
              <a:br>
                <a:rPr lang="en-US" sz="1400" dirty="0">
                  <a:solidFill>
                    <a:prstClr val="black"/>
                  </a:solidFill>
                  <a:latin typeface="Arial" panose="020B0604020202020204" pitchFamily="34" charset="0"/>
                  <a:ea typeface="メイリオ" pitchFamily="50" charset="-128"/>
                  <a:cs typeface="Arial" panose="020B0604020202020204" pitchFamily="34" charset="0"/>
                </a:rPr>
              </a:br>
              <a:r>
                <a:rPr lang="mn" sz="1400" dirty="0">
                  <a:solidFill>
                    <a:prstClr val="black"/>
                  </a:solidFill>
                  <a:latin typeface="Arial" panose="020B0604020202020204" pitchFamily="34" charset="0"/>
                  <a:ea typeface="メイリオ" pitchFamily="50" charset="-128"/>
                  <a:cs typeface="Arial" panose="020B0604020202020204" pitchFamily="34" charset="0"/>
                </a:rPr>
                <a:t>Аюулгүй ажиллагааны журмыг өөрийн ухамсраараа дагаж мөрдөн ажиллах ёстой</a:t>
              </a:r>
              <a:endParaRPr lang="en-US" altLang="ja-JP" sz="14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lnSpc>
                  <a:spcPct val="90000"/>
                </a:lnSpc>
                <a:spcBef>
                  <a:spcPts val="300"/>
                </a:spcBef>
                <a:defRPr/>
              </a:pPr>
              <a:r>
                <a:rPr lang="mn" sz="14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400" dirty="0">
                  <a:solidFill>
                    <a:srgbClr val="0000CC"/>
                  </a:solidFill>
                  <a:latin typeface="Arial" panose="020B0604020202020204" pitchFamily="34" charset="0"/>
                  <a:ea typeface="メイリオ" pitchFamily="50" charset="-128"/>
                  <a:cs typeface="Arial" panose="020B0604020202020204" pitchFamily="34" charset="0"/>
                </a:rPr>
                <a:t>	Эхлээд туузан дамжуулагчийг зогсоогоод  </a:t>
              </a:r>
              <a:br>
                <a:rPr lang="en-US" sz="1400" dirty="0">
                  <a:solidFill>
                    <a:srgbClr val="0000CC"/>
                  </a:solidFill>
                  <a:latin typeface="Arial" panose="020B0604020202020204" pitchFamily="34" charset="0"/>
                  <a:ea typeface="メイリオ" pitchFamily="50" charset="-128"/>
                  <a:cs typeface="Arial" panose="020B0604020202020204" pitchFamily="34" charset="0"/>
                </a:rPr>
              </a:br>
              <a:r>
                <a:rPr lang="mn" sz="1400" dirty="0">
                  <a:solidFill>
                    <a:srgbClr val="0000CC"/>
                  </a:solidFill>
                  <a:latin typeface="Arial" panose="020B0604020202020204" pitchFamily="34" charset="0"/>
                  <a:ea typeface="メイリオ" pitchFamily="50" charset="-128"/>
                  <a:cs typeface="Arial" panose="020B0604020202020204" pitchFamily="34" charset="0"/>
                </a:rPr>
                <a:t>дараа нь түгжирсэн зүйлийг зайлуулж, үзлэг, засварыг хийнэ.</a:t>
              </a:r>
            </a:p>
            <a:p>
              <a:pPr marL="360363" indent="-92075" rtl="0">
                <a:lnSpc>
                  <a:spcPct val="90000"/>
                </a:lnSpc>
                <a:spcBef>
                  <a:spcPts val="300"/>
                </a:spcBef>
                <a:defRPr/>
              </a:pPr>
              <a:r>
                <a:rPr lang="mn" sz="14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400" dirty="0">
                  <a:solidFill>
                    <a:prstClr val="black"/>
                  </a:solidFill>
                  <a:latin typeface="Arial" panose="020B0604020202020204" pitchFamily="34" charset="0"/>
                  <a:ea typeface="メイリオ" pitchFamily="50" charset="-128"/>
                  <a:cs typeface="Arial" panose="020B0604020202020204" pitchFamily="34" charset="0"/>
                </a:rPr>
                <a:t>	Түгжирсэн зүйлийг зайлуулахаас өмнө туузан дамжуулагчийг заавал зогсоож байгаад </a:t>
              </a:r>
              <a:br>
                <a:rPr lang="en-US" sz="1400" dirty="0">
                  <a:solidFill>
                    <a:prstClr val="black"/>
                  </a:solidFill>
                  <a:latin typeface="Arial" panose="020B0604020202020204" pitchFamily="34" charset="0"/>
                  <a:ea typeface="メイリオ" pitchFamily="50" charset="-128"/>
                  <a:cs typeface="Arial" panose="020B0604020202020204" pitchFamily="34" charset="0"/>
                </a:rPr>
              </a:br>
              <a:r>
                <a:rPr lang="mn" sz="1400" dirty="0">
                  <a:solidFill>
                    <a:prstClr val="black"/>
                  </a:solidFill>
                  <a:latin typeface="Arial" panose="020B0604020202020204" pitchFamily="34" charset="0"/>
                  <a:ea typeface="メイリオ" pitchFamily="50" charset="-128"/>
                  <a:cs typeface="Arial" panose="020B0604020202020204" pitchFamily="34" charset="0"/>
                </a:rPr>
                <a:t>дараа нь түгжирсэн зүйлийг зайлуулж, үзлэг, засварыг хийнэ.</a:t>
              </a:r>
            </a:p>
            <a:p>
              <a:pPr marL="360363" indent="-92075" rtl="0">
                <a:lnSpc>
                  <a:spcPct val="90000"/>
                </a:lnSpc>
                <a:spcBef>
                  <a:spcPts val="300"/>
                </a:spcBef>
                <a:defRPr/>
              </a:pPr>
              <a:r>
                <a:rPr lang="mn" sz="14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400" dirty="0">
                  <a:solidFill>
                    <a:prstClr val="black"/>
                  </a:solidFill>
                  <a:latin typeface="Arial" panose="020B0604020202020204" pitchFamily="34" charset="0"/>
                  <a:ea typeface="メイリオ" pitchFamily="50" charset="-128"/>
                  <a:cs typeface="Arial" panose="020B0604020202020204" pitchFamily="34" charset="0"/>
                </a:rPr>
                <a:t>	Туузан дамжуулагч дээр хэзээ ч гишгэж болохгүй.　</a:t>
              </a:r>
            </a:p>
            <a:p>
              <a:pPr marL="268288" indent="-268288" rtl="0">
                <a:lnSpc>
                  <a:spcPct val="90000"/>
                </a:lnSpc>
                <a:spcBef>
                  <a:spcPts val="300"/>
                </a:spcBef>
                <a:defRPr/>
              </a:pPr>
              <a:r>
                <a:rPr lang="mn" sz="14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400" dirty="0">
                  <a:solidFill>
                    <a:srgbClr val="0000CC"/>
                  </a:solidFill>
                  <a:latin typeface="Arial" panose="020B0604020202020204" pitchFamily="34" charset="0"/>
                  <a:ea typeface="メイリオ" pitchFamily="50" charset="-128"/>
                  <a:cs typeface="Arial" panose="020B0604020202020204" pitchFamily="34" charset="0"/>
                </a:rPr>
                <a:t>	Ажлын талбайгаар явахдаа хүнд даацын машин механизм, сэрээт өргөгч зэрэгтэй шүргэлцэхээс болгоомжилно.</a:t>
              </a:r>
            </a:p>
            <a:p>
              <a:pPr marL="360363" indent="-92075" rtl="0">
                <a:lnSpc>
                  <a:spcPct val="90000"/>
                </a:lnSpc>
                <a:spcBef>
                  <a:spcPts val="300"/>
                </a:spcBef>
                <a:defRPr/>
              </a:pPr>
              <a:r>
                <a:rPr lang="mn" sz="14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400" dirty="0">
                  <a:solidFill>
                    <a:prstClr val="black"/>
                  </a:solidFill>
                  <a:latin typeface="Arial" panose="020B0604020202020204" pitchFamily="34" charset="0"/>
                  <a:ea typeface="メイリオ" pitchFamily="50" charset="-128"/>
                  <a:cs typeface="Arial" panose="020B0604020202020204" pitchFamily="34" charset="0"/>
                </a:rPr>
                <a:t>	Аюулгүйн гарцаар явна.</a:t>
              </a:r>
            </a:p>
            <a:p>
              <a:pPr marL="360363" indent="-92075" rtl="0">
                <a:lnSpc>
                  <a:spcPct val="90000"/>
                </a:lnSpc>
                <a:spcBef>
                  <a:spcPts val="300"/>
                </a:spcBef>
                <a:defRPr/>
              </a:pPr>
              <a:r>
                <a:rPr lang="mn" sz="14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400" dirty="0">
                  <a:solidFill>
                    <a:prstClr val="black"/>
                  </a:solidFill>
                  <a:latin typeface="Arial" panose="020B0604020202020204" pitchFamily="34" charset="0"/>
                  <a:ea typeface="メイリオ" pitchFamily="50" charset="-128"/>
                  <a:cs typeface="Arial" panose="020B0604020202020204" pitchFamily="34" charset="0"/>
                </a:rPr>
                <a:t>	Ямар нэг юмны араас гэнэт үсэрч гарч ирж болохгүй.</a:t>
              </a:r>
              <a:endParaRPr lang="en-US" altLang="ja-JP" sz="14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lnSpc>
                  <a:spcPct val="90000"/>
                </a:lnSpc>
                <a:spcBef>
                  <a:spcPts val="300"/>
                </a:spcBef>
                <a:defRPr/>
              </a:pPr>
              <a:r>
                <a:rPr lang="mn" sz="14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400" dirty="0">
                  <a:solidFill>
                    <a:srgbClr val="0000CC"/>
                  </a:solidFill>
                  <a:latin typeface="Arial" panose="020B0604020202020204" pitchFamily="34" charset="0"/>
                  <a:ea typeface="メイリオ" pitchFamily="50" charset="-128"/>
                  <a:cs typeface="Arial" panose="020B0604020202020204" pitchFamily="34" charset="0"/>
                </a:rPr>
                <a:t>	Хүнд даацын машин механизмын жолооч нь явган зорчигчдод саад учруулахаас сэргийлэх ёстой. </a:t>
              </a:r>
            </a:p>
            <a:p>
              <a:pPr marL="360363" indent="-92075" rtl="0">
                <a:lnSpc>
                  <a:spcPct val="90000"/>
                </a:lnSpc>
                <a:spcBef>
                  <a:spcPts val="300"/>
                </a:spcBef>
                <a:defRPr/>
              </a:pPr>
              <a:r>
                <a:rPr lang="mn" sz="14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400" dirty="0">
                  <a:solidFill>
                    <a:prstClr val="black"/>
                  </a:solidFill>
                  <a:latin typeface="Arial" panose="020B0604020202020204" pitchFamily="34" charset="0"/>
                  <a:ea typeface="メイリオ" pitchFamily="50" charset="-128"/>
                  <a:cs typeface="Arial" panose="020B0604020202020204" pitchFamily="34" charset="0"/>
                </a:rPr>
                <a:t>	Зогсоосон байгаа хүнд даацын машин механизм хөдөлж эхэлсэн ч түүнд орж сууж болохгүй мөн зогсоох гэж оролдож болохгүй.</a:t>
              </a:r>
            </a:p>
            <a:p>
              <a:pPr marL="360363" indent="-92075" rtl="0">
                <a:lnSpc>
                  <a:spcPct val="90000"/>
                </a:lnSpc>
                <a:spcBef>
                  <a:spcPts val="300"/>
                </a:spcBef>
                <a:defRPr/>
              </a:pPr>
              <a:r>
                <a:rPr lang="mn" sz="14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400" dirty="0">
                  <a:solidFill>
                    <a:prstClr val="black"/>
                  </a:solidFill>
                  <a:latin typeface="Arial" panose="020B0604020202020204" pitchFamily="34" charset="0"/>
                  <a:ea typeface="メイリオ" pitchFamily="50" charset="-128"/>
                  <a:cs typeface="Arial" panose="020B0604020202020204" pitchFamily="34" charset="0"/>
                </a:rPr>
                <a:t>	Жолоочийн суудал дээрээс өнгийж хазайж болохгүй.</a:t>
              </a:r>
            </a:p>
            <a:p>
              <a:pPr marL="360363" indent="-92075" rtl="0">
                <a:lnSpc>
                  <a:spcPct val="90000"/>
                </a:lnSpc>
                <a:spcBef>
                  <a:spcPts val="300"/>
                </a:spcBef>
                <a:defRPr/>
              </a:pPr>
              <a:r>
                <a:rPr lang="mn" sz="14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400" dirty="0">
                  <a:solidFill>
                    <a:prstClr val="black"/>
                  </a:solidFill>
                  <a:latin typeface="Arial" panose="020B0604020202020204" pitchFamily="34" charset="0"/>
                  <a:ea typeface="メイリオ" pitchFamily="50" charset="-128"/>
                  <a:cs typeface="Arial" panose="020B0604020202020204" pitchFamily="34" charset="0"/>
                </a:rPr>
                <a:t>	Хүнд даацын машин механизмаар ямар нэгэн зүйл зөөвөрлөх үед явган зорчигчдод саад учруулахаас сэргийлнэ</a:t>
              </a:r>
            </a:p>
          </p:txBody>
        </p:sp>
      </p:grpSp>
      <p:sp>
        <p:nvSpPr>
          <p:cNvPr id="9" name="正方形/長方形 8"/>
          <p:cNvSpPr/>
          <p:nvPr/>
        </p:nvSpPr>
        <p:spPr>
          <a:xfrm>
            <a:off x="404812" y="891829"/>
            <a:ext cx="8415661" cy="369332"/>
          </a:xfrm>
          <a:prstGeom prst="rect">
            <a:avLst/>
          </a:prstGeom>
        </p:spPr>
        <p:txBody>
          <a:bodyPr wrap="square" rtlCol="0">
            <a:spAutoFit/>
          </a:bodyPr>
          <a:lstStyle/>
          <a:p>
            <a:pPr rtl="0">
              <a:defRPr/>
            </a:pPr>
            <a:r>
              <a:rPr lang="mn" b="1" dirty="0">
                <a:solidFill>
                  <a:srgbClr val="C00000"/>
                </a:solidFill>
                <a:latin typeface="Arial" panose="020B0604020202020204" pitchFamily="34" charset="0"/>
                <a:ea typeface="ＭＳ ゴシック" panose="020B0609070205080204" pitchFamily="49" charset="-128"/>
                <a:cs typeface="メイリオ" pitchFamily="50" charset="-128"/>
              </a:rPr>
              <a:t>(1) Аюул, ослоос урьдчилан сэргийлэхэд анхаарах гол зүйлс: Хавчуулагдах / ороогдох</a:t>
            </a:r>
            <a:endParaRPr lang="en-US" altLang="ja-JP" b="1" dirty="0">
              <a:solidFill>
                <a:srgbClr val="C00000"/>
              </a:solidFill>
              <a:latin typeface="Arial" panose="020B0604020202020204" pitchFamily="34" charset="0"/>
              <a:ea typeface="ＭＳ ゴシック" panose="020B0609070205080204" pitchFamily="49" charset="-128"/>
              <a:cs typeface="メイリオ" pitchFamily="50" charset="-128"/>
            </a:endParaRPr>
          </a:p>
        </p:txBody>
      </p:sp>
      <p:pic>
        <p:nvPicPr>
          <p:cNvPr id="3" name="図 2">
            <a:extLst>
              <a:ext uri="{FF2B5EF4-FFF2-40B4-BE49-F238E27FC236}">
                <a16:creationId xmlns:a16="http://schemas.microsoft.com/office/drawing/2014/main" id="{6585637F-3A30-4C0A-BD0D-20602EA980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1775716"/>
            <a:ext cx="1547664" cy="1229027"/>
          </a:xfrm>
          <a:prstGeom prst="rect">
            <a:avLst/>
          </a:prstGeom>
        </p:spPr>
      </p:pic>
      <p:sp>
        <p:nvSpPr>
          <p:cNvPr id="7" name="Rectangle 10"/>
          <p:cNvSpPr>
            <a:spLocks noChangeArrowheads="1"/>
          </p:cNvSpPr>
          <p:nvPr/>
        </p:nvSpPr>
        <p:spPr bwMode="auto">
          <a:xfrm>
            <a:off x="404812" y="188641"/>
            <a:ext cx="8199636" cy="703188"/>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mn" b="1" dirty="0">
                <a:solidFill>
                  <a:prstClr val="white"/>
                </a:solidFill>
                <a:latin typeface="Arial" panose="020B0604020202020204" pitchFamily="34" charset="0"/>
                <a:ea typeface="ＭＳ ゴシック" panose="020B0609070205080204" pitchFamily="49" charset="-128"/>
                <a:cs typeface="Arial" charset="0"/>
              </a:rPr>
              <a:t>Анхаарах гол зүйлс 6: Бүх нийтээрээ аюулгүй ажиллаж, ажлын байраа аюулгүй байлгая.</a:t>
            </a:r>
            <a:endParaRPr lang="ja-JP" altLang="en-US" b="1" dirty="0">
              <a:solidFill>
                <a:prstClr val="white"/>
              </a:solidFill>
              <a:latin typeface="Arial" panose="020B0604020202020204" pitchFamily="34" charset="0"/>
              <a:ea typeface="ＭＳ ゴシック" panose="020B0609070205080204" pitchFamily="49" charset="-128"/>
              <a:cs typeface="Arial" charset="0"/>
            </a:endParaRPr>
          </a:p>
        </p:txBody>
      </p:sp>
      <p:sp>
        <p:nvSpPr>
          <p:cNvPr id="2" name="スライド番号プレースホルダー 1"/>
          <p:cNvSpPr>
            <a:spLocks noGrp="1"/>
          </p:cNvSpPr>
          <p:nvPr>
            <p:ph type="sldNum" sz="quarter" idx="12"/>
          </p:nvPr>
        </p:nvSpPr>
        <p:spPr>
          <a:xfrm>
            <a:off x="3611486"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13</a:t>
            </a:fld>
            <a:endParaRPr kumimoji="1" lang="ja-JP" altLang="en-US">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89042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12403" y="669616"/>
            <a:ext cx="5887789" cy="1944216"/>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mn" sz="160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mn" sz="1600">
                <a:solidFill>
                  <a:srgbClr val="0000CC"/>
                </a:solidFill>
                <a:latin typeface="Arial" panose="020B0604020202020204" pitchFamily="34" charset="0"/>
                <a:ea typeface="ＭＳ ゴシック" panose="020B0609070205080204" pitchFamily="49" charset="-128"/>
                <a:cs typeface="メイリオ" pitchFamily="50" charset="-128"/>
              </a:rPr>
              <a:t> Тохиолдол 2-1: </a:t>
            </a:r>
            <a:r>
              <a:rPr lang="mn" sz="1600">
                <a:solidFill>
                  <a:prstClr val="black"/>
                </a:solidFill>
                <a:latin typeface="Arial" panose="020B0604020202020204" pitchFamily="34" charset="0"/>
                <a:ea typeface="ＭＳ ゴシック" panose="020B0609070205080204" pitchFamily="49" charset="-128"/>
                <a:cs typeface="メイリオ" pitchFamily="50" charset="-128"/>
              </a:rPr>
              <a:t>Ажилчин нь бутлуурын туузан дамжуулагчийн буцах өнхрүүлэг хэсэгт наалдсан гипсийг төмөр утсан сойзоор үрж цэвэрлэж байсан. Ажилчин энэ үед туузан дамжуулагчийг зогсоогоогүй. Өнхрүүлэг хэсэг болон туузан дамжуулагчийн хооронд ажилчны баруун гар төмөр утсан сойзтой хамтдаа бараг мөрөндөө тултал татагдан ороогдсон.</a:t>
            </a:r>
          </a:p>
        </p:txBody>
      </p:sp>
      <p:sp>
        <p:nvSpPr>
          <p:cNvPr id="7" name="テキスト ボックス 6"/>
          <p:cNvSpPr txBox="1"/>
          <p:nvPr/>
        </p:nvSpPr>
        <p:spPr>
          <a:xfrm>
            <a:off x="476671" y="188640"/>
            <a:ext cx="5806653" cy="369332"/>
          </a:xfrm>
          <a:prstGeom prst="rect">
            <a:avLst/>
          </a:prstGeom>
          <a:noFill/>
        </p:spPr>
        <p:txBody>
          <a:bodyPr wrap="square" rtlCol="0">
            <a:spAutoFit/>
          </a:bodyPr>
          <a:lstStyle/>
          <a:p>
            <a:pPr rtl="0"/>
            <a:r>
              <a:rPr lang="mn">
                <a:solidFill>
                  <a:srgbClr val="0000CC"/>
                </a:solidFill>
                <a:latin typeface="Arial" panose="020B0604020202020204" pitchFamily="34" charset="0"/>
                <a:ea typeface="ＭＳ ゴシック" panose="020B0609070205080204" pitchFamily="49" charset="-128"/>
                <a:cs typeface="メイリオ" panose="020B0604030504040204" pitchFamily="50" charset="-128"/>
              </a:rPr>
              <a:t>[Ослын тохиолдол: Хавчуулагдах / ороогдох]</a:t>
            </a:r>
            <a:endParaRPr lang="ja-JP" altLang="en-US"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endParaRPr>
          </a:p>
        </p:txBody>
      </p:sp>
      <p:pic>
        <p:nvPicPr>
          <p:cNvPr id="10" name="図 9">
            <a:extLst>
              <a:ext uri="{FF2B5EF4-FFF2-40B4-BE49-F238E27FC236}">
                <a16:creationId xmlns:a16="http://schemas.microsoft.com/office/drawing/2014/main" id="{DE707C8C-20B9-4318-9F4A-EC2DB7054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495" y="695907"/>
            <a:ext cx="2395985" cy="1796989"/>
          </a:xfrm>
          <a:prstGeom prst="rect">
            <a:avLst/>
          </a:prstGeom>
        </p:spPr>
      </p:pic>
      <p:sp>
        <p:nvSpPr>
          <p:cNvPr id="11" name="正方形/長方形 10">
            <a:extLst>
              <a:ext uri="{FF2B5EF4-FFF2-40B4-BE49-F238E27FC236}">
                <a16:creationId xmlns:a16="http://schemas.microsoft.com/office/drawing/2014/main" id="{70D2B55B-1169-40C0-86FD-637AF7F3764A}"/>
              </a:ext>
            </a:extLst>
          </p:cNvPr>
          <p:cNvSpPr/>
          <p:nvPr/>
        </p:nvSpPr>
        <p:spPr bwMode="auto">
          <a:xfrm>
            <a:off x="395536" y="2829856"/>
            <a:ext cx="5887789" cy="158546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mn" sz="160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mn" sz="1600">
                <a:solidFill>
                  <a:srgbClr val="0000CC"/>
                </a:solidFill>
                <a:latin typeface="Arial" panose="020B0604020202020204" pitchFamily="34" charset="0"/>
                <a:ea typeface="ＭＳ ゴシック" panose="020B0609070205080204" pitchFamily="49" charset="-128"/>
                <a:cs typeface="メイリオ" pitchFamily="50" charset="-128"/>
              </a:rPr>
              <a:t> Тохиолдол 2-2: </a:t>
            </a:r>
            <a:r>
              <a:rPr lang="mn" sz="1600">
                <a:solidFill>
                  <a:prstClr val="black"/>
                </a:solidFill>
                <a:latin typeface="Arial" panose="020B0604020202020204" pitchFamily="34" charset="0"/>
                <a:ea typeface="ＭＳ ゴシック" panose="020B0609070205080204" pitchFamily="49" charset="-128"/>
                <a:cs typeface="メイリオ" pitchFamily="50" charset="-128"/>
              </a:rPr>
              <a:t>Ажилчин нь туузан дамжуулагч ажиллаж байх үед гинжний чанга сулийг шалгасан. Тиймээс туузан дамжуулагчаар хөвөрч байсан эд ангиудад бие нь хавчигдсан.</a:t>
            </a:r>
          </a:p>
        </p:txBody>
      </p:sp>
      <p:pic>
        <p:nvPicPr>
          <p:cNvPr id="3" name="図 2">
            <a:extLst>
              <a:ext uri="{FF2B5EF4-FFF2-40B4-BE49-F238E27FC236}">
                <a16:creationId xmlns:a16="http://schemas.microsoft.com/office/drawing/2014/main" id="{D4DEBBA7-D233-446B-A1BD-3A91239AC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064" y="2852936"/>
            <a:ext cx="2448272" cy="1944216"/>
          </a:xfrm>
          <a:prstGeom prst="rect">
            <a:avLst/>
          </a:prstGeom>
        </p:spPr>
      </p:pic>
      <p:sp>
        <p:nvSpPr>
          <p:cNvPr id="12" name="正方形/長方形 11">
            <a:extLst>
              <a:ext uri="{FF2B5EF4-FFF2-40B4-BE49-F238E27FC236}">
                <a16:creationId xmlns:a16="http://schemas.microsoft.com/office/drawing/2014/main" id="{97E3BFAA-CB61-48C3-9C78-3D88FDEB6811}"/>
              </a:ext>
            </a:extLst>
          </p:cNvPr>
          <p:cNvSpPr/>
          <p:nvPr/>
        </p:nvSpPr>
        <p:spPr bwMode="auto">
          <a:xfrm>
            <a:off x="412403" y="4609003"/>
            <a:ext cx="5887789" cy="172947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fontAlgn="auto">
              <a:spcAft>
                <a:spcPts val="0"/>
              </a:spcAft>
              <a:defRPr/>
            </a:pPr>
            <a:r>
              <a:rPr lang="mn" sz="160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mn" sz="1600">
                <a:solidFill>
                  <a:srgbClr val="0000CC"/>
                </a:solidFill>
                <a:latin typeface="Arial" panose="020B0604020202020204" pitchFamily="34" charset="0"/>
                <a:ea typeface="ＭＳ ゴシック" panose="020B0609070205080204" pitchFamily="49" charset="-128"/>
                <a:cs typeface="メイリオ" pitchFamily="50" charset="-128"/>
              </a:rPr>
              <a:t> Тохиолдол 2-3: </a:t>
            </a:r>
            <a:r>
              <a:rPr lang="mn" sz="1600">
                <a:solidFill>
                  <a:schemeClr val="tx1"/>
                </a:solidFill>
                <a:latin typeface="Arial" panose="020B0604020202020204" pitchFamily="34" charset="0"/>
                <a:ea typeface="ＭＳ ゴシック" panose="020B0609070205080204" pitchFamily="49" charset="-128"/>
                <a:cs typeface="メイリオ" pitchFamily="50" charset="-128"/>
              </a:rPr>
              <a:t>Ажилчин нь хогийн машинд (packer машин) үзлэг хийж байсан. Тэрбээр их бие болон арын хаалтын холбоосыг шалгахаар хаалтыг дээш өргөсөн. Хаалт гэнэт унаж ирээд хавчуулагдсан.</a:t>
            </a:r>
            <a:r>
              <a:rPr lang="mn" sz="1600">
                <a:solidFill>
                  <a:srgbClr val="0000CC"/>
                </a:solidFill>
                <a:latin typeface="Arial" panose="020B0604020202020204" pitchFamily="34" charset="0"/>
                <a:ea typeface="ＭＳ ゴシック" panose="020B0609070205080204" pitchFamily="49" charset="-128"/>
                <a:cs typeface="メイリオ" pitchFamily="50" charset="-128"/>
              </a:rPr>
              <a:t> </a:t>
            </a:r>
            <a:r>
              <a:rPr lang="mn" sz="1600">
                <a:latin typeface="Arial" panose="020B0604020202020204" pitchFamily="34" charset="0"/>
                <a:ea typeface="ＭＳ ゴシック" panose="020B0609070205080204" pitchFamily="49" charset="-128"/>
                <a:cs typeface="メイリオ" pitchFamily="50" charset="-128"/>
              </a:rPr>
              <a:t>Машины арын хаалтанд цохиулж, машины тээш рүү унах шахсан.</a:t>
            </a:r>
            <a:endParaRPr lang="en-US" altLang="ja-JP" sz="1600" dirty="0">
              <a:solidFill>
                <a:schemeClr val="tx1"/>
              </a:solidFill>
              <a:latin typeface="Arial" panose="020B0604020202020204" pitchFamily="34" charset="0"/>
              <a:ea typeface="ＭＳ ゴシック" panose="020B0609070205080204" pitchFamily="49" charset="-128"/>
              <a:cs typeface="メイリオ" pitchFamily="50" charset="-128"/>
            </a:endParaRPr>
          </a:p>
          <a:p>
            <a:pPr rtl="0" fontAlgn="auto">
              <a:spcAft>
                <a:spcPts val="0"/>
              </a:spcAft>
              <a:defRPr/>
            </a:pPr>
            <a:endParaRPr lang="en-US" altLang="ja-JP" sz="1600" dirty="0">
              <a:solidFill>
                <a:schemeClr val="tx1"/>
              </a:solidFill>
              <a:latin typeface="Arial" panose="020B0604020202020204" pitchFamily="34" charset="0"/>
              <a:ea typeface="ＭＳ ゴシック" panose="020B0609070205080204" pitchFamily="49" charset="-128"/>
              <a:cs typeface="メイリオ" pitchFamily="50" charset="-128"/>
            </a:endParaRPr>
          </a:p>
          <a:p>
            <a:pPr rtl="0" fontAlgn="auto">
              <a:spcAft>
                <a:spcPts val="0"/>
              </a:spcAft>
              <a:defRPr/>
            </a:pPr>
            <a:endParaRPr lang="en-US" altLang="ja-JP" sz="1600" dirty="0">
              <a:solidFill>
                <a:schemeClr val="tx1"/>
              </a:solidFill>
              <a:latin typeface="Arial" panose="020B0604020202020204" pitchFamily="34" charset="0"/>
              <a:ea typeface="ＭＳ ゴシック" panose="020B0609070205080204" pitchFamily="49" charset="-128"/>
              <a:cs typeface="メイリオ" pitchFamily="50" charset="-128"/>
            </a:endParaRPr>
          </a:p>
          <a:p>
            <a:pPr rtl="0" fontAlgn="auto">
              <a:spcAft>
                <a:spcPts val="0"/>
              </a:spcAft>
              <a:defRPr/>
            </a:pPr>
            <a:endParaRPr lang="ja-JP" altLang="en-US" sz="1600" dirty="0">
              <a:solidFill>
                <a:schemeClr val="tx1"/>
              </a:solidFill>
              <a:latin typeface="Arial" panose="020B0604020202020204" pitchFamily="34" charset="0"/>
              <a:ea typeface="ＭＳ ゴシック" panose="020B0609070205080204" pitchFamily="49" charset="-128"/>
              <a:cs typeface="メイリオ" pitchFamily="50" charset="-128"/>
            </a:endParaRPr>
          </a:p>
        </p:txBody>
      </p:sp>
      <p:pic>
        <p:nvPicPr>
          <p:cNvPr id="13" name="図 12">
            <a:extLst>
              <a:ext uri="{FF2B5EF4-FFF2-40B4-BE49-F238E27FC236}">
                <a16:creationId xmlns:a16="http://schemas.microsoft.com/office/drawing/2014/main" id="{E0E4BD55-DBAF-4D11-9CF8-DA352E242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931" y="4581128"/>
            <a:ext cx="2395984" cy="1707139"/>
          </a:xfrm>
          <a:prstGeom prst="rect">
            <a:avLst/>
          </a:prstGeom>
        </p:spPr>
      </p:pic>
      <p:sp>
        <p:nvSpPr>
          <p:cNvPr id="2" name="スライド番号プレースホルダー 1"/>
          <p:cNvSpPr>
            <a:spLocks noGrp="1"/>
          </p:cNvSpPr>
          <p:nvPr>
            <p:ph type="sldNum" sz="quarter" idx="12"/>
          </p:nvPr>
        </p:nvSpPr>
        <p:spPr>
          <a:xfrm>
            <a:off x="3563888" y="6453336"/>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14</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8920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470857" y="1052736"/>
            <a:ext cx="8351142" cy="5112567"/>
            <a:chOff x="398871" y="342156"/>
            <a:chExt cx="8136904" cy="7331600"/>
          </a:xfrm>
        </p:grpSpPr>
        <p:sp>
          <p:nvSpPr>
            <p:cNvPr id="5" name="Rectangle 10"/>
            <p:cNvSpPr>
              <a:spLocks noChangeArrowheads="1"/>
            </p:cNvSpPr>
            <p:nvPr/>
          </p:nvSpPr>
          <p:spPr bwMode="auto">
            <a:xfrm>
              <a:off x="489512" y="717461"/>
              <a:ext cx="6098798" cy="1191680"/>
            </a:xfrm>
            <a:prstGeom prst="rect">
              <a:avLst/>
            </a:prstGeom>
            <a:noFill/>
            <a:ln w="9525">
              <a:noFill/>
              <a:miter lim="800000"/>
              <a:headEnd/>
              <a:tailEnd/>
            </a:ln>
          </p:spPr>
          <p:txBody>
            <a:bodyPr rIns="72000" rtlCol="0" anchor="ctr">
              <a:spAutoFit/>
            </a:bodyPr>
            <a:lstStyle/>
            <a:p>
              <a:pPr algn="just" rtl="0"/>
              <a:r>
                <a:rPr lang="mn" sz="1600">
                  <a:latin typeface="Arial" panose="020B0604020202020204" pitchFamily="34" charset="0"/>
                  <a:ea typeface="メイリオ" pitchFamily="50" charset="-128"/>
                  <a:cs typeface="Arial" panose="020B0604020202020204" pitchFamily="34" charset="0"/>
                </a:rPr>
                <a:t>Өмнө нь үйлдвэрлэлийн салбарт гарч байсан үйлдвэрлэлийн ослыг анхаарч дараах зүйлийг мэдэж байх ёстой.</a:t>
              </a:r>
              <a:endParaRPr lang="en-US" altLang="ja-JP" sz="1600" dirty="0">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a:xfrm>
              <a:off x="398871" y="342156"/>
              <a:ext cx="8136904" cy="7331600"/>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marL="268288" indent="-268288" rtl="0" fontAlgn="auto">
                <a:spcAft>
                  <a:spcPts val="0"/>
                </a:spcAft>
                <a:defRPr/>
              </a:pPr>
              <a:r>
                <a:rPr lang="mn"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600" dirty="0">
                  <a:solidFill>
                    <a:srgbClr val="0000CC"/>
                  </a:solidFill>
                  <a:latin typeface="Arial" panose="020B0604020202020204" pitchFamily="34" charset="0"/>
                  <a:ea typeface="メイリオ" pitchFamily="50" charset="-128"/>
                  <a:cs typeface="Arial" panose="020B0604020202020204" pitchFamily="34" charset="0"/>
                </a:rPr>
                <a:t> Ажилчин нь аюулгүй ажиллах ёстойг байнга санаж ажиллана</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mn" sz="1600" dirty="0">
                  <a:solidFill>
                    <a:schemeClr val="tx1"/>
                  </a:solidFill>
                  <a:latin typeface="Arial" panose="020B0604020202020204" pitchFamily="34" charset="0"/>
                  <a:ea typeface="メイリオ" pitchFamily="50" charset="-128"/>
                  <a:cs typeface="Arial" panose="020B0604020202020204" pitchFamily="34" charset="0"/>
                </a:rPr>
                <a:t>	Ажилчин нь үйлчлүүлэгчийн үйлдвэр дээр очиж, тэнд ганцаараа ажиллах шаардлагатай тохиолдол ч байдаг. </a:t>
              </a:r>
              <a:br>
                <a:rPr lang="en-US" sz="1600" dirty="0">
                  <a:solidFill>
                    <a:schemeClr val="tx1"/>
                  </a:solidFill>
                  <a:latin typeface="Arial" panose="020B0604020202020204" pitchFamily="34" charset="0"/>
                  <a:ea typeface="メイリオ" pitchFamily="50" charset="-128"/>
                  <a:cs typeface="Arial" panose="020B0604020202020204" pitchFamily="34" charset="0"/>
                </a:rPr>
              </a:br>
              <a:r>
                <a:rPr lang="mn" sz="1600" dirty="0">
                  <a:solidFill>
                    <a:schemeClr val="tx1"/>
                  </a:solidFill>
                  <a:latin typeface="Arial" panose="020B0604020202020204" pitchFamily="34" charset="0"/>
                  <a:ea typeface="メイリオ" pitchFamily="50" charset="-128"/>
                  <a:cs typeface="Arial" panose="020B0604020202020204" pitchFamily="34" charset="0"/>
                </a:rPr>
                <a:t>Аюулгүй ажиллагааны журмыг өөрийн ухамсраараа дагаж мөрдөн ажиллах ёстой</a:t>
              </a: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marL="268288" indent="-268288" rtl="0" fontAlgn="auto">
                <a:spcBef>
                  <a:spcPts val="600"/>
                </a:spcBef>
                <a:defRPr/>
              </a:pPr>
              <a:r>
                <a:rPr lang="mn"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600" dirty="0">
                  <a:solidFill>
                    <a:srgbClr val="0000CC"/>
                  </a:solidFill>
                  <a:latin typeface="Arial" panose="020B0604020202020204" pitchFamily="34" charset="0"/>
                  <a:ea typeface="メイリオ" pitchFamily="50" charset="-128"/>
                  <a:cs typeface="Arial" panose="020B0604020202020204" pitchFamily="34" charset="0"/>
                </a:rPr>
                <a:t> Aрын тээшний хаалтан дээр зогсож ажиллахаас зайлсхийх хэрэгтэй. </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mn" sz="1600" dirty="0">
                  <a:solidFill>
                    <a:schemeClr val="tx1"/>
                  </a:solidFill>
                  <a:latin typeface="Arial" panose="020B0604020202020204" pitchFamily="34" charset="0"/>
                  <a:ea typeface="メイリオ" pitchFamily="50" charset="-128"/>
                  <a:cs typeface="Arial" panose="020B0604020202020204" pitchFamily="34" charset="0"/>
                </a:rPr>
                <a:t>	Тээш дээр ажиллах тохиолдолд хөдлөн тавцан тавих гэх мэтээр </a:t>
              </a:r>
              <a:br>
                <a:rPr lang="en-US" sz="1600" dirty="0">
                  <a:solidFill>
                    <a:schemeClr val="tx1"/>
                  </a:solidFill>
                  <a:latin typeface="Arial" panose="020B0604020202020204" pitchFamily="34" charset="0"/>
                  <a:ea typeface="メイリオ" pitchFamily="50" charset="-128"/>
                  <a:cs typeface="Arial" panose="020B0604020202020204" pitchFamily="34" charset="0"/>
                </a:rPr>
              </a:br>
              <a:r>
                <a:rPr lang="mn" sz="1600" dirty="0">
                  <a:solidFill>
                    <a:schemeClr val="tx1"/>
                  </a:solidFill>
                  <a:latin typeface="Arial" panose="020B0604020202020204" pitchFamily="34" charset="0"/>
                  <a:ea typeface="メイリオ" pitchFamily="50" charset="-128"/>
                  <a:cs typeface="Arial" panose="020B0604020202020204" pitchFamily="34" charset="0"/>
                </a:rPr>
                <a:t>хаалтан дээр зогсож ажиллахаас зайлсхийнэ.</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68288" indent="-268288" rtl="0" fontAlgn="auto">
                <a:spcBef>
                  <a:spcPts val="600"/>
                </a:spcBef>
                <a:defRPr/>
              </a:pPr>
              <a:r>
                <a:rPr lang="mn"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600" dirty="0">
                  <a:solidFill>
                    <a:srgbClr val="0000CC"/>
                  </a:solidFill>
                  <a:latin typeface="Arial" panose="020B0604020202020204" pitchFamily="34" charset="0"/>
                  <a:ea typeface="メイリオ" pitchFamily="50" charset="-128"/>
                  <a:cs typeface="Arial" panose="020B0604020202020204" pitchFamily="34" charset="0"/>
                </a:rPr>
                <a:t> Ачааны машины тээшинд ачаа ачихдаа шат, тавцан зэргийг ашиглана.</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mn" sz="1600" dirty="0">
                  <a:solidFill>
                    <a:srgbClr val="0000CC"/>
                  </a:solidFill>
                  <a:latin typeface="Arial" panose="020B0604020202020204" pitchFamily="34" charset="0"/>
                  <a:ea typeface="メイリオ" pitchFamily="50" charset="-128"/>
                  <a:cs typeface="Arial" panose="020B0604020202020204" pitchFamily="34" charset="0"/>
                </a:rPr>
                <a:t>	</a:t>
              </a:r>
              <a:r>
                <a:rPr lang="mn" sz="1600" dirty="0">
                  <a:solidFill>
                    <a:schemeClr val="tx1"/>
                  </a:solidFill>
                  <a:latin typeface="Arial" panose="020B0604020202020204" pitchFamily="34" charset="0"/>
                  <a:ea typeface="メイリオ" pitchFamily="50" charset="-128"/>
                  <a:cs typeface="Arial" panose="020B0604020202020204" pitchFamily="34" charset="0"/>
                </a:rPr>
                <a:t>Үйлчлүүлэгчийн үйлдвэрт ажиллах тохиолдолд үйлчлүүлэгчээс зөвшөөрөл авч байж шат, тавцанг ашиглана.</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mn" sz="1600" dirty="0">
                  <a:solidFill>
                    <a:schemeClr val="tx1"/>
                  </a:solidFill>
                  <a:latin typeface="Arial" panose="020B0604020202020204" pitchFamily="34" charset="0"/>
                  <a:ea typeface="メイリオ" pitchFamily="50" charset="-128"/>
                  <a:cs typeface="Arial" panose="020B0604020202020204" pitchFamily="34" charset="0"/>
                </a:rPr>
                <a:t>	(Зураг 3)</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fontAlgn="auto">
                <a:spcBef>
                  <a:spcPts val="600"/>
                </a:spcBef>
                <a:defRPr/>
              </a:pPr>
              <a:r>
                <a:rPr lang="mn" sz="1600" dirty="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600" dirty="0">
                  <a:solidFill>
                    <a:srgbClr val="0000CC"/>
                  </a:solidFill>
                  <a:latin typeface="Arial" panose="020B0604020202020204" pitchFamily="34" charset="0"/>
                  <a:ea typeface="メイリオ" pitchFamily="50" charset="-128"/>
                  <a:cs typeface="Arial" panose="020B0604020202020204" pitchFamily="34" charset="0"/>
                </a:rPr>
                <a:t> Бэхлэх төхөөрөмж суурилуулсан байх тохиолдолд "унахаас хамгаалах систем (тоноглол)" </a:t>
              </a:r>
              <a:r>
                <a:rPr lang="mn" sz="1600" baseline="30000" dirty="0">
                  <a:solidFill>
                    <a:srgbClr val="C00000"/>
                  </a:solidFill>
                  <a:latin typeface="Arial" panose="020B0604020202020204" pitchFamily="34" charset="0"/>
                  <a:ea typeface="メイリオ" pitchFamily="50" charset="-128"/>
                  <a:cs typeface="Arial" panose="020B0604020202020204" pitchFamily="34" charset="0"/>
                </a:rPr>
                <a:t>* </a:t>
              </a:r>
              <a:r>
                <a:rPr lang="mn" sz="1600" dirty="0">
                  <a:solidFill>
                    <a:srgbClr val="0000CC"/>
                  </a:solidFill>
                  <a:latin typeface="Arial" panose="020B0604020202020204" pitchFamily="34" charset="0"/>
                  <a:ea typeface="メイリオ" pitchFamily="50" charset="-128"/>
                  <a:cs typeface="Arial" panose="020B0604020202020204" pitchFamily="34" charset="0"/>
                </a:rPr>
                <a:t>-ийг заавал ашиглана.</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mn" sz="1600" dirty="0">
                  <a:solidFill>
                    <a:schemeClr val="tx1"/>
                  </a:solidFill>
                  <a:latin typeface="Arial" panose="020B0604020202020204" pitchFamily="34" charset="0"/>
                  <a:ea typeface="メイリオ" pitchFamily="50" charset="-128"/>
                  <a:cs typeface="Arial" panose="020B0604020202020204" pitchFamily="34" charset="0"/>
                </a:rPr>
                <a:t>	Ачааны машин дээр ачсан хог хаягдал дээр гэх мэт өндөр газарт ажиллахдаа, бэхлэх тоног төхөөрөмж байгаа тохиолдолд "унахаас хамгаалах систем (тоноглол)"ийг заавал ашиглана. 　(Зураг 1 ба 2)</a:t>
              </a:r>
              <a:endParaRPr lang="en-US" altLang="ja-JP" sz="1600" dirty="0">
                <a:solidFill>
                  <a:schemeClr val="tx1"/>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r>
                <a:rPr lang="mn" sz="1600" dirty="0">
                  <a:solidFill>
                    <a:srgbClr val="C00000"/>
                  </a:solidFill>
                  <a:latin typeface="Arial" panose="020B0604020202020204" pitchFamily="34" charset="0"/>
                  <a:ea typeface="メイリオ" pitchFamily="50" charset="-128"/>
                  <a:cs typeface="Arial" panose="020B0604020202020204" pitchFamily="34" charset="0"/>
                </a:rPr>
                <a:t>	Хуулийг шинэчлэн найруулснаар "хамгаалалтын бүс" -ийг  "унахаас хамгаалах систем (тоноглол)"  гэж өөрчилсөн.</a:t>
              </a: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marL="268288" indent="-268288" rtl="0" fontAlgn="auto">
                <a:spcAft>
                  <a:spcPts val="0"/>
                </a:spcAft>
                <a:defRPr/>
              </a:pPr>
              <a:endParaRPr lang="ja-JP" altLang="en-US" sz="1600" dirty="0">
                <a:solidFill>
                  <a:srgbClr val="C00000"/>
                </a:solidFill>
                <a:latin typeface="Arial" panose="020B0604020202020204" pitchFamily="34" charset="0"/>
                <a:ea typeface="メイリオ" pitchFamily="50" charset="-128"/>
                <a:cs typeface="Arial" panose="020B0604020202020204" pitchFamily="34" charset="0"/>
              </a:endParaRPr>
            </a:p>
          </p:txBody>
        </p:sp>
      </p:grpSp>
      <p:pic>
        <p:nvPicPr>
          <p:cNvPr id="8" name="Picture 3" descr="C:\Users\mhu\SkyDrive\01厚労省委託H28\未熟練_陸運\マニュアル\HH資料\HH陸運(トラック転落)Gcolor.gif"/>
          <p:cNvPicPr>
            <a:picLocks noChangeAspect="1" noChangeArrowheads="1"/>
          </p:cNvPicPr>
          <p:nvPr/>
        </p:nvPicPr>
        <p:blipFill>
          <a:blip r:embed="rId2" cstate="print"/>
          <a:srcRect/>
          <a:stretch>
            <a:fillRect/>
          </a:stretch>
        </p:blipFill>
        <p:spPr bwMode="auto">
          <a:xfrm>
            <a:off x="7425194" y="2174501"/>
            <a:ext cx="1544513" cy="1210993"/>
          </a:xfrm>
          <a:prstGeom prst="rect">
            <a:avLst/>
          </a:prstGeom>
          <a:noFill/>
        </p:spPr>
      </p:pic>
      <p:sp>
        <p:nvSpPr>
          <p:cNvPr id="9" name="正方形/長方形 8"/>
          <p:cNvSpPr/>
          <p:nvPr/>
        </p:nvSpPr>
        <p:spPr>
          <a:xfrm>
            <a:off x="396429" y="487839"/>
            <a:ext cx="8351141" cy="369332"/>
          </a:xfrm>
          <a:prstGeom prst="rect">
            <a:avLst/>
          </a:prstGeom>
        </p:spPr>
        <p:txBody>
          <a:bodyPr wrap="square" rtlCol="0">
            <a:spAutoFit/>
          </a:bodyPr>
          <a:lstStyle/>
          <a:p>
            <a:pPr rtl="0" fontAlgn="auto">
              <a:spcBef>
                <a:spcPts val="0"/>
              </a:spcBef>
              <a:spcAft>
                <a:spcPts val="0"/>
              </a:spcAft>
              <a:defRPr/>
            </a:pPr>
            <a:r>
              <a:rPr lang="mn" b="1" dirty="0">
                <a:solidFill>
                  <a:srgbClr val="C00000"/>
                </a:solidFill>
                <a:latin typeface="Arial" panose="020B0604020202020204" pitchFamily="34" charset="0"/>
                <a:ea typeface="ＭＳ ゴシック" panose="020B0609070205080204" pitchFamily="49" charset="-128"/>
                <a:cs typeface="メイリオ" pitchFamily="50" charset="-128"/>
              </a:rPr>
              <a:t>(2) Аюул, ослоос урьдчилан сэргийлэхэд анхаарах гол зүйлс: Унах</a:t>
            </a:r>
            <a:endParaRPr lang="en-US" altLang="ja-JP" b="1" dirty="0">
              <a:solidFill>
                <a:srgbClr val="C00000"/>
              </a:solidFill>
              <a:latin typeface="Arial" panose="020B0604020202020204" pitchFamily="34" charset="0"/>
              <a:ea typeface="ＭＳ ゴシック" panose="020B0609070205080204" pitchFamily="49" charset="-128"/>
              <a:cs typeface="メイリオ" pitchFamily="50" charset="-128"/>
            </a:endParaRPr>
          </a:p>
        </p:txBody>
      </p:sp>
      <p:sp>
        <p:nvSpPr>
          <p:cNvPr id="2" name="スライド番号プレースホルダー 1"/>
          <p:cNvSpPr>
            <a:spLocks noGrp="1"/>
          </p:cNvSpPr>
          <p:nvPr>
            <p:ph type="sldNum" sz="quarter" idx="12"/>
          </p:nvPr>
        </p:nvSpPr>
        <p:spPr>
          <a:xfrm>
            <a:off x="3662536"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15</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97658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3"/>
          <p:cNvGrpSpPr>
            <a:grpSpLocks noChangeAspect="1"/>
          </p:cNvGrpSpPr>
          <p:nvPr/>
        </p:nvGrpSpPr>
        <p:grpSpPr bwMode="auto">
          <a:xfrm>
            <a:off x="541337" y="962244"/>
            <a:ext cx="8134675" cy="5491092"/>
            <a:chOff x="467544" y="548680"/>
            <a:chExt cx="8136904" cy="4629314"/>
          </a:xfrm>
        </p:grpSpPr>
        <p:sp>
          <p:nvSpPr>
            <p:cNvPr id="4"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mn" sz="1600">
                  <a:latin typeface="メイリオ" pitchFamily="50" charset="-128"/>
                  <a:ea typeface="メイリオ" pitchFamily="50" charset="-128"/>
                  <a:cs typeface="メイリオ" pitchFamily="50" charset="-128"/>
                </a:rPr>
                <a:t>　Өмнө нь үйлдвэрлэлийн салбарт гарч байсан үйлдвэрлэлийн ослыг анхаарч дараах зүйлийг мэдэж байх ёстой.</a:t>
              </a:r>
              <a:endParaRPr lang="en-US" altLang="ja-JP" sz="1600">
                <a:latin typeface="メイリオ" pitchFamily="50" charset="-128"/>
                <a:ea typeface="メイリオ" pitchFamily="50" charset="-128"/>
                <a:cs typeface="メイリオ" pitchFamily="50" charset="-128"/>
              </a:endParaRPr>
            </a:p>
          </p:txBody>
        </p:sp>
        <p:sp>
          <p:nvSpPr>
            <p:cNvPr id="5" name="正方形/長方形 4"/>
            <p:cNvSpPr/>
            <p:nvPr/>
          </p:nvSpPr>
          <p:spPr>
            <a:xfrm>
              <a:off x="467544" y="548680"/>
              <a:ext cx="8136904" cy="4629314"/>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Bef>
                  <a:spcPts val="0"/>
                </a:spcBef>
                <a:spcAft>
                  <a:spcPts val="0"/>
                </a:spcAft>
                <a:defRPr/>
              </a:pPr>
              <a:endParaRPr lang="en-US" altLang="ja-JP" sz="1600" dirty="0">
                <a:solidFill>
                  <a:srgbClr val="C00000"/>
                </a:solidFill>
                <a:latin typeface="メイリオ" pitchFamily="50" charset="-128"/>
                <a:ea typeface="メイリオ" pitchFamily="50" charset="-128"/>
                <a:cs typeface="メイリオ" pitchFamily="50" charset="-128"/>
              </a:endParaRPr>
            </a:p>
            <a:p>
              <a:pPr rtl="0" fontAlgn="auto">
                <a:spcBef>
                  <a:spcPts val="0"/>
                </a:spcBef>
                <a:spcAft>
                  <a:spcPts val="0"/>
                </a:spcAft>
                <a:defRPr/>
              </a:pPr>
              <a:endParaRPr lang="ja-JP" altLang="en-US" sz="1600" dirty="0">
                <a:solidFill>
                  <a:srgbClr val="C00000"/>
                </a:solidFill>
                <a:latin typeface="メイリオ" pitchFamily="50" charset="-128"/>
                <a:ea typeface="メイリオ" pitchFamily="50" charset="-128"/>
                <a:cs typeface="メイリオ" pitchFamily="50" charset="-128"/>
              </a:endParaRPr>
            </a:p>
          </p:txBody>
        </p:sp>
      </p:grpSp>
      <p:sp>
        <p:nvSpPr>
          <p:cNvPr id="6" name="正方形/長方形 5"/>
          <p:cNvSpPr/>
          <p:nvPr/>
        </p:nvSpPr>
        <p:spPr>
          <a:xfrm>
            <a:off x="518610" y="458188"/>
            <a:ext cx="7509773" cy="369332"/>
          </a:xfrm>
          <a:prstGeom prst="rect">
            <a:avLst/>
          </a:prstGeom>
        </p:spPr>
        <p:txBody>
          <a:bodyPr wrap="square" rtlCol="0">
            <a:spAutoFit/>
          </a:bodyPr>
          <a:lstStyle/>
          <a:p>
            <a:pPr rtl="0" fontAlgn="auto">
              <a:spcBef>
                <a:spcPts val="0"/>
              </a:spcBef>
              <a:spcAft>
                <a:spcPts val="0"/>
              </a:spcAft>
              <a:defRPr/>
            </a:pPr>
            <a:r>
              <a:rPr lang="mn">
                <a:solidFill>
                  <a:srgbClr val="0000CC"/>
                </a:solidFill>
                <a:latin typeface="Arial" panose="020B0604020202020204" pitchFamily="34" charset="0"/>
                <a:ea typeface="ＭＳ ゴシック" panose="020B0609070205080204" pitchFamily="49" charset="-128"/>
                <a:cs typeface="メイリオ" pitchFamily="50" charset="-128"/>
              </a:rPr>
              <a:t>[Ослоос урьдчилан сэргийлэх арга хэмжээний жишээ: Унах ]</a:t>
            </a:r>
          </a:p>
        </p:txBody>
      </p:sp>
      <p:sp>
        <p:nvSpPr>
          <p:cNvPr id="10" name="テキスト ボックス 9"/>
          <p:cNvSpPr txBox="1"/>
          <p:nvPr/>
        </p:nvSpPr>
        <p:spPr>
          <a:xfrm>
            <a:off x="5742395" y="4905543"/>
            <a:ext cx="2909553" cy="738664"/>
          </a:xfrm>
          <a:prstGeom prst="rect">
            <a:avLst/>
          </a:prstGeom>
          <a:noFill/>
        </p:spPr>
        <p:txBody>
          <a:bodyPr wrap="square" rtlCol="0">
            <a:spAutoFit/>
          </a:bodyPr>
          <a:lstStyle/>
          <a:p>
            <a:pPr rtl="0"/>
            <a:r>
              <a:rPr lang="mn" sz="1400" b="1" dirty="0">
                <a:latin typeface="Arial" panose="020B0604020202020204" pitchFamily="34" charset="0"/>
                <a:ea typeface="ＭＳ ゴシック" panose="020B0609070205080204" pitchFamily="49" charset="-128"/>
              </a:rPr>
              <a:t>Зураг 2: Унахаас хамгаалах систем (тоноглол)ийг бэхлэх төхөөрөмжийг суурилуулсан. </a:t>
            </a:r>
            <a:endParaRPr kumimoji="1" lang="ja-JP" altLang="en-US" sz="1400" b="1" dirty="0">
              <a:latin typeface="Arial" panose="020B0604020202020204" pitchFamily="34" charset="0"/>
              <a:ea typeface="ＭＳ ゴシック" panose="020B0609070205080204" pitchFamily="49" charset="-128"/>
            </a:endParaRPr>
          </a:p>
        </p:txBody>
      </p:sp>
      <p:sp>
        <p:nvSpPr>
          <p:cNvPr id="11" name="テキスト ボックス 10"/>
          <p:cNvSpPr txBox="1"/>
          <p:nvPr/>
        </p:nvSpPr>
        <p:spPr>
          <a:xfrm>
            <a:off x="5323383" y="5733256"/>
            <a:ext cx="3139118" cy="523220"/>
          </a:xfrm>
          <a:prstGeom prst="rect">
            <a:avLst/>
          </a:prstGeom>
          <a:noFill/>
        </p:spPr>
        <p:txBody>
          <a:bodyPr wrap="square" rtlCol="0">
            <a:spAutoFit/>
          </a:bodyPr>
          <a:lstStyle/>
          <a:p>
            <a:pPr rtl="0"/>
            <a:r>
              <a:rPr lang="mn" sz="1400" b="1" dirty="0">
                <a:latin typeface="Arial" panose="020B0604020202020204" pitchFamily="34" charset="0"/>
                <a:ea typeface="ＭＳ ゴシック" panose="020B0609070205080204" pitchFamily="49" charset="-128"/>
              </a:rPr>
              <a:t>Зураг 3: Ачааны машины тээш рүү өгсөх шат, тавцан тавьсан.</a:t>
            </a:r>
          </a:p>
        </p:txBody>
      </p:sp>
      <p:cxnSp>
        <p:nvCxnSpPr>
          <p:cNvPr id="13" name="直線矢印コネクタ 12"/>
          <p:cNvCxnSpPr>
            <a:cxnSpLocks/>
          </p:cNvCxnSpPr>
          <p:nvPr/>
        </p:nvCxnSpPr>
        <p:spPr>
          <a:xfrm flipV="1">
            <a:off x="6042358" y="4653136"/>
            <a:ext cx="0" cy="32034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pic>
        <p:nvPicPr>
          <p:cNvPr id="14" name="Picture 4" descr="C:\Users\mhu\SkyDrive\01厚労省委託H28\未熟練_陸運\マニュアル\pics\昇降設備2.jpg">
            <a:extLst>
              <a:ext uri="{FF2B5EF4-FFF2-40B4-BE49-F238E27FC236}">
                <a16:creationId xmlns:a16="http://schemas.microsoft.com/office/drawing/2014/main" id="{925EABAE-FCAB-4EC5-ACCA-8D4654C1E095}"/>
              </a:ext>
            </a:extLst>
          </p:cNvPr>
          <p:cNvPicPr>
            <a:picLocks noChangeAspect="1" noChangeArrowheads="1"/>
          </p:cNvPicPr>
          <p:nvPr/>
        </p:nvPicPr>
        <p:blipFill>
          <a:blip r:embed="rId2" cstate="print"/>
          <a:srcRect/>
          <a:stretch>
            <a:fillRect/>
          </a:stretch>
        </p:blipFill>
        <p:spPr bwMode="auto">
          <a:xfrm>
            <a:off x="3851921" y="4973477"/>
            <a:ext cx="1440159" cy="1263835"/>
          </a:xfrm>
          <a:prstGeom prst="rect">
            <a:avLst/>
          </a:prstGeom>
          <a:noFill/>
        </p:spPr>
      </p:pic>
      <p:pic>
        <p:nvPicPr>
          <p:cNvPr id="17" name="図 16">
            <a:extLst>
              <a:ext uri="{FF2B5EF4-FFF2-40B4-BE49-F238E27FC236}">
                <a16:creationId xmlns:a16="http://schemas.microsoft.com/office/drawing/2014/main" id="{74A622E0-5BE5-486F-8C8C-14D2BB220D49}"/>
              </a:ext>
            </a:extLst>
          </p:cNvPr>
          <p:cNvPicPr>
            <a:picLocks noChangeAspect="1"/>
          </p:cNvPicPr>
          <p:nvPr/>
        </p:nvPicPr>
        <p:blipFill>
          <a:blip r:embed="rId3">
            <a:lum bright="20000" contrast="20000"/>
          </a:blip>
          <a:stretch>
            <a:fillRect/>
          </a:stretch>
        </p:blipFill>
        <p:spPr>
          <a:xfrm>
            <a:off x="3912691" y="1288825"/>
            <a:ext cx="4403725" cy="3295305"/>
          </a:xfrm>
          <a:prstGeom prst="rect">
            <a:avLst/>
          </a:prstGeom>
        </p:spPr>
      </p:pic>
      <p:pic>
        <p:nvPicPr>
          <p:cNvPr id="18" name="図 17">
            <a:extLst>
              <a:ext uri="{FF2B5EF4-FFF2-40B4-BE49-F238E27FC236}">
                <a16:creationId xmlns:a16="http://schemas.microsoft.com/office/drawing/2014/main" id="{CF592FC5-5D53-4D3D-8FDE-0F936EF7B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649" y="1288825"/>
            <a:ext cx="2806239" cy="3741653"/>
          </a:xfrm>
          <a:prstGeom prst="rect">
            <a:avLst/>
          </a:prstGeom>
        </p:spPr>
      </p:pic>
      <p:sp>
        <p:nvSpPr>
          <p:cNvPr id="20" name="テキスト ボックス 19">
            <a:extLst>
              <a:ext uri="{FF2B5EF4-FFF2-40B4-BE49-F238E27FC236}">
                <a16:creationId xmlns:a16="http://schemas.microsoft.com/office/drawing/2014/main" id="{64AB1B12-8686-404F-93EC-E5EA82F5B34B}"/>
              </a:ext>
            </a:extLst>
          </p:cNvPr>
          <p:cNvSpPr txBox="1"/>
          <p:nvPr/>
        </p:nvSpPr>
        <p:spPr>
          <a:xfrm>
            <a:off x="681500" y="5013176"/>
            <a:ext cx="2882388" cy="738664"/>
          </a:xfrm>
          <a:prstGeom prst="rect">
            <a:avLst/>
          </a:prstGeom>
          <a:noFill/>
        </p:spPr>
        <p:txBody>
          <a:bodyPr wrap="square" rtlCol="0">
            <a:spAutoFit/>
          </a:bodyPr>
          <a:lstStyle/>
          <a:p>
            <a:pPr algn="ctr" rtl="0"/>
            <a:r>
              <a:rPr lang="mn" sz="1400" b="1" dirty="0">
                <a:latin typeface="Arial" panose="020B0604020202020204" pitchFamily="34" charset="0"/>
                <a:ea typeface="ＭＳ ゴシック" panose="020B0609070205080204" pitchFamily="49" charset="-128"/>
              </a:rPr>
              <a:t>Зураг 1: Унахаас хамгаалах систем (тоноглол)ийг бэхлэх төхөөрөмжийг суурилуулсан. </a:t>
            </a:r>
          </a:p>
        </p:txBody>
      </p:sp>
      <p:sp>
        <p:nvSpPr>
          <p:cNvPr id="2" name="スライド番号プレースホルダー 1"/>
          <p:cNvSpPr>
            <a:spLocks noGrp="1"/>
          </p:cNvSpPr>
          <p:nvPr>
            <p:ph type="sldNum" sz="quarter" idx="12"/>
          </p:nvPr>
        </p:nvSpPr>
        <p:spPr>
          <a:xfrm>
            <a:off x="3635896"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16</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97658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76672" y="1041918"/>
            <a:ext cx="5768317" cy="177546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mn">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mn">
                <a:solidFill>
                  <a:srgbClr val="0000CC"/>
                </a:solidFill>
                <a:latin typeface="Arial" panose="020B0604020202020204" pitchFamily="34" charset="0"/>
                <a:ea typeface="ＭＳ ゴシック" panose="020B0609070205080204" pitchFamily="49" charset="-128"/>
                <a:cs typeface="メイリオ" pitchFamily="50" charset="-128"/>
              </a:rPr>
              <a:t> Тохиолдол 1-1: </a:t>
            </a:r>
            <a:r>
              <a:rPr lang="mn" sz="1600">
                <a:solidFill>
                  <a:prstClr val="black"/>
                </a:solidFill>
                <a:latin typeface="Arial" panose="020B0604020202020204" pitchFamily="34" charset="0"/>
                <a:ea typeface="ＭＳ ゴシック" panose="020B0609070205080204" pitchFamily="49" charset="-128"/>
                <a:cs typeface="メイリオ" pitchFamily="50" charset="-128"/>
              </a:rPr>
              <a:t>Ажилчин нь хог хаях нүх рүү явж байгаа хогийн машиныг тогтоосон байрлал руу чиглүүлж байсан. Чиглүүлж дуусаад эргээд явтал түүнийг өөр нэг хогийн машин шүргэж,  ажилчин хогийн нүх рүү унах шахсан.</a:t>
            </a:r>
            <a:endParaRPr lang="en-US" altLang="ja-JP" dirty="0">
              <a:solidFill>
                <a:schemeClr val="bg1"/>
              </a:solidFill>
              <a:latin typeface="Arial" panose="020B0604020202020204" pitchFamily="34" charset="0"/>
              <a:ea typeface="ＭＳ ゴシック" panose="020B0609070205080204" pitchFamily="49" charset="-128"/>
              <a:cs typeface="メイリオ" pitchFamily="50" charset="-128"/>
            </a:endParaRPr>
          </a:p>
          <a:p>
            <a:pPr rtl="0">
              <a:defRPr/>
            </a:pPr>
            <a:endParaRPr lang="en-US" altLang="ja-JP" dirty="0">
              <a:solidFill>
                <a:prstClr val="black"/>
              </a:solidFill>
              <a:latin typeface="Arial" panose="020B0604020202020204" pitchFamily="34" charset="0"/>
              <a:ea typeface="ＭＳ ゴシック" panose="020B0609070205080204" pitchFamily="49" charset="-128"/>
              <a:cs typeface="メイリオ" pitchFamily="50" charset="-128"/>
            </a:endParaRPr>
          </a:p>
          <a:p>
            <a:pPr rtl="0">
              <a:defRPr/>
            </a:pPr>
            <a:endParaRPr lang="en-US" altLang="ja-JP" dirty="0">
              <a:solidFill>
                <a:prstClr val="black"/>
              </a:solidFill>
              <a:latin typeface="Arial" panose="020B0604020202020204" pitchFamily="34" charset="0"/>
              <a:ea typeface="ＭＳ ゴシック" panose="020B0609070205080204" pitchFamily="49" charset="-128"/>
              <a:cs typeface="メイリオ" pitchFamily="50" charset="-128"/>
            </a:endParaRPr>
          </a:p>
          <a:p>
            <a:pPr rtl="0">
              <a:defRPr/>
            </a:pPr>
            <a:endParaRPr lang="ja-JP" altLang="en-US" dirty="0">
              <a:solidFill>
                <a:prstClr val="black"/>
              </a:solidFill>
              <a:latin typeface="Arial" panose="020B0604020202020204" pitchFamily="34" charset="0"/>
              <a:ea typeface="ＭＳ ゴシック" panose="020B0609070205080204" pitchFamily="49" charset="-128"/>
              <a:cs typeface="メイリオ" pitchFamily="50" charset="-128"/>
            </a:endParaRPr>
          </a:p>
        </p:txBody>
      </p:sp>
      <p:sp>
        <p:nvSpPr>
          <p:cNvPr id="7" name="テキスト ボックス 6"/>
          <p:cNvSpPr txBox="1"/>
          <p:nvPr/>
        </p:nvSpPr>
        <p:spPr>
          <a:xfrm>
            <a:off x="476672" y="332656"/>
            <a:ext cx="4743400" cy="369332"/>
          </a:xfrm>
          <a:prstGeom prst="rect">
            <a:avLst/>
          </a:prstGeom>
          <a:noFill/>
        </p:spPr>
        <p:txBody>
          <a:bodyPr wrap="square" rtlCol="0">
            <a:spAutoFit/>
          </a:bodyPr>
          <a:lstStyle/>
          <a:p>
            <a:pPr rtl="0"/>
            <a:r>
              <a:rPr lang="en-US"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rPr>
              <a:t>[</a:t>
            </a:r>
            <a:r>
              <a:rPr lang="mn"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rPr>
              <a:t>Аюултай үйлдлүүдийн жишээ Унах ]</a:t>
            </a:r>
            <a:endParaRPr lang="ja-JP" altLang="en-US"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endParaRPr>
          </a:p>
        </p:txBody>
      </p:sp>
      <p:pic>
        <p:nvPicPr>
          <p:cNvPr id="16" name="図 15">
            <a:extLst>
              <a:ext uri="{FF2B5EF4-FFF2-40B4-BE49-F238E27FC236}">
                <a16:creationId xmlns:a16="http://schemas.microsoft.com/office/drawing/2014/main" id="{C186091E-FBCA-48F4-A4A2-327ACB244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45" y="3486594"/>
            <a:ext cx="2555794" cy="1814614"/>
          </a:xfrm>
          <a:prstGeom prst="rect">
            <a:avLst/>
          </a:prstGeom>
        </p:spPr>
      </p:pic>
      <p:pic>
        <p:nvPicPr>
          <p:cNvPr id="17" name="図 16">
            <a:extLst>
              <a:ext uri="{FF2B5EF4-FFF2-40B4-BE49-F238E27FC236}">
                <a16:creationId xmlns:a16="http://schemas.microsoft.com/office/drawing/2014/main" id="{81AC09F6-2A21-4847-9939-5B400B1A3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627" y="903123"/>
            <a:ext cx="1914259" cy="1914259"/>
          </a:xfrm>
          <a:prstGeom prst="rect">
            <a:avLst/>
          </a:prstGeom>
        </p:spPr>
      </p:pic>
      <p:sp>
        <p:nvSpPr>
          <p:cNvPr id="19" name="正方形/長方形 18">
            <a:extLst>
              <a:ext uri="{FF2B5EF4-FFF2-40B4-BE49-F238E27FC236}">
                <a16:creationId xmlns:a16="http://schemas.microsoft.com/office/drawing/2014/main" id="{97E3BFAA-CB61-48C3-9C78-3D88FDEB6811}"/>
              </a:ext>
            </a:extLst>
          </p:cNvPr>
          <p:cNvSpPr/>
          <p:nvPr/>
        </p:nvSpPr>
        <p:spPr bwMode="auto">
          <a:xfrm>
            <a:off x="476672" y="3411335"/>
            <a:ext cx="5777382" cy="221732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spAutoFit/>
          </a:bodyPr>
          <a:lstStyle/>
          <a:p>
            <a:pPr marL="266700" indent="-266700" rtl="0">
              <a:defRPr/>
            </a:pPr>
            <a:r>
              <a:rPr lang="mn">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mn">
                <a:solidFill>
                  <a:srgbClr val="0000CC"/>
                </a:solidFill>
                <a:latin typeface="Arial" panose="020B0604020202020204" pitchFamily="34" charset="0"/>
                <a:ea typeface="ＭＳ ゴシック" panose="020B0609070205080204" pitchFamily="49" charset="-128"/>
                <a:cs typeface="メイリオ" pitchFamily="50" charset="-128"/>
              </a:rPr>
              <a:t> Тохиолдол 1-2: </a:t>
            </a:r>
            <a:r>
              <a:rPr lang="mn" sz="1600">
                <a:solidFill>
                  <a:prstClr val="black"/>
                </a:solidFill>
                <a:latin typeface="Arial" panose="020B0604020202020204" pitchFamily="34" charset="0"/>
                <a:ea typeface="ＭＳ ゴシック" panose="020B0609070205080204" pitchFamily="49" charset="-128"/>
                <a:cs typeface="メイリオ" pitchFamily="50" charset="-128"/>
              </a:rPr>
              <a:t>Ажилчин нь тус бүр нь 15 кг жинтэй 25 ширхэг цаасан хайрцаг бүхий баримт бичгийн хаягдлыг ачаалж байсан. Дараа нь ачааг брезентээр хучиж эхэлсэн. Эхлээд зүүн талыг хучсан. Дараа нь бүх гадаргууг хучих зорилгоор тээшний баруун талын тавцан болон тээшний хаалт хооронд явж байгаад хөл алдаж унахаа шахсан.</a:t>
            </a:r>
            <a:endParaRPr lang="en-US" altLang="ja-JP" dirty="0">
              <a:solidFill>
                <a:schemeClr val="bg1"/>
              </a:solidFill>
              <a:latin typeface="Arial" panose="020B0604020202020204" pitchFamily="34" charset="0"/>
              <a:ea typeface="ＭＳ ゴシック" panose="020B0609070205080204" pitchFamily="49" charset="-128"/>
              <a:cs typeface="メイリオ" pitchFamily="50" charset="-128"/>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17</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320437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208584"/>
            <a:ext cx="8207126" cy="4956720"/>
            <a:chOff x="467544" y="137184"/>
            <a:chExt cx="8136904" cy="5143682"/>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mn" sz="1600">
                  <a:solidFill>
                    <a:prstClr val="black"/>
                  </a:solidFill>
                  <a:latin typeface="メイリオ" pitchFamily="50" charset="-128"/>
                  <a:ea typeface="メイリオ" pitchFamily="50" charset="-128"/>
                  <a:cs typeface="メイリオ" pitchFamily="50" charset="-128"/>
                </a:rPr>
                <a:t>　Өмнө нь үйлдвэрлэлийн салбарт гарч байсан үйлдвэрлэлийн ослыг анхаарч дараах зүйлийг мэдэж байх ёстой.</a:t>
              </a:r>
              <a:endParaRPr lang="en-US" altLang="ja-JP" sz="1600">
                <a:solidFill>
                  <a:prstClr val="black"/>
                </a:solidFill>
                <a:latin typeface="メイリオ" pitchFamily="50" charset="-128"/>
                <a:ea typeface="メイリオ" pitchFamily="50" charset="-128"/>
                <a:cs typeface="メイリオ" pitchFamily="50" charset="-128"/>
              </a:endParaRPr>
            </a:p>
          </p:txBody>
        </p:sp>
        <p:sp>
          <p:nvSpPr>
            <p:cNvPr id="6" name="正方形/長方形 5"/>
            <p:cNvSpPr/>
            <p:nvPr/>
          </p:nvSpPr>
          <p:spPr>
            <a:xfrm>
              <a:off x="467544" y="137184"/>
              <a:ext cx="8136904" cy="514368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marL="268288" indent="-268288" rtl="0">
                <a:defRPr/>
              </a:pP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marL="268288" indent="-268288" rtl="0">
                <a:defRPr/>
              </a:pPr>
              <a:r>
                <a:rPr lang="mn">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a:solidFill>
                    <a:srgbClr val="0000CC"/>
                  </a:solidFill>
                  <a:latin typeface="Arial" panose="020B0604020202020204" pitchFamily="34" charset="0"/>
                  <a:ea typeface="メイリオ" pitchFamily="50" charset="-128"/>
                  <a:cs typeface="Arial" panose="020B0604020202020204" pitchFamily="34" charset="0"/>
                </a:rPr>
                <a:t>	Гартаа юм барьж явах нь халтирч, бүдэрч унах аюултай.</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442913" indent="-174625" rtl="0">
                <a:defRPr/>
              </a:pPr>
              <a:r>
                <a:rPr lang="mn" sz="1600">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600">
                  <a:solidFill>
                    <a:srgbClr val="0000CC"/>
                  </a:solidFill>
                  <a:latin typeface="Arial" panose="020B0604020202020204" pitchFamily="34" charset="0"/>
                  <a:ea typeface="メイリオ" pitchFamily="50" charset="-128"/>
                  <a:cs typeface="Arial" panose="020B0604020202020204" pitchFamily="34" charset="0"/>
                </a:rPr>
                <a:t>	</a:t>
              </a:r>
              <a:r>
                <a:rPr lang="mn" sz="1600">
                  <a:solidFill>
                    <a:prstClr val="black"/>
                  </a:solidFill>
                  <a:latin typeface="Arial" panose="020B0604020202020204" pitchFamily="34" charset="0"/>
                  <a:ea typeface="メイリオ" pitchFamily="50" charset="-128"/>
                  <a:cs typeface="Arial" panose="020B0604020202020204" pitchFamily="34" charset="0"/>
                </a:rPr>
                <a:t>Гартаа ямар нэгэн зүйл барьж явах нь </a:t>
              </a:r>
              <a:br>
                <a:rPr lang="en-US" sz="1600" dirty="0">
                  <a:solidFill>
                    <a:prstClr val="black"/>
                  </a:solidFill>
                  <a:latin typeface="Arial" panose="020B0604020202020204" pitchFamily="34" charset="0"/>
                  <a:ea typeface="メイリオ" pitchFamily="50" charset="-128"/>
                  <a:cs typeface="Arial" panose="020B0604020202020204" pitchFamily="34" charset="0"/>
                </a:rPr>
              </a:br>
              <a:r>
                <a:rPr lang="mn" sz="1600">
                  <a:solidFill>
                    <a:prstClr val="black"/>
                  </a:solidFill>
                  <a:latin typeface="Arial" panose="020B0604020202020204" pitchFamily="34" charset="0"/>
                  <a:ea typeface="メイリオ" pitchFamily="50" charset="-128"/>
                  <a:cs typeface="Arial" panose="020B0604020202020204" pitchFamily="34" charset="0"/>
                </a:rPr>
                <a:t>хөлийн өлмий харагдахгүй тул халтирах, бүдрэх, </a:t>
              </a:r>
              <a:br>
                <a:rPr lang="en-US" sz="1600" dirty="0">
                  <a:solidFill>
                    <a:prstClr val="black"/>
                  </a:solidFill>
                  <a:latin typeface="Arial" panose="020B0604020202020204" pitchFamily="34" charset="0"/>
                  <a:ea typeface="メイリオ" pitchFamily="50" charset="-128"/>
                  <a:cs typeface="Arial" panose="020B0604020202020204" pitchFamily="34" charset="0"/>
                </a:rPr>
              </a:br>
              <a:r>
                <a:rPr lang="mn" sz="1600">
                  <a:solidFill>
                    <a:prstClr val="black"/>
                  </a:solidFill>
                  <a:latin typeface="Arial" panose="020B0604020202020204" pitchFamily="34" charset="0"/>
                  <a:ea typeface="メイリオ" pitchFamily="50" charset="-128"/>
                  <a:cs typeface="Arial" panose="020B0604020202020204" pitchFamily="34" charset="0"/>
                </a:rPr>
                <a:t>тэнцвэрээ алдах зэрэг аюултай.</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442913" indent="-174625" rtl="0">
                <a:defRPr/>
              </a:pPr>
              <a:r>
                <a:rPr lang="mn" sz="160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600">
                  <a:solidFill>
                    <a:prstClr val="black"/>
                  </a:solidFill>
                  <a:latin typeface="Arial" panose="020B0604020202020204" pitchFamily="34" charset="0"/>
                  <a:ea typeface="メイリオ" pitchFamily="50" charset="-128"/>
                  <a:cs typeface="Arial" panose="020B0604020202020204" pitchFamily="34" charset="0"/>
                </a:rPr>
                <a:t>	Гартаа юм барьж шатаар өгсөх үед яарч огт болохгүй.</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defRPr/>
              </a:pPr>
              <a:endParaRPr lang="en-US"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a:defRPr/>
              </a:pPr>
              <a:r>
                <a:rPr lang="mn">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a:solidFill>
                    <a:srgbClr val="0000CC"/>
                  </a:solidFill>
                  <a:latin typeface="Arial" panose="020B0604020202020204" pitchFamily="34" charset="0"/>
                  <a:ea typeface="メイリオ" pitchFamily="50" charset="-128"/>
                  <a:cs typeface="Arial" panose="020B0604020202020204" pitchFamily="34" charset="0"/>
                </a:rPr>
                <a:t>	Шалыг аюулгүй байлгана: Эмхлэх (Seiri), Цэгцлэх (Seiton), Цэвэрлэх (Seiso), Цэвэр байлгах (Seiketsu).</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442913" indent="-174625" rtl="0">
                <a:defRPr/>
              </a:pPr>
              <a:r>
                <a:rPr lang="mn" sz="160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600">
                  <a:solidFill>
                    <a:prstClr val="black"/>
                  </a:solidFill>
                  <a:latin typeface="Arial" panose="020B0604020202020204" pitchFamily="34" charset="0"/>
                  <a:ea typeface="メイリオ" pitchFamily="50" charset="-128"/>
                  <a:cs typeface="Arial" panose="020B0604020202020204" pitchFamily="34" charset="0"/>
                </a:rPr>
                <a:t>	Нойтон шалыг хуурай болтол арчина. (Цэвэрлэхдээ нойтон шалнаас болгоомжилно.)</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442913" indent="-174625" rtl="0">
                <a:defRPr/>
              </a:pPr>
              <a:r>
                <a:rPr lang="mn" sz="160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	</a:t>
              </a:r>
              <a:r>
                <a:rPr lang="mn" sz="1600">
                  <a:solidFill>
                    <a:prstClr val="black"/>
                  </a:solidFill>
                  <a:latin typeface="Arial" panose="020B0604020202020204" pitchFamily="34" charset="0"/>
                  <a:ea typeface="メイリオ" pitchFamily="50" charset="-128"/>
                  <a:cs typeface="Arial" panose="020B0604020202020204" pitchFamily="34" charset="0"/>
                </a:rPr>
                <a:t>Ажлын байран дээр хэрэггүй зүйл орхиж хэзээ ч болохгүй. Хэн нэг нь бүдэрч унаж болзошгүй юм.</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defRPr/>
              </a:pPr>
              <a:endParaRPr lang="en-US"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a:defRPr/>
              </a:pPr>
              <a:r>
                <a:rPr lang="mn">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a:solidFill>
                    <a:srgbClr val="0000CC"/>
                  </a:solidFill>
                  <a:latin typeface="Arial" panose="020B0604020202020204" pitchFamily="34" charset="0"/>
                  <a:ea typeface="メイリオ" pitchFamily="50" charset="-128"/>
                  <a:cs typeface="Arial" panose="020B0604020202020204" pitchFamily="34" charset="0"/>
                </a:rPr>
                <a:t>	Том, хүнд зүйлийг зөөхдөө түрдэг тэрэг ашиглана.</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268288" rtl="0">
                <a:defRPr/>
              </a:pPr>
              <a:r>
                <a:rPr lang="mn" sz="1600">
                  <a:solidFill>
                    <a:prstClr val="black"/>
                  </a:solidFill>
                  <a:latin typeface="Arial" panose="020B0604020202020204" pitchFamily="34" charset="0"/>
                  <a:ea typeface="メイリオ" pitchFamily="50" charset="-128"/>
                  <a:cs typeface="Arial" panose="020B0604020202020204" pitchFamily="34" charset="0"/>
                </a:rPr>
                <a:t>Түрдэг тэрэг ашиглах боломжгүй бол хамтдаа өргөх </a:t>
              </a:r>
              <a:br>
                <a:rPr lang="en-US" sz="1600" dirty="0">
                  <a:solidFill>
                    <a:prstClr val="black"/>
                  </a:solidFill>
                  <a:latin typeface="Arial" panose="020B0604020202020204" pitchFamily="34" charset="0"/>
                  <a:ea typeface="メイリオ" pitchFamily="50" charset="-128"/>
                  <a:cs typeface="Arial" panose="020B0604020202020204" pitchFamily="34" charset="0"/>
                </a:rPr>
              </a:br>
              <a:r>
                <a:rPr lang="mn" sz="1600">
                  <a:solidFill>
                    <a:prstClr val="black"/>
                  </a:solidFill>
                  <a:latin typeface="Arial" panose="020B0604020202020204" pitchFamily="34" charset="0"/>
                  <a:ea typeface="メイリオ" pitchFamily="50" charset="-128"/>
                  <a:cs typeface="Arial" panose="020B0604020202020204" pitchFamily="34" charset="0"/>
                </a:rPr>
                <a:t>эсвэл хэд хэдэн хэсэгт хувааж зөөнө.</a:t>
              </a:r>
              <a:endParaRPr lang="en-US" altLang="ja-JP" sz="1600" dirty="0">
                <a:solidFill>
                  <a:prstClr val="black"/>
                </a:solidFill>
                <a:latin typeface="Arial" panose="020B0604020202020204" pitchFamily="34" charset="0"/>
                <a:ea typeface="メイリオ" pitchFamily="50" charset="-128"/>
                <a:cs typeface="Arial" panose="020B0604020202020204" pitchFamily="34" charset="0"/>
              </a:endParaRPr>
            </a:p>
            <a:p>
              <a:pPr marL="268288" indent="-268288" rtl="0">
                <a:defRPr/>
              </a:pPr>
              <a:endParaRPr lang="en-US"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a:defRPr/>
              </a:pPr>
              <a:r>
                <a:rPr lang="mn">
                  <a:solidFill>
                    <a:srgbClr val="0000CC"/>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a:solidFill>
                    <a:srgbClr val="0000CC"/>
                  </a:solidFill>
                  <a:latin typeface="Arial" panose="020B0604020202020204" pitchFamily="34" charset="0"/>
                  <a:ea typeface="メイリオ" pitchFamily="50" charset="-128"/>
                  <a:cs typeface="Arial" panose="020B0604020202020204" pitchFamily="34" charset="0"/>
                </a:rPr>
                <a:t>	Халтирдаггүй гутал өмсөнө.</a:t>
              </a:r>
              <a:endParaRPr lang="en-US" altLang="ja-JP" dirty="0">
                <a:solidFill>
                  <a:srgbClr val="0000CC"/>
                </a:solidFill>
                <a:latin typeface="Arial" panose="020B0604020202020204" pitchFamily="34" charset="0"/>
                <a:ea typeface="メイリオ" pitchFamily="50" charset="-128"/>
                <a:cs typeface="Arial" panose="020B0604020202020204" pitchFamily="34" charset="0"/>
              </a:endParaRPr>
            </a:p>
            <a:p>
              <a:pPr marL="268288" indent="-268288" rtl="0">
                <a:defRPr/>
              </a:pPr>
              <a:endParaRPr lang="ja-JP" altLang="en-US" sz="1600" dirty="0">
                <a:solidFill>
                  <a:srgbClr val="0000CC"/>
                </a:solidFill>
                <a:latin typeface="Arial" panose="020B0604020202020204" pitchFamily="34" charset="0"/>
                <a:ea typeface="メイリオ" pitchFamily="50" charset="-128"/>
                <a:cs typeface="Arial" panose="020B0604020202020204" pitchFamily="34" charset="0"/>
              </a:endParaRPr>
            </a:p>
          </p:txBody>
        </p:sp>
      </p:grpSp>
      <p:sp>
        <p:nvSpPr>
          <p:cNvPr id="7" name="正方形/長方形 6"/>
          <p:cNvSpPr/>
          <p:nvPr/>
        </p:nvSpPr>
        <p:spPr>
          <a:xfrm>
            <a:off x="395536" y="548680"/>
            <a:ext cx="8399479" cy="338554"/>
          </a:xfrm>
          <a:prstGeom prst="rect">
            <a:avLst/>
          </a:prstGeom>
        </p:spPr>
        <p:txBody>
          <a:bodyPr wrap="none" rtlCol="0">
            <a:spAutoFit/>
          </a:bodyPr>
          <a:lstStyle/>
          <a:p>
            <a:pPr rtl="0">
              <a:defRPr/>
            </a:pPr>
            <a:r>
              <a:rPr lang="mn" sz="1600" b="1" dirty="0">
                <a:solidFill>
                  <a:srgbClr val="C00000"/>
                </a:solidFill>
                <a:latin typeface="Arial" panose="020B0604020202020204" pitchFamily="34" charset="0"/>
                <a:ea typeface="ＭＳ ゴシック" panose="020B0609070205080204" pitchFamily="49" charset="-128"/>
                <a:cs typeface="メイリオ" pitchFamily="50" charset="-128"/>
              </a:rPr>
              <a:t>(3) Аюул, ослоос урьдчилан сэргийлэхэд анхаарах гол зүйлс: Халтирах / бүдрэх</a:t>
            </a:r>
          </a:p>
        </p:txBody>
      </p:sp>
      <p:pic>
        <p:nvPicPr>
          <p:cNvPr id="8" name="Picture 3" descr="C:\Users\mhu\SkyDrive\01厚労省委託H28\未熟練_陸運\マニュアル\pics\HH転倒(冷凍庫)C.jpg"/>
          <p:cNvPicPr>
            <a:picLocks noChangeAspect="1" noChangeArrowheads="1"/>
          </p:cNvPicPr>
          <p:nvPr/>
        </p:nvPicPr>
        <p:blipFill>
          <a:blip r:embed="rId2" cstate="print"/>
          <a:srcRect/>
          <a:stretch>
            <a:fillRect/>
          </a:stretch>
        </p:blipFill>
        <p:spPr bwMode="auto">
          <a:xfrm>
            <a:off x="7111097" y="1453350"/>
            <a:ext cx="1285258" cy="1432042"/>
          </a:xfrm>
          <a:prstGeom prst="rect">
            <a:avLst/>
          </a:prstGeom>
          <a:noFill/>
        </p:spPr>
      </p:pic>
      <p:pic>
        <p:nvPicPr>
          <p:cNvPr id="9" name="Picture 2" descr="C:\Users\mhu\SkyDrive\01厚労省委託H28\未熟練_陸運\マニュアル\HH資料\陸運転倒HH01.jpg"/>
          <p:cNvPicPr>
            <a:picLocks noChangeAspect="1" noChangeArrowheads="1"/>
          </p:cNvPicPr>
          <p:nvPr/>
        </p:nvPicPr>
        <p:blipFill>
          <a:blip r:embed="rId3" cstate="print"/>
          <a:srcRect/>
          <a:stretch>
            <a:fillRect/>
          </a:stretch>
        </p:blipFill>
        <p:spPr bwMode="auto">
          <a:xfrm>
            <a:off x="6714927" y="4562200"/>
            <a:ext cx="1814602" cy="1296144"/>
          </a:xfrm>
          <a:prstGeom prst="rect">
            <a:avLst/>
          </a:prstGeom>
          <a:noFill/>
        </p:spPr>
      </p:pic>
      <p:sp>
        <p:nvSpPr>
          <p:cNvPr id="2" name="スライド番号プレースホルダー 1"/>
          <p:cNvSpPr>
            <a:spLocks noGrp="1"/>
          </p:cNvSpPr>
          <p:nvPr>
            <p:ph type="sldNum" sz="quarter" idx="12"/>
          </p:nvPr>
        </p:nvSpPr>
        <p:spPr>
          <a:xfrm>
            <a:off x="3419872" y="6376243"/>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18</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645566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639BEBC-8ACB-4223-B89B-62F6B79AC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99390"/>
            <a:ext cx="5616623" cy="709030"/>
          </a:xfrm>
          <a:prstGeom prst="rect">
            <a:avLst/>
          </a:prstGeom>
        </p:spPr>
      </p:pic>
      <p:sp>
        <p:nvSpPr>
          <p:cNvPr id="14" name="正方形/長方形 13">
            <a:extLst>
              <a:ext uri="{FF2B5EF4-FFF2-40B4-BE49-F238E27FC236}">
                <a16:creationId xmlns:a16="http://schemas.microsoft.com/office/drawing/2014/main" id="{906564F2-1661-46FD-995D-4E550D8E9A09}"/>
              </a:ext>
            </a:extLst>
          </p:cNvPr>
          <p:cNvSpPr/>
          <p:nvPr/>
        </p:nvSpPr>
        <p:spPr>
          <a:xfrm>
            <a:off x="251520" y="836712"/>
            <a:ext cx="3243196" cy="400110"/>
          </a:xfrm>
          <a:prstGeom prst="rect">
            <a:avLst/>
          </a:prstGeom>
        </p:spPr>
        <p:txBody>
          <a:bodyPr wrap="none" rtlCol="0">
            <a:spAutoFit/>
          </a:bodyPr>
          <a:lstStyle/>
          <a:p>
            <a:pPr rtl="0">
              <a:defRPr/>
            </a:pPr>
            <a:r>
              <a:rPr lang="mn" sz="2000" b="1">
                <a:solidFill>
                  <a:srgbClr val="0000CC"/>
                </a:solidFill>
                <a:latin typeface="Arial" panose="020B0604020202020204" pitchFamily="34" charset="0"/>
                <a:ea typeface="ＭＳ ゴシック" panose="020B0609070205080204" pitchFamily="49" charset="-128"/>
                <a:cs typeface="メイリオ" pitchFamily="50" charset="-128"/>
              </a:rPr>
              <a:t>&lt;Унах гол шалтгаанууд&gt;</a:t>
            </a:r>
          </a:p>
        </p:txBody>
      </p:sp>
      <p:sp>
        <p:nvSpPr>
          <p:cNvPr id="15" name="正方形/長方形 14">
            <a:extLst>
              <a:ext uri="{FF2B5EF4-FFF2-40B4-BE49-F238E27FC236}">
                <a16:creationId xmlns:a16="http://schemas.microsoft.com/office/drawing/2014/main" id="{B2AB0D4C-1BE7-4E23-89C8-30C751689E66}"/>
              </a:ext>
            </a:extLst>
          </p:cNvPr>
          <p:cNvSpPr/>
          <p:nvPr/>
        </p:nvSpPr>
        <p:spPr>
          <a:xfrm>
            <a:off x="251520" y="3917411"/>
            <a:ext cx="8330550" cy="338554"/>
          </a:xfrm>
          <a:prstGeom prst="rect">
            <a:avLst/>
          </a:prstGeom>
        </p:spPr>
        <p:txBody>
          <a:bodyPr wrap="none" rtlCol="0">
            <a:spAutoFit/>
          </a:bodyPr>
          <a:lstStyle/>
          <a:p>
            <a:pPr rtl="0">
              <a:defRPr/>
            </a:pPr>
            <a:r>
              <a:rPr lang="mn" sz="1600" b="1" dirty="0">
                <a:solidFill>
                  <a:srgbClr val="0000CC"/>
                </a:solidFill>
                <a:latin typeface="Arial" panose="020B0604020202020204" pitchFamily="34" charset="0"/>
                <a:ea typeface="ＭＳ ゴシック" panose="020B0609070205080204" pitchFamily="49" charset="-128"/>
                <a:cs typeface="メイリオ" pitchFamily="50" charset="-128"/>
              </a:rPr>
              <a:t>&lt;Аюул, ослоос урьдчилан сэргийлэхэд анхаарах гол зүйлс: Халтирах / бүдрэх&gt;</a:t>
            </a:r>
          </a:p>
        </p:txBody>
      </p:sp>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19</a:t>
            </a:fld>
            <a:endParaRPr kumimoji="1" lang="ja-JP" altLang="en-US" dirty="0">
              <a:latin typeface="Arial" panose="020B0604020202020204" pitchFamily="34" charset="0"/>
              <a:ea typeface="ＭＳ ゴシック" panose="020B0609070205080204" pitchFamily="49" charset="-128"/>
            </a:endParaRPr>
          </a:p>
        </p:txBody>
      </p:sp>
      <p:pic>
        <p:nvPicPr>
          <p:cNvPr id="10" name="図 9">
            <a:extLst>
              <a:ext uri="{FF2B5EF4-FFF2-40B4-BE49-F238E27FC236}">
                <a16:creationId xmlns:a16="http://schemas.microsoft.com/office/drawing/2014/main" id="{8A2A5DC3-B1ED-47B3-86DE-E575A1C37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956" y="1217040"/>
            <a:ext cx="8900320" cy="2664000"/>
          </a:xfrm>
          <a:prstGeom prst="rect">
            <a:avLst/>
          </a:prstGeom>
        </p:spPr>
      </p:pic>
      <p:pic>
        <p:nvPicPr>
          <p:cNvPr id="12" name="図 11">
            <a:extLst>
              <a:ext uri="{FF2B5EF4-FFF2-40B4-BE49-F238E27FC236}">
                <a16:creationId xmlns:a16="http://schemas.microsoft.com/office/drawing/2014/main" id="{62AD7DBB-DC9D-472C-8784-B419D3FDB8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956" y="4238115"/>
            <a:ext cx="8892000" cy="2140248"/>
          </a:xfrm>
          <a:prstGeom prst="rect">
            <a:avLst/>
          </a:prstGeom>
        </p:spPr>
      </p:pic>
      <p:sp>
        <p:nvSpPr>
          <p:cNvPr id="5" name="テキスト ボックス 4">
            <a:extLst>
              <a:ext uri="{FF2B5EF4-FFF2-40B4-BE49-F238E27FC236}">
                <a16:creationId xmlns:a16="http://schemas.microsoft.com/office/drawing/2014/main" id="{6E4A7027-8814-426E-8B5A-A7583CB6911D}"/>
              </a:ext>
            </a:extLst>
          </p:cNvPr>
          <p:cNvSpPr txBox="1"/>
          <p:nvPr/>
        </p:nvSpPr>
        <p:spPr>
          <a:xfrm>
            <a:off x="611560" y="272288"/>
            <a:ext cx="4537672" cy="246221"/>
          </a:xfrm>
          <a:prstGeom prst="rect">
            <a:avLst/>
          </a:prstGeom>
          <a:solidFill>
            <a:srgbClr val="F1C502"/>
          </a:solidFill>
        </p:spPr>
        <p:txBody>
          <a:bodyPr vert="horz" wrap="square" lIns="0" tIns="0" rIns="0" bIns="0" rtlCol="0">
            <a:spAutoFit/>
          </a:bodyPr>
          <a:lstStyle/>
          <a:p>
            <a:pPr rtl="0"/>
            <a:r>
              <a:rPr lang="mn" sz="1600" b="1" dirty="0">
                <a:latin typeface="Arial" panose="020B0604020202020204" pitchFamily="34" charset="0"/>
                <a:ea typeface="ＭＳ ゴシック" panose="020B0609070205080204" pitchFamily="49" charset="-128"/>
              </a:rPr>
              <a:t>Халтирах, бүдэрч унах ослыг үгүй болгоё</a:t>
            </a:r>
            <a:endParaRPr kumimoji="1" lang="ja-JP" altLang="en-US" sz="1600" b="1" dirty="0">
              <a:latin typeface="Arial" panose="020B0604020202020204" pitchFamily="34" charset="0"/>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54F5F65C-4691-4298-B747-00C67DB69C79}"/>
              </a:ext>
            </a:extLst>
          </p:cNvPr>
          <p:cNvSpPr txBox="1"/>
          <p:nvPr/>
        </p:nvSpPr>
        <p:spPr>
          <a:xfrm>
            <a:off x="448690" y="1599546"/>
            <a:ext cx="1270000" cy="276999"/>
          </a:xfrm>
          <a:prstGeom prst="rect">
            <a:avLst/>
          </a:prstGeom>
          <a:noFill/>
        </p:spPr>
        <p:txBody>
          <a:bodyPr vert="horz" lIns="0" tIns="0" rIns="0" bIns="0" rtlCol="0">
            <a:spAutoFit/>
          </a:bodyPr>
          <a:lstStyle/>
          <a:p>
            <a:pPr algn="ctr" rtl="0"/>
            <a:r>
              <a:rPr lang="mn" b="1">
                <a:solidFill>
                  <a:schemeClr val="bg1"/>
                </a:solidFill>
                <a:latin typeface="Arial" panose="020B0604020202020204" pitchFamily="34" charset="0"/>
                <a:ea typeface="ＭＳ ゴシック" panose="020B0609070205080204" pitchFamily="49" charset="-128"/>
              </a:rPr>
              <a:t>Халтирах</a:t>
            </a:r>
            <a:endParaRPr kumimoji="1" lang="ja-JP" altLang="en-US" b="1" dirty="0">
              <a:solidFill>
                <a:schemeClr val="bg1"/>
              </a:solidFill>
              <a:latin typeface="Arial" panose="020B0604020202020204" pitchFamily="34" charset="0"/>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4D0B7F2F-EE52-4A81-834A-822158D984D5}"/>
              </a:ext>
            </a:extLst>
          </p:cNvPr>
          <p:cNvSpPr txBox="1"/>
          <p:nvPr/>
        </p:nvSpPr>
        <p:spPr>
          <a:xfrm>
            <a:off x="351673" y="2410051"/>
            <a:ext cx="2832441" cy="1329595"/>
          </a:xfrm>
          <a:prstGeom prst="rect">
            <a:avLst/>
          </a:prstGeom>
          <a:noFill/>
        </p:spPr>
        <p:txBody>
          <a:bodyPr vert="horz" wrap="square" lIns="0" tIns="0" rIns="0" bIns="0" rtlCol="0">
            <a:spAutoFit/>
          </a:bodyPr>
          <a:lstStyle/>
          <a:p>
            <a:pPr marL="84138" indent="-84138" rtl="0">
              <a:lnSpc>
                <a:spcPct val="90000"/>
              </a:lnSpc>
            </a:pPr>
            <a:r>
              <a:rPr lang="mn" sz="1200" dirty="0">
                <a:latin typeface="Arial" panose="020B0604020202020204" pitchFamily="34" charset="0"/>
                <a:ea typeface="ＭＳ ゴシック" panose="020B0609070205080204" pitchFamily="49" charset="-128"/>
              </a:rPr>
              <a:t>&lt;Гол шалтгаан&gt;</a:t>
            </a:r>
            <a:endParaRPr lang="en-US" sz="1200" dirty="0">
              <a:latin typeface="Arial" panose="020B0604020202020204" pitchFamily="34" charset="0"/>
              <a:ea typeface="ＭＳ ゴシック" panose="020B0609070205080204" pitchFamily="49" charset="-128"/>
            </a:endParaRPr>
          </a:p>
          <a:p>
            <a:pPr marL="84138" indent="-84138" rtl="0">
              <a:lnSpc>
                <a:spcPct val="90000"/>
              </a:lnSpc>
            </a:pPr>
            <a:endParaRPr kumimoji="1" lang="en-US" altLang="ja-JP" sz="1200" dirty="0">
              <a:latin typeface="Arial" panose="020B0604020202020204" pitchFamily="34" charset="0"/>
              <a:ea typeface="ＭＳ ゴシック" panose="020B0609070205080204" pitchFamily="49" charset="-128"/>
            </a:endParaRPr>
          </a:p>
          <a:p>
            <a:pPr marL="84138" indent="-84138" rtl="0">
              <a:lnSpc>
                <a:spcPct val="90000"/>
              </a:lnSpc>
            </a:pPr>
            <a:r>
              <a:rPr lang="mn" sz="1200" dirty="0">
                <a:latin typeface="Arial" panose="020B0604020202020204" pitchFamily="34" charset="0"/>
                <a:ea typeface="ＭＳ ゴシック" panose="020B0609070205080204" pitchFamily="49" charset="-128"/>
                <a:sym typeface="Wingdings 2" panose="05020102010507070707" pitchFamily="18" charset="2"/>
              </a:rPr>
              <a:t></a:t>
            </a:r>
            <a:r>
              <a:rPr lang="mn" sz="1200" dirty="0">
                <a:latin typeface="Arial" panose="020B0604020202020204" pitchFamily="34" charset="0"/>
                <a:ea typeface="ＭＳ ゴシック" panose="020B0609070205080204" pitchFamily="49" charset="-128"/>
              </a:rPr>
              <a:t> Шал нь гулгамтгай материалаар өнгөлөгдсөн.</a:t>
            </a:r>
            <a:endParaRPr kumimoji="1" lang="en-US" altLang="ja-JP" sz="1200" dirty="0">
              <a:latin typeface="Arial" panose="020B0604020202020204" pitchFamily="34" charset="0"/>
              <a:ea typeface="ＭＳ ゴシック" panose="020B0609070205080204" pitchFamily="49" charset="-128"/>
            </a:endParaRPr>
          </a:p>
          <a:p>
            <a:pPr marL="84138" indent="-84138" rtl="0">
              <a:lnSpc>
                <a:spcPct val="90000"/>
              </a:lnSpc>
            </a:pPr>
            <a:r>
              <a:rPr lang="mn" sz="1200" dirty="0">
                <a:latin typeface="Arial" panose="020B0604020202020204" pitchFamily="34" charset="0"/>
                <a:ea typeface="ＭＳ ゴシック" panose="020B0609070205080204" pitchFamily="49" charset="-128"/>
                <a:sym typeface="Wingdings 2" panose="05020102010507070707" pitchFamily="18" charset="2"/>
              </a:rPr>
              <a:t></a:t>
            </a:r>
            <a:r>
              <a:rPr lang="mn" sz="1200" dirty="0">
                <a:latin typeface="Arial" panose="020B0604020202020204" pitchFamily="34" charset="0"/>
                <a:ea typeface="ＭＳ ゴシック" panose="020B0609070205080204" pitchFamily="49" charset="-128"/>
              </a:rPr>
              <a:t> Шалан дээр ус эсвэл тос үсэрсэн.</a:t>
            </a:r>
            <a:endParaRPr kumimoji="1" lang="en-US" altLang="ja-JP" sz="1200" dirty="0">
              <a:latin typeface="Arial" panose="020B0604020202020204" pitchFamily="34" charset="0"/>
              <a:ea typeface="ＭＳ ゴシック" panose="020B0609070205080204" pitchFamily="49" charset="-128"/>
            </a:endParaRPr>
          </a:p>
          <a:p>
            <a:pPr marL="84138" indent="-84138" rtl="0">
              <a:lnSpc>
                <a:spcPct val="90000"/>
              </a:lnSpc>
            </a:pPr>
            <a:r>
              <a:rPr lang="mn" sz="1200" dirty="0">
                <a:latin typeface="Arial" panose="020B0604020202020204" pitchFamily="34" charset="0"/>
                <a:ea typeface="ＭＳ ゴシック" panose="020B0609070205080204" pitchFamily="49" charset="-128"/>
                <a:sym typeface="Wingdings 2" panose="05020102010507070707" pitchFamily="18" charset="2"/>
              </a:rPr>
              <a:t></a:t>
            </a:r>
            <a:r>
              <a:rPr lang="mn" sz="1200" dirty="0">
                <a:latin typeface="Arial" panose="020B0604020202020204" pitchFamily="34" charset="0"/>
                <a:ea typeface="ＭＳ ゴシック" panose="020B0609070205080204" pitchFamily="49" charset="-128"/>
              </a:rPr>
              <a:t> Шалан дээр гялгар уут, цаас зэрэг халтирах зүйл унасан.</a:t>
            </a:r>
            <a:endParaRPr kumimoji="1" lang="en-US" altLang="ja-JP" sz="1200" dirty="0">
              <a:latin typeface="Arial" panose="020B0604020202020204" pitchFamily="34" charset="0"/>
              <a:ea typeface="ＭＳ ゴシック" panose="020B0609070205080204" pitchFamily="49" charset="-128"/>
            </a:endParaRPr>
          </a:p>
          <a:p>
            <a:pPr marL="84138" indent="-84138" rtl="0">
              <a:lnSpc>
                <a:spcPct val="90000"/>
              </a:lnSpc>
            </a:pPr>
            <a:r>
              <a:rPr lang="mn" sz="1200" dirty="0">
                <a:latin typeface="Arial" panose="020B0604020202020204" pitchFamily="34" charset="0"/>
                <a:ea typeface="ＭＳ ゴシック" panose="020B0609070205080204" pitchFamily="49" charset="-128"/>
                <a:sym typeface="Wingdings 2" panose="05020102010507070707" pitchFamily="18" charset="2"/>
              </a:rPr>
              <a:t></a:t>
            </a:r>
            <a:r>
              <a:rPr lang="mn" sz="1200" dirty="0">
                <a:latin typeface="Arial" panose="020B0604020202020204" pitchFamily="34" charset="0"/>
                <a:ea typeface="ＭＳ ゴシック" panose="020B0609070205080204" pitchFamily="49" charset="-128"/>
              </a:rPr>
              <a:t> Замын гадаргуу хөлдсөн.</a:t>
            </a:r>
            <a:endParaRPr kumimoji="1" lang="ja-JP" altLang="en-US" sz="1200" dirty="0">
              <a:latin typeface="Arial" panose="020B0604020202020204" pitchFamily="34" charset="0"/>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D43CE76B-0A25-47CA-B712-3306B268F988}"/>
              </a:ext>
            </a:extLst>
          </p:cNvPr>
          <p:cNvSpPr txBox="1"/>
          <p:nvPr/>
        </p:nvSpPr>
        <p:spPr>
          <a:xfrm>
            <a:off x="3429860" y="1599546"/>
            <a:ext cx="1270000" cy="276999"/>
          </a:xfrm>
          <a:prstGeom prst="rect">
            <a:avLst/>
          </a:prstGeom>
          <a:noFill/>
        </p:spPr>
        <p:txBody>
          <a:bodyPr vert="horz" lIns="0" tIns="0" rIns="0" bIns="0" rtlCol="0">
            <a:spAutoFit/>
          </a:bodyPr>
          <a:lstStyle/>
          <a:p>
            <a:pPr algn="ctr" rtl="0"/>
            <a:r>
              <a:rPr lang="mn" b="1">
                <a:solidFill>
                  <a:schemeClr val="bg1"/>
                </a:solidFill>
                <a:latin typeface="Arial" panose="020B0604020202020204" pitchFamily="34" charset="0"/>
                <a:ea typeface="ＭＳ ゴシック" panose="020B0609070205080204" pitchFamily="49" charset="-128"/>
              </a:rPr>
              <a:t>Бүдрэх</a:t>
            </a:r>
            <a:endParaRPr kumimoji="1" lang="ja-JP" altLang="en-US" b="1" dirty="0">
              <a:solidFill>
                <a:schemeClr val="bg1"/>
              </a:solidFill>
              <a:latin typeface="Arial" panose="020B0604020202020204" pitchFamily="34" charset="0"/>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C9C0A73F-ED63-4A80-8352-B796A96AFCFC}"/>
              </a:ext>
            </a:extLst>
          </p:cNvPr>
          <p:cNvSpPr txBox="1"/>
          <p:nvPr/>
        </p:nvSpPr>
        <p:spPr>
          <a:xfrm>
            <a:off x="3338952" y="2376001"/>
            <a:ext cx="2721816" cy="1107996"/>
          </a:xfrm>
          <a:prstGeom prst="rect">
            <a:avLst/>
          </a:prstGeom>
          <a:noFill/>
        </p:spPr>
        <p:txBody>
          <a:bodyPr vert="horz" wrap="square" lIns="0" tIns="0" rIns="0" bIns="0" rtlCol="0">
            <a:spAutoFit/>
          </a:bodyPr>
          <a:lstStyle/>
          <a:p>
            <a:pPr rtl="0"/>
            <a:r>
              <a:rPr lang="mn" sz="1200" dirty="0">
                <a:latin typeface="Arial" panose="020B0604020202020204" pitchFamily="34" charset="0"/>
                <a:ea typeface="ＭＳ ゴシック" panose="020B0609070205080204" pitchFamily="49" charset="-128"/>
              </a:rPr>
              <a:t>&lt;Гол шалтгаан&gt;</a:t>
            </a:r>
            <a:endParaRPr lang="en-US" sz="1200" dirty="0">
              <a:latin typeface="Arial" panose="020B0604020202020204" pitchFamily="34" charset="0"/>
              <a:ea typeface="ＭＳ ゴシック" panose="020B0609070205080204" pitchFamily="49" charset="-128"/>
            </a:endParaRPr>
          </a:p>
          <a:p>
            <a:pPr rtl="0"/>
            <a:br>
              <a:rPr kumimoji="1" lang="id-ID" altLang="ja-JP" sz="1200" dirty="0">
                <a:latin typeface="Arial" panose="020B0604020202020204" pitchFamily="34" charset="0"/>
                <a:ea typeface="ＭＳ ゴシック" panose="020B0609070205080204" pitchFamily="49" charset="-128"/>
              </a:rPr>
            </a:br>
            <a:r>
              <a:rPr lang="mn" sz="1200" dirty="0">
                <a:latin typeface="Arial" panose="020B0604020202020204" pitchFamily="34" charset="0"/>
                <a:ea typeface="ＭＳ ゴシック" panose="020B0609070205080204" pitchFamily="49" charset="-128"/>
                <a:sym typeface="Wingdings 2" panose="05020102010507070707" pitchFamily="18" charset="2"/>
              </a:rPr>
              <a:t></a:t>
            </a:r>
            <a:r>
              <a:rPr lang="mn" sz="1200" dirty="0">
                <a:latin typeface="Arial" panose="020B0604020202020204" pitchFamily="34" charset="0"/>
                <a:ea typeface="ＭＳ ゴシック" panose="020B0609070205080204" pitchFamily="49" charset="-128"/>
              </a:rPr>
              <a:t> Шал нь тэгш бус, өндрийн түвшин зөрүүтэй байх.</a:t>
            </a:r>
            <a:br>
              <a:rPr kumimoji="1" lang="id-ID" altLang="ja-JP" sz="1200" dirty="0">
                <a:latin typeface="Arial" panose="020B0604020202020204" pitchFamily="34" charset="0"/>
                <a:ea typeface="ＭＳ ゴシック" panose="020B0609070205080204" pitchFamily="49" charset="-128"/>
              </a:rPr>
            </a:br>
            <a:r>
              <a:rPr lang="mn" sz="1200" dirty="0">
                <a:latin typeface="Arial" panose="020B0604020202020204" pitchFamily="34" charset="0"/>
                <a:ea typeface="ＭＳ ゴシック" panose="020B0609070205080204" pitchFamily="49" charset="-128"/>
                <a:sym typeface="Wingdings 2" panose="05020102010507070707" pitchFamily="18" charset="2"/>
              </a:rPr>
              <a:t></a:t>
            </a:r>
            <a:r>
              <a:rPr lang="mn" sz="1200" dirty="0">
                <a:latin typeface="Arial" panose="020B0604020202020204" pitchFamily="34" charset="0"/>
                <a:ea typeface="ＭＳ ゴシック" panose="020B0609070205080204" pitchFamily="49" charset="-128"/>
              </a:rPr>
              <a:t> Шалан дээр ачаа эсвэл бараа тавиад орхисон.</a:t>
            </a:r>
            <a:endParaRPr kumimoji="1" lang="ja-JP" altLang="en-US" sz="1200" dirty="0">
              <a:latin typeface="Arial" panose="020B0604020202020204" pitchFamily="34" charset="0"/>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A92DD2F7-2BB5-4535-AB1B-02064F96AA13}"/>
              </a:ext>
            </a:extLst>
          </p:cNvPr>
          <p:cNvSpPr txBox="1"/>
          <p:nvPr/>
        </p:nvSpPr>
        <p:spPr>
          <a:xfrm>
            <a:off x="6289967" y="1461046"/>
            <a:ext cx="1270000" cy="276999"/>
          </a:xfrm>
          <a:prstGeom prst="rect">
            <a:avLst/>
          </a:prstGeom>
          <a:noFill/>
        </p:spPr>
        <p:txBody>
          <a:bodyPr vert="horz" lIns="0" tIns="0" rIns="0" bIns="0" rtlCol="0">
            <a:spAutoFit/>
          </a:bodyPr>
          <a:lstStyle/>
          <a:p>
            <a:pPr algn="ctr" rtl="0"/>
            <a:r>
              <a:rPr lang="mn" b="1" dirty="0">
                <a:solidFill>
                  <a:schemeClr val="bg1"/>
                </a:solidFill>
                <a:latin typeface="Arial" panose="020B0604020202020204" pitchFamily="34" charset="0"/>
                <a:ea typeface="ＭＳ ゴシック" panose="020B0609070205080204" pitchFamily="49" charset="-128"/>
              </a:rPr>
              <a:t>Хий гишгэх</a:t>
            </a:r>
            <a:endParaRPr kumimoji="1" lang="ja-JP" altLang="en-US" b="1" dirty="0">
              <a:solidFill>
                <a:schemeClr val="bg1"/>
              </a:solidFill>
              <a:latin typeface="Arial" panose="020B0604020202020204" pitchFamily="34" charset="0"/>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5CBB81D7-16F1-4E88-B92B-41772B83655F}"/>
              </a:ext>
            </a:extLst>
          </p:cNvPr>
          <p:cNvSpPr txBox="1"/>
          <p:nvPr/>
        </p:nvSpPr>
        <p:spPr>
          <a:xfrm>
            <a:off x="6217965" y="2377289"/>
            <a:ext cx="2695325" cy="738664"/>
          </a:xfrm>
          <a:prstGeom prst="rect">
            <a:avLst/>
          </a:prstGeom>
          <a:noFill/>
        </p:spPr>
        <p:txBody>
          <a:bodyPr vert="horz" wrap="square" lIns="0" tIns="0" rIns="0" bIns="0" rtlCol="0">
            <a:spAutoFit/>
          </a:bodyPr>
          <a:lstStyle/>
          <a:p>
            <a:pPr marL="84138" indent="-84138" rtl="0"/>
            <a:r>
              <a:rPr lang="mn" sz="1200" dirty="0">
                <a:latin typeface="Arial" panose="020B0604020202020204" pitchFamily="34" charset="0"/>
                <a:ea typeface="ＭＳ ゴシック" panose="020B0609070205080204" pitchFamily="49" charset="-128"/>
              </a:rPr>
              <a:t>&lt;Гол шалтгаан&gt;</a:t>
            </a:r>
            <a:endParaRPr lang="en-US" sz="1200" dirty="0">
              <a:latin typeface="Arial" panose="020B0604020202020204" pitchFamily="34" charset="0"/>
              <a:ea typeface="ＭＳ ゴシック" panose="020B0609070205080204" pitchFamily="49" charset="-128"/>
            </a:endParaRPr>
          </a:p>
          <a:p>
            <a:pPr marL="84138" indent="-84138" rtl="0"/>
            <a:endParaRPr kumimoji="1" lang="en-US" altLang="ja-JP" sz="1200" dirty="0">
              <a:latin typeface="Arial" panose="020B0604020202020204" pitchFamily="34" charset="0"/>
              <a:ea typeface="ＭＳ ゴシック" panose="020B0609070205080204" pitchFamily="49" charset="-128"/>
            </a:endParaRPr>
          </a:p>
          <a:p>
            <a:pPr marL="84138" indent="-84138" rtl="0"/>
            <a:r>
              <a:rPr lang="mn" sz="1200" dirty="0">
                <a:latin typeface="Arial" panose="020B0604020202020204" pitchFamily="34" charset="0"/>
                <a:ea typeface="ＭＳ ゴシック" panose="020B0609070205080204" pitchFamily="49" charset="-128"/>
                <a:sym typeface="Wingdings 2" panose="05020102010507070707" pitchFamily="18" charset="2"/>
              </a:rPr>
              <a:t></a:t>
            </a:r>
            <a:r>
              <a:rPr lang="mn" sz="1200" dirty="0">
                <a:latin typeface="Arial" panose="020B0604020202020204" pitchFamily="34" charset="0"/>
                <a:ea typeface="ＭＳ ゴシック" panose="020B0609070205080204" pitchFamily="49" charset="-128"/>
              </a:rPr>
              <a:t>	Том юм барьсан тул хөлийн өлмий харагдахгүй байсан.</a:t>
            </a:r>
            <a:endParaRPr kumimoji="1" lang="ja-JP" altLang="en-US" sz="1200" dirty="0">
              <a:latin typeface="Arial" panose="020B0604020202020204" pitchFamily="34" charset="0"/>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id="{1AB4E8E9-6BD1-46DA-BB57-6CF216EC2528}"/>
              </a:ext>
            </a:extLst>
          </p:cNvPr>
          <p:cNvSpPr txBox="1"/>
          <p:nvPr/>
        </p:nvSpPr>
        <p:spPr>
          <a:xfrm>
            <a:off x="354670" y="4787813"/>
            <a:ext cx="2729521" cy="923330"/>
          </a:xfrm>
          <a:prstGeom prst="rect">
            <a:avLst/>
          </a:prstGeom>
          <a:noFill/>
        </p:spPr>
        <p:txBody>
          <a:bodyPr vert="horz" wrap="square" lIns="0" tIns="0" rIns="0" bIns="0" rtlCol="0">
            <a:spAutoFit/>
          </a:bodyPr>
          <a:lstStyle/>
          <a:p>
            <a:pPr marL="84138" indent="-84138" rtl="0"/>
            <a:r>
              <a:rPr lang="mn" sz="1200">
                <a:latin typeface="Arial" panose="020B0604020202020204" pitchFamily="34" charset="0"/>
                <a:ea typeface="ＭＳ ゴシック" panose="020B0609070205080204" pitchFamily="49" charset="-128"/>
                <a:sym typeface="Wingdings 2" panose="05020102010507070707" pitchFamily="18" charset="2"/>
              </a:rPr>
              <a:t></a:t>
            </a:r>
            <a:r>
              <a:rPr lang="mn" sz="1200">
                <a:latin typeface="Arial" panose="020B0604020202020204" pitchFamily="34" charset="0"/>
                <a:ea typeface="ＭＳ ゴシック" panose="020B0609070205080204" pitchFamily="49" charset="-128"/>
              </a:rPr>
              <a:t> Зам дээр юм тавьж орхихгүй байх</a:t>
            </a:r>
            <a:endParaRPr kumimoji="1" lang="en-US" altLang="ja-JP" sz="1200" dirty="0">
              <a:latin typeface="Arial" panose="020B0604020202020204" pitchFamily="34" charset="0"/>
              <a:ea typeface="ＭＳ ゴシック" panose="020B0609070205080204" pitchFamily="49" charset="-128"/>
            </a:endParaRPr>
          </a:p>
          <a:p>
            <a:pPr marL="84138" indent="-84138" rtl="0"/>
            <a:r>
              <a:rPr lang="mn" sz="1200">
                <a:latin typeface="Arial" panose="020B0604020202020204" pitchFamily="34" charset="0"/>
                <a:ea typeface="ＭＳ ゴシック" panose="020B0609070205080204" pitchFamily="49" charset="-128"/>
                <a:sym typeface="Wingdings 2" panose="05020102010507070707" pitchFamily="18" charset="2"/>
              </a:rPr>
              <a:t></a:t>
            </a:r>
            <a:r>
              <a:rPr lang="mn" sz="1200">
                <a:latin typeface="Arial" panose="020B0604020202020204" pitchFamily="34" charset="0"/>
                <a:ea typeface="ＭＳ ゴシック" panose="020B0609070205080204" pitchFamily="49" charset="-128"/>
              </a:rPr>
              <a:t> Шалыг (ус, тос, нунтаг гэх мэт) цэвэрлэх.</a:t>
            </a:r>
            <a:endParaRPr kumimoji="1" lang="en-US" altLang="ja-JP" sz="1200" dirty="0">
              <a:latin typeface="Arial" panose="020B0604020202020204" pitchFamily="34" charset="0"/>
              <a:ea typeface="ＭＳ ゴシック" panose="020B0609070205080204" pitchFamily="49" charset="-128"/>
            </a:endParaRPr>
          </a:p>
          <a:p>
            <a:pPr marL="84138" indent="-84138" rtl="0"/>
            <a:r>
              <a:rPr lang="mn" sz="1200">
                <a:latin typeface="Arial" panose="020B0604020202020204" pitchFamily="34" charset="0"/>
                <a:ea typeface="ＭＳ ゴシック" panose="020B0609070205080204" pitchFamily="49" charset="-128"/>
                <a:sym typeface="Wingdings 2" panose="05020102010507070707" pitchFamily="18" charset="2"/>
              </a:rPr>
              <a:t></a:t>
            </a:r>
            <a:r>
              <a:rPr lang="mn" sz="1200">
                <a:latin typeface="Arial" panose="020B0604020202020204" pitchFamily="34" charset="0"/>
                <a:ea typeface="ＭＳ ゴシック" panose="020B0609070205080204" pitchFamily="49" charset="-128"/>
              </a:rPr>
              <a:t> Шалны тэгш бус байдал, өндрийн түвшний зөрүүг арилгах.</a:t>
            </a:r>
            <a:endParaRPr kumimoji="1" lang="ja-JP" altLang="en-US" sz="1200" dirty="0">
              <a:latin typeface="Arial" panose="020B0604020202020204" pitchFamily="34" charset="0"/>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918165C2-00A4-4485-B100-779361600DF5}"/>
              </a:ext>
            </a:extLst>
          </p:cNvPr>
          <p:cNvSpPr txBox="1"/>
          <p:nvPr/>
        </p:nvSpPr>
        <p:spPr>
          <a:xfrm>
            <a:off x="3355169" y="4787813"/>
            <a:ext cx="2693498" cy="923330"/>
          </a:xfrm>
          <a:prstGeom prst="rect">
            <a:avLst/>
          </a:prstGeom>
          <a:noFill/>
        </p:spPr>
        <p:txBody>
          <a:bodyPr vert="horz" wrap="square" lIns="0" tIns="0" rIns="0" bIns="0" rtlCol="0">
            <a:spAutoFit/>
          </a:bodyPr>
          <a:lstStyle/>
          <a:p>
            <a:pPr marL="84138" indent="-84138" rtl="0"/>
            <a:r>
              <a:rPr lang="mn" sz="1200">
                <a:latin typeface="Arial" panose="020B0604020202020204" pitchFamily="34" charset="0"/>
                <a:ea typeface="ＭＳ ゴシック" panose="020B0609070205080204" pitchFamily="49" charset="-128"/>
                <a:sym typeface="Wingdings 2" panose="05020102010507070707" pitchFamily="18" charset="2"/>
              </a:rPr>
              <a:t></a:t>
            </a:r>
            <a:r>
              <a:rPr lang="mn" sz="1200">
                <a:latin typeface="Arial" panose="020B0604020202020204" pitchFamily="34" charset="0"/>
                <a:ea typeface="ＭＳ ゴシック" panose="020B0609070205080204" pitchFamily="49" charset="-128"/>
              </a:rPr>
              <a:t> Аливаа үйлдэл хийхдээ цаг хугацаа хангалттай байхаар зохицуулна.</a:t>
            </a:r>
            <a:endParaRPr kumimoji="1" lang="en-US" altLang="ja-JP" sz="1200" dirty="0">
              <a:latin typeface="Arial" panose="020B0604020202020204" pitchFamily="34" charset="0"/>
              <a:ea typeface="ＭＳ ゴシック" panose="020B0609070205080204" pitchFamily="49" charset="-128"/>
            </a:endParaRPr>
          </a:p>
          <a:p>
            <a:pPr marL="84138" indent="-84138" rtl="0"/>
            <a:r>
              <a:rPr lang="mn" sz="1200">
                <a:latin typeface="Arial" panose="020B0604020202020204" pitchFamily="34" charset="0"/>
                <a:ea typeface="ＭＳ ゴシック" panose="020B0609070205080204" pitchFamily="49" charset="-128"/>
                <a:sym typeface="Wingdings 2" panose="05020102010507070707" pitchFamily="18" charset="2"/>
              </a:rPr>
              <a:t>	</a:t>
            </a:r>
            <a:r>
              <a:rPr lang="mn" sz="1200">
                <a:latin typeface="Arial" panose="020B0604020202020204" pitchFamily="34" charset="0"/>
                <a:ea typeface="ＭＳ ゴシック" panose="020B0609070205080204" pitchFamily="49" charset="-128"/>
              </a:rPr>
              <a:t>Гулгамтгай газраар явахдаа ойр ойрхон алхаж явна.</a:t>
            </a:r>
            <a:endParaRPr kumimoji="1" lang="en-US" altLang="ja-JP" sz="1200" dirty="0">
              <a:latin typeface="Arial" panose="020B0604020202020204" pitchFamily="34" charset="0"/>
              <a:ea typeface="ＭＳ ゴシック" panose="020B0609070205080204" pitchFamily="49" charset="-128"/>
            </a:endParaRPr>
          </a:p>
          <a:p>
            <a:pPr marL="84138" indent="-84138" rtl="0"/>
            <a:r>
              <a:rPr lang="mn" sz="1200">
                <a:latin typeface="Arial" panose="020B0604020202020204" pitchFamily="34" charset="0"/>
                <a:ea typeface="ＭＳ ゴシック" panose="020B0609070205080204" pitchFamily="49" charset="-128"/>
                <a:sym typeface="Wingdings 2" panose="05020102010507070707" pitchFamily="18" charset="2"/>
              </a:rPr>
              <a:t></a:t>
            </a:r>
            <a:r>
              <a:rPr lang="mn" sz="1200">
                <a:latin typeface="Arial" panose="020B0604020202020204" pitchFamily="34" charset="0"/>
                <a:ea typeface="ＭＳ ゴシック" panose="020B0609070205080204" pitchFamily="49" charset="-128"/>
              </a:rPr>
              <a:t> Хөлийн өлмий харагдах байдлаар заавал ажиллана.</a:t>
            </a:r>
            <a:endParaRPr kumimoji="1" lang="ja-JP" altLang="en-US" sz="1200" dirty="0">
              <a:latin typeface="Arial" panose="020B0604020202020204" pitchFamily="34" charset="0"/>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D409C29E-B02E-42F9-9570-333721731424}"/>
              </a:ext>
            </a:extLst>
          </p:cNvPr>
          <p:cNvSpPr txBox="1"/>
          <p:nvPr/>
        </p:nvSpPr>
        <p:spPr>
          <a:xfrm>
            <a:off x="6211733" y="4787813"/>
            <a:ext cx="2693497" cy="1354217"/>
          </a:xfrm>
          <a:prstGeom prst="rect">
            <a:avLst/>
          </a:prstGeom>
          <a:noFill/>
        </p:spPr>
        <p:txBody>
          <a:bodyPr vert="horz" wrap="square" lIns="0" tIns="0" rIns="0" bIns="0" rtlCol="0">
            <a:spAutoFit/>
          </a:bodyPr>
          <a:lstStyle/>
          <a:p>
            <a:pPr marL="84138" indent="-84138" rtl="0"/>
            <a:r>
              <a:rPr lang="mn" sz="1100" dirty="0">
                <a:latin typeface="Arial" panose="020B0604020202020204" pitchFamily="34" charset="0"/>
                <a:ea typeface="ＭＳ ゴシック" panose="020B0609070205080204" pitchFamily="49" charset="-128"/>
                <a:sym typeface="Wingdings 2" panose="05020102010507070707" pitchFamily="18" charset="2"/>
              </a:rPr>
              <a:t>	</a:t>
            </a:r>
            <a:r>
              <a:rPr lang="mn" sz="1100" dirty="0">
                <a:latin typeface="Arial" panose="020B0604020202020204" pitchFamily="34" charset="0"/>
                <a:ea typeface="ＭＳ ゴシック" panose="020B0609070205080204" pitchFamily="49" charset="-128"/>
              </a:rPr>
              <a:t>Алхах, ажиллахад тохиромжтой гутал өмсөнө.</a:t>
            </a:r>
            <a:endParaRPr kumimoji="1" lang="en-US" altLang="ja-JP" sz="1100" dirty="0">
              <a:latin typeface="Arial" panose="020B0604020202020204" pitchFamily="34" charset="0"/>
              <a:ea typeface="ＭＳ ゴシック" panose="020B0609070205080204" pitchFamily="49" charset="-128"/>
            </a:endParaRPr>
          </a:p>
          <a:p>
            <a:pPr marL="84138" indent="-84138" rtl="0"/>
            <a:r>
              <a:rPr lang="mn" sz="1100" dirty="0">
                <a:latin typeface="Arial" panose="020B0604020202020204" pitchFamily="34" charset="0"/>
                <a:ea typeface="ＭＳ ゴシック" panose="020B0609070205080204" pitchFamily="49" charset="-128"/>
                <a:sym typeface="Wingdings 2" panose="05020102010507070707" pitchFamily="18" charset="2"/>
              </a:rPr>
              <a:t></a:t>
            </a:r>
            <a:r>
              <a:rPr lang="mn" sz="1100" dirty="0">
                <a:latin typeface="Arial" panose="020B0604020202020204" pitchFamily="34" charset="0"/>
                <a:ea typeface="ＭＳ ゴシック" panose="020B0609070205080204" pitchFamily="49" charset="-128"/>
              </a:rPr>
              <a:t> Эрсдэлийн мэдээллийг хуваалцахын тулд ажлын байрны аюултай хэсгийн газрын зургийг бэлтгэнэ.</a:t>
            </a:r>
            <a:endParaRPr kumimoji="1" lang="en-US" altLang="ja-JP" sz="1100" dirty="0">
              <a:latin typeface="Arial" panose="020B0604020202020204" pitchFamily="34" charset="0"/>
              <a:ea typeface="ＭＳ ゴシック" panose="020B0609070205080204" pitchFamily="49" charset="-128"/>
            </a:endParaRPr>
          </a:p>
          <a:p>
            <a:pPr marL="84138" indent="-84138" rtl="0"/>
            <a:r>
              <a:rPr lang="mn" sz="1100" dirty="0">
                <a:latin typeface="Arial" panose="020B0604020202020204" pitchFamily="34" charset="0"/>
                <a:ea typeface="ＭＳ ゴシック" panose="020B0609070205080204" pitchFamily="49" charset="-128"/>
                <a:sym typeface="Wingdings 2" panose="05020102010507070707" pitchFamily="18" charset="2"/>
              </a:rPr>
              <a:t></a:t>
            </a:r>
            <a:r>
              <a:rPr lang="mn" sz="1100" dirty="0">
                <a:latin typeface="Arial" panose="020B0604020202020204" pitchFamily="34" charset="0"/>
                <a:ea typeface="ＭＳ ゴシック" panose="020B0609070205080204" pitchFamily="49" charset="-128"/>
              </a:rPr>
              <a:t> Бүдэрч унаж болзошгүй газарт анхааруулах хуудас нааж, урьдчилан анхааруулна.</a:t>
            </a:r>
            <a:endParaRPr kumimoji="1" lang="ja-JP" altLang="en-US" sz="1100" dirty="0">
              <a:latin typeface="Arial" panose="020B0604020202020204" pitchFamily="34" charset="0"/>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A7F0D54E-E49D-44F6-B6A0-B804A7FE582F}"/>
              </a:ext>
            </a:extLst>
          </p:cNvPr>
          <p:cNvSpPr txBox="1"/>
          <p:nvPr/>
        </p:nvSpPr>
        <p:spPr>
          <a:xfrm>
            <a:off x="336278" y="4349558"/>
            <a:ext cx="2866741" cy="338554"/>
          </a:xfrm>
          <a:prstGeom prst="rect">
            <a:avLst/>
          </a:prstGeom>
          <a:noFill/>
        </p:spPr>
        <p:txBody>
          <a:bodyPr vert="horz" wrap="square" lIns="0" tIns="0" rIns="0" bIns="0" rtlCol="0">
            <a:spAutoFit/>
          </a:bodyPr>
          <a:lstStyle/>
          <a:p>
            <a:pPr algn="ctr" rtl="0"/>
            <a:r>
              <a:rPr lang="mn" sz="1200" b="1" dirty="0">
                <a:solidFill>
                  <a:schemeClr val="bg1"/>
                </a:solidFill>
                <a:latin typeface="Arial" panose="020B0604020202020204" pitchFamily="34" charset="0"/>
                <a:ea typeface="ＭＳ ゴシック" panose="020B0609070205080204" pitchFamily="49" charset="-128"/>
              </a:rPr>
              <a:t>4S </a:t>
            </a:r>
            <a:r>
              <a:rPr lang="mn" sz="1000" b="1" dirty="0">
                <a:solidFill>
                  <a:schemeClr val="bg1"/>
                </a:solidFill>
                <a:latin typeface="Arial" panose="020B0604020202020204" pitchFamily="34" charset="0"/>
                <a:ea typeface="ＭＳ ゴシック" panose="020B0609070205080204" pitchFamily="49" charset="-128"/>
              </a:rPr>
              <a:t>(Эмхлэх (Seiri), Цэгцлэх (Seiton), Цэвэрлэх (Seiso), Цэвэр байлгах (Seiketsu))</a:t>
            </a:r>
            <a:endParaRPr kumimoji="1" lang="ja-JP" altLang="en-US" sz="1200" b="1" dirty="0">
              <a:solidFill>
                <a:schemeClr val="bg1"/>
              </a:solidFill>
              <a:latin typeface="Arial" panose="020B0604020202020204" pitchFamily="34" charset="0"/>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E95FCF2A-A5DC-4455-808A-9667E80E44C1}"/>
              </a:ext>
            </a:extLst>
          </p:cNvPr>
          <p:cNvSpPr txBox="1"/>
          <p:nvPr/>
        </p:nvSpPr>
        <p:spPr>
          <a:xfrm>
            <a:off x="3302042" y="4324118"/>
            <a:ext cx="2772000" cy="369332"/>
          </a:xfrm>
          <a:prstGeom prst="rect">
            <a:avLst/>
          </a:prstGeom>
          <a:noFill/>
        </p:spPr>
        <p:txBody>
          <a:bodyPr vert="horz" wrap="square" lIns="0" tIns="0" rIns="0" bIns="0" rtlCol="0">
            <a:spAutoFit/>
          </a:bodyPr>
          <a:lstStyle/>
          <a:p>
            <a:pPr algn="ctr" rtl="0"/>
            <a:r>
              <a:rPr lang="mn" sz="1200" b="1" dirty="0">
                <a:solidFill>
                  <a:schemeClr val="bg1"/>
                </a:solidFill>
                <a:latin typeface="Arial" panose="020B0604020202020204" pitchFamily="34" charset="0"/>
                <a:ea typeface="ＭＳ ゴシック" panose="020B0609070205080204" pitchFamily="49" charset="-128"/>
              </a:rPr>
              <a:t>Халтирах, бүдрэхээс урьдчилан сэргийлэх ажлын арга</a:t>
            </a:r>
            <a:endParaRPr kumimoji="1" lang="ja-JP" altLang="en-US" sz="1200" b="1" dirty="0">
              <a:solidFill>
                <a:schemeClr val="bg1"/>
              </a:solidFill>
              <a:latin typeface="Arial" panose="020B0604020202020204" pitchFamily="34" charset="0"/>
              <a:ea typeface="ＭＳ ゴシック" panose="020B0609070205080204" pitchFamily="49" charset="-128"/>
            </a:endParaRPr>
          </a:p>
        </p:txBody>
      </p:sp>
      <p:sp>
        <p:nvSpPr>
          <p:cNvPr id="25" name="テキスト ボックス 24">
            <a:extLst>
              <a:ext uri="{FF2B5EF4-FFF2-40B4-BE49-F238E27FC236}">
                <a16:creationId xmlns:a16="http://schemas.microsoft.com/office/drawing/2014/main" id="{84A3EFCD-2574-4AEA-9505-D540F9A8C33B}"/>
              </a:ext>
            </a:extLst>
          </p:cNvPr>
          <p:cNvSpPr txBox="1"/>
          <p:nvPr/>
        </p:nvSpPr>
        <p:spPr>
          <a:xfrm>
            <a:off x="6150720" y="4361444"/>
            <a:ext cx="2772000" cy="246221"/>
          </a:xfrm>
          <a:prstGeom prst="rect">
            <a:avLst/>
          </a:prstGeom>
          <a:noFill/>
        </p:spPr>
        <p:txBody>
          <a:bodyPr vert="horz" wrap="square" lIns="0" tIns="0" rIns="0" bIns="0" rtlCol="0">
            <a:spAutoFit/>
          </a:bodyPr>
          <a:lstStyle/>
          <a:p>
            <a:pPr algn="ctr" rtl="0"/>
            <a:r>
              <a:rPr lang="mn" sz="1600" b="1" dirty="0">
                <a:solidFill>
                  <a:schemeClr val="bg1"/>
                </a:solidFill>
                <a:latin typeface="Arial" panose="020B0604020202020204" pitchFamily="34" charset="0"/>
                <a:ea typeface="ＭＳ ゴシック" panose="020B0609070205080204" pitchFamily="49" charset="-128"/>
              </a:rPr>
              <a:t>Бусад шийдэл</a:t>
            </a:r>
            <a:endParaRPr kumimoji="1" lang="ja-JP" altLang="en-US" sz="1600" b="1" dirty="0">
              <a:solidFill>
                <a:schemeClr val="bg1"/>
              </a:solidFill>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16755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CDDC0E5-F01E-444C-9FBA-7859CC770FB7}"/>
              </a:ext>
            </a:extLst>
          </p:cNvPr>
          <p:cNvSpPr>
            <a:spLocks noChangeArrowheads="1"/>
          </p:cNvSpPr>
          <p:nvPr/>
        </p:nvSpPr>
        <p:spPr bwMode="auto">
          <a:xfrm>
            <a:off x="179512" y="836713"/>
            <a:ext cx="7056784" cy="3955355"/>
          </a:xfrm>
          <a:prstGeom prst="roundRect">
            <a:avLst>
              <a:gd name="adj" fmla="val 5127"/>
            </a:avLst>
          </a:prstGeom>
          <a:solidFill>
            <a:srgbClr val="99CCFF">
              <a:alpha val="26000"/>
            </a:srgbClr>
          </a:solidFill>
          <a:ln w="12700">
            <a:solidFill>
              <a:schemeClr val="bg1">
                <a:lumMod val="50000"/>
              </a:schemeClr>
            </a:solidFill>
            <a:prstDash val="solid"/>
            <a:miter lim="800000"/>
            <a:headEnd/>
            <a:tailEnd/>
          </a:ln>
          <a:effectLst/>
        </p:spPr>
        <p:txBody>
          <a:bodyPr lIns="144000" tIns="0" rtlCol="0"/>
          <a:lstStyle/>
          <a:p>
            <a:pPr algn="just" rtl="0" fontAlgn="auto">
              <a:spcAft>
                <a:spcPts val="600"/>
              </a:spcAft>
              <a:defRPr/>
            </a:pPr>
            <a:r>
              <a:rPr lang="mn" sz="1400" b="1" dirty="0">
                <a:solidFill>
                  <a:srgbClr val="C00000"/>
                </a:solidFill>
                <a:latin typeface="Arial" panose="020B0604020202020204" pitchFamily="34" charset="0"/>
                <a:ea typeface="ＭＳ ゴシック" panose="020B0609070205080204" pitchFamily="49" charset="-128"/>
                <a:cs typeface="メイリオ" pitchFamily="50" charset="-128"/>
              </a:rPr>
              <a:t>1. Ажлын байранд янз бүрийн аюул байдаг гэдгийг ойлгуулах.</a:t>
            </a:r>
            <a:r>
              <a:rPr lang="mn" sz="1400" dirty="0">
                <a:solidFill>
                  <a:srgbClr val="C00000"/>
                </a:solidFill>
                <a:latin typeface="Arial" panose="020B0604020202020204" pitchFamily="34" charset="0"/>
                <a:ea typeface="ＭＳ ゴシック" panose="020B0609070205080204" pitchFamily="49" charset="-128"/>
                <a:cs typeface="メイリオ" pitchFamily="50" charset="-128"/>
              </a:rPr>
              <a:t>　</a:t>
            </a:r>
            <a:endParaRPr lang="en-US" altLang="ja-JP" sz="1400" dirty="0">
              <a:solidFill>
                <a:srgbClr val="C00000"/>
              </a:solidFill>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mn" sz="1400" b="1" dirty="0">
                <a:solidFill>
                  <a:srgbClr val="C00000"/>
                </a:solidFill>
                <a:latin typeface="Arial" panose="020B0604020202020204" pitchFamily="34" charset="0"/>
                <a:ea typeface="ＭＳ ゴシック" panose="020B0609070205080204" pitchFamily="49" charset="-128"/>
                <a:cs typeface="メイリオ" pitchFamily="50" charset="-128"/>
              </a:rPr>
              <a:t>2. Осол гарч "болзошгүй" тул аюултай гэж ойлгуулах. </a:t>
            </a:r>
            <a:r>
              <a:rPr lang="mn" sz="1400" b="1" dirty="0">
                <a:latin typeface="Arial" panose="020B0604020202020204" pitchFamily="34" charset="0"/>
                <a:ea typeface="ＭＳ ゴシック" panose="020B0609070205080204" pitchFamily="49" charset="-128"/>
                <a:cs typeface="メイリオ" pitchFamily="50" charset="-128"/>
              </a:rPr>
              <a:t>　</a:t>
            </a:r>
            <a:endParaRPr lang="en-US" altLang="ja-JP" sz="1400" b="1"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mn" sz="1400" b="1" dirty="0">
                <a:solidFill>
                  <a:srgbClr val="C00000"/>
                </a:solidFill>
                <a:latin typeface="Arial" panose="020B0604020202020204" pitchFamily="34" charset="0"/>
                <a:ea typeface="ＭＳ ゴシック" panose="020B0609070205080204" pitchFamily="49" charset="-128"/>
                <a:cs typeface="メイリオ" pitchFamily="50" charset="-128"/>
              </a:rPr>
              <a:t>3. Үйлдвэрлэлийн ослоос урьдчилан сэргийлэх үндсэн мэдлэгийг зааж сургах (1).　</a:t>
            </a:r>
            <a:endParaRPr lang="en-US" altLang="ja-JP" sz="1400" b="1"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mn" sz="1200" dirty="0">
                <a:solidFill>
                  <a:srgbClr val="C00000"/>
                </a:solidFill>
                <a:latin typeface="Arial" panose="020B0604020202020204" pitchFamily="34" charset="0"/>
                <a:ea typeface="ＭＳ ゴシック" panose="020B0609070205080204" pitchFamily="49" charset="-128"/>
                <a:cs typeface="メイリオ" pitchFamily="50" charset="-128"/>
              </a:rPr>
              <a:t>　</a:t>
            </a:r>
            <a:r>
              <a:rPr lang="mn" sz="1200" dirty="0">
                <a:latin typeface="Arial" panose="020B0604020202020204" pitchFamily="34" charset="0"/>
                <a:ea typeface="ＭＳ ゴシック" panose="020B0609070205080204" pitchFamily="49" charset="-128"/>
                <a:cs typeface="メイリオ" pitchFamily="50" charset="-128"/>
              </a:rPr>
              <a:t>Төрөл бүрийн дүрэм, журам болон үйл ажиллагаа байдаг гэдгийг ойлгуулах.</a:t>
            </a:r>
            <a:endParaRPr lang="en-US" altLang="ja-JP" sz="1200"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mn" sz="1200" dirty="0">
                <a:latin typeface="Arial" panose="020B0604020202020204" pitchFamily="34" charset="0"/>
                <a:ea typeface="ＭＳ ゴシック" panose="020B0609070205080204" pitchFamily="49" charset="-128"/>
                <a:cs typeface="メイリオ" pitchFamily="50" charset="-128"/>
              </a:rPr>
              <a:t>　(1) Ажлын байран дахь аюулгүй байдал нь ажлын хувцсаа зохих ёсоор нь зөв өмсөхөөс эхэлдэг.</a:t>
            </a:r>
            <a:endParaRPr lang="en-US" altLang="ja-JP" sz="1200"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mn" sz="1200" dirty="0">
                <a:latin typeface="Arial" panose="020B0604020202020204" pitchFamily="34" charset="0"/>
                <a:ea typeface="ＭＳ ゴシック" panose="020B0609070205080204" pitchFamily="49" charset="-128"/>
                <a:cs typeface="メイリオ" pitchFamily="50" charset="-128"/>
              </a:rPr>
              <a:t>　(2) Ажлын горим, журмыг дагаж </a:t>
            </a:r>
            <a:endParaRPr lang="en-US" sz="1200"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mn" sz="1200" dirty="0">
                <a:latin typeface="Arial" panose="020B0604020202020204" pitchFamily="34" charset="0"/>
                <a:ea typeface="ＭＳ ゴシック" panose="020B0609070205080204" pitchFamily="49" charset="-128"/>
                <a:cs typeface="メイリオ" pitchFamily="50" charset="-128"/>
              </a:rPr>
              <a:t>мөрдөх.　　</a:t>
            </a:r>
            <a:endParaRPr lang="en-US" altLang="ja-JP" sz="1200"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mn" sz="1200" dirty="0">
                <a:latin typeface="Arial" panose="020B0604020202020204" pitchFamily="34" charset="0"/>
                <a:ea typeface="ＭＳ ゴシック" panose="020B0609070205080204" pitchFamily="49" charset="-128"/>
                <a:cs typeface="メイリオ" pitchFamily="50" charset="-128"/>
              </a:rPr>
              <a:t>　(3) 4S / 5S зарчмуудыг дагаж мөрдөх.</a:t>
            </a:r>
            <a:endParaRPr lang="en-US" altLang="ja-JP" sz="1200"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mn" sz="1200" dirty="0">
                <a:latin typeface="Arial" panose="020B0604020202020204" pitchFamily="34" charset="0"/>
                <a:ea typeface="ＭＳ ゴシック" panose="020B0609070205080204" pitchFamily="49" charset="-128"/>
                <a:cs typeface="メイリオ" pitchFamily="50" charset="-128"/>
              </a:rPr>
              <a:t>　(4) Аюултай үйлдлүүдийн жишээнд </a:t>
            </a:r>
            <a:endParaRPr lang="en-US" sz="1200"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mn" sz="1200" dirty="0">
                <a:latin typeface="Arial" panose="020B0604020202020204" pitchFamily="34" charset="0"/>
                <a:ea typeface="ＭＳ ゴシック" panose="020B0609070205080204" pitchFamily="49" charset="-128"/>
                <a:cs typeface="メイリオ" pitchFamily="50" charset="-128"/>
              </a:rPr>
              <a:t>дүн шинжилгээ хийх</a:t>
            </a:r>
            <a:endParaRPr lang="en-US" altLang="ja-JP" sz="1200"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mn" sz="1200" dirty="0">
                <a:latin typeface="Arial" panose="020B0604020202020204" pitchFamily="34" charset="0"/>
                <a:ea typeface="ＭＳ ゴシック" panose="020B0609070205080204" pitchFamily="49" charset="-128"/>
                <a:cs typeface="メイリオ" pitchFamily="50" charset="-128"/>
              </a:rPr>
              <a:t>　(5) Аюул, эрсдэлийг урьдчилан </a:t>
            </a:r>
            <a:endParaRPr lang="en-US" sz="1200"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mn" sz="1200" dirty="0">
                <a:latin typeface="Arial" panose="020B0604020202020204" pitchFamily="34" charset="0"/>
                <a:ea typeface="ＭＳ ゴシック" panose="020B0609070205080204" pitchFamily="49" charset="-128"/>
                <a:cs typeface="メイリオ" pitchFamily="50" charset="-128"/>
              </a:rPr>
              <a:t>таамаглах дадлага, сургалт</a:t>
            </a:r>
            <a:endParaRPr lang="en-US" altLang="ja-JP" sz="1200" dirty="0">
              <a:latin typeface="Arial" panose="020B0604020202020204" pitchFamily="34" charset="0"/>
              <a:ea typeface="ＭＳ ゴシック" panose="020B0609070205080204" pitchFamily="49" charset="-128"/>
              <a:cs typeface="メイリオ" pitchFamily="50" charset="-128"/>
            </a:endParaRPr>
          </a:p>
          <a:p>
            <a:pPr algn="just" rtl="0" fontAlgn="auto">
              <a:spcAft>
                <a:spcPts val="600"/>
              </a:spcAft>
              <a:defRPr/>
            </a:pPr>
            <a:r>
              <a:rPr lang="mn" sz="1200" dirty="0">
                <a:latin typeface="Arial" panose="020B0604020202020204" pitchFamily="34" charset="0"/>
                <a:ea typeface="ＭＳ ゴシック" panose="020B0609070205080204" pitchFamily="49" charset="-128"/>
                <a:cs typeface="メイリオ" pitchFamily="50" charset="-128"/>
              </a:rPr>
              <a:t>　(6) Эрсдэлийн үнэлгээ</a:t>
            </a:r>
            <a:endParaRPr lang="en-US" altLang="ja-JP" sz="1200" dirty="0">
              <a:latin typeface="Arial" panose="020B0604020202020204" pitchFamily="34" charset="0"/>
              <a:ea typeface="ＭＳ ゴシック" panose="020B0609070205080204" pitchFamily="49" charset="-128"/>
              <a:cs typeface="メイリオ" pitchFamily="50" charset="-128"/>
            </a:endParaRPr>
          </a:p>
        </p:txBody>
      </p:sp>
      <p:sp>
        <p:nvSpPr>
          <p:cNvPr id="7" name="角丸四角形 10">
            <a:extLst>
              <a:ext uri="{FF2B5EF4-FFF2-40B4-BE49-F238E27FC236}">
                <a16:creationId xmlns:a16="http://schemas.microsoft.com/office/drawing/2014/main" id="{EAF78DC6-D182-4F07-8F67-55F56EDCA608}"/>
              </a:ext>
            </a:extLst>
          </p:cNvPr>
          <p:cNvSpPr/>
          <p:nvPr/>
        </p:nvSpPr>
        <p:spPr>
          <a:xfrm>
            <a:off x="1259632" y="46669"/>
            <a:ext cx="6624736" cy="61293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spAutoFit/>
          </a:bodyPr>
          <a:lstStyle/>
          <a:p>
            <a:pPr algn="ctr" rtl="0" fontAlgn="auto">
              <a:spcBef>
                <a:spcPts val="0"/>
              </a:spcBef>
              <a:spcAft>
                <a:spcPts val="0"/>
              </a:spcAft>
              <a:defRPr/>
            </a:pPr>
            <a:r>
              <a:rPr lang="mn" b="1">
                <a:latin typeface="Arial" panose="020B0604020202020204" pitchFamily="34" charset="0"/>
                <a:ea typeface="ＭＳ ゴシック" panose="020B0609070205080204" pitchFamily="49" charset="-128"/>
                <a:cs typeface="メイリオ" pitchFamily="50" charset="-128"/>
              </a:rPr>
              <a:t> </a:t>
            </a:r>
            <a:r>
              <a:rPr lang="mn" b="1">
                <a:solidFill>
                  <a:schemeClr val="bg1"/>
                </a:solidFill>
                <a:latin typeface="Arial" panose="020B0604020202020204" pitchFamily="34" charset="0"/>
                <a:ea typeface="ＭＳ ゴシック" panose="020B0609070205080204" pitchFamily="49" charset="-128"/>
                <a:cs typeface="メイリオ" pitchFamily="50" charset="-128"/>
              </a:rPr>
              <a:t>Туршлага багатай ажилчдад </a:t>
            </a:r>
            <a:r>
              <a:rPr lang="mn" b="1">
                <a:latin typeface="Arial" panose="020B0604020202020204" pitchFamily="34" charset="0"/>
                <a:ea typeface="ＭＳ ゴシック" panose="020B0609070205080204" pitchFamily="49" charset="-128"/>
                <a:cs typeface="メイリオ" pitchFamily="50" charset="-128"/>
              </a:rPr>
              <a:t>эрүүл ахуй, аюулгүй байдлын талаарх боловсрол олгох процедур</a:t>
            </a:r>
          </a:p>
        </p:txBody>
      </p:sp>
      <p:sp>
        <p:nvSpPr>
          <p:cNvPr id="8" name="Rectangle 1">
            <a:extLst>
              <a:ext uri="{FF2B5EF4-FFF2-40B4-BE49-F238E27FC236}">
                <a16:creationId xmlns:a16="http://schemas.microsoft.com/office/drawing/2014/main" id="{4AAC9736-FC5F-42D3-9BFA-D0EECDC8BCC8}"/>
              </a:ext>
            </a:extLst>
          </p:cNvPr>
          <p:cNvSpPr>
            <a:spLocks noChangeArrowheads="1"/>
          </p:cNvSpPr>
          <p:nvPr/>
        </p:nvSpPr>
        <p:spPr bwMode="auto">
          <a:xfrm>
            <a:off x="3324099" y="2492895"/>
            <a:ext cx="5616624" cy="3955355"/>
          </a:xfrm>
          <a:prstGeom prst="roundRect">
            <a:avLst>
              <a:gd name="adj" fmla="val 5127"/>
            </a:avLst>
          </a:prstGeom>
          <a:solidFill>
            <a:srgbClr val="FFFFCC"/>
          </a:solidFill>
          <a:ln w="12700">
            <a:solidFill>
              <a:schemeClr val="bg1">
                <a:lumMod val="50000"/>
              </a:schemeClr>
            </a:solidFill>
            <a:prstDash val="solid"/>
            <a:miter lim="800000"/>
            <a:headEnd/>
            <a:tailEnd/>
          </a:ln>
          <a:effectLst/>
        </p:spPr>
        <p:txBody>
          <a:bodyPr lIns="144000" tIns="0" rtlCol="0"/>
          <a:lstStyle/>
          <a:p>
            <a:pPr marL="176213" indent="-176213" rtl="0" fontAlgn="auto">
              <a:spcAft>
                <a:spcPts val="600"/>
              </a:spcAft>
              <a:defRPr/>
            </a:pPr>
            <a:r>
              <a:rPr lang="mn" sz="1200" b="1" dirty="0">
                <a:solidFill>
                  <a:srgbClr val="C00000"/>
                </a:solidFill>
                <a:latin typeface="Arial" panose="020B0604020202020204" pitchFamily="34" charset="0"/>
                <a:ea typeface="ＭＳ ゴシック" panose="020B0609070205080204" pitchFamily="49" charset="-128"/>
                <a:cs typeface="メイリオ" pitchFamily="50" charset="-128"/>
              </a:rPr>
              <a:t>4.	 Аюул, ослоос урьдчилан сэргийлэх үндсэн мэдлэгийг зааж сургах (2).</a:t>
            </a:r>
            <a:r>
              <a:rPr lang="mn" sz="1200" dirty="0">
                <a:solidFill>
                  <a:srgbClr val="FF0000"/>
                </a:solidFill>
                <a:latin typeface="Arial" panose="020B0604020202020204" pitchFamily="34" charset="0"/>
                <a:ea typeface="ＭＳ ゴシック" panose="020B0609070205080204" pitchFamily="49" charset="-128"/>
                <a:cs typeface="メイリオ" pitchFamily="50" charset="-128"/>
              </a:rPr>
              <a:t>　</a:t>
            </a:r>
            <a:endParaRPr lang="en-US" altLang="ja-JP" sz="1200" dirty="0">
              <a:solidFill>
                <a:srgbClr val="FF0000"/>
              </a:solidFill>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mn" sz="1100" dirty="0">
                <a:latin typeface="Arial" panose="020B0604020202020204" pitchFamily="34" charset="0"/>
                <a:ea typeface="ＭＳ ゴシック" panose="020B0609070205080204" pitchFamily="49" charset="-128"/>
                <a:cs typeface="メイリオ" pitchFamily="50" charset="-128"/>
              </a:rPr>
              <a:t>	Бүх нийтээрээ аюулгүй ажиллаж, ажлын байраа аюулгүй байлгая.</a:t>
            </a:r>
            <a:endParaRPr lang="en-US" altLang="ja-JP" sz="11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mn" sz="1100" dirty="0">
                <a:latin typeface="Arial" panose="020B0604020202020204" pitchFamily="34" charset="0"/>
                <a:ea typeface="ＭＳ ゴシック" panose="020B0609070205080204" pitchFamily="49" charset="-128"/>
                <a:cs typeface="メイリオ" pitchFamily="50" charset="-128"/>
              </a:rPr>
              <a:t>	(1) Аюул, ослоос урьдчилан сэргийлэхэд анхаарах гол зүйлс: Хавчуулагдах / ороогдох</a:t>
            </a:r>
            <a:endParaRPr lang="en-US" altLang="ja-JP" sz="11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mn" sz="1100" dirty="0">
                <a:latin typeface="Arial" panose="020B0604020202020204" pitchFamily="34" charset="0"/>
                <a:ea typeface="ＭＳ ゴシック" panose="020B0609070205080204" pitchFamily="49" charset="-128"/>
                <a:cs typeface="メイリオ" pitchFamily="50" charset="-128"/>
              </a:rPr>
              <a:t>	(2) Аюул, ослоос урьдчилан сэргийлэхэд анхаарах гол зүйлс: Унах</a:t>
            </a:r>
            <a:endParaRPr lang="en-US" altLang="ja-JP" sz="11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mn" sz="1100" dirty="0">
                <a:latin typeface="Arial" panose="020B0604020202020204" pitchFamily="34" charset="0"/>
                <a:ea typeface="ＭＳ ゴシック" panose="020B0609070205080204" pitchFamily="49" charset="-128"/>
                <a:cs typeface="メイリオ" pitchFamily="50" charset="-128"/>
              </a:rPr>
              <a:t>	(3) Аюул, ослоос урьдчилан сэргийлэхэд анхаарах гол зүйлс: Халтирах / бүдрэх</a:t>
            </a:r>
            <a:endParaRPr lang="en-US" altLang="ja-JP" sz="11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mn" sz="1100" dirty="0">
                <a:latin typeface="Arial" panose="020B0604020202020204" pitchFamily="34" charset="0"/>
                <a:ea typeface="ＭＳ ゴシック" panose="020B0609070205080204" pitchFamily="49" charset="-128"/>
                <a:cs typeface="メイリオ" pitchFamily="50" charset="-128"/>
              </a:rPr>
              <a:t>	(4) Аюул, ослоос урьдчилан сэргийлэхэд анхаарах гол зүйлс: Нурууны өвдөлт</a:t>
            </a:r>
            <a:endParaRPr lang="en-US" altLang="ja-JP" sz="11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mn" sz="1100" dirty="0">
                <a:latin typeface="Arial" panose="020B0604020202020204" pitchFamily="34" charset="0"/>
                <a:ea typeface="ＭＳ ゴシック" panose="020B0609070205080204" pitchFamily="49" charset="-128"/>
                <a:cs typeface="メイリオ" pitchFamily="50" charset="-128"/>
              </a:rPr>
              <a:t>	(5) Аюул, ослоос урьдчилан сэргийлэхэд анхаарах гол зүйлс: Мөргөх / мөргүүлэх</a:t>
            </a:r>
            <a:endParaRPr lang="en-US" altLang="ja-JP" sz="11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mn" sz="1200" b="1" dirty="0">
                <a:solidFill>
                  <a:srgbClr val="C00000"/>
                </a:solidFill>
                <a:latin typeface="Arial" panose="020B0604020202020204" pitchFamily="34" charset="0"/>
                <a:ea typeface="ＭＳ ゴシック" panose="020B0609070205080204" pitchFamily="49" charset="-128"/>
                <a:cs typeface="メイリオ" pitchFamily="50" charset="-128"/>
              </a:rPr>
              <a:t>5. Аюул, ослоос урьдчилан сэргийлэх үндсэн мэдлэгийг зааж сургах (3).</a:t>
            </a:r>
            <a:r>
              <a:rPr lang="mn" sz="1200" dirty="0">
                <a:solidFill>
                  <a:srgbClr val="C00000"/>
                </a:solidFill>
                <a:latin typeface="Arial" panose="020B0604020202020204" pitchFamily="34" charset="0"/>
                <a:ea typeface="ＭＳ ゴシック" panose="020B0609070205080204" pitchFamily="49" charset="-128"/>
                <a:cs typeface="メイリオ" pitchFamily="50" charset="-128"/>
              </a:rPr>
              <a:t>　</a:t>
            </a:r>
            <a:endParaRPr lang="en-US" altLang="ja-JP" sz="1200" dirty="0">
              <a:solidFill>
                <a:srgbClr val="C00000"/>
              </a:solidFill>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mn" sz="1100" dirty="0">
                <a:solidFill>
                  <a:srgbClr val="C00000"/>
                </a:solidFill>
                <a:latin typeface="Arial" panose="020B0604020202020204" pitchFamily="34" charset="0"/>
                <a:ea typeface="ＭＳ ゴシック" panose="020B0609070205080204" pitchFamily="49" charset="-128"/>
                <a:cs typeface="メイリオ" pitchFamily="50" charset="-128"/>
              </a:rPr>
              <a:t>	</a:t>
            </a:r>
            <a:r>
              <a:rPr lang="mn" sz="1100" dirty="0">
                <a:latin typeface="Arial" panose="020B0604020202020204" pitchFamily="34" charset="0"/>
                <a:ea typeface="ＭＳ ゴシック" panose="020B0609070205080204" pitchFamily="49" charset="-128"/>
                <a:cs typeface="メイリオ" pitchFamily="50" charset="-128"/>
              </a:rPr>
              <a:t>Хэвийн бус нөхцөл байдал болон үйлдвэрлэлийн осол гарах үед хийх ёстой зүйлийг зааж сургах</a:t>
            </a:r>
            <a:endParaRPr lang="en-US" altLang="ja-JP" sz="11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mn" sz="1100" dirty="0">
                <a:latin typeface="Arial" panose="020B0604020202020204" pitchFamily="34" charset="0"/>
                <a:ea typeface="ＭＳ ゴシック" panose="020B0609070205080204" pitchFamily="49" charset="-128"/>
                <a:cs typeface="メイリオ" pitchFamily="50" charset="-128"/>
              </a:rPr>
              <a:t>　</a:t>
            </a:r>
            <a:r>
              <a:rPr lang="mn" sz="1100" dirty="0">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mn" sz="1100" dirty="0">
                <a:latin typeface="Arial" panose="020B0604020202020204" pitchFamily="34" charset="0"/>
                <a:ea typeface="ＭＳ ゴシック" panose="020B0609070205080204" pitchFamily="49" charset="-128"/>
                <a:cs typeface="メイリオ" pitchFamily="50" charset="-128"/>
              </a:rPr>
              <a:t>Хэвийн бус нөхцөл байдлын үед хийх ёстой зүйл.</a:t>
            </a:r>
            <a:endParaRPr lang="en-US" altLang="ja-JP" sz="1100" dirty="0">
              <a:latin typeface="Arial" panose="020B0604020202020204" pitchFamily="34" charset="0"/>
              <a:ea typeface="ＭＳ ゴシック" panose="020B0609070205080204" pitchFamily="49" charset="-128"/>
              <a:cs typeface="メイリオ" pitchFamily="50" charset="-128"/>
            </a:endParaRPr>
          </a:p>
          <a:p>
            <a:pPr marL="176213" indent="-176213" rtl="0" fontAlgn="auto">
              <a:spcAft>
                <a:spcPts val="600"/>
              </a:spcAft>
              <a:defRPr/>
            </a:pPr>
            <a:r>
              <a:rPr lang="mn" sz="1100" dirty="0">
                <a:latin typeface="Arial" panose="020B0604020202020204" pitchFamily="34" charset="0"/>
                <a:ea typeface="ＭＳ ゴシック" panose="020B0609070205080204" pitchFamily="49" charset="-128"/>
                <a:cs typeface="メイリオ" pitchFamily="50" charset="-128"/>
              </a:rPr>
              <a:t>　</a:t>
            </a:r>
            <a:r>
              <a:rPr lang="mn" sz="1100" dirty="0">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mn" sz="1100" dirty="0">
                <a:latin typeface="Arial" panose="020B0604020202020204" pitchFamily="34" charset="0"/>
                <a:ea typeface="ＭＳ ゴシック" panose="020B0609070205080204" pitchFamily="49" charset="-128"/>
                <a:cs typeface="メイリオ" pitchFamily="50" charset="-128"/>
              </a:rPr>
              <a:t>Үйлдвэрлэлийн осол гарах үед хийх ёстой зүйл.</a:t>
            </a:r>
            <a:endParaRPr lang="en-US" altLang="ja-JP" sz="1100" dirty="0">
              <a:latin typeface="Arial" panose="020B0604020202020204" pitchFamily="34" charset="0"/>
              <a:ea typeface="ＭＳ ゴシック" panose="020B0609070205080204" pitchFamily="49" charset="-128"/>
              <a:cs typeface="メイリオ" pitchFamily="50" charset="-128"/>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379990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User07.PC007\OneDrive\01厚労省委託C\未熟練\参考資料\pics\厚労省転倒はきもの(くつ)3.jpg"/>
          <p:cNvPicPr>
            <a:picLocks noChangeAspect="1" noChangeArrowheads="1"/>
          </p:cNvPicPr>
          <p:nvPr/>
        </p:nvPicPr>
        <p:blipFill>
          <a:blip r:embed="rId2" cstate="print"/>
          <a:srcRect/>
          <a:stretch>
            <a:fillRect/>
          </a:stretch>
        </p:blipFill>
        <p:spPr bwMode="auto">
          <a:xfrm>
            <a:off x="6444210" y="1124744"/>
            <a:ext cx="2467042" cy="1262123"/>
          </a:xfrm>
          <a:prstGeom prst="rect">
            <a:avLst/>
          </a:prstGeom>
          <a:noFill/>
          <a:ln w="9525">
            <a:noFill/>
            <a:miter lim="800000"/>
            <a:headEnd/>
            <a:tailEnd/>
          </a:ln>
        </p:spPr>
      </p:pic>
      <p:sp>
        <p:nvSpPr>
          <p:cNvPr id="3" name="テキスト ボックス 2"/>
          <p:cNvSpPr txBox="1"/>
          <p:nvPr/>
        </p:nvSpPr>
        <p:spPr>
          <a:xfrm>
            <a:off x="0" y="404664"/>
            <a:ext cx="5220072" cy="400110"/>
          </a:xfrm>
          <a:prstGeom prst="rect">
            <a:avLst/>
          </a:prstGeom>
          <a:noFill/>
        </p:spPr>
        <p:txBody>
          <a:bodyPr wrap="square" rtlCol="0">
            <a:spAutoFit/>
          </a:bodyPr>
          <a:lstStyle/>
          <a:p>
            <a:pPr rtl="0"/>
            <a:r>
              <a:rPr lang="mn" sz="2000"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rPr>
              <a:t>[Тохирох гутлыг хэрхэн сонгох вэ]</a:t>
            </a:r>
            <a:endParaRPr lang="ja-JP" altLang="en-US" sz="2000"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5" name="正方形/長方形 4"/>
          <p:cNvSpPr/>
          <p:nvPr/>
        </p:nvSpPr>
        <p:spPr bwMode="auto">
          <a:xfrm>
            <a:off x="107504" y="836712"/>
            <a:ext cx="8882215" cy="4690800"/>
          </a:xfrm>
          <a:prstGeom prst="rect">
            <a:avLst/>
          </a:prstGeom>
          <a:noFill/>
          <a:ln w="952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sz="1600">
              <a:solidFill>
                <a:prstClr val="white"/>
              </a:solidFill>
              <a:latin typeface="Arial" panose="020B0604020202020204" pitchFamily="34" charset="0"/>
              <a:ea typeface="ＭＳ ゴシック" panose="020B0609070205080204" pitchFamily="49" charset="-128"/>
            </a:endParaRPr>
          </a:p>
        </p:txBody>
      </p:sp>
      <p:sp>
        <p:nvSpPr>
          <p:cNvPr id="8" name="テキスト ボックス 7"/>
          <p:cNvSpPr txBox="1"/>
          <p:nvPr/>
        </p:nvSpPr>
        <p:spPr>
          <a:xfrm>
            <a:off x="6804248" y="2339588"/>
            <a:ext cx="504056" cy="369332"/>
          </a:xfrm>
          <a:prstGeom prst="rect">
            <a:avLst/>
          </a:prstGeom>
          <a:noFill/>
        </p:spPr>
        <p:txBody>
          <a:bodyPr wrap="square" rtlCol="0">
            <a:spAutoFit/>
          </a:bodyPr>
          <a:lstStyle/>
          <a:p>
            <a:pPr algn="ctr" rtl="0"/>
            <a:r>
              <a:rPr lang="mn">
                <a:solidFill>
                  <a:srgbClr val="FF0000"/>
                </a:solidFill>
                <a:latin typeface="Arial" panose="020B0604020202020204" pitchFamily="34" charset="0"/>
                <a:ea typeface="ＭＳ ゴシック" panose="020B0609070205080204" pitchFamily="49" charset="-128"/>
              </a:rPr>
              <a:t>×</a:t>
            </a:r>
            <a:endParaRPr lang="ja-JP" altLang="en-US" dirty="0">
              <a:solidFill>
                <a:srgbClr val="FF0000"/>
              </a:solidFill>
              <a:latin typeface="Arial" panose="020B0604020202020204" pitchFamily="34" charset="0"/>
              <a:ea typeface="ＭＳ ゴシック" panose="020B0609070205080204" pitchFamily="49" charset="-128"/>
            </a:endParaRPr>
          </a:p>
        </p:txBody>
      </p:sp>
      <p:sp>
        <p:nvSpPr>
          <p:cNvPr id="9" name="テキスト ボックス 8"/>
          <p:cNvSpPr txBox="1"/>
          <p:nvPr/>
        </p:nvSpPr>
        <p:spPr>
          <a:xfrm>
            <a:off x="7884368" y="2339588"/>
            <a:ext cx="504056" cy="338554"/>
          </a:xfrm>
          <a:prstGeom prst="rect">
            <a:avLst/>
          </a:prstGeom>
          <a:noFill/>
        </p:spPr>
        <p:txBody>
          <a:bodyPr wrap="square" rtlCol="0">
            <a:spAutoFit/>
          </a:bodyPr>
          <a:lstStyle/>
          <a:p>
            <a:pPr algn="ctr" rtl="0"/>
            <a:r>
              <a:rPr lang="mn" sz="1600" b="1">
                <a:solidFill>
                  <a:srgbClr val="FF0000"/>
                </a:solidFill>
                <a:latin typeface="Arial" panose="020B0604020202020204" pitchFamily="34" charset="0"/>
                <a:ea typeface="ＭＳ ゴシック" panose="020B0609070205080204" pitchFamily="49" charset="-128"/>
              </a:rPr>
              <a:t>○</a:t>
            </a:r>
          </a:p>
        </p:txBody>
      </p:sp>
      <p:grpSp>
        <p:nvGrpSpPr>
          <p:cNvPr id="25" name="グループ化 24">
            <a:extLst>
              <a:ext uri="{FF2B5EF4-FFF2-40B4-BE49-F238E27FC236}">
                <a16:creationId xmlns:a16="http://schemas.microsoft.com/office/drawing/2014/main" id="{8CA295CE-C5C0-4E41-9DB3-6464B864141D}"/>
              </a:ext>
            </a:extLst>
          </p:cNvPr>
          <p:cNvGrpSpPr/>
          <p:nvPr/>
        </p:nvGrpSpPr>
        <p:grpSpPr>
          <a:xfrm>
            <a:off x="1804044" y="5589240"/>
            <a:ext cx="4071630" cy="997056"/>
            <a:chOff x="1804044" y="5600296"/>
            <a:chExt cx="4071630" cy="997056"/>
          </a:xfrm>
        </p:grpSpPr>
        <p:pic>
          <p:nvPicPr>
            <p:cNvPr id="10" name="図 9" descr="C:\Users\User07.PC007\OneDrive\01厚労省委託C\社会福祉\マニュアル\スプリング.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4034" y="5600296"/>
              <a:ext cx="2361640" cy="997056"/>
            </a:xfrm>
            <a:prstGeom prst="rect">
              <a:avLst/>
            </a:prstGeom>
            <a:noFill/>
            <a:ln>
              <a:noFill/>
            </a:ln>
          </p:spPr>
        </p:pic>
        <p:sp>
          <p:nvSpPr>
            <p:cNvPr id="11" name="テキスト ボックス 10"/>
            <p:cNvSpPr txBox="1"/>
            <p:nvPr/>
          </p:nvSpPr>
          <p:spPr>
            <a:xfrm>
              <a:off x="1804044" y="6042774"/>
              <a:ext cx="1701912" cy="338554"/>
            </a:xfrm>
            <a:prstGeom prst="rect">
              <a:avLst/>
            </a:prstGeom>
            <a:noFill/>
          </p:spPr>
          <p:txBody>
            <a:bodyPr wrap="square" rtlCol="0">
              <a:spAutoFit/>
            </a:bodyPr>
            <a:lstStyle/>
            <a:p>
              <a:pPr algn="ctr" rtl="0"/>
              <a:r>
                <a:rPr lang="mn" sz="1600">
                  <a:solidFill>
                    <a:prstClr val="black"/>
                  </a:solidFill>
                  <a:latin typeface="Arial" panose="020B0604020202020204" pitchFamily="34" charset="0"/>
                  <a:cs typeface="Arial" panose="020B0604020202020204" pitchFamily="34" charset="0"/>
                </a:rPr>
                <a:t>(өлмийн өндөр)</a:t>
              </a:r>
            </a:p>
          </p:txBody>
        </p:sp>
      </p:grpSp>
      <p:sp>
        <p:nvSpPr>
          <p:cNvPr id="2" name="四角形: 角を丸くする 1">
            <a:extLst>
              <a:ext uri="{FF2B5EF4-FFF2-40B4-BE49-F238E27FC236}">
                <a16:creationId xmlns:a16="http://schemas.microsoft.com/office/drawing/2014/main" id="{2F3039BD-EA34-4FA4-BC6A-8259CDD0F9B2}"/>
              </a:ext>
            </a:extLst>
          </p:cNvPr>
          <p:cNvSpPr/>
          <p:nvPr/>
        </p:nvSpPr>
        <p:spPr>
          <a:xfrm>
            <a:off x="293171" y="14661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mn" b="1">
                <a:solidFill>
                  <a:sysClr val="windowText" lastClr="000000"/>
                </a:solidFill>
                <a:latin typeface="Arial" panose="020B0604020202020204" pitchFamily="34" charset="0"/>
                <a:ea typeface="ＭＳ ゴシック" panose="020B0609070205080204" pitchFamily="49" charset="-128"/>
              </a:rPr>
              <a:t>Хэмжээ</a:t>
            </a:r>
          </a:p>
        </p:txBody>
      </p:sp>
      <p:sp>
        <p:nvSpPr>
          <p:cNvPr id="12" name="四角形: 角を丸くする 11">
            <a:extLst>
              <a:ext uri="{FF2B5EF4-FFF2-40B4-BE49-F238E27FC236}">
                <a16:creationId xmlns:a16="http://schemas.microsoft.com/office/drawing/2014/main" id="{665C36C0-3E3B-4AD7-B506-C28764662F73}"/>
              </a:ext>
            </a:extLst>
          </p:cNvPr>
          <p:cNvSpPr/>
          <p:nvPr/>
        </p:nvSpPr>
        <p:spPr>
          <a:xfrm>
            <a:off x="293171" y="214307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mn" b="1">
                <a:solidFill>
                  <a:sysClr val="windowText" lastClr="000000"/>
                </a:solidFill>
                <a:latin typeface="Arial" panose="020B0604020202020204" pitchFamily="34" charset="0"/>
                <a:ea typeface="ＭＳ ゴシック" panose="020B0609070205080204" pitchFamily="49" charset="-128"/>
              </a:rPr>
              <a:t>Уян хатан байдал</a:t>
            </a:r>
          </a:p>
        </p:txBody>
      </p:sp>
      <p:sp>
        <p:nvSpPr>
          <p:cNvPr id="13" name="四角形: 角を丸くする 12">
            <a:extLst>
              <a:ext uri="{FF2B5EF4-FFF2-40B4-BE49-F238E27FC236}">
                <a16:creationId xmlns:a16="http://schemas.microsoft.com/office/drawing/2014/main" id="{9CE2853F-7D80-4264-B733-DAB59EC229D8}"/>
              </a:ext>
            </a:extLst>
          </p:cNvPr>
          <p:cNvSpPr/>
          <p:nvPr/>
        </p:nvSpPr>
        <p:spPr>
          <a:xfrm>
            <a:off x="293171" y="281994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mn" b="1">
                <a:solidFill>
                  <a:sysClr val="windowText" lastClr="000000"/>
                </a:solidFill>
                <a:latin typeface="Arial" panose="020B0604020202020204" pitchFamily="34" charset="0"/>
                <a:ea typeface="ＭＳ ゴシック" panose="020B0609070205080204" pitchFamily="49" charset="-128"/>
              </a:rPr>
              <a:t>Жин</a:t>
            </a:r>
          </a:p>
        </p:txBody>
      </p:sp>
      <p:sp>
        <p:nvSpPr>
          <p:cNvPr id="14" name="四角形: 角を丸くする 13">
            <a:extLst>
              <a:ext uri="{FF2B5EF4-FFF2-40B4-BE49-F238E27FC236}">
                <a16:creationId xmlns:a16="http://schemas.microsoft.com/office/drawing/2014/main" id="{198CC083-41AA-4976-874D-83BC3120543C}"/>
              </a:ext>
            </a:extLst>
          </p:cNvPr>
          <p:cNvSpPr/>
          <p:nvPr/>
        </p:nvSpPr>
        <p:spPr>
          <a:xfrm>
            <a:off x="293171" y="3441408"/>
            <a:ext cx="2406621" cy="615147"/>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mn" b="1">
                <a:solidFill>
                  <a:sysClr val="windowText" lastClr="000000"/>
                </a:solidFill>
                <a:latin typeface="Arial" panose="020B0604020202020204" pitchFamily="34" charset="0"/>
                <a:ea typeface="ＭＳ ゴシック" panose="020B0609070205080204" pitchFamily="49" charset="-128"/>
              </a:rPr>
              <a:t>Жингийн тэнцвэр </a:t>
            </a:r>
            <a:br>
              <a:rPr lang="en-US" b="1" dirty="0">
                <a:solidFill>
                  <a:sysClr val="windowText" lastClr="000000"/>
                </a:solidFill>
                <a:latin typeface="Arial" panose="020B0604020202020204" pitchFamily="34" charset="0"/>
                <a:ea typeface="ＭＳ ゴシック" panose="020B0609070205080204" pitchFamily="49" charset="-128"/>
              </a:rPr>
            </a:br>
            <a:r>
              <a:rPr lang="mn" b="1">
                <a:solidFill>
                  <a:sysClr val="windowText" lastClr="000000"/>
                </a:solidFill>
                <a:latin typeface="Arial" panose="020B0604020202020204" pitchFamily="34" charset="0"/>
                <a:ea typeface="ＭＳ ゴシック" panose="020B0609070205080204" pitchFamily="49" charset="-128"/>
              </a:rPr>
              <a:t>(өлмий, өсгий)</a:t>
            </a:r>
          </a:p>
        </p:txBody>
      </p:sp>
      <p:sp>
        <p:nvSpPr>
          <p:cNvPr id="15" name="四角形: 角を丸くする 14">
            <a:extLst>
              <a:ext uri="{FF2B5EF4-FFF2-40B4-BE49-F238E27FC236}">
                <a16:creationId xmlns:a16="http://schemas.microsoft.com/office/drawing/2014/main" id="{06CF32CD-AC99-4F82-AAAA-28C820215430}"/>
              </a:ext>
            </a:extLst>
          </p:cNvPr>
          <p:cNvSpPr/>
          <p:nvPr/>
        </p:nvSpPr>
        <p:spPr>
          <a:xfrm>
            <a:off x="293171" y="41736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mn" b="1">
                <a:solidFill>
                  <a:sysClr val="windowText" lastClr="000000"/>
                </a:solidFill>
                <a:latin typeface="Arial" panose="020B0604020202020204" pitchFamily="34" charset="0"/>
                <a:ea typeface="ＭＳ ゴシック" panose="020B0609070205080204" pitchFamily="49" charset="-128"/>
              </a:rPr>
              <a:t>Өлмийн өндөр</a:t>
            </a:r>
          </a:p>
        </p:txBody>
      </p:sp>
      <p:sp>
        <p:nvSpPr>
          <p:cNvPr id="16" name="四角形: 角を丸くする 15">
            <a:extLst>
              <a:ext uri="{FF2B5EF4-FFF2-40B4-BE49-F238E27FC236}">
                <a16:creationId xmlns:a16="http://schemas.microsoft.com/office/drawing/2014/main" id="{814E7612-5596-4B74-AE45-DAD222C6E7D8}"/>
              </a:ext>
            </a:extLst>
          </p:cNvPr>
          <p:cNvSpPr/>
          <p:nvPr/>
        </p:nvSpPr>
        <p:spPr>
          <a:xfrm>
            <a:off x="293171" y="4698080"/>
            <a:ext cx="2406621" cy="744821"/>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mn" sz="1400" b="1" dirty="0">
                <a:solidFill>
                  <a:sysClr val="windowText" lastClr="000000"/>
                </a:solidFill>
                <a:latin typeface="Arial" panose="020B0604020202020204" pitchFamily="34" charset="0"/>
                <a:ea typeface="ＭＳ ゴシック" panose="020B0609070205080204" pitchFamily="49" charset="-128"/>
              </a:rPr>
              <a:t>Гутлын ул болон шалны гулсалтын түвшний тэнцвэр</a:t>
            </a:r>
          </a:p>
        </p:txBody>
      </p:sp>
      <p:sp>
        <p:nvSpPr>
          <p:cNvPr id="17" name="テキスト ボックス 16">
            <a:extLst>
              <a:ext uri="{FF2B5EF4-FFF2-40B4-BE49-F238E27FC236}">
                <a16:creationId xmlns:a16="http://schemas.microsoft.com/office/drawing/2014/main" id="{EFF3A74F-0B87-432A-98F1-465928F2A519}"/>
              </a:ext>
            </a:extLst>
          </p:cNvPr>
          <p:cNvSpPr txBox="1"/>
          <p:nvPr/>
        </p:nvSpPr>
        <p:spPr>
          <a:xfrm>
            <a:off x="2915817" y="1466200"/>
            <a:ext cx="3312370" cy="646331"/>
          </a:xfrm>
          <a:prstGeom prst="rect">
            <a:avLst/>
          </a:prstGeom>
          <a:noFill/>
        </p:spPr>
        <p:txBody>
          <a:bodyPr wrap="square" lIns="0" tIns="0" rIns="0" bIns="0" rtlCol="0">
            <a:spAutoFit/>
          </a:bodyPr>
          <a:lstStyle/>
          <a:p>
            <a:pPr rtl="0"/>
            <a:r>
              <a:rPr lang="mn" sz="1400" dirty="0">
                <a:solidFill>
                  <a:prstClr val="black"/>
                </a:solidFill>
                <a:latin typeface="Arial" panose="020B0604020202020204" pitchFamily="34" charset="0"/>
                <a:ea typeface="ＭＳ ゴシック" panose="020B0609070205080204" pitchFamily="49" charset="-128"/>
              </a:rPr>
              <a:t>Хэтэрхий жижиг эсвэл хэтэрхий том гутал нь тэнцвэрээ амархан алдахад хүргэдэг.</a:t>
            </a:r>
          </a:p>
        </p:txBody>
      </p:sp>
      <p:sp>
        <p:nvSpPr>
          <p:cNvPr id="18" name="テキスト ボックス 17">
            <a:extLst>
              <a:ext uri="{FF2B5EF4-FFF2-40B4-BE49-F238E27FC236}">
                <a16:creationId xmlns:a16="http://schemas.microsoft.com/office/drawing/2014/main" id="{D7CB5647-2A71-4D11-B3E7-3A9D4A002ADE}"/>
              </a:ext>
            </a:extLst>
          </p:cNvPr>
          <p:cNvSpPr txBox="1"/>
          <p:nvPr/>
        </p:nvSpPr>
        <p:spPr>
          <a:xfrm>
            <a:off x="2915816" y="2216963"/>
            <a:ext cx="3287137" cy="430887"/>
          </a:xfrm>
          <a:prstGeom prst="rect">
            <a:avLst/>
          </a:prstGeom>
          <a:noFill/>
        </p:spPr>
        <p:txBody>
          <a:bodyPr wrap="square" lIns="0" tIns="0" rIns="0" bIns="0" rtlCol="0">
            <a:spAutoFit/>
          </a:bodyPr>
          <a:lstStyle/>
          <a:p>
            <a:pPr rtl="0"/>
            <a:r>
              <a:rPr lang="mn" sz="1400">
                <a:solidFill>
                  <a:prstClr val="black"/>
                </a:solidFill>
                <a:latin typeface="Arial" panose="020B0604020202020204" pitchFamily="34" charset="0"/>
                <a:ea typeface="ＭＳ ゴシック" panose="020B0609070205080204" pitchFamily="49" charset="-128"/>
              </a:rPr>
              <a:t>Уян хатан бус гутал нь хөлөө чирч явахад хүргэдэг бөгөөд энэ нь улмаар бүдрэх шалтгаан болж болзошгүй.</a:t>
            </a:r>
          </a:p>
        </p:txBody>
      </p:sp>
      <p:sp>
        <p:nvSpPr>
          <p:cNvPr id="19" name="テキスト ボックス 18">
            <a:extLst>
              <a:ext uri="{FF2B5EF4-FFF2-40B4-BE49-F238E27FC236}">
                <a16:creationId xmlns:a16="http://schemas.microsoft.com/office/drawing/2014/main" id="{59CA2299-6994-4660-BDEF-8EDEB40250AD}"/>
              </a:ext>
            </a:extLst>
          </p:cNvPr>
          <p:cNvSpPr txBox="1"/>
          <p:nvPr/>
        </p:nvSpPr>
        <p:spPr>
          <a:xfrm>
            <a:off x="2915816" y="2819950"/>
            <a:ext cx="3753545" cy="430887"/>
          </a:xfrm>
          <a:prstGeom prst="rect">
            <a:avLst/>
          </a:prstGeom>
          <a:noFill/>
        </p:spPr>
        <p:txBody>
          <a:bodyPr wrap="square" lIns="0" tIns="0" rIns="0" bIns="0" rtlCol="0">
            <a:spAutoFit/>
          </a:bodyPr>
          <a:lstStyle/>
          <a:p>
            <a:pPr rtl="0"/>
            <a:r>
              <a:rPr lang="mn" sz="1400" dirty="0">
                <a:solidFill>
                  <a:prstClr val="black"/>
                </a:solidFill>
                <a:latin typeface="Arial" panose="020B0604020202020204" pitchFamily="34" charset="0"/>
                <a:ea typeface="ＭＳ ゴシック" panose="020B0609070205080204" pitchFamily="49" charset="-128"/>
              </a:rPr>
              <a:t>Хэт хүнд гутал нь хөлөө өргөхөд хүндрэлтэй болох бөгөөд бүдрэх шалтгаан болж болзошгүй.</a:t>
            </a:r>
          </a:p>
        </p:txBody>
      </p:sp>
      <p:sp>
        <p:nvSpPr>
          <p:cNvPr id="20" name="テキスト ボックス 19">
            <a:extLst>
              <a:ext uri="{FF2B5EF4-FFF2-40B4-BE49-F238E27FC236}">
                <a16:creationId xmlns:a16="http://schemas.microsoft.com/office/drawing/2014/main" id="{758D9CF2-A594-40C4-8639-7FDFD1908166}"/>
              </a:ext>
            </a:extLst>
          </p:cNvPr>
          <p:cNvSpPr txBox="1"/>
          <p:nvPr/>
        </p:nvSpPr>
        <p:spPr>
          <a:xfrm>
            <a:off x="2915816" y="3496825"/>
            <a:ext cx="5688632" cy="430887"/>
          </a:xfrm>
          <a:prstGeom prst="rect">
            <a:avLst/>
          </a:prstGeom>
          <a:noFill/>
        </p:spPr>
        <p:txBody>
          <a:bodyPr wrap="square" lIns="0" tIns="0" rIns="0" bIns="0" rtlCol="0">
            <a:spAutoFit/>
          </a:bodyPr>
          <a:lstStyle/>
          <a:p>
            <a:pPr rtl="0"/>
            <a:r>
              <a:rPr lang="mn" sz="1400">
                <a:solidFill>
                  <a:prstClr val="black"/>
                </a:solidFill>
                <a:latin typeface="Arial" panose="020B0604020202020204" pitchFamily="34" charset="0"/>
                <a:ea typeface="ＭＳ ゴシック" panose="020B0609070205080204" pitchFamily="49" charset="-128"/>
              </a:rPr>
              <a:t>Өлмийн дээр хүндийн жин төвлөрөх тохиолдолд өлмий доошилж бүдрэх бас нэг шалтгаан болдог.</a:t>
            </a:r>
          </a:p>
        </p:txBody>
      </p:sp>
      <p:sp>
        <p:nvSpPr>
          <p:cNvPr id="21" name="テキスト ボックス 20">
            <a:extLst>
              <a:ext uri="{FF2B5EF4-FFF2-40B4-BE49-F238E27FC236}">
                <a16:creationId xmlns:a16="http://schemas.microsoft.com/office/drawing/2014/main" id="{7E9F063B-1A5E-4039-B09E-1DB2C0F38028}"/>
              </a:ext>
            </a:extLst>
          </p:cNvPr>
          <p:cNvSpPr txBox="1"/>
          <p:nvPr/>
        </p:nvSpPr>
        <p:spPr>
          <a:xfrm>
            <a:off x="2915816" y="4173700"/>
            <a:ext cx="5688632" cy="215444"/>
          </a:xfrm>
          <a:prstGeom prst="rect">
            <a:avLst/>
          </a:prstGeom>
          <a:noFill/>
        </p:spPr>
        <p:txBody>
          <a:bodyPr wrap="square" lIns="0" tIns="0" rIns="0" bIns="0" rtlCol="0">
            <a:spAutoFit/>
          </a:bodyPr>
          <a:lstStyle/>
          <a:p>
            <a:pPr rtl="0"/>
            <a:r>
              <a:rPr lang="mn" sz="1400">
                <a:solidFill>
                  <a:prstClr val="black"/>
                </a:solidFill>
                <a:latin typeface="Arial" panose="020B0604020202020204" pitchFamily="34" charset="0"/>
                <a:ea typeface="ＭＳ ゴシック" panose="020B0609070205080204" pitchFamily="49" charset="-128"/>
              </a:rPr>
              <a:t>Өлмий намхан бол бага зэргийн өндрийн зөрүүнд ч амархан бүдэрнэ.</a:t>
            </a:r>
          </a:p>
        </p:txBody>
      </p:sp>
      <p:sp>
        <p:nvSpPr>
          <p:cNvPr id="22" name="テキスト ボックス 21">
            <a:extLst>
              <a:ext uri="{FF2B5EF4-FFF2-40B4-BE49-F238E27FC236}">
                <a16:creationId xmlns:a16="http://schemas.microsoft.com/office/drawing/2014/main" id="{6E708E6F-A490-4C11-8695-66421E768574}"/>
              </a:ext>
            </a:extLst>
          </p:cNvPr>
          <p:cNvSpPr txBox="1"/>
          <p:nvPr/>
        </p:nvSpPr>
        <p:spPr>
          <a:xfrm>
            <a:off x="2915816" y="4581128"/>
            <a:ext cx="6050989" cy="861774"/>
          </a:xfrm>
          <a:prstGeom prst="rect">
            <a:avLst/>
          </a:prstGeom>
          <a:noFill/>
        </p:spPr>
        <p:txBody>
          <a:bodyPr wrap="square" lIns="0" tIns="0" rIns="0" bIns="0" rtlCol="0">
            <a:spAutoFit/>
          </a:bodyPr>
          <a:lstStyle/>
          <a:p>
            <a:pPr rtl="0"/>
            <a:r>
              <a:rPr lang="mn" sz="1400" dirty="0">
                <a:solidFill>
                  <a:prstClr val="black"/>
                </a:solidFill>
                <a:latin typeface="Arial" panose="020B0604020202020204" pitchFamily="34" charset="0"/>
                <a:ea typeface="ＭＳ ゴシック" panose="020B0609070205080204" pitchFamily="49" charset="-128"/>
              </a:rPr>
              <a:t>Ажлын байр болон ажлын агуулгад тохирсон гулсалтын түвшинтэй байх нь маш чухал юм. Жишээлбэл, халтирдаггүй шалан дээр халтирдаггүй ултай гутал өмсөхөд тэдгээрийн хооронд хэт их үрэлт үүсээд эсрэгээр нь бүдрэхэд хүргэж болзошгүй юм.</a:t>
            </a:r>
          </a:p>
        </p:txBody>
      </p:sp>
      <p:sp>
        <p:nvSpPr>
          <p:cNvPr id="23" name="テキスト ボックス 22">
            <a:extLst>
              <a:ext uri="{FF2B5EF4-FFF2-40B4-BE49-F238E27FC236}">
                <a16:creationId xmlns:a16="http://schemas.microsoft.com/office/drawing/2014/main" id="{2289F6F8-3A35-407B-9BA2-26AE4AB8F601}"/>
              </a:ext>
            </a:extLst>
          </p:cNvPr>
          <p:cNvSpPr txBox="1"/>
          <p:nvPr/>
        </p:nvSpPr>
        <p:spPr>
          <a:xfrm>
            <a:off x="154281" y="980728"/>
            <a:ext cx="6937999" cy="246221"/>
          </a:xfrm>
          <a:prstGeom prst="rect">
            <a:avLst/>
          </a:prstGeom>
          <a:noFill/>
        </p:spPr>
        <p:txBody>
          <a:bodyPr wrap="square" lIns="0" tIns="0" rIns="0" bIns="0" rtlCol="0">
            <a:spAutoFit/>
          </a:bodyPr>
          <a:lstStyle/>
          <a:p>
            <a:pPr rtl="0"/>
            <a:r>
              <a:rPr lang="mn" sz="1600">
                <a:solidFill>
                  <a:prstClr val="black"/>
                </a:solidFill>
                <a:latin typeface="Arial" panose="020B0604020202020204" pitchFamily="34" charset="0"/>
                <a:ea typeface="ＭＳ ゴシック" panose="020B0609070205080204" pitchFamily="49" charset="-128"/>
              </a:rPr>
              <a:t>&lt;Халтирах / бүдрэхээс хамгаалж чадах гутал сонгоход анхаарах зүйлс&gt;</a:t>
            </a:r>
          </a:p>
        </p:txBody>
      </p:sp>
      <p:sp>
        <p:nvSpPr>
          <p:cNvPr id="24" name="テキスト ボックス 23">
            <a:extLst>
              <a:ext uri="{FF2B5EF4-FFF2-40B4-BE49-F238E27FC236}">
                <a16:creationId xmlns:a16="http://schemas.microsoft.com/office/drawing/2014/main" id="{8FCE9DA1-C827-470C-9A48-AAB32430F41A}"/>
              </a:ext>
            </a:extLst>
          </p:cNvPr>
          <p:cNvSpPr txBox="1"/>
          <p:nvPr/>
        </p:nvSpPr>
        <p:spPr>
          <a:xfrm>
            <a:off x="107504" y="81027"/>
            <a:ext cx="2808312" cy="369332"/>
          </a:xfrm>
          <a:prstGeom prst="rect">
            <a:avLst/>
          </a:prstGeom>
          <a:noFill/>
        </p:spPr>
        <p:txBody>
          <a:bodyPr wrap="square" rtlCol="0">
            <a:spAutoFit/>
          </a:bodyPr>
          <a:lstStyle/>
          <a:p>
            <a:pPr rtl="0"/>
            <a:r>
              <a:rPr lang="mn" dirty="0">
                <a:solidFill>
                  <a:prstClr val="black"/>
                </a:solidFill>
                <a:latin typeface="Arial" panose="020B0604020202020204" pitchFamily="34" charset="0"/>
                <a:ea typeface="ＭＳ ゴシック" panose="020B0609070205080204" pitchFamily="49" charset="-128"/>
              </a:rPr>
              <a:t>(Нэмэлт мэдээлэл)</a:t>
            </a:r>
          </a:p>
        </p:txBody>
      </p:sp>
      <p:sp>
        <p:nvSpPr>
          <p:cNvPr id="4" name="スライド番号プレースホルダー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20</a:t>
            </a:fld>
            <a:endParaRPr kumimoji="1" lang="ja-JP" altLang="en-US">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68671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522287" y="836712"/>
            <a:ext cx="8226177" cy="5600316"/>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marL="1588" rtl="0" fontAlgn="auto">
              <a:spcBef>
                <a:spcPts val="0"/>
              </a:spcBef>
              <a:spcAft>
                <a:spcPts val="0"/>
              </a:spcAft>
              <a:defRPr/>
            </a:pPr>
            <a:endParaRPr lang="en-US" altLang="ja-JP" sz="1600" dirty="0">
              <a:solidFill>
                <a:srgbClr val="0000CC"/>
              </a:solidFill>
              <a:latin typeface="Arial" panose="020B0604020202020204" pitchFamily="34" charset="0"/>
              <a:ea typeface="ＭＳ ゴシック" panose="020B0609070205080204" pitchFamily="49" charset="-128"/>
              <a:cs typeface="メイリオ" pitchFamily="50" charset="-128"/>
            </a:endParaRPr>
          </a:p>
          <a:p>
            <a:pPr marL="1588" rtl="0" fontAlgn="auto">
              <a:lnSpc>
                <a:spcPct val="125000"/>
              </a:lnSpc>
              <a:spcBef>
                <a:spcPts val="0"/>
              </a:spcBef>
              <a:spcAft>
                <a:spcPts val="0"/>
              </a:spcAft>
              <a:defRPr/>
            </a:pPr>
            <a:r>
              <a:rPr lang="mn" sz="160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mn" sz="1600">
                <a:solidFill>
                  <a:srgbClr val="0000CC"/>
                </a:solidFill>
                <a:latin typeface="Arial" panose="020B0604020202020204" pitchFamily="34" charset="0"/>
                <a:ea typeface="ＭＳ ゴシック" panose="020B0609070205080204" pitchFamily="49" charset="-128"/>
                <a:cs typeface="メイリオ" pitchFamily="50" charset="-128"/>
              </a:rPr>
              <a:t> Ажиллах байрлал ба үйлдэл</a:t>
            </a:r>
            <a:r>
              <a:rPr lang="mn" sz="1600">
                <a:solidFill>
                  <a:schemeClr val="tx1"/>
                </a:solidFill>
                <a:latin typeface="Arial" panose="020B0604020202020204" pitchFamily="34" charset="0"/>
                <a:ea typeface="ＭＳ ゴシック" panose="020B0609070205080204" pitchFamily="49" charset="-128"/>
                <a:cs typeface="メイリオ" pitchFamily="50" charset="-128"/>
              </a:rPr>
              <a:t> (хүнд зүйл өргөх үед)</a:t>
            </a: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82563" rtl="0" fontAlgn="auto">
              <a:lnSpc>
                <a:spcPct val="125000"/>
              </a:lnSpc>
              <a:spcBef>
                <a:spcPts val="0"/>
              </a:spcBef>
              <a:spcAft>
                <a:spcPts val="0"/>
              </a:spcAft>
              <a:defRPr/>
            </a:pPr>
            <a:endParaRPr lang="en-US" altLang="ja-JP" sz="1600" u="sng"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1588" rtl="0" fontAlgn="auto">
              <a:lnSpc>
                <a:spcPct val="125000"/>
              </a:lnSpc>
              <a:spcBef>
                <a:spcPts val="600"/>
              </a:spcBef>
              <a:spcAft>
                <a:spcPts val="0"/>
              </a:spcAft>
              <a:defRPr/>
            </a:pPr>
            <a:endParaRPr lang="en-US" altLang="ja-JP" sz="1600" dirty="0">
              <a:solidFill>
                <a:srgbClr val="0000CC"/>
              </a:solidFill>
              <a:latin typeface="Arial" panose="020B0604020202020204" pitchFamily="34" charset="0"/>
              <a:ea typeface="ＭＳ ゴシック" panose="020B0609070205080204" pitchFamily="49" charset="-128"/>
              <a:cs typeface="メイリオ" pitchFamily="50" charset="-128"/>
            </a:endParaRPr>
          </a:p>
          <a:p>
            <a:pPr rtl="0" fontAlgn="auto">
              <a:spcBef>
                <a:spcPts val="0"/>
              </a:spcBef>
              <a:spcAft>
                <a:spcPts val="0"/>
              </a:spcAft>
              <a:defRPr/>
            </a:pPr>
            <a:endParaRPr lang="en-US" altLang="ja-JP" sz="1600" dirty="0">
              <a:solidFill>
                <a:schemeClr val="accent1">
                  <a:lumMod val="50000"/>
                </a:schemeClr>
              </a:solidFill>
              <a:latin typeface="Arial" panose="020B0604020202020204" pitchFamily="34" charset="0"/>
              <a:ea typeface="ＭＳ ゴシック" panose="020B0609070205080204" pitchFamily="49" charset="-128"/>
              <a:cs typeface="メイリオ" pitchFamily="50" charset="-128"/>
            </a:endParaRPr>
          </a:p>
        </p:txBody>
      </p:sp>
      <p:sp>
        <p:nvSpPr>
          <p:cNvPr id="5" name="テキスト ボックス 8"/>
          <p:cNvSpPr txBox="1">
            <a:spLocks noChangeArrowheads="1"/>
          </p:cNvSpPr>
          <p:nvPr/>
        </p:nvSpPr>
        <p:spPr bwMode="auto">
          <a:xfrm>
            <a:off x="764853" y="1556206"/>
            <a:ext cx="4527227" cy="3600986"/>
          </a:xfrm>
          <a:prstGeom prst="rect">
            <a:avLst/>
          </a:prstGeom>
          <a:noFill/>
          <a:ln w="9525">
            <a:noFill/>
            <a:miter lim="800000"/>
            <a:headEnd/>
            <a:tailEnd/>
          </a:ln>
        </p:spPr>
        <p:txBody>
          <a:bodyPr wrap="square" rtlCol="0">
            <a:spAutoFit/>
          </a:bodyPr>
          <a:lstStyle/>
          <a:p>
            <a:pPr algn="just" rtl="0"/>
            <a:r>
              <a:rPr lang="mn" sz="1600" dirty="0">
                <a:latin typeface="Arial" panose="020B0604020202020204" pitchFamily="34" charset="0"/>
                <a:ea typeface="ＭＳ ゴシック" panose="020B0609070205080204" pitchFamily="49" charset="-128"/>
                <a:cs typeface="メイリオ" pitchFamily="50" charset="-128"/>
              </a:rPr>
              <a:t>Хүнд зүйлийг аль болох биедээ ойрхон барьж, хүндийн төвөө доошлуулна.</a:t>
            </a:r>
            <a:endParaRPr lang="en-US" sz="1600" dirty="0">
              <a:latin typeface="Arial" panose="020B0604020202020204" pitchFamily="34" charset="0"/>
              <a:ea typeface="ＭＳ ゴシック" panose="020B0609070205080204" pitchFamily="49" charset="-128"/>
              <a:cs typeface="メイリオ" pitchFamily="50" charset="-128"/>
            </a:endParaRPr>
          </a:p>
          <a:p>
            <a:pPr marL="176213" indent="-176213" algn="just" rtl="0"/>
            <a:endParaRPr lang="en-US" altLang="ja-JP" sz="1600" dirty="0">
              <a:latin typeface="Arial" panose="020B0604020202020204" pitchFamily="34" charset="0"/>
              <a:ea typeface="ＭＳ ゴシック" panose="020B0609070205080204" pitchFamily="49" charset="-128"/>
              <a:cs typeface="メイリオ" pitchFamily="50" charset="-128"/>
            </a:endParaRPr>
          </a:p>
          <a:p>
            <a:pPr marL="176213" indent="-176213" algn="just" rtl="0"/>
            <a:r>
              <a:rPr lang="mn" dirty="0">
                <a:solidFill>
                  <a:srgbClr val="C00000"/>
                </a:solidFill>
                <a:latin typeface="Arial" panose="020B0604020202020204" pitchFamily="34" charset="0"/>
                <a:ea typeface="ＭＳ ゴシック" panose="020B0609070205080204" pitchFamily="49" charset="-128"/>
                <a:cs typeface="メイリオ" pitchFamily="50" charset="-128"/>
              </a:rPr>
              <a:t>[Хүнд зүйлийг хэрхэн өргөх вэ]</a:t>
            </a:r>
          </a:p>
          <a:p>
            <a:pPr marL="360363" indent="-360363" algn="just" rtl="0"/>
            <a:r>
              <a:rPr lang="mn" sz="1600" dirty="0">
                <a:latin typeface="Arial" panose="020B0604020202020204" pitchFamily="34" charset="0"/>
                <a:ea typeface="ＭＳ ゴシック" panose="020B0609070205080204" pitchFamily="49" charset="-128"/>
                <a:cs typeface="メイリオ" pitchFamily="50" charset="-128"/>
              </a:rPr>
              <a:t>(1) </a:t>
            </a:r>
            <a:r>
              <a:rPr lang="mn" sz="1600" spc="-20" dirty="0">
                <a:latin typeface="Arial" panose="020B0604020202020204" pitchFamily="34" charset="0"/>
                <a:ea typeface="ＭＳ ゴシック" panose="020B0609070205080204" pitchFamily="49" charset="-128"/>
                <a:cs typeface="メイリオ" pitchFamily="50" charset="-128"/>
              </a:rPr>
              <a:t>Нэг хөлөө бага зэрэг урагш тавиад, өвдгөө нугалж, доошоо бүрэн сууж байгаад хүнд зүйлийг барьж өргөнө.</a:t>
            </a:r>
            <a:endParaRPr lang="en-US" altLang="ja-JP" sz="1600" spc="-20" dirty="0">
              <a:latin typeface="Arial" panose="020B0604020202020204" pitchFamily="34" charset="0"/>
              <a:ea typeface="ＭＳ ゴシック" panose="020B0609070205080204" pitchFamily="49" charset="-128"/>
              <a:cs typeface="メイリオ" pitchFamily="50" charset="-128"/>
            </a:endParaRPr>
          </a:p>
          <a:p>
            <a:pPr marL="360363" indent="-360363" algn="just" rtl="0"/>
            <a:r>
              <a:rPr lang="mn" sz="1600" spc="-20" dirty="0">
                <a:latin typeface="Arial" panose="020B0604020202020204" pitchFamily="34" charset="0"/>
                <a:ea typeface="ＭＳ ゴシック" panose="020B0609070205080204" pitchFamily="49" charset="-128"/>
                <a:cs typeface="メイリオ" pitchFamily="50" charset="-128"/>
              </a:rPr>
              <a:t>(2)	Өвдөгөө сунгаж дээшээ босно.</a:t>
            </a:r>
            <a:endParaRPr lang="en-US" altLang="ja-JP" sz="1600" spc="-20" dirty="0">
              <a:latin typeface="Arial" panose="020B0604020202020204" pitchFamily="34" charset="0"/>
              <a:ea typeface="ＭＳ ゴシック" panose="020B0609070205080204" pitchFamily="49" charset="-128"/>
              <a:cs typeface="メイリオ" pitchFamily="50" charset="-128"/>
            </a:endParaRPr>
          </a:p>
          <a:p>
            <a:pPr marL="360363" indent="-360363" algn="just" rtl="0"/>
            <a:r>
              <a:rPr lang="mn" sz="1600" spc="-20" dirty="0">
                <a:latin typeface="Arial" panose="020B0604020202020204" pitchFamily="34" charset="0"/>
                <a:ea typeface="ＭＳ ゴシック" panose="020B0609070205080204" pitchFamily="49" charset="-128"/>
                <a:cs typeface="メイリオ" pitchFamily="50" charset="-128"/>
              </a:rPr>
              <a:t>(3)	</a:t>
            </a:r>
            <a:r>
              <a:rPr lang="mn" sz="1600" dirty="0">
                <a:latin typeface="Arial" panose="020B0604020202020204" pitchFamily="34" charset="0"/>
                <a:ea typeface="ＭＳ ゴシック" panose="020B0609070205080204" pitchFamily="49" charset="-128"/>
                <a:cs typeface="メイリオ" pitchFamily="50" charset="-128"/>
              </a:rPr>
              <a:t>Хүнд зүйлийг өргөхөөсөө өмнө гүнзгий амьсгаа аваад гэдэсний булчингаа чангална.</a:t>
            </a:r>
            <a:endParaRPr lang="en-US" altLang="ja-JP" sz="1600" dirty="0">
              <a:latin typeface="Arial" panose="020B0604020202020204" pitchFamily="34" charset="0"/>
              <a:ea typeface="ＭＳ ゴシック" panose="020B0609070205080204" pitchFamily="49" charset="-128"/>
              <a:cs typeface="メイリオ" pitchFamily="50" charset="-128"/>
            </a:endParaRPr>
          </a:p>
          <a:p>
            <a:pPr marL="176213" indent="-176213" algn="just" rtl="0"/>
            <a:endParaRPr lang="en-US" altLang="ja-JP" sz="1600" dirty="0">
              <a:solidFill>
                <a:srgbClr val="C00000"/>
              </a:solidFill>
              <a:latin typeface="Arial" panose="020B0604020202020204" pitchFamily="34" charset="0"/>
              <a:ea typeface="ＭＳ ゴシック" panose="020B0609070205080204" pitchFamily="49" charset="-128"/>
              <a:cs typeface="メイリオ" pitchFamily="50" charset="-128"/>
            </a:endParaRPr>
          </a:p>
          <a:p>
            <a:pPr marL="176213" indent="-176213" algn="just" rtl="0"/>
            <a:r>
              <a:rPr lang="mn" dirty="0">
                <a:solidFill>
                  <a:srgbClr val="C00000"/>
                </a:solidFill>
                <a:latin typeface="Arial" panose="020B0604020202020204" pitchFamily="34" charset="0"/>
                <a:ea typeface="ＭＳ ゴシック" panose="020B0609070205080204" pitchFamily="49" charset="-128"/>
                <a:cs typeface="メイリオ" pitchFamily="50" charset="-128"/>
              </a:rPr>
              <a:t>[Хүнд зүйлийг яаж авч явах вэ]</a:t>
            </a:r>
          </a:p>
          <a:p>
            <a:pPr algn="just" rtl="0"/>
            <a:r>
              <a:rPr lang="mn" sz="1600" dirty="0">
                <a:latin typeface="Arial" panose="020B0604020202020204" pitchFamily="34" charset="0"/>
                <a:ea typeface="ＭＳ ゴシック" panose="020B0609070205080204" pitchFamily="49" charset="-128"/>
                <a:cs typeface="メイリオ" pitchFamily="50" charset="-128"/>
              </a:rPr>
              <a:t>Аль болох богино замыг хайж, ачаа бариад шатаар өөрөө өгсөхгүй байхыг хичээнэ.</a:t>
            </a:r>
            <a:endParaRPr lang="en-US" altLang="ja-JP" sz="1600" dirty="0">
              <a:latin typeface="Arial" panose="020B0604020202020204" pitchFamily="34" charset="0"/>
              <a:ea typeface="ＭＳ ゴシック" panose="020B0609070205080204" pitchFamily="49" charset="-128"/>
              <a:cs typeface="メイリオ" pitchFamily="50" charset="-128"/>
            </a:endParaRPr>
          </a:p>
        </p:txBody>
      </p:sp>
      <p:grpSp>
        <p:nvGrpSpPr>
          <p:cNvPr id="6" name="グループ化 11"/>
          <p:cNvGrpSpPr>
            <a:grpSpLocks noChangeAspect="1"/>
          </p:cNvGrpSpPr>
          <p:nvPr/>
        </p:nvGrpSpPr>
        <p:grpSpPr bwMode="auto">
          <a:xfrm>
            <a:off x="5364511" y="1700808"/>
            <a:ext cx="3158652" cy="3825319"/>
            <a:chOff x="6084168" y="1366770"/>
            <a:chExt cx="2501292" cy="3029536"/>
          </a:xfrm>
        </p:grpSpPr>
        <p:pic>
          <p:nvPicPr>
            <p:cNvPr id="7" name="Picture 3" descr="C:\Users\User07.PC007\OneDrive\01厚労省委託C\未熟練\参考資料\重量物姿勢(OK)Acolor.gif"/>
            <p:cNvPicPr>
              <a:picLocks noChangeAspect="1" noChangeArrowheads="1"/>
            </p:cNvPicPr>
            <p:nvPr/>
          </p:nvPicPr>
          <p:blipFill>
            <a:blip r:embed="rId2" cstate="print"/>
            <a:srcRect/>
            <a:stretch>
              <a:fillRect/>
            </a:stretch>
          </p:blipFill>
          <p:spPr bwMode="auto">
            <a:xfrm>
              <a:off x="6084168" y="1775096"/>
              <a:ext cx="724008" cy="936951"/>
            </a:xfrm>
            <a:prstGeom prst="rect">
              <a:avLst/>
            </a:prstGeom>
            <a:noFill/>
            <a:ln w="9525">
              <a:noFill/>
              <a:miter lim="800000"/>
              <a:headEnd/>
              <a:tailEnd/>
            </a:ln>
          </p:spPr>
        </p:pic>
        <p:pic>
          <p:nvPicPr>
            <p:cNvPr id="8" name="Picture 4" descr="C:\Users\User07.PC007\OneDrive\01厚労省委託C\未熟練\参考資料\重量物姿勢(OK)Bcolor.gif"/>
            <p:cNvPicPr>
              <a:picLocks noChangeAspect="1" noChangeArrowheads="1"/>
            </p:cNvPicPr>
            <p:nvPr/>
          </p:nvPicPr>
          <p:blipFill>
            <a:blip r:embed="rId3" cstate="print"/>
            <a:srcRect/>
            <a:stretch>
              <a:fillRect/>
            </a:stretch>
          </p:blipFill>
          <p:spPr bwMode="auto">
            <a:xfrm>
              <a:off x="6948264" y="1775096"/>
              <a:ext cx="782735" cy="926106"/>
            </a:xfrm>
            <a:prstGeom prst="rect">
              <a:avLst/>
            </a:prstGeom>
            <a:noFill/>
            <a:ln w="9525">
              <a:noFill/>
              <a:miter lim="800000"/>
              <a:headEnd/>
              <a:tailEnd/>
            </a:ln>
          </p:spPr>
        </p:pic>
        <p:pic>
          <p:nvPicPr>
            <p:cNvPr id="9" name="Picture 5" descr="C:\Users\User07.PC007\OneDrive\01厚労省委託C\未熟練\参考資料\重量物姿勢(NG)color.gif"/>
            <p:cNvPicPr>
              <a:picLocks noChangeAspect="1" noChangeArrowheads="1"/>
            </p:cNvPicPr>
            <p:nvPr/>
          </p:nvPicPr>
          <p:blipFill>
            <a:blip r:embed="rId4" cstate="print"/>
            <a:srcRect/>
            <a:stretch>
              <a:fillRect/>
            </a:stretch>
          </p:blipFill>
          <p:spPr bwMode="auto">
            <a:xfrm>
              <a:off x="6468022" y="3321179"/>
              <a:ext cx="937783" cy="937784"/>
            </a:xfrm>
            <a:prstGeom prst="rect">
              <a:avLst/>
            </a:prstGeom>
            <a:noFill/>
            <a:ln w="9525">
              <a:noFill/>
              <a:miter lim="800000"/>
              <a:headEnd/>
              <a:tailEnd/>
            </a:ln>
          </p:spPr>
        </p:pic>
        <p:sp>
          <p:nvSpPr>
            <p:cNvPr id="10" name="右矢印 9"/>
            <p:cNvSpPr/>
            <p:nvPr/>
          </p:nvSpPr>
          <p:spPr>
            <a:xfrm>
              <a:off x="6805236" y="2477966"/>
              <a:ext cx="154191" cy="2154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p>
          </p:txBody>
        </p:sp>
        <p:sp>
          <p:nvSpPr>
            <p:cNvPr id="11" name="テキスト ボックス 17"/>
            <p:cNvSpPr txBox="1">
              <a:spLocks noChangeArrowheads="1"/>
            </p:cNvSpPr>
            <p:nvPr/>
          </p:nvSpPr>
          <p:spPr bwMode="auto">
            <a:xfrm>
              <a:off x="6523201" y="2701201"/>
              <a:ext cx="1287995" cy="268124"/>
            </a:xfrm>
            <a:prstGeom prst="rect">
              <a:avLst/>
            </a:prstGeom>
            <a:noFill/>
            <a:ln w="9525">
              <a:noFill/>
              <a:miter lim="800000"/>
              <a:headEnd/>
              <a:tailEnd/>
            </a:ln>
          </p:spPr>
          <p:txBody>
            <a:bodyPr wrap="square" rtlCol="0">
              <a:spAutoFit/>
            </a:bodyPr>
            <a:lstStyle/>
            <a:p>
              <a:pPr rtl="0"/>
              <a:r>
                <a:rPr lang="mn" sz="1600">
                  <a:latin typeface="Arial" panose="020B0604020202020204" pitchFamily="34" charset="0"/>
                  <a:ea typeface="メイリオ" pitchFamily="50" charset="-128"/>
                  <a:cs typeface="Arial" panose="020B0604020202020204" pitchFamily="34" charset="0"/>
                </a:rPr>
                <a:t>Зөв байрлал</a:t>
              </a:r>
            </a:p>
          </p:txBody>
        </p:sp>
        <p:sp>
          <p:nvSpPr>
            <p:cNvPr id="12" name="テキスト ボックス 18"/>
            <p:cNvSpPr txBox="1">
              <a:spLocks noChangeArrowheads="1"/>
            </p:cNvSpPr>
            <p:nvPr/>
          </p:nvSpPr>
          <p:spPr bwMode="auto">
            <a:xfrm>
              <a:off x="6866883" y="4128182"/>
              <a:ext cx="1457510" cy="268124"/>
            </a:xfrm>
            <a:prstGeom prst="rect">
              <a:avLst/>
            </a:prstGeom>
            <a:noFill/>
            <a:ln w="9525">
              <a:noFill/>
              <a:miter lim="800000"/>
              <a:headEnd/>
              <a:tailEnd/>
            </a:ln>
          </p:spPr>
          <p:txBody>
            <a:bodyPr wrap="square" rtlCol="0">
              <a:spAutoFit/>
            </a:bodyPr>
            <a:lstStyle/>
            <a:p>
              <a:pPr rtl="0"/>
              <a:r>
                <a:rPr lang="mn" sz="1600">
                  <a:latin typeface="Arial" panose="020B0604020202020204" pitchFamily="34" charset="0"/>
                  <a:ea typeface="メイリオ" pitchFamily="50" charset="-128"/>
                  <a:cs typeface="Arial" panose="020B0604020202020204" pitchFamily="34" charset="0"/>
                </a:rPr>
                <a:t>Буруу байрлал</a:t>
              </a:r>
            </a:p>
          </p:txBody>
        </p:sp>
        <p:pic>
          <p:nvPicPr>
            <p:cNvPr id="13" name="Picture 2" descr="C:\Users\User07.PC007\OneDrive\01厚労省委託C\未熟練\参考資料\pics\重量物取扱いS02A.gif"/>
            <p:cNvPicPr>
              <a:picLocks noChangeAspect="1" noChangeArrowheads="1"/>
            </p:cNvPicPr>
            <p:nvPr/>
          </p:nvPicPr>
          <p:blipFill>
            <a:blip r:embed="rId5" cstate="print"/>
            <a:srcRect/>
            <a:stretch>
              <a:fillRect/>
            </a:stretch>
          </p:blipFill>
          <p:spPr bwMode="auto">
            <a:xfrm flipH="1">
              <a:off x="7929210" y="1366770"/>
              <a:ext cx="656250" cy="1494054"/>
            </a:xfrm>
            <a:prstGeom prst="rect">
              <a:avLst/>
            </a:prstGeom>
            <a:noFill/>
            <a:ln w="9525">
              <a:noFill/>
              <a:miter lim="800000"/>
              <a:headEnd/>
              <a:tailEnd/>
            </a:ln>
          </p:spPr>
        </p:pic>
        <p:sp>
          <p:nvSpPr>
            <p:cNvPr id="14" name="右矢印 13"/>
            <p:cNvSpPr/>
            <p:nvPr/>
          </p:nvSpPr>
          <p:spPr>
            <a:xfrm>
              <a:off x="7739449" y="2493841"/>
              <a:ext cx="156457" cy="2154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p>
          </p:txBody>
        </p:sp>
      </p:grpSp>
      <p:sp>
        <p:nvSpPr>
          <p:cNvPr id="15" name="正方形/長方形 14"/>
          <p:cNvSpPr/>
          <p:nvPr/>
        </p:nvSpPr>
        <p:spPr>
          <a:xfrm>
            <a:off x="427470" y="358536"/>
            <a:ext cx="8415809" cy="338554"/>
          </a:xfrm>
          <a:prstGeom prst="rect">
            <a:avLst/>
          </a:prstGeom>
        </p:spPr>
        <p:txBody>
          <a:bodyPr wrap="square" rtlCol="0">
            <a:spAutoFit/>
          </a:bodyPr>
          <a:lstStyle/>
          <a:p>
            <a:pPr rtl="0" fontAlgn="auto">
              <a:spcBef>
                <a:spcPts val="0"/>
              </a:spcBef>
              <a:spcAft>
                <a:spcPts val="0"/>
              </a:spcAft>
              <a:defRPr/>
            </a:pPr>
            <a:r>
              <a:rPr lang="mn" sz="1600" b="1" dirty="0">
                <a:solidFill>
                  <a:srgbClr val="C00000"/>
                </a:solidFill>
                <a:latin typeface="Arial" panose="020B0604020202020204" pitchFamily="34" charset="0"/>
                <a:ea typeface="ＭＳ ゴシック" panose="020B0609070205080204" pitchFamily="49" charset="-128"/>
                <a:cs typeface="メイリオ" pitchFamily="50" charset="-128"/>
              </a:rPr>
              <a:t>(4) Аюул, ослоос урьдчилан сэргийлэхэд анхаарах гол зүйлс: Нурууны өвдөлт</a:t>
            </a:r>
          </a:p>
        </p:txBody>
      </p:sp>
      <p:sp>
        <p:nvSpPr>
          <p:cNvPr id="2" name="スライド番号プレースホルダー 1"/>
          <p:cNvSpPr>
            <a:spLocks noGrp="1"/>
          </p:cNvSpPr>
          <p:nvPr>
            <p:ph type="sldNum" sz="quarter" idx="12"/>
          </p:nvPr>
        </p:nvSpPr>
        <p:spPr>
          <a:xfrm>
            <a:off x="3635896" y="6453336"/>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21</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91901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96652" y="3933056"/>
            <a:ext cx="6855668" cy="2594828"/>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fontAlgn="auto">
              <a:lnSpc>
                <a:spcPct val="125000"/>
              </a:lnSpc>
              <a:spcBef>
                <a:spcPts val="0"/>
              </a:spcBef>
              <a:spcAft>
                <a:spcPts val="0"/>
              </a:spcAft>
              <a:defRPr/>
            </a:pPr>
            <a:r>
              <a:rPr lang="mn" sz="1600" dirty="0">
                <a:solidFill>
                  <a:schemeClr val="tx1"/>
                </a:solidFill>
                <a:latin typeface="Arial" panose="020B0604020202020204" pitchFamily="34" charset="0"/>
                <a:ea typeface="ＭＳ ゴシック" panose="020B0609070205080204" pitchFamily="49" charset="-128"/>
                <a:cs typeface="メイリオ" pitchFamily="50" charset="-128"/>
              </a:rPr>
              <a:t>(1) Амьсгаагаа түгжилгүй, аажмаар амьсгалж сунгана.</a:t>
            </a:r>
          </a:p>
          <a:p>
            <a:pPr marL="266700" indent="-266700" algn="just" rtl="0" fontAlgn="auto">
              <a:lnSpc>
                <a:spcPct val="125000"/>
              </a:lnSpc>
              <a:spcBef>
                <a:spcPts val="0"/>
              </a:spcBef>
              <a:spcAft>
                <a:spcPts val="0"/>
              </a:spcAft>
              <a:defRPr/>
            </a:pPr>
            <a:r>
              <a:rPr lang="mn" sz="1600" dirty="0">
                <a:solidFill>
                  <a:schemeClr val="tx1"/>
                </a:solidFill>
                <a:latin typeface="Arial" panose="020B0604020202020204" pitchFamily="34" charset="0"/>
                <a:ea typeface="ＭＳ ゴシック" panose="020B0609070205080204" pitchFamily="49" charset="-128"/>
                <a:cs typeface="メイリオ" pitchFamily="50" charset="-128"/>
              </a:rPr>
              <a:t>(2) Хэт их эрч хүчтэйгээр хийх хэрэггүй.</a:t>
            </a:r>
          </a:p>
          <a:p>
            <a:pPr marL="266700" indent="-266700" algn="just" rtl="0" fontAlgn="auto">
              <a:lnSpc>
                <a:spcPct val="125000"/>
              </a:lnSpc>
              <a:spcBef>
                <a:spcPts val="0"/>
              </a:spcBef>
              <a:spcAft>
                <a:spcPts val="0"/>
              </a:spcAft>
              <a:defRPr/>
            </a:pPr>
            <a:r>
              <a:rPr lang="mn" sz="1600" dirty="0">
                <a:solidFill>
                  <a:schemeClr val="tx1"/>
                </a:solidFill>
                <a:latin typeface="Arial" panose="020B0604020202020204" pitchFamily="34" charset="0"/>
                <a:ea typeface="ＭＳ ゴシック" panose="020B0609070205080204" pitchFamily="49" charset="-128"/>
                <a:cs typeface="メイリオ" pitchFamily="50" charset="-128"/>
              </a:rPr>
              <a:t>(3) Аль булчингаа сунгаж байгаагаа мэдэрч хийнэ.</a:t>
            </a:r>
          </a:p>
          <a:p>
            <a:pPr marL="266700" indent="-266700" algn="just" rtl="0" fontAlgn="auto">
              <a:lnSpc>
                <a:spcPct val="125000"/>
              </a:lnSpc>
              <a:spcBef>
                <a:spcPts val="0"/>
              </a:spcBef>
              <a:spcAft>
                <a:spcPts val="0"/>
              </a:spcAft>
              <a:defRPr/>
            </a:pPr>
            <a:r>
              <a:rPr lang="mn" sz="1600" dirty="0">
                <a:solidFill>
                  <a:schemeClr val="tx1"/>
                </a:solidFill>
                <a:latin typeface="Arial" panose="020B0604020202020204" pitchFamily="34" charset="0"/>
                <a:ea typeface="ＭＳ ゴシック" panose="020B0609070205080204" pitchFamily="49" charset="-128"/>
                <a:cs typeface="メイリオ" pitchFamily="50" charset="-128"/>
              </a:rPr>
              <a:t>(4) Булчин чангарч байгааг мэдрэх хүртлээ сунгаад, өвдөлт мэдрэгдвэл болино.</a:t>
            </a:r>
          </a:p>
          <a:p>
            <a:pPr marL="266700" indent="-266700" algn="just" rtl="0" fontAlgn="auto">
              <a:lnSpc>
                <a:spcPct val="125000"/>
              </a:lnSpc>
              <a:spcBef>
                <a:spcPts val="0"/>
              </a:spcBef>
              <a:spcAft>
                <a:spcPts val="0"/>
              </a:spcAft>
              <a:defRPr/>
            </a:pPr>
            <a:r>
              <a:rPr lang="mn" sz="1600" dirty="0">
                <a:solidFill>
                  <a:schemeClr val="tx1"/>
                </a:solidFill>
                <a:latin typeface="Arial" panose="020B0604020202020204" pitchFamily="34" charset="0"/>
                <a:ea typeface="ＭＳ ゴシック" panose="020B0609070205080204" pitchFamily="49" charset="-128"/>
                <a:cs typeface="メイリオ" pitchFamily="50" charset="-128"/>
              </a:rPr>
              <a:t>(5) Сунгалтыг 20-30 секундын турш барина.</a:t>
            </a:r>
          </a:p>
          <a:p>
            <a:pPr marL="266700" indent="-266700" algn="just" rtl="0" fontAlgn="auto">
              <a:lnSpc>
                <a:spcPct val="125000"/>
              </a:lnSpc>
              <a:spcBef>
                <a:spcPts val="0"/>
              </a:spcBef>
              <a:spcAft>
                <a:spcPts val="0"/>
              </a:spcAft>
              <a:defRPr/>
            </a:pPr>
            <a:r>
              <a:rPr lang="mn" sz="1600" dirty="0">
                <a:solidFill>
                  <a:schemeClr val="tx1"/>
                </a:solidFill>
                <a:latin typeface="Arial" panose="020B0604020202020204" pitchFamily="34" charset="0"/>
                <a:ea typeface="ＭＳ ゴシック" panose="020B0609070205080204" pitchFamily="49" charset="-128"/>
                <a:cs typeface="メイリオ" pitchFamily="50" charset="-128"/>
              </a:rPr>
              <a:t>(6) Сунгалтыг аажмаар суллана.</a:t>
            </a:r>
          </a:p>
          <a:p>
            <a:pPr marL="266700" indent="-266700" algn="just" rtl="0" fontAlgn="auto">
              <a:lnSpc>
                <a:spcPct val="125000"/>
              </a:lnSpc>
              <a:spcBef>
                <a:spcPts val="0"/>
              </a:spcBef>
              <a:spcAft>
                <a:spcPts val="0"/>
              </a:spcAft>
              <a:defRPr/>
            </a:pPr>
            <a:r>
              <a:rPr lang="mn" sz="1600" dirty="0">
                <a:solidFill>
                  <a:schemeClr val="tx1"/>
                </a:solidFill>
                <a:latin typeface="Arial" panose="020B0604020202020204" pitchFamily="34" charset="0"/>
                <a:ea typeface="ＭＳ ゴシック" panose="020B0609070205080204" pitchFamily="49" charset="-128"/>
                <a:cs typeface="メイリオ" pitchFamily="50" charset="-128"/>
              </a:rPr>
              <a:t>(7) Гурван удаа сунгана.</a:t>
            </a:r>
          </a:p>
          <a:p>
            <a:pPr marL="266700" indent="-266700" algn="just" rtl="0" fontAlgn="auto">
              <a:lnSpc>
                <a:spcPct val="125000"/>
              </a:lnSpc>
              <a:spcBef>
                <a:spcPts val="0"/>
              </a:spcBef>
              <a:spcAft>
                <a:spcPts val="0"/>
              </a:spcAft>
              <a:defRPr/>
            </a:pPr>
            <a:endParaRPr lang="ja-JP" altLang="en-US" sz="1600" dirty="0">
              <a:solidFill>
                <a:schemeClr val="tx1"/>
              </a:solidFill>
              <a:latin typeface="Arial" panose="020B0604020202020204" pitchFamily="34" charset="0"/>
              <a:ea typeface="ＭＳ ゴシック" panose="020B0609070205080204" pitchFamily="49" charset="-128"/>
              <a:cs typeface="メイリオ" pitchFamily="50" charset="-128"/>
            </a:endParaRPr>
          </a:p>
        </p:txBody>
      </p:sp>
      <p:sp>
        <p:nvSpPr>
          <p:cNvPr id="2" name="テキスト ボックス 1"/>
          <p:cNvSpPr txBox="1"/>
          <p:nvPr/>
        </p:nvSpPr>
        <p:spPr>
          <a:xfrm>
            <a:off x="323528" y="188640"/>
            <a:ext cx="7287716" cy="780256"/>
          </a:xfrm>
          <a:prstGeom prst="rect">
            <a:avLst/>
          </a:prstGeom>
          <a:noFill/>
          <a:ln w="19050">
            <a:noFill/>
          </a:ln>
        </p:spPr>
        <p:txBody>
          <a:bodyPr rtlCol="0"/>
          <a:lstStyle/>
          <a:p>
            <a:pPr marL="1588" rtl="0" fontAlgn="auto">
              <a:lnSpc>
                <a:spcPct val="150000"/>
              </a:lnSpc>
              <a:spcBef>
                <a:spcPts val="0"/>
              </a:spcBef>
              <a:spcAft>
                <a:spcPts val="0"/>
              </a:spcAft>
              <a:defRPr/>
            </a:pPr>
            <a:r>
              <a:rPr lang="mn" b="1">
                <a:solidFill>
                  <a:srgbClr val="0000CC"/>
                </a:solidFill>
                <a:latin typeface="Arial" panose="020B0604020202020204" pitchFamily="34" charset="0"/>
                <a:ea typeface="ＭＳ ゴシック" panose="020B0609070205080204" pitchFamily="49" charset="-128"/>
                <a:cs typeface="メイリオ" pitchFamily="50" charset="-128"/>
              </a:rPr>
              <a:t>[Нурууны өвдөлтөөс урьдчилан сэргийлэх дасгалууд]</a:t>
            </a:r>
            <a:endParaRPr lang="ja-JP" altLang="en-US" b="1" dirty="0">
              <a:solidFill>
                <a:srgbClr val="0000CC"/>
              </a:solidFill>
              <a:latin typeface="Arial" panose="020B0604020202020204" pitchFamily="34" charset="0"/>
              <a:ea typeface="ＭＳ ゴシック" panose="020B0609070205080204" pitchFamily="49" charset="-128"/>
              <a:cs typeface="メイリオ" pitchFamily="50" charset="-128"/>
            </a:endParaRPr>
          </a:p>
          <a:p>
            <a:pPr marL="184150" rtl="0" fontAlgn="auto">
              <a:lnSpc>
                <a:spcPct val="150000"/>
              </a:lnSpc>
              <a:spcBef>
                <a:spcPts val="0"/>
              </a:spcBef>
              <a:spcAft>
                <a:spcPts val="0"/>
              </a:spcAft>
              <a:defRPr/>
            </a:pPr>
            <a:r>
              <a:rPr lang="mn" sz="1600">
                <a:latin typeface="Arial" panose="020B0604020202020204" pitchFamily="34" charset="0"/>
                <a:ea typeface="ＭＳ ゴシック" panose="020B0609070205080204" pitchFamily="49" charset="-128"/>
                <a:cs typeface="メイリオ" pitchFamily="50" charset="-128"/>
              </a:rPr>
              <a:t>　Нурууны өвдөлтөөс урьдчилан сэргийлж сунгалт, дасгал хийнэ.</a:t>
            </a:r>
          </a:p>
          <a:p>
            <a:pPr rtl="0" fontAlgn="auto">
              <a:lnSpc>
                <a:spcPct val="150000"/>
              </a:lnSpc>
              <a:spcBef>
                <a:spcPts val="0"/>
              </a:spcBef>
              <a:spcAft>
                <a:spcPts val="0"/>
              </a:spcAft>
              <a:defRPr/>
            </a:pPr>
            <a:endParaRPr lang="en-US" altLang="ja-JP" sz="1600" dirty="0">
              <a:solidFill>
                <a:schemeClr val="accent1">
                  <a:lumMod val="50000"/>
                </a:schemeClr>
              </a:solidFill>
              <a:latin typeface="Arial" panose="020B0604020202020204" pitchFamily="34" charset="0"/>
              <a:ea typeface="ＭＳ ゴシック" panose="020B0609070205080204" pitchFamily="49" charset="-128"/>
              <a:cs typeface="メイリオ" pitchFamily="50" charset="-128"/>
            </a:endParaRPr>
          </a:p>
        </p:txBody>
      </p:sp>
      <p:sp>
        <p:nvSpPr>
          <p:cNvPr id="5" name="テキスト ボックス 4"/>
          <p:cNvSpPr txBox="1"/>
          <p:nvPr/>
        </p:nvSpPr>
        <p:spPr>
          <a:xfrm>
            <a:off x="467544" y="3563724"/>
            <a:ext cx="3600400" cy="369332"/>
          </a:xfrm>
          <a:prstGeom prst="rect">
            <a:avLst/>
          </a:prstGeom>
          <a:noFill/>
        </p:spPr>
        <p:txBody>
          <a:bodyPr wrap="square" rtlCol="0">
            <a:spAutoFit/>
          </a:bodyPr>
          <a:lstStyle/>
          <a:p>
            <a:pPr rtl="0"/>
            <a:r>
              <a:rPr lang="mn">
                <a:solidFill>
                  <a:srgbClr val="0000CC"/>
                </a:solidFill>
                <a:latin typeface="Arial" panose="020B0604020202020204" pitchFamily="34" charset="0"/>
                <a:ea typeface="ＭＳ ゴシック" panose="020B0609070205080204" pitchFamily="49" charset="-128"/>
              </a:rPr>
              <a:t>[Үр дүн сайтай сунгалт, дасгал]</a:t>
            </a:r>
            <a:endParaRPr kumimoji="1" lang="ja-JP" altLang="en-US" dirty="0">
              <a:solidFill>
                <a:srgbClr val="0000CC"/>
              </a:solidFill>
              <a:latin typeface="Arial" panose="020B0604020202020204" pitchFamily="34" charset="0"/>
              <a:ea typeface="ＭＳ ゴシック" panose="020B0609070205080204" pitchFamily="49" charset="-128"/>
            </a:endParaRPr>
          </a:p>
        </p:txBody>
      </p:sp>
      <p:pic>
        <p:nvPicPr>
          <p:cNvPr id="7" name="Picture 11" descr="C:\Users\mhu\SkyDrive\01厚労省委託C\未熟練\参考資料\ストレッチScolor_01.gif"/>
          <p:cNvPicPr>
            <a:picLocks noChangeAspect="1" noChangeArrowheads="1"/>
          </p:cNvPicPr>
          <p:nvPr/>
        </p:nvPicPr>
        <p:blipFill>
          <a:blip r:embed="rId3" cstate="print"/>
          <a:srcRect/>
          <a:stretch>
            <a:fillRect/>
          </a:stretch>
        </p:blipFill>
        <p:spPr bwMode="auto">
          <a:xfrm>
            <a:off x="1430797" y="1446139"/>
            <a:ext cx="1565459" cy="1694829"/>
          </a:xfrm>
          <a:prstGeom prst="rect">
            <a:avLst/>
          </a:prstGeom>
          <a:noFill/>
          <a:ln w="9525">
            <a:noFill/>
            <a:miter lim="800000"/>
            <a:headEnd/>
            <a:tailEnd/>
          </a:ln>
        </p:spPr>
      </p:pic>
      <p:pic>
        <p:nvPicPr>
          <p:cNvPr id="8" name="Picture 12" descr="C:\Users\mhu\SkyDrive\01厚労省委託C\未熟練\参考資料\ストレッチScolor_02.gif"/>
          <p:cNvPicPr>
            <a:picLocks noChangeAspect="1" noChangeArrowheads="1"/>
          </p:cNvPicPr>
          <p:nvPr/>
        </p:nvPicPr>
        <p:blipFill>
          <a:blip r:embed="rId4" cstate="print"/>
          <a:srcRect/>
          <a:stretch>
            <a:fillRect/>
          </a:stretch>
        </p:blipFill>
        <p:spPr bwMode="auto">
          <a:xfrm>
            <a:off x="3744660" y="1052736"/>
            <a:ext cx="1502561" cy="2087452"/>
          </a:xfrm>
          <a:prstGeom prst="rect">
            <a:avLst/>
          </a:prstGeom>
          <a:noFill/>
          <a:ln w="9525">
            <a:noFill/>
            <a:miter lim="800000"/>
            <a:headEnd/>
            <a:tailEnd/>
          </a:ln>
        </p:spPr>
      </p:pic>
      <p:pic>
        <p:nvPicPr>
          <p:cNvPr id="9" name="Picture 7" descr="C:\Users\User07.PC007\OneDrive\01厚労省委託C\未熟練\参考資料\腰痛ストレッチcolor.gif"/>
          <p:cNvPicPr>
            <a:picLocks noChangeAspect="1" noChangeArrowheads="1"/>
          </p:cNvPicPr>
          <p:nvPr/>
        </p:nvPicPr>
        <p:blipFill>
          <a:blip r:embed="rId5" cstate="print"/>
          <a:srcRect/>
          <a:stretch>
            <a:fillRect/>
          </a:stretch>
        </p:blipFill>
        <p:spPr bwMode="auto">
          <a:xfrm>
            <a:off x="5679269" y="836712"/>
            <a:ext cx="2421123" cy="2448272"/>
          </a:xfrm>
          <a:prstGeom prst="rect">
            <a:avLst/>
          </a:prstGeom>
          <a:noFill/>
          <a:ln w="9525">
            <a:noFill/>
            <a:miter lim="800000"/>
            <a:headEnd/>
            <a:tailEnd/>
          </a:ln>
        </p:spPr>
      </p:pic>
      <p:sp>
        <p:nvSpPr>
          <p:cNvPr id="10" name="テキスト ボックス 9"/>
          <p:cNvSpPr txBox="1"/>
          <p:nvPr/>
        </p:nvSpPr>
        <p:spPr>
          <a:xfrm>
            <a:off x="2187799" y="3162454"/>
            <a:ext cx="5867734" cy="338554"/>
          </a:xfrm>
          <a:prstGeom prst="rect">
            <a:avLst/>
          </a:prstGeom>
          <a:noFill/>
        </p:spPr>
        <p:txBody>
          <a:bodyPr wrap="square" rtlCol="0">
            <a:spAutoFit/>
          </a:bodyPr>
          <a:lstStyle/>
          <a:p>
            <a:pPr rtl="0"/>
            <a:r>
              <a:rPr lang="mn" sz="1600" b="1" dirty="0">
                <a:latin typeface="Arial" panose="020B0604020202020204" pitchFamily="34" charset="0"/>
                <a:ea typeface="ＭＳ ゴシック" panose="020B0609070205080204" pitchFamily="49" charset="-128"/>
              </a:rPr>
              <a:t>(Зураг 1) </a:t>
            </a:r>
            <a:r>
              <a:rPr lang="en-US" sz="1600" b="1" dirty="0">
                <a:latin typeface="Arial" panose="020B0604020202020204" pitchFamily="34" charset="0"/>
                <a:ea typeface="ＭＳ ゴシック" panose="020B0609070205080204" pitchFamily="49" charset="-128"/>
              </a:rPr>
              <a:t> 	</a:t>
            </a:r>
            <a:r>
              <a:rPr lang="mn" sz="1600" b="1" dirty="0">
                <a:latin typeface="Arial" panose="020B0604020202020204" pitchFamily="34" charset="0"/>
                <a:ea typeface="ＭＳ ゴシック" panose="020B0609070205080204" pitchFamily="49" charset="-128"/>
              </a:rPr>
              <a:t>(Зураг 2) </a:t>
            </a:r>
            <a:r>
              <a:rPr lang="en-US" sz="1600" b="1" dirty="0">
                <a:latin typeface="Arial" panose="020B0604020202020204" pitchFamily="34" charset="0"/>
                <a:ea typeface="ＭＳ ゴシック" panose="020B0609070205080204" pitchFamily="49" charset="-128"/>
              </a:rPr>
              <a:t>		</a:t>
            </a:r>
            <a:r>
              <a:rPr lang="mn" sz="1600" b="1" dirty="0">
                <a:latin typeface="Arial" panose="020B0604020202020204" pitchFamily="34" charset="0"/>
                <a:ea typeface="ＭＳ ゴシック" panose="020B0609070205080204" pitchFamily="49" charset="-128"/>
              </a:rPr>
              <a:t>(Зураг 3)</a:t>
            </a:r>
          </a:p>
        </p:txBody>
      </p:sp>
      <p:sp>
        <p:nvSpPr>
          <p:cNvPr id="4" name="スライド番号プレースホルダー 3"/>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22</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91901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bwMode="auto">
          <a:xfrm>
            <a:off x="467544" y="1556792"/>
            <a:ext cx="8208911" cy="3240360"/>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a:lnSpc>
                <a:spcPct val="125000"/>
              </a:lnSpc>
              <a:defRPr/>
            </a:pPr>
            <a:r>
              <a:rPr lang="mn" sz="1600" dirty="0">
                <a:solidFill>
                  <a:srgbClr val="C00000"/>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600" dirty="0">
                <a:solidFill>
                  <a:srgbClr val="C00000"/>
                </a:solidFill>
                <a:latin typeface="Arial" panose="020B0604020202020204" pitchFamily="34" charset="0"/>
                <a:ea typeface="メイリオ" pitchFamily="50" charset="-128"/>
                <a:cs typeface="Arial" panose="020B0604020202020204" pitchFamily="34" charset="0"/>
              </a:rPr>
              <a:t> Ачааны машины тэвш болон жолоочийн суудал дээрээс үсэрч бууж огт болохгүй.</a:t>
            </a:r>
          </a:p>
          <a:p>
            <a:pPr marL="360363" indent="-360363" rtl="0">
              <a:lnSpc>
                <a:spcPct val="125000"/>
              </a:lnSpc>
              <a:defRPr/>
            </a:pPr>
            <a:r>
              <a:rPr lang="mn" sz="1600" dirty="0">
                <a:solidFill>
                  <a:prstClr val="black"/>
                </a:solidFill>
                <a:latin typeface="Arial" panose="020B0604020202020204" pitchFamily="34" charset="0"/>
                <a:ea typeface="メイリオ" pitchFamily="50" charset="-128"/>
                <a:cs typeface="Arial" panose="020B0604020202020204" pitchFamily="34" charset="0"/>
              </a:rPr>
              <a:t>　</a:t>
            </a:r>
            <a:r>
              <a:rPr lang="mn"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600" dirty="0">
                <a:solidFill>
                  <a:prstClr val="black"/>
                </a:solidFill>
                <a:latin typeface="Arial" panose="020B0604020202020204" pitchFamily="34" charset="0"/>
                <a:ea typeface="メイリオ" pitchFamily="50" charset="-128"/>
                <a:cs typeface="Arial" panose="020B0604020202020204" pitchFamily="34" charset="0"/>
              </a:rPr>
              <a:t>	Дээш өгсөж, доош буухдаа заавал шат, тавцан ашиглана.</a:t>
            </a:r>
          </a:p>
          <a:p>
            <a:pPr marL="360363" indent="-360363" rtl="0">
              <a:lnSpc>
                <a:spcPct val="125000"/>
              </a:lnSpc>
              <a:defRPr/>
            </a:pPr>
            <a:r>
              <a:rPr lang="mn" sz="1600" dirty="0">
                <a:solidFill>
                  <a:prstClr val="black"/>
                </a:solidFill>
                <a:latin typeface="Arial" panose="020B0604020202020204" pitchFamily="34" charset="0"/>
                <a:ea typeface="メイリオ" pitchFamily="50" charset="-128"/>
                <a:cs typeface="Arial" panose="020B0604020202020204" pitchFamily="34" charset="0"/>
              </a:rPr>
              <a:t>　</a:t>
            </a:r>
            <a:r>
              <a:rPr lang="mn"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600" dirty="0">
                <a:solidFill>
                  <a:prstClr val="black"/>
                </a:solidFill>
                <a:latin typeface="Arial" panose="020B0604020202020204" pitchFamily="34" charset="0"/>
                <a:ea typeface="メイリオ" pitchFamily="50" charset="-128"/>
                <a:cs typeface="Arial" panose="020B0604020202020204" pitchFamily="34" charset="0"/>
              </a:rPr>
              <a:t>	Шат байхгүй бол гурван цэгийн тулгууртайгаар өгсөж бууна.</a:t>
            </a:r>
          </a:p>
          <a:p>
            <a:pPr rtl="0">
              <a:lnSpc>
                <a:spcPct val="125000"/>
              </a:lnSpc>
              <a:spcBef>
                <a:spcPts val="600"/>
              </a:spcBef>
              <a:defRPr/>
            </a:pPr>
            <a:r>
              <a:rPr lang="mn" sz="1600" dirty="0">
                <a:solidFill>
                  <a:srgbClr val="C00000"/>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600" dirty="0">
                <a:solidFill>
                  <a:srgbClr val="C00000"/>
                </a:solidFill>
                <a:latin typeface="Arial" panose="020B0604020202020204" pitchFamily="34" charset="0"/>
                <a:ea typeface="メイリオ" pitchFamily="50" charset="-128"/>
                <a:cs typeface="Arial" panose="020B0604020202020204" pitchFamily="34" charset="0"/>
              </a:rPr>
              <a:t> Хүнд даацын машин механизмтай мөргөлдөхөөс урьдчилан сэргийлэх.</a:t>
            </a:r>
          </a:p>
          <a:p>
            <a:pPr marL="357188" indent="-182563" rtl="0">
              <a:lnSpc>
                <a:spcPct val="125000"/>
              </a:lnSpc>
              <a:defRPr/>
            </a:pPr>
            <a:r>
              <a:rPr lang="mn" altLang="ja-JP"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en-US" altLang="ja-JP"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  </a:t>
            </a:r>
            <a:r>
              <a:rPr lang="mn" sz="1600" dirty="0">
                <a:solidFill>
                  <a:prstClr val="black"/>
                </a:solidFill>
                <a:latin typeface="Arial" panose="020B0604020202020204" pitchFamily="34" charset="0"/>
                <a:ea typeface="メイリオ" pitchFamily="50" charset="-128"/>
                <a:cs typeface="Arial" panose="020B0604020202020204" pitchFamily="34" charset="0"/>
              </a:rPr>
              <a:t>Хүнд даацын машин механизм, сэрээт өргөгч жолоодож ажлын талбайгаар явахдаа хурдны хязгаарыг барьж, явган зорчигчдоос болгоомжилно.</a:t>
            </a:r>
          </a:p>
          <a:p>
            <a:pPr marL="357188" indent="-182563" rtl="0">
              <a:lnSpc>
                <a:spcPct val="125000"/>
              </a:lnSpc>
              <a:defRPr/>
            </a:pPr>
            <a:r>
              <a:rPr lang="mn" sz="1600" dirty="0">
                <a:solidFill>
                  <a:prstClr val="black"/>
                </a:solidFill>
                <a:latin typeface="Arial" panose="020B0604020202020204" pitchFamily="34" charset="0"/>
                <a:ea typeface="メイリオ" pitchFamily="50" charset="-128"/>
                <a:cs typeface="Arial" panose="020B0604020202020204" pitchFamily="34" charset="0"/>
                <a:sym typeface="Wingdings 2" panose="05020102010507070707" pitchFamily="18" charset="2"/>
              </a:rPr>
              <a:t></a:t>
            </a:r>
            <a:r>
              <a:rPr lang="mn" sz="1600" dirty="0">
                <a:solidFill>
                  <a:prstClr val="black"/>
                </a:solidFill>
                <a:latin typeface="Arial" panose="020B0604020202020204" pitchFamily="34" charset="0"/>
                <a:ea typeface="メイリオ" pitchFamily="50" charset="-128"/>
                <a:cs typeface="Arial" panose="020B0604020202020204" pitchFamily="34" charset="0"/>
              </a:rPr>
              <a:t>	Ажлын талбайгаар явахдаа хүнд даацын машин механизм, сэрээт өргөгч зэрэгтэй мөргөлдөхгүйн тулд аюулгүйн гарцаар явна. Мөн ямар нэг юмны араас гэнэт үсэрч гарч ирэхгүй.</a:t>
            </a:r>
          </a:p>
          <a:p>
            <a:pPr rtl="0">
              <a:lnSpc>
                <a:spcPct val="125000"/>
              </a:lnSpc>
              <a:defRPr/>
            </a:pP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rtl="0">
              <a:lnSpc>
                <a:spcPct val="125000"/>
              </a:lnSpc>
              <a:defRPr/>
            </a:pP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rtl="0">
              <a:lnSpc>
                <a:spcPct val="125000"/>
              </a:lnSpc>
              <a:defRPr/>
            </a:pPr>
            <a:endParaRPr lang="ja-JP" altLang="en-US" sz="1600"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9" name="正方形/長方形 8"/>
          <p:cNvSpPr/>
          <p:nvPr/>
        </p:nvSpPr>
        <p:spPr>
          <a:xfrm>
            <a:off x="314846" y="764704"/>
            <a:ext cx="8631684" cy="338554"/>
          </a:xfrm>
          <a:prstGeom prst="rect">
            <a:avLst/>
          </a:prstGeom>
        </p:spPr>
        <p:txBody>
          <a:bodyPr wrap="square" rtlCol="0">
            <a:spAutoFit/>
          </a:bodyPr>
          <a:lstStyle/>
          <a:p>
            <a:pPr rtl="0">
              <a:defRPr/>
            </a:pPr>
            <a:r>
              <a:rPr lang="mn" sz="1600" b="1" dirty="0">
                <a:solidFill>
                  <a:srgbClr val="C00000"/>
                </a:solidFill>
                <a:latin typeface="Arial" panose="020B0604020202020204" pitchFamily="34" charset="0"/>
                <a:ea typeface="ＭＳ ゴシック" panose="020B0609070205080204" pitchFamily="49" charset="-128"/>
                <a:cs typeface="メイリオ" pitchFamily="50" charset="-128"/>
              </a:rPr>
              <a:t>(5) Аюул, ослоос урьдчилан сэргийлэхэд анхаарах гол зүйлс: Мөргөх / мөргүүлэх</a:t>
            </a:r>
            <a:endParaRPr lang="en-US" altLang="ja-JP" sz="1600" b="1" dirty="0">
              <a:solidFill>
                <a:srgbClr val="C00000"/>
              </a:solidFill>
              <a:latin typeface="Arial" panose="020B0604020202020204" pitchFamily="34" charset="0"/>
              <a:ea typeface="ＭＳ ゴシック" panose="020B0609070205080204" pitchFamily="49" charset="-128"/>
              <a:cs typeface="メイリオ" pitchFamily="50" charset="-128"/>
            </a:endParaRPr>
          </a:p>
        </p:txBody>
      </p:sp>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23</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350829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nzeninfo.mhlw.go.jp/anzen/sai/image/sai13/sai13-962-43-1.gif">
            <a:extLst>
              <a:ext uri="{FF2B5EF4-FFF2-40B4-BE49-F238E27FC236}">
                <a16:creationId xmlns:a16="http://schemas.microsoft.com/office/drawing/2014/main" id="{380C67AD-A127-4B05-8F36-B896C8B20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02127"/>
            <a:ext cx="2240944" cy="16807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01EFF93-AD88-4AA4-876B-9FA53EC8572F}"/>
              </a:ext>
            </a:extLst>
          </p:cNvPr>
          <p:cNvSpPr txBox="1"/>
          <p:nvPr/>
        </p:nvSpPr>
        <p:spPr>
          <a:xfrm>
            <a:off x="476672" y="188640"/>
            <a:ext cx="4386798" cy="369332"/>
          </a:xfrm>
          <a:prstGeom prst="rect">
            <a:avLst/>
          </a:prstGeom>
          <a:noFill/>
        </p:spPr>
        <p:txBody>
          <a:bodyPr wrap="square" rtlCol="0">
            <a:spAutoFit/>
          </a:bodyPr>
          <a:lstStyle/>
          <a:p>
            <a:pPr rtl="0"/>
            <a:r>
              <a:rPr lang="mn">
                <a:solidFill>
                  <a:srgbClr val="0000CC"/>
                </a:solidFill>
                <a:latin typeface="Arial" panose="020B0604020202020204" pitchFamily="34" charset="0"/>
                <a:ea typeface="ＭＳ ゴシック" panose="020B0609070205080204" pitchFamily="49" charset="-128"/>
                <a:cs typeface="メイリオ" panose="020B0604030504040204" pitchFamily="50" charset="-128"/>
              </a:rPr>
              <a:t>[Ослын тохиолдол: Мөргөх / мөргүүлэх]</a:t>
            </a:r>
            <a:endParaRPr lang="ja-JP" altLang="en-US" dirty="0">
              <a:solidFill>
                <a:srgbClr val="0000CC"/>
              </a:solidFill>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71FE507F-AC41-4B1B-887C-5B8E6B61EB35}"/>
              </a:ext>
            </a:extLst>
          </p:cNvPr>
          <p:cNvSpPr/>
          <p:nvPr/>
        </p:nvSpPr>
        <p:spPr bwMode="auto">
          <a:xfrm>
            <a:off x="421162" y="2060848"/>
            <a:ext cx="5663008" cy="201622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mn" sz="160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mn" sz="1600">
                <a:solidFill>
                  <a:srgbClr val="0000CC"/>
                </a:solidFill>
                <a:latin typeface="Arial" panose="020B0604020202020204" pitchFamily="34" charset="0"/>
                <a:ea typeface="ＭＳ ゴシック" panose="020B0609070205080204" pitchFamily="49" charset="-128"/>
                <a:cs typeface="メイリオ" pitchFamily="50" charset="-128"/>
              </a:rPr>
              <a:t> Тохиолдол 3-2: </a:t>
            </a:r>
            <a:r>
              <a:rPr lang="mn" sz="1600">
                <a:solidFill>
                  <a:prstClr val="black"/>
                </a:solidFill>
                <a:latin typeface="Arial" panose="020B0604020202020204" pitchFamily="34" charset="0"/>
                <a:ea typeface="ＭＳ ゴシック" panose="020B0609070205080204" pitchFamily="49" charset="-128"/>
                <a:cs typeface="メイリオ" pitchFamily="50" charset="-128"/>
              </a:rPr>
              <a:t>Машинд суурилуулсан кранаар ажилчин нь үйлдвэрлэлийн хог хаягдлыг хувингаас ачааны машин руу хаяж байх үед хувин гулсаж, түүнийг цохисон. Хувинг машины арын тээшний хаалтан дээр байрлуулаад, хувинг барьж байсан дөрвөн утаснаас хоёрыг нь салгангуут хувин дүүжин шиг эргэлдэж, ажилчныг мөргөсөн.</a:t>
            </a:r>
          </a:p>
        </p:txBody>
      </p:sp>
      <p:sp>
        <p:nvSpPr>
          <p:cNvPr id="7" name="正方形/長方形 6">
            <a:extLst>
              <a:ext uri="{FF2B5EF4-FFF2-40B4-BE49-F238E27FC236}">
                <a16:creationId xmlns:a16="http://schemas.microsoft.com/office/drawing/2014/main" id="{B840221E-9CFD-4E97-8600-B70083DE35EB}"/>
              </a:ext>
            </a:extLst>
          </p:cNvPr>
          <p:cNvSpPr/>
          <p:nvPr/>
        </p:nvSpPr>
        <p:spPr bwMode="auto">
          <a:xfrm>
            <a:off x="421161" y="692696"/>
            <a:ext cx="5663008" cy="1224136"/>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mn" sz="1600" dirty="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mn" sz="1600" dirty="0">
                <a:solidFill>
                  <a:srgbClr val="0000CC"/>
                </a:solidFill>
                <a:latin typeface="Arial" panose="020B0604020202020204" pitchFamily="34" charset="0"/>
                <a:ea typeface="ＭＳ ゴシック" panose="020B0609070205080204" pitchFamily="49" charset="-128"/>
                <a:cs typeface="メイリオ" pitchFamily="50" charset="-128"/>
              </a:rPr>
              <a:t> Тохиолдол 3-1: </a:t>
            </a:r>
            <a:r>
              <a:rPr lang="mn" sz="1600" dirty="0">
                <a:solidFill>
                  <a:prstClr val="black"/>
                </a:solidFill>
                <a:latin typeface="Arial" panose="020B0604020202020204" pitchFamily="34" charset="0"/>
                <a:ea typeface="ＭＳ ゴシック" panose="020B0609070205080204" pitchFamily="49" charset="-128"/>
                <a:cs typeface="メイリオ" pitchFamily="50" charset="-128"/>
              </a:rPr>
              <a:t>Ажилчин нь нураах ажилд ашигладаг барилгын машины аттачментээс зөөврийн кранаар ачаа буулгаж байх үед ачаа нь савлаж хөл нь хавчуулагдсан.</a:t>
            </a:r>
          </a:p>
        </p:txBody>
      </p:sp>
      <p:pic>
        <p:nvPicPr>
          <p:cNvPr id="5122" name="Picture 2" descr="http://anzeninfo.mhlw.go.jp/anzen/sai/image/sai10-765-43-1.gif">
            <a:extLst>
              <a:ext uri="{FF2B5EF4-FFF2-40B4-BE49-F238E27FC236}">
                <a16:creationId xmlns:a16="http://schemas.microsoft.com/office/drawing/2014/main" id="{9C8659D8-1AF9-4E25-9465-85220742C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507" y="2348880"/>
            <a:ext cx="2240942" cy="168070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EE12D7B7-2128-450F-B336-9651143FF29F}"/>
              </a:ext>
            </a:extLst>
          </p:cNvPr>
          <p:cNvSpPr/>
          <p:nvPr/>
        </p:nvSpPr>
        <p:spPr bwMode="auto">
          <a:xfrm>
            <a:off x="421160" y="4437112"/>
            <a:ext cx="5663008" cy="1921813"/>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rtl="0">
              <a:defRPr/>
            </a:pPr>
            <a:r>
              <a:rPr lang="mn" sz="1600">
                <a:solidFill>
                  <a:srgbClr val="0000CC"/>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mn" sz="1600">
                <a:solidFill>
                  <a:srgbClr val="0000CC"/>
                </a:solidFill>
                <a:latin typeface="Arial" panose="020B0604020202020204" pitchFamily="34" charset="0"/>
                <a:ea typeface="ＭＳ ゴシック" panose="020B0609070205080204" pitchFamily="49" charset="-128"/>
                <a:cs typeface="メイリオ" pitchFamily="50" charset="-128"/>
              </a:rPr>
              <a:t>Тохиолдол 3-3: </a:t>
            </a:r>
            <a:r>
              <a:rPr lang="mn" sz="1600">
                <a:solidFill>
                  <a:prstClr val="black"/>
                </a:solidFill>
                <a:latin typeface="Arial" panose="020B0604020202020204" pitchFamily="34" charset="0"/>
                <a:ea typeface="ＭＳ ゴシック" panose="020B0609070205080204" pitchFamily="49" charset="-128"/>
                <a:cs typeface="メイリオ" pitchFamily="50" charset="-128"/>
              </a:rPr>
              <a:t>Дахин боловсруулах байгууламжийн бутлуур нь хэвийн бус дуу чимээ гаргаж байхыг нэгэн ажилчин сонссон. Тэрээр бутлуураа зогсоогоод үзлэг хийхээр бункерт орсон. Өөр нэг экскаваторын жолооч тэрхүү ажилчныг анзааралгүй доторх зүйлийг зайлуулахаар бункерт экскаваторын шанагыг оруулсан тул ажилчин шанаганд мөргүүлсэн.</a:t>
            </a:r>
          </a:p>
        </p:txBody>
      </p:sp>
      <p:pic>
        <p:nvPicPr>
          <p:cNvPr id="5124" name="Picture 4" descr="http://anzeninfo.mhlw.go.jp/anzen/sai/image/sai10-647-43-1.gif">
            <a:extLst>
              <a:ext uri="{FF2B5EF4-FFF2-40B4-BE49-F238E27FC236}">
                <a16:creationId xmlns:a16="http://schemas.microsoft.com/office/drawing/2014/main" id="{E6D633B8-5062-4188-9BFC-E4BA0A84C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505" y="4509120"/>
            <a:ext cx="2240943" cy="168070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24</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300580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1424607"/>
            <a:ext cx="8045648" cy="2640275"/>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nchor="ctr" anchorCtr="0"/>
          <a:lstStyle/>
          <a:p>
            <a:pPr marL="442913" indent="-350838" algn="just" rtl="0" fontAlgn="auto">
              <a:spcBef>
                <a:spcPts val="600"/>
              </a:spcBef>
              <a:spcAft>
                <a:spcPts val="0"/>
              </a:spcAft>
              <a:defRPr/>
            </a:pPr>
            <a:r>
              <a:rPr lang="mn" b="1" dirty="0">
                <a:latin typeface="Arial" panose="020B0604020202020204" pitchFamily="34" charset="0"/>
                <a:ea typeface="ＭＳ ゴシック" panose="020B0609070205080204" pitchFamily="49" charset="-128"/>
                <a:cs typeface="メイリオ" pitchFamily="50" charset="-128"/>
              </a:rPr>
              <a:t>(1) Эхлээд юу болж байгааг шалгана.</a:t>
            </a:r>
          </a:p>
          <a:p>
            <a:pPr marL="442913" indent="-350838" algn="just" rtl="0" fontAlgn="auto">
              <a:spcBef>
                <a:spcPts val="600"/>
              </a:spcBef>
              <a:spcAft>
                <a:spcPts val="0"/>
              </a:spcAft>
              <a:defRPr/>
            </a:pPr>
            <a:r>
              <a:rPr lang="mn" b="1" dirty="0">
                <a:latin typeface="Arial" panose="020B0604020202020204" pitchFamily="34" charset="0"/>
                <a:ea typeface="ＭＳ ゴシック" panose="020B0609070205080204" pitchFamily="49" charset="-128"/>
                <a:cs typeface="メイリオ" pitchFamily="50" charset="-128"/>
              </a:rPr>
              <a:t>(2) Эргэн тойронд байгаа хамт ажиллагсад, хариуцагч ажилтан нарт чанга дуугаар мэдэгдэнэ.</a:t>
            </a:r>
            <a:endParaRPr lang="en-US" altLang="ja-JP" b="1" dirty="0">
              <a:latin typeface="Arial" panose="020B0604020202020204" pitchFamily="34" charset="0"/>
              <a:ea typeface="ＭＳ ゴシック" panose="020B0609070205080204" pitchFamily="49" charset="-128"/>
              <a:cs typeface="メイリオ" pitchFamily="50" charset="-128"/>
            </a:endParaRPr>
          </a:p>
          <a:p>
            <a:pPr marL="442913" indent="-350838" algn="just" rtl="0" fontAlgn="auto">
              <a:spcBef>
                <a:spcPts val="600"/>
              </a:spcBef>
              <a:spcAft>
                <a:spcPts val="0"/>
              </a:spcAft>
              <a:defRPr/>
            </a:pPr>
            <a:r>
              <a:rPr lang="mn" b="1" dirty="0">
                <a:latin typeface="Arial" panose="020B0604020202020204" pitchFamily="34" charset="0"/>
                <a:ea typeface="ＭＳ ゴシック" panose="020B0609070205080204" pitchFamily="49" charset="-128"/>
                <a:cs typeface="メイリオ" pitchFamily="50" charset="-128"/>
              </a:rPr>
              <a:t>(3) Шаардлагатай бол яаралтай зогсоох товчлуурыг дарж машиныг зогсооно.</a:t>
            </a:r>
          </a:p>
          <a:p>
            <a:pPr marL="442913" indent="-350838" algn="just" rtl="0" fontAlgn="auto">
              <a:spcBef>
                <a:spcPts val="600"/>
              </a:spcBef>
              <a:spcAft>
                <a:spcPts val="0"/>
              </a:spcAft>
              <a:defRPr/>
            </a:pPr>
            <a:r>
              <a:rPr lang="mn" b="1" dirty="0">
                <a:latin typeface="Arial" panose="020B0604020202020204" pitchFamily="34" charset="0"/>
                <a:ea typeface="ＭＳ ゴシック" panose="020B0609070205080204" pitchFamily="49" charset="-128"/>
                <a:cs typeface="メイリオ" pitchFamily="50" charset="-128"/>
              </a:rPr>
              <a:t>(4)	Хамт ажиллагсадтайгаа хамтран, удирдагчийн зааврын дагуу  </a:t>
            </a:r>
            <a:br>
              <a:rPr lang="en-US" b="1" dirty="0">
                <a:latin typeface="Arial" panose="020B0604020202020204" pitchFamily="34" charset="0"/>
                <a:ea typeface="ＭＳ ゴシック" panose="020B0609070205080204" pitchFamily="49" charset="-128"/>
                <a:cs typeface="メイリオ" pitchFamily="50" charset="-128"/>
              </a:rPr>
            </a:br>
            <a:r>
              <a:rPr lang="mn" b="1" dirty="0">
                <a:latin typeface="Arial" panose="020B0604020202020204" pitchFamily="34" charset="0"/>
                <a:ea typeface="ＭＳ ゴシック" panose="020B0609070205080204" pitchFamily="49" charset="-128"/>
                <a:cs typeface="メイリオ" pitchFamily="50" charset="-128"/>
              </a:rPr>
              <a:t>зохих арга хэмжээг авна.</a:t>
            </a:r>
            <a:endParaRPr lang="en-US" altLang="ja-JP" b="1" dirty="0">
              <a:latin typeface="Arial" panose="020B0604020202020204" pitchFamily="34" charset="0"/>
              <a:ea typeface="ＭＳ ゴシック" panose="020B0609070205080204" pitchFamily="49" charset="-128"/>
              <a:cs typeface="メイリオ" pitchFamily="50" charset="-128"/>
            </a:endParaRPr>
          </a:p>
          <a:p>
            <a:pPr marL="442913" indent="-350838" algn="just" rtl="0" fontAlgn="auto">
              <a:spcBef>
                <a:spcPts val="600"/>
              </a:spcBef>
              <a:spcAft>
                <a:spcPts val="0"/>
              </a:spcAft>
              <a:defRPr/>
            </a:pPr>
            <a:r>
              <a:rPr lang="mn" b="1" dirty="0">
                <a:latin typeface="Arial" panose="020B0604020202020204" pitchFamily="34" charset="0"/>
                <a:ea typeface="ＭＳ ゴシック" panose="020B0609070205080204" pitchFamily="49" charset="-128"/>
                <a:cs typeface="メイリオ" pitchFamily="50" charset="-128"/>
              </a:rPr>
              <a:t>(5) Өөрийн дураар, ганцаараа үйлдэл хийж огт болохгүй.</a:t>
            </a:r>
          </a:p>
        </p:txBody>
      </p:sp>
      <p:sp>
        <p:nvSpPr>
          <p:cNvPr id="5" name="Rectangle 10"/>
          <p:cNvSpPr>
            <a:spLocks noChangeArrowheads="1"/>
          </p:cNvSpPr>
          <p:nvPr/>
        </p:nvSpPr>
        <p:spPr bwMode="auto">
          <a:xfrm>
            <a:off x="476250" y="260648"/>
            <a:ext cx="8488238" cy="554940"/>
          </a:xfrm>
          <a:prstGeom prst="roundRect">
            <a:avLst/>
          </a:prstGeom>
          <a:solidFill>
            <a:schemeClr val="accent2">
              <a:lumMod val="75000"/>
            </a:schemeClr>
          </a:solidFill>
          <a:ln w="9525">
            <a:noFill/>
            <a:miter lim="800000"/>
            <a:headEnd/>
            <a:tailEnd/>
          </a:ln>
          <a:effectLst/>
        </p:spPr>
        <p:txBody>
          <a:bodyPr rtlCol="0" anchor="ctr"/>
          <a:lstStyle/>
          <a:p>
            <a:pPr rtl="0">
              <a:lnSpc>
                <a:spcPct val="90000"/>
              </a:lnSpc>
            </a:pPr>
            <a:r>
              <a:rPr lang="mn" b="1">
                <a:solidFill>
                  <a:schemeClr val="bg1"/>
                </a:solidFill>
                <a:latin typeface="Arial" panose="020B0604020202020204" pitchFamily="34" charset="0"/>
                <a:ea typeface="ＭＳ ゴシック" panose="020B0609070205080204" pitchFamily="49" charset="-128"/>
                <a:cs typeface="Arial" charset="0"/>
              </a:rPr>
              <a:t>Анхаарах гол зүйлс 7: Хэвийн бус зүйл тохиолдох, үйлдвэрлэлийн осол гарах үед авах арга хэмжээ.</a:t>
            </a:r>
            <a:endParaRPr lang="ja-JP" altLang="en-US" b="1" dirty="0">
              <a:solidFill>
                <a:schemeClr val="bg1"/>
              </a:solidFill>
              <a:latin typeface="Arial" panose="020B0604020202020204" pitchFamily="34" charset="0"/>
              <a:ea typeface="ＭＳ ゴシック" panose="020B0609070205080204" pitchFamily="49" charset="-128"/>
              <a:cs typeface="Arial" charset="0"/>
            </a:endParaRPr>
          </a:p>
        </p:txBody>
      </p:sp>
      <p:sp>
        <p:nvSpPr>
          <p:cNvPr id="6" name="テキスト ボックス 5"/>
          <p:cNvSpPr txBox="1"/>
          <p:nvPr/>
        </p:nvSpPr>
        <p:spPr>
          <a:xfrm>
            <a:off x="558800" y="899428"/>
            <a:ext cx="7037536" cy="369332"/>
          </a:xfrm>
          <a:prstGeom prst="rect">
            <a:avLst/>
          </a:prstGeom>
          <a:noFill/>
          <a:ln w="19050">
            <a:noFill/>
          </a:ln>
        </p:spPr>
        <p:txBody>
          <a:bodyPr wrap="square" rtlCol="0">
            <a:spAutoFit/>
          </a:bodyPr>
          <a:lstStyle/>
          <a:p>
            <a:pPr rtl="0" fontAlgn="auto">
              <a:spcBef>
                <a:spcPts val="0"/>
              </a:spcBef>
              <a:spcAft>
                <a:spcPts val="0"/>
              </a:spcAft>
              <a:defRPr/>
            </a:pPr>
            <a:r>
              <a:rPr lang="mn" b="1" dirty="0">
                <a:solidFill>
                  <a:srgbClr val="C00000"/>
                </a:solidFill>
                <a:latin typeface="Arial" panose="020B0604020202020204" pitchFamily="34" charset="0"/>
                <a:ea typeface="ＭＳ ゴシック" panose="020B0609070205080204" pitchFamily="49" charset="-128"/>
                <a:cs typeface="メイリオ" pitchFamily="50" charset="-128"/>
              </a:rPr>
              <a:t>(1) Хэрэв ямар нэгэн "хэвийн бус зүйл" олж мэдвэл:</a:t>
            </a:r>
            <a:endParaRPr lang="ja-JP" altLang="en-US" dirty="0">
              <a:latin typeface="Arial" panose="020B0604020202020204" pitchFamily="34" charset="0"/>
              <a:ea typeface="ＭＳ ゴシック" panose="020B0609070205080204" pitchFamily="49" charset="-128"/>
            </a:endParaRPr>
          </a:p>
        </p:txBody>
      </p:sp>
      <p:sp>
        <p:nvSpPr>
          <p:cNvPr id="8" name="正方形/長方形 7"/>
          <p:cNvSpPr/>
          <p:nvPr/>
        </p:nvSpPr>
        <p:spPr>
          <a:xfrm>
            <a:off x="539552" y="4437112"/>
            <a:ext cx="3403798" cy="1638910"/>
          </a:xfrm>
          <a:prstGeom prst="rect">
            <a:avLst/>
          </a:prstGeom>
          <a:ln w="12700">
            <a:solidFill>
              <a:schemeClr val="tx1"/>
            </a:solidFill>
            <a:prstDash val="dash"/>
          </a:ln>
        </p:spPr>
        <p:txBody>
          <a:bodyPr wrap="square" rtlCol="0">
            <a:spAutoFit/>
          </a:bodyPr>
          <a:lstStyle/>
          <a:p>
            <a:pPr rtl="0" fontAlgn="auto">
              <a:spcBef>
                <a:spcPts val="1200"/>
              </a:spcBef>
              <a:spcAft>
                <a:spcPts val="0"/>
              </a:spcAft>
              <a:defRPr/>
            </a:pPr>
            <a:r>
              <a:rPr lang="mn" b="1">
                <a:solidFill>
                  <a:srgbClr val="FF0000"/>
                </a:solidFill>
                <a:latin typeface="Arial" panose="020B0604020202020204" pitchFamily="34" charset="0"/>
                <a:ea typeface="ＭＳ ゴシック" panose="020B0609070205080204" pitchFamily="49" charset="-128"/>
                <a:cs typeface="メイリオ" pitchFamily="50" charset="-128"/>
              </a:rPr>
              <a:t>[Бүгдэд нь мэдэгдээрэй.]</a:t>
            </a:r>
          </a:p>
          <a:p>
            <a:pPr marL="92075" rtl="0" fontAlgn="auto">
              <a:spcBef>
                <a:spcPts val="300"/>
              </a:spcBef>
              <a:spcAft>
                <a:spcPts val="0"/>
              </a:spcAft>
              <a:defRPr/>
            </a:pPr>
            <a:r>
              <a:rPr lang="mn" sz="1600">
                <a:latin typeface="Arial" panose="020B0604020202020204" pitchFamily="34" charset="0"/>
                <a:ea typeface="ＭＳ ゴシック" panose="020B0609070205080204" pitchFamily="49" charset="-128"/>
                <a:cs typeface="メイリオ" pitchFamily="50" charset="-128"/>
              </a:rPr>
              <a:t>Машин механизм, тоног төхөөрөмж хэвийн бус, аюултай байна гэж мэдвэл удирдлагадаа эсвэл хариуцагч ажилтанд нэн даруй мэдэгдээрэй.</a:t>
            </a:r>
          </a:p>
        </p:txBody>
      </p:sp>
      <p:sp>
        <p:nvSpPr>
          <p:cNvPr id="9" name="正方形/長方形 8">
            <a:extLst>
              <a:ext uri="{FF2B5EF4-FFF2-40B4-BE49-F238E27FC236}">
                <a16:creationId xmlns:a16="http://schemas.microsoft.com/office/drawing/2014/main" id="{9BEFAAD7-EA3B-4E30-BE23-06FE32FCA2A4}"/>
              </a:ext>
            </a:extLst>
          </p:cNvPr>
          <p:cNvSpPr/>
          <p:nvPr/>
        </p:nvSpPr>
        <p:spPr>
          <a:xfrm>
            <a:off x="4788024" y="4797152"/>
            <a:ext cx="3475806" cy="1042593"/>
          </a:xfrm>
          <a:prstGeom prst="rect">
            <a:avLst/>
          </a:prstGeom>
          <a:ln w="12700">
            <a:solidFill>
              <a:schemeClr val="tx1"/>
            </a:solidFill>
            <a:prstDash val="dash"/>
          </a:ln>
        </p:spPr>
        <p:txBody>
          <a:bodyPr wrap="square" rtlCol="0">
            <a:spAutoFit/>
          </a:bodyPr>
          <a:lstStyle/>
          <a:p>
            <a:pPr algn="just" rtl="0" fontAlgn="auto">
              <a:lnSpc>
                <a:spcPct val="150000"/>
              </a:lnSpc>
              <a:spcBef>
                <a:spcPts val="1200"/>
              </a:spcBef>
              <a:spcAft>
                <a:spcPts val="0"/>
              </a:spcAft>
              <a:defRPr/>
            </a:pPr>
            <a:r>
              <a:rPr lang="mn" b="1">
                <a:latin typeface="Arial" panose="020B0604020202020204" pitchFamily="34" charset="0"/>
                <a:ea typeface="ＭＳ ゴシック" panose="020B0609070205080204" pitchFamily="49" charset="-128"/>
                <a:cs typeface="メイリオ" pitchFamily="50" charset="-128"/>
              </a:rPr>
              <a:t>Үндсэн зарчим:</a:t>
            </a:r>
            <a:endParaRPr lang="en-US" altLang="ja-JP" b="1" dirty="0">
              <a:latin typeface="Arial" panose="020B0604020202020204" pitchFamily="34" charset="0"/>
              <a:ea typeface="ＭＳ ゴシック" panose="020B0609070205080204" pitchFamily="49" charset="-128"/>
              <a:cs typeface="メイリオ" pitchFamily="50" charset="-128"/>
            </a:endParaRPr>
          </a:p>
          <a:p>
            <a:pPr algn="just" rtl="0" fontAlgn="auto">
              <a:lnSpc>
                <a:spcPct val="150000"/>
              </a:lnSpc>
              <a:spcBef>
                <a:spcPts val="1200"/>
              </a:spcBef>
              <a:spcAft>
                <a:spcPts val="0"/>
              </a:spcAft>
              <a:defRPr/>
            </a:pPr>
            <a:r>
              <a:rPr lang="mn" b="1">
                <a:solidFill>
                  <a:srgbClr val="FF0000"/>
                </a:solidFill>
                <a:latin typeface="Arial" panose="020B0604020202020204" pitchFamily="34" charset="0"/>
                <a:ea typeface="ＭＳ ゴシック" panose="020B0609070205080204" pitchFamily="49" charset="-128"/>
                <a:cs typeface="メイリオ" pitchFamily="50" charset="-128"/>
              </a:rPr>
              <a:t>Зогсоо! Дууд!  Хүлээ!</a:t>
            </a:r>
            <a:r>
              <a:rPr lang="mn" sz="1600">
                <a:latin typeface="Arial" panose="020B0604020202020204" pitchFamily="34" charset="0"/>
                <a:ea typeface="ＭＳ ゴシック" panose="020B0609070205080204" pitchFamily="49" charset="-128"/>
                <a:cs typeface="メイリオ" pitchFamily="50" charset="-128"/>
              </a:rPr>
              <a:t>　</a:t>
            </a:r>
            <a:endParaRPr lang="en-US" altLang="ja-JP" sz="1600" dirty="0">
              <a:latin typeface="Arial" panose="020B0604020202020204" pitchFamily="34" charset="0"/>
              <a:ea typeface="ＭＳ ゴシック" panose="020B0609070205080204" pitchFamily="49" charset="-128"/>
              <a:cs typeface="メイリオ" pitchFamily="50" charset="-128"/>
            </a:endParaRPr>
          </a:p>
        </p:txBody>
      </p:sp>
      <p:sp>
        <p:nvSpPr>
          <p:cNvPr id="2" name="矢印: 右 1">
            <a:extLst>
              <a:ext uri="{FF2B5EF4-FFF2-40B4-BE49-F238E27FC236}">
                <a16:creationId xmlns:a16="http://schemas.microsoft.com/office/drawing/2014/main" id="{0BB72D62-4FED-46C5-B01F-E733119FF9E2}"/>
              </a:ext>
            </a:extLst>
          </p:cNvPr>
          <p:cNvSpPr/>
          <p:nvPr/>
        </p:nvSpPr>
        <p:spPr>
          <a:xfrm>
            <a:off x="4067944" y="4941168"/>
            <a:ext cx="648072" cy="708248"/>
          </a:xfrm>
          <a:prstGeom prst="rightArrow">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Arial" panose="020B0604020202020204" pitchFamily="34" charset="0"/>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25</a:t>
            </a:fld>
            <a:endParaRPr kumimoji="1" lang="ja-JP" altLang="en-US">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286802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711301"/>
            <a:ext cx="8208912" cy="2589949"/>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lIns="72000" tIns="36000" rIns="72000" bIns="36000" rtlCol="0" anchor="ctr" anchorCtr="0"/>
          <a:lstStyle/>
          <a:p>
            <a:pPr marL="360363" indent="-360363" rtl="0" fontAlgn="auto">
              <a:defRPr/>
            </a:pPr>
            <a:r>
              <a:rPr lang="mn" sz="1400" b="1">
                <a:latin typeface="Arial" panose="020B0604020202020204" pitchFamily="34" charset="0"/>
                <a:ea typeface="ＭＳ ゴシック" panose="020B0609070205080204" pitchFamily="49" charset="-128"/>
                <a:cs typeface="メイリオ" pitchFamily="50" charset="-128"/>
              </a:rPr>
              <a:t>(1)	Машинаа зогсоож, гол унтраалгыг дарж унтраана.　</a:t>
            </a:r>
            <a:r>
              <a:rPr lang="mn" sz="1400" b="1">
                <a:solidFill>
                  <a:srgbClr val="FF0000"/>
                </a:solidFill>
                <a:latin typeface="Arial" panose="020B0604020202020204" pitchFamily="34" charset="0"/>
                <a:ea typeface="ＭＳ ゴシック" panose="020B0609070205080204" pitchFamily="49" charset="-128"/>
                <a:cs typeface="メイリオ" pitchFamily="50" charset="-128"/>
              </a:rPr>
              <a:t>Зогсоо!</a:t>
            </a:r>
          </a:p>
          <a:p>
            <a:pPr marL="360363" indent="-360363" rtl="0" fontAlgn="auto">
              <a:defRPr/>
            </a:pPr>
            <a:r>
              <a:rPr lang="mn" sz="1400" b="1">
                <a:latin typeface="Arial" panose="020B0604020202020204" pitchFamily="34" charset="0"/>
                <a:ea typeface="ＭＳ ゴシック" panose="020B0609070205080204" pitchFamily="49" charset="-128"/>
                <a:cs typeface="メイリオ" pitchFamily="50" charset="-128"/>
              </a:rPr>
              <a:t>(2)	Эргэн тойрныхоо хамт ажиллагсад, хариуцагч ажилтанд хэвийн бус байдлыг чанга дуугаар мэдэгдэнэ.　</a:t>
            </a:r>
            <a:r>
              <a:rPr lang="mn" sz="1400" b="1">
                <a:solidFill>
                  <a:srgbClr val="FF0000"/>
                </a:solidFill>
                <a:latin typeface="Arial" panose="020B0604020202020204" pitchFamily="34" charset="0"/>
                <a:ea typeface="ＭＳ ゴシック" panose="020B0609070205080204" pitchFamily="49" charset="-128"/>
                <a:cs typeface="メイリオ" pitchFamily="50" charset="-128"/>
              </a:rPr>
              <a:t>Дууд!</a:t>
            </a:r>
            <a:endParaRPr lang="en-US" altLang="ja-JP" sz="1400" b="1" dirty="0">
              <a:solidFill>
                <a:srgbClr val="FF0000"/>
              </a:solidFill>
              <a:latin typeface="Arial" panose="020B0604020202020204" pitchFamily="34" charset="0"/>
              <a:ea typeface="ＭＳ ゴシック" panose="020B0609070205080204" pitchFamily="49" charset="-128"/>
              <a:cs typeface="メイリオ" pitchFamily="50" charset="-128"/>
            </a:endParaRPr>
          </a:p>
          <a:p>
            <a:pPr marL="360363" indent="-360363" rtl="0">
              <a:defRPr/>
            </a:pPr>
            <a:r>
              <a:rPr lang="mn" sz="1400" b="1">
                <a:latin typeface="Arial" panose="020B0604020202020204" pitchFamily="34" charset="0"/>
                <a:ea typeface="ＭＳ ゴシック" panose="020B0609070205080204" pitchFamily="49" charset="-128"/>
                <a:cs typeface="メイリオ" pitchFamily="50" charset="-128"/>
              </a:rPr>
              <a:t>(3)	Удирдагчийн зааврыг дагаж мөрдөнө.　　</a:t>
            </a:r>
            <a:r>
              <a:rPr lang="mn" sz="1400" b="1">
                <a:solidFill>
                  <a:srgbClr val="FF0000"/>
                </a:solidFill>
                <a:latin typeface="Arial" panose="020B0604020202020204" pitchFamily="34" charset="0"/>
                <a:ea typeface="ＭＳ ゴシック" panose="020B0609070205080204" pitchFamily="49" charset="-128"/>
                <a:cs typeface="メイリオ" pitchFamily="50" charset="-128"/>
              </a:rPr>
              <a:t>Хүлээ!</a:t>
            </a:r>
            <a:endParaRPr lang="en-US" altLang="ja-JP" sz="1400" b="1" dirty="0">
              <a:solidFill>
                <a:srgbClr val="FF0000"/>
              </a:solidFill>
              <a:latin typeface="Arial" panose="020B0604020202020204" pitchFamily="34" charset="0"/>
              <a:ea typeface="ＭＳ ゴシック" panose="020B0609070205080204" pitchFamily="49" charset="-128"/>
              <a:cs typeface="メイリオ" pitchFamily="50" charset="-128"/>
            </a:endParaRPr>
          </a:p>
          <a:p>
            <a:pPr marL="360363" indent="-360363" rtl="0">
              <a:defRPr/>
            </a:pPr>
            <a:r>
              <a:rPr lang="mn" sz="1400" b="1">
                <a:latin typeface="Arial" panose="020B0604020202020204" pitchFamily="34" charset="0"/>
                <a:ea typeface="ＭＳ ゴシック" panose="020B0609070205080204" pitchFamily="49" charset="-128"/>
                <a:cs typeface="メイリオ" pitchFamily="50" charset="-128"/>
              </a:rPr>
              <a:t>	</a:t>
            </a:r>
            <a:r>
              <a:rPr lang="mn" sz="1400">
                <a:latin typeface="Arial" panose="020B0604020202020204" pitchFamily="34" charset="0"/>
                <a:ea typeface="ＭＳ ゴシック" panose="020B0609070205080204" pitchFamily="49" charset="-128"/>
                <a:cs typeface="メイリオ" pitchFamily="50" charset="-128"/>
              </a:rPr>
              <a:t>→ Өөрийн дураар, ганцаараа үйлдэл хийж огт болохгүй.</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360363" indent="-360363" rtl="0" fontAlgn="auto">
              <a:defRPr/>
            </a:pPr>
            <a:r>
              <a:rPr lang="mn" sz="1400" b="1">
                <a:latin typeface="Arial" panose="020B0604020202020204" pitchFamily="34" charset="0"/>
                <a:ea typeface="ＭＳ ゴシック" panose="020B0609070205080204" pitchFamily="49" charset="-128"/>
                <a:cs typeface="メイリオ" pitchFamily="50" charset="-128"/>
              </a:rPr>
              <a:t>(4)	Машинтай ажиллахаасаа өмнө болгоомжгүй үйлдлээс урьдчилан сэргийлэх зарим арга хэмжээг аваарай.</a:t>
            </a:r>
            <a:endParaRPr lang="en-US" altLang="ja-JP" sz="1400" b="1" dirty="0">
              <a:latin typeface="Arial" panose="020B0604020202020204" pitchFamily="34" charset="0"/>
              <a:ea typeface="ＭＳ ゴシック" panose="020B0609070205080204" pitchFamily="49" charset="-128"/>
              <a:cs typeface="メイリオ" pitchFamily="50" charset="-128"/>
            </a:endParaRPr>
          </a:p>
          <a:p>
            <a:pPr marL="534988" indent="-174625" rtl="0" fontAlgn="auto">
              <a:defRPr/>
            </a:pPr>
            <a:r>
              <a:rPr lang="mn" sz="1400">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a:t>
            </a:r>
            <a:r>
              <a:rPr lang="mn" sz="1400">
                <a:latin typeface="Arial" panose="020B0604020202020204" pitchFamily="34" charset="0"/>
                <a:ea typeface="ＭＳ ゴシック" panose="020B0609070205080204" pitchFamily="49" charset="-128"/>
                <a:cs typeface="メイリオ" pitchFamily="50" charset="-128"/>
              </a:rPr>
              <a:t>	Гол унтраалгыг түгжиж, болгоомжгүйгээр асаахгүй байхаар болгоно.</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534988" indent="-174625" rtl="0" fontAlgn="auto">
              <a:defRPr/>
            </a:pPr>
            <a:r>
              <a:rPr lang="mn" sz="1400">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mn" sz="1400">
                <a:latin typeface="Arial" panose="020B0604020202020204" pitchFamily="34" charset="0"/>
                <a:ea typeface="ＭＳ ゴシック" panose="020B0609070205080204" pitchFamily="49" charset="-128"/>
                <a:cs typeface="メイリオ" pitchFamily="50" charset="-128"/>
              </a:rPr>
              <a:t>Бусад хүн машиныг ажиллуулж болохгүй гэсэн тэмдэг байрлуулж анхааруулна.</a:t>
            </a:r>
          </a:p>
          <a:p>
            <a:pPr marL="360363" indent="-360363" rtl="0" fontAlgn="auto">
              <a:defRPr/>
            </a:pPr>
            <a:r>
              <a:rPr lang="mn" sz="1400" b="1">
                <a:latin typeface="Arial" panose="020B0604020202020204" pitchFamily="34" charset="0"/>
                <a:ea typeface="ＭＳ ゴシック" panose="020B0609070205080204" pitchFamily="49" charset="-128"/>
                <a:cs typeface="メイリオ" pitchFamily="50" charset="-128"/>
              </a:rPr>
              <a:t>(5)	Шаардлагатай тохиолдолд ажиллаж байгаа газартаа "Ажиллаж байна" гэсэн тэмдгийг байрлуулна.</a:t>
            </a:r>
            <a:endParaRPr lang="en-US" altLang="ja-JP" sz="1400" b="1" dirty="0">
              <a:latin typeface="Arial" panose="020B0604020202020204" pitchFamily="34" charset="0"/>
              <a:ea typeface="ＭＳ ゴシック" panose="020B0609070205080204" pitchFamily="49" charset="-128"/>
              <a:cs typeface="メイリオ" pitchFamily="50" charset="-128"/>
            </a:endParaRPr>
          </a:p>
        </p:txBody>
      </p:sp>
      <p:sp>
        <p:nvSpPr>
          <p:cNvPr id="6" name="テキスト ボックス 5"/>
          <p:cNvSpPr txBox="1"/>
          <p:nvPr/>
        </p:nvSpPr>
        <p:spPr>
          <a:xfrm>
            <a:off x="253218" y="116632"/>
            <a:ext cx="8925596" cy="590931"/>
          </a:xfrm>
          <a:prstGeom prst="rect">
            <a:avLst/>
          </a:prstGeom>
          <a:noFill/>
          <a:ln w="19050">
            <a:noFill/>
          </a:ln>
        </p:spPr>
        <p:txBody>
          <a:bodyPr wrap="square" rtlCol="0">
            <a:spAutoFit/>
          </a:bodyPr>
          <a:lstStyle/>
          <a:p>
            <a:pPr marL="360363" indent="-360363" rtl="0">
              <a:lnSpc>
                <a:spcPct val="90000"/>
              </a:lnSpc>
              <a:defRPr/>
            </a:pPr>
            <a:r>
              <a:rPr lang="mn" b="1">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(2)	Туузан дамжуулагч дээр ямар нэгэн зүйл гацсан байх. </a:t>
            </a:r>
            <a:r>
              <a:rPr lang="mn" b="1">
                <a:solidFill>
                  <a:srgbClr val="C00000"/>
                </a:solidFill>
                <a:latin typeface="Arial" panose="020B0604020202020204" pitchFamily="34" charset="0"/>
                <a:ea typeface="ＭＳ ゴシック" panose="020B0609070205080204" pitchFamily="49" charset="-128"/>
              </a:rPr>
              <a:t>Бутлуур нь хачин дуу гаргах /эсвэл ер бусын үнэр үнэртэх.</a:t>
            </a:r>
          </a:p>
        </p:txBody>
      </p:sp>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26</a:t>
            </a:fld>
            <a:endParaRPr kumimoji="1" lang="ja-JP" altLang="en-US">
              <a:latin typeface="Arial" panose="020B0604020202020204" pitchFamily="34" charset="0"/>
              <a:ea typeface="ＭＳ ゴシック" panose="020B0609070205080204" pitchFamily="49" charset="-128"/>
            </a:endParaRPr>
          </a:p>
        </p:txBody>
      </p:sp>
      <p:pic>
        <p:nvPicPr>
          <p:cNvPr id="10" name="図 9" descr="テキスト が含まれている画像&#10;&#10;自動的に生成された説明">
            <a:extLst>
              <a:ext uri="{FF2B5EF4-FFF2-40B4-BE49-F238E27FC236}">
                <a16:creationId xmlns:a16="http://schemas.microsoft.com/office/drawing/2014/main" id="{B90D9D86-3351-415A-8EE0-40E6765C0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040" y="3645344"/>
            <a:ext cx="6937627" cy="2880000"/>
          </a:xfrm>
          <a:prstGeom prst="rect">
            <a:avLst/>
          </a:prstGeom>
        </p:spPr>
      </p:pic>
      <p:sp>
        <p:nvSpPr>
          <p:cNvPr id="11" name="テキスト ボックス 10">
            <a:extLst>
              <a:ext uri="{FF2B5EF4-FFF2-40B4-BE49-F238E27FC236}">
                <a16:creationId xmlns:a16="http://schemas.microsoft.com/office/drawing/2014/main" id="{A57DE4BE-90D7-4BE3-B579-882DB4F8731D}"/>
              </a:ext>
            </a:extLst>
          </p:cNvPr>
          <p:cNvSpPr txBox="1"/>
          <p:nvPr/>
        </p:nvSpPr>
        <p:spPr>
          <a:xfrm>
            <a:off x="1668748" y="3841728"/>
            <a:ext cx="1656184" cy="184666"/>
          </a:xfrm>
          <a:prstGeom prst="rect">
            <a:avLst/>
          </a:prstGeom>
          <a:noFill/>
        </p:spPr>
        <p:txBody>
          <a:bodyPr vert="horz" wrap="square" lIns="0" tIns="0" rIns="0" bIns="0" rtlCol="0">
            <a:spAutoFit/>
          </a:bodyPr>
          <a:lstStyle/>
          <a:p>
            <a:pPr rtl="0"/>
            <a:r>
              <a:rPr lang="mn" sz="1200" dirty="0">
                <a:latin typeface="Arial" panose="020B0604020202020204" pitchFamily="34" charset="0"/>
                <a:ea typeface="ＭＳ ゴシック" panose="020B0609070205080204" pitchFamily="49" charset="-128"/>
              </a:rPr>
              <a:t>Хөшүүрэг </a:t>
            </a:r>
            <a:r>
              <a:rPr lang="mn" sz="1100" dirty="0">
                <a:solidFill>
                  <a:srgbClr val="B70607"/>
                </a:solidFill>
                <a:latin typeface="Arial" panose="020B0604020202020204" pitchFamily="34" charset="0"/>
                <a:cs typeface="Arial" panose="020B0604020202020204" pitchFamily="34" charset="0"/>
              </a:rPr>
              <a:t>сул</a:t>
            </a:r>
            <a:r>
              <a:rPr lang="mn" sz="1200" dirty="0">
                <a:latin typeface="Arial" panose="020B0604020202020204" pitchFamily="34" charset="0"/>
                <a:ea typeface="ＭＳ ゴシック" panose="020B0609070205080204" pitchFamily="49" charset="-128"/>
              </a:rPr>
              <a:t> байна.</a:t>
            </a:r>
            <a:endParaRPr kumimoji="1" lang="ja-JP" altLang="en-US" sz="1200" dirty="0">
              <a:latin typeface="Arial" panose="020B0604020202020204" pitchFamily="34" charset="0"/>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2F4863C5-B3C1-4A2F-8824-4EDBAC6E1801}"/>
              </a:ext>
            </a:extLst>
          </p:cNvPr>
          <p:cNvSpPr txBox="1"/>
          <p:nvPr/>
        </p:nvSpPr>
        <p:spPr>
          <a:xfrm>
            <a:off x="1668748" y="4513603"/>
            <a:ext cx="1270000" cy="184666"/>
          </a:xfrm>
          <a:prstGeom prst="rect">
            <a:avLst/>
          </a:prstGeom>
          <a:noFill/>
        </p:spPr>
        <p:txBody>
          <a:bodyPr vert="horz" lIns="0" tIns="0" rIns="0" bIns="0" rtlCol="0">
            <a:spAutoFit/>
          </a:bodyPr>
          <a:lstStyle/>
          <a:p>
            <a:pPr algn="ctr" rtl="0"/>
            <a:r>
              <a:rPr lang="mn" sz="1200" dirty="0">
                <a:latin typeface="Arial" panose="020B0604020202020204" pitchFamily="34" charset="0"/>
                <a:ea typeface="ＭＳ ゴシック" panose="020B0609070205080204" pitchFamily="49" charset="-128"/>
              </a:rPr>
              <a:t>Улаан гэрэл </a:t>
            </a:r>
            <a:r>
              <a:rPr lang="mn" sz="1100" dirty="0">
                <a:solidFill>
                  <a:srgbClr val="B70607"/>
                </a:solidFill>
                <a:latin typeface="Arial" panose="020B0604020202020204" pitchFamily="34" charset="0"/>
                <a:cs typeface="Arial" panose="020B0604020202020204" pitchFamily="34" charset="0"/>
              </a:rPr>
              <a:t>асаад</a:t>
            </a:r>
            <a:r>
              <a:rPr lang="mn" sz="1200" dirty="0">
                <a:latin typeface="Arial" panose="020B0604020202020204" pitchFamily="34" charset="0"/>
                <a:ea typeface="ＭＳ ゴシック" panose="020B0609070205080204" pitchFamily="49" charset="-128"/>
              </a:rPr>
              <a:t> байна.</a:t>
            </a:r>
            <a:endParaRPr kumimoji="1" lang="ja-JP" altLang="en-US" sz="1200" dirty="0">
              <a:latin typeface="Arial" panose="020B0604020202020204" pitchFamily="34" charset="0"/>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3ECAAA1B-3C9A-46A2-9042-9EA8FE07EBA7}"/>
              </a:ext>
            </a:extLst>
          </p:cNvPr>
          <p:cNvSpPr txBox="1"/>
          <p:nvPr/>
        </p:nvSpPr>
        <p:spPr>
          <a:xfrm>
            <a:off x="1475656" y="5574710"/>
            <a:ext cx="1656184" cy="184666"/>
          </a:xfrm>
          <a:prstGeom prst="rect">
            <a:avLst/>
          </a:prstGeom>
          <a:noFill/>
        </p:spPr>
        <p:txBody>
          <a:bodyPr vert="horz" wrap="square" lIns="0" tIns="0" rIns="0" bIns="0" rtlCol="0">
            <a:spAutoFit/>
          </a:bodyPr>
          <a:lstStyle/>
          <a:p>
            <a:pPr algn="ctr" rtl="0"/>
            <a:r>
              <a:rPr lang="mn" sz="1200">
                <a:latin typeface="Arial" panose="020B0604020202020204" pitchFamily="34" charset="0"/>
                <a:ea typeface="ＭＳ ゴシック" panose="020B0609070205080204" pitchFamily="49" charset="-128"/>
              </a:rPr>
              <a:t>Гэрэл </a:t>
            </a:r>
            <a:r>
              <a:rPr lang="mn" sz="1100">
                <a:solidFill>
                  <a:srgbClr val="B70607"/>
                </a:solidFill>
                <a:latin typeface="Arial" panose="020B0604020202020204" pitchFamily="34" charset="0"/>
                <a:cs typeface="Arial" panose="020B0604020202020204" pitchFamily="34" charset="0"/>
              </a:rPr>
              <a:t>анивчаад</a:t>
            </a:r>
            <a:r>
              <a:rPr lang="mn" sz="1200">
                <a:latin typeface="Arial" panose="020B0604020202020204" pitchFamily="34" charset="0"/>
                <a:ea typeface="ＭＳ ゴシック" panose="020B0609070205080204" pitchFamily="49" charset="-128"/>
              </a:rPr>
              <a:t> байна.</a:t>
            </a:r>
            <a:endParaRPr kumimoji="1" lang="ja-JP" altLang="en-US" sz="1200" dirty="0">
              <a:latin typeface="Arial" panose="020B0604020202020204" pitchFamily="34" charset="0"/>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010F7B1F-4CA3-40FF-A864-2975658D9064}"/>
              </a:ext>
            </a:extLst>
          </p:cNvPr>
          <p:cNvSpPr txBox="1"/>
          <p:nvPr/>
        </p:nvSpPr>
        <p:spPr>
          <a:xfrm>
            <a:off x="4651362" y="3786328"/>
            <a:ext cx="1270000" cy="295466"/>
          </a:xfrm>
          <a:prstGeom prst="rect">
            <a:avLst/>
          </a:prstGeom>
          <a:noFill/>
        </p:spPr>
        <p:txBody>
          <a:bodyPr vert="horz" lIns="0" tIns="0" rIns="0" bIns="0" rtlCol="0">
            <a:spAutoFit/>
          </a:bodyPr>
          <a:lstStyle/>
          <a:p>
            <a:pPr algn="ctr" rtl="0">
              <a:lnSpc>
                <a:spcPct val="80000"/>
              </a:lnSpc>
            </a:pPr>
            <a:r>
              <a:rPr lang="mn" sz="1200" dirty="0">
                <a:latin typeface="Arial" panose="020B0604020202020204" pitchFamily="34" charset="0"/>
                <a:ea typeface="ＭＳ ゴシック" panose="020B0609070205080204" pitchFamily="49" charset="-128"/>
              </a:rPr>
              <a:t>Эвгүй </a:t>
            </a:r>
            <a:r>
              <a:rPr lang="mn" sz="1200" dirty="0">
                <a:solidFill>
                  <a:srgbClr val="B70607"/>
                </a:solidFill>
                <a:latin typeface="Arial" panose="020B0604020202020204" pitchFamily="34" charset="0"/>
                <a:cs typeface="Arial" panose="020B0604020202020204" pitchFamily="34" charset="0"/>
              </a:rPr>
              <a:t>үнэр</a:t>
            </a:r>
            <a:r>
              <a:rPr lang="mn" sz="1200" dirty="0">
                <a:latin typeface="Arial" panose="020B0604020202020204" pitchFamily="34" charset="0"/>
                <a:ea typeface="ＭＳ ゴシック" panose="020B0609070205080204" pitchFamily="49" charset="-128"/>
              </a:rPr>
              <a:t> үнэртээд байна.</a:t>
            </a:r>
            <a:endParaRPr kumimoji="1" lang="ja-JP" altLang="en-US" sz="1200" dirty="0">
              <a:latin typeface="Arial" panose="020B0604020202020204" pitchFamily="34" charset="0"/>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6F772C1B-7912-49F8-84DA-2967D3983B60}"/>
              </a:ext>
            </a:extLst>
          </p:cNvPr>
          <p:cNvSpPr txBox="1"/>
          <p:nvPr/>
        </p:nvSpPr>
        <p:spPr>
          <a:xfrm>
            <a:off x="5912126" y="4310470"/>
            <a:ext cx="1458950" cy="295466"/>
          </a:xfrm>
          <a:prstGeom prst="rect">
            <a:avLst/>
          </a:prstGeom>
          <a:noFill/>
        </p:spPr>
        <p:txBody>
          <a:bodyPr vert="horz" wrap="square" lIns="0" tIns="0" rIns="0" bIns="0" rtlCol="0">
            <a:spAutoFit/>
          </a:bodyPr>
          <a:lstStyle/>
          <a:p>
            <a:pPr algn="ctr" rtl="0">
              <a:lnSpc>
                <a:spcPct val="80000"/>
              </a:lnSpc>
            </a:pPr>
            <a:r>
              <a:rPr lang="mn" sz="1200" dirty="0">
                <a:latin typeface="Arial" panose="020B0604020202020204" pitchFamily="34" charset="0"/>
                <a:ea typeface="ＭＳ ゴシック" panose="020B0609070205080204" pitchFamily="49" charset="-128"/>
              </a:rPr>
              <a:t>Эвгүй </a:t>
            </a:r>
            <a:r>
              <a:rPr lang="mn" sz="1200" dirty="0">
                <a:solidFill>
                  <a:srgbClr val="B70607"/>
                </a:solidFill>
                <a:latin typeface="Arial" panose="020B0604020202020204" pitchFamily="34" charset="0"/>
                <a:cs typeface="Arial" panose="020B0604020202020204" pitchFamily="34" charset="0"/>
              </a:rPr>
              <a:t>дуу</a:t>
            </a:r>
            <a:r>
              <a:rPr lang="mn" sz="1200" dirty="0">
                <a:latin typeface="Arial" panose="020B0604020202020204" pitchFamily="34" charset="0"/>
                <a:ea typeface="ＭＳ ゴシック" panose="020B0609070205080204" pitchFamily="49" charset="-128"/>
              </a:rPr>
              <a:t> гараад байна.</a:t>
            </a:r>
            <a:endParaRPr kumimoji="1" lang="ja-JP" altLang="en-US" sz="1200" dirty="0">
              <a:latin typeface="Arial" panose="020B0604020202020204" pitchFamily="34" charset="0"/>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077368E7-748C-41C3-855E-663BDF2DD447}"/>
              </a:ext>
            </a:extLst>
          </p:cNvPr>
          <p:cNvSpPr txBox="1"/>
          <p:nvPr/>
        </p:nvSpPr>
        <p:spPr>
          <a:xfrm>
            <a:off x="6084168" y="5124882"/>
            <a:ext cx="1748468" cy="184666"/>
          </a:xfrm>
          <a:prstGeom prst="rect">
            <a:avLst/>
          </a:prstGeom>
          <a:noFill/>
        </p:spPr>
        <p:txBody>
          <a:bodyPr vert="horz" wrap="square" lIns="0" tIns="0" rIns="0" bIns="0" rtlCol="0">
            <a:spAutoFit/>
          </a:bodyPr>
          <a:lstStyle/>
          <a:p>
            <a:pPr algn="ctr" rtl="0"/>
            <a:r>
              <a:rPr lang="mn" sz="1200" dirty="0">
                <a:latin typeface="Arial" panose="020B0604020202020204" pitchFamily="34" charset="0"/>
                <a:ea typeface="ＭＳ ゴシック" panose="020B0609070205080204" pitchFamily="49" charset="-128"/>
              </a:rPr>
              <a:t>Цэнхэр гэрэл </a:t>
            </a:r>
            <a:r>
              <a:rPr lang="mn" sz="1100" dirty="0">
                <a:solidFill>
                  <a:srgbClr val="B70607"/>
                </a:solidFill>
                <a:latin typeface="Arial" panose="020B0604020202020204" pitchFamily="34" charset="0"/>
                <a:cs typeface="Arial" panose="020B0604020202020204" pitchFamily="34" charset="0"/>
              </a:rPr>
              <a:t>унтарсан</a:t>
            </a:r>
            <a:r>
              <a:rPr lang="mn" sz="1200" dirty="0">
                <a:latin typeface="Arial" panose="020B0604020202020204" pitchFamily="34" charset="0"/>
                <a:ea typeface="ＭＳ ゴシック" panose="020B0609070205080204" pitchFamily="49" charset="-128"/>
              </a:rPr>
              <a:t> байна.</a:t>
            </a:r>
            <a:endParaRPr kumimoji="1" lang="ja-JP" altLang="en-US" sz="1200" dirty="0">
              <a:latin typeface="Arial" panose="020B0604020202020204" pitchFamily="34" charset="0"/>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3D099B62-FE6B-488B-83A8-7DEE2233B6EF}"/>
              </a:ext>
            </a:extLst>
          </p:cNvPr>
          <p:cNvSpPr txBox="1"/>
          <p:nvPr/>
        </p:nvSpPr>
        <p:spPr>
          <a:xfrm>
            <a:off x="6323402" y="5769713"/>
            <a:ext cx="1270000" cy="295466"/>
          </a:xfrm>
          <a:prstGeom prst="rect">
            <a:avLst/>
          </a:prstGeom>
          <a:noFill/>
        </p:spPr>
        <p:txBody>
          <a:bodyPr vert="horz" lIns="0" tIns="0" rIns="0" bIns="0" rtlCol="0">
            <a:spAutoFit/>
          </a:bodyPr>
          <a:lstStyle/>
          <a:p>
            <a:pPr algn="ctr" rtl="0">
              <a:lnSpc>
                <a:spcPct val="80000"/>
              </a:lnSpc>
            </a:pPr>
            <a:r>
              <a:rPr lang="mn" sz="1200" dirty="0">
                <a:latin typeface="Arial" panose="020B0604020202020204" pitchFamily="34" charset="0"/>
                <a:ea typeface="ＭＳ ゴシック" panose="020B0609070205080204" pitchFamily="49" charset="-128"/>
              </a:rPr>
              <a:t>Гадаргуу </a:t>
            </a:r>
            <a:r>
              <a:rPr lang="mn" sz="1100" dirty="0">
                <a:solidFill>
                  <a:srgbClr val="B70607"/>
                </a:solidFill>
                <a:latin typeface="Arial" panose="020B0604020202020204" pitchFamily="34" charset="0"/>
                <a:cs typeface="Arial" panose="020B0604020202020204" pitchFamily="34" charset="0"/>
              </a:rPr>
              <a:t>халуун</a:t>
            </a:r>
            <a:r>
              <a:rPr lang="mn" sz="1200" dirty="0">
                <a:latin typeface="Arial" panose="020B0604020202020204" pitchFamily="34" charset="0"/>
                <a:ea typeface="ＭＳ ゴシック" panose="020B0609070205080204" pitchFamily="49" charset="-128"/>
              </a:rPr>
              <a:t> байна.</a:t>
            </a:r>
            <a:endParaRPr kumimoji="1" lang="ja-JP" altLang="en-US" sz="1200" dirty="0">
              <a:latin typeface="Arial" panose="020B0604020202020204" pitchFamily="34" charset="0"/>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C169371F-8DB8-4179-A021-A93C3779549B}"/>
              </a:ext>
            </a:extLst>
          </p:cNvPr>
          <p:cNvSpPr txBox="1"/>
          <p:nvPr/>
        </p:nvSpPr>
        <p:spPr>
          <a:xfrm>
            <a:off x="4016362" y="6091538"/>
            <a:ext cx="1270000" cy="184666"/>
          </a:xfrm>
          <a:prstGeom prst="rect">
            <a:avLst/>
          </a:prstGeom>
          <a:noFill/>
        </p:spPr>
        <p:txBody>
          <a:bodyPr vert="horz" lIns="0" tIns="0" rIns="0" bIns="0" rtlCol="0">
            <a:spAutoFit/>
          </a:bodyPr>
          <a:lstStyle/>
          <a:p>
            <a:pPr algn="ctr" rtl="0"/>
            <a:r>
              <a:rPr lang="mn" sz="1200" dirty="0">
                <a:latin typeface="Arial" panose="020B0604020202020204" pitchFamily="34" charset="0"/>
                <a:ea typeface="ＭＳ ゴシック" panose="020B0609070205080204" pitchFamily="49" charset="-128"/>
              </a:rPr>
              <a:t>Х </a:t>
            </a:r>
            <a:r>
              <a:rPr lang="mn" sz="1100" dirty="0">
                <a:solidFill>
                  <a:srgbClr val="B70607"/>
                </a:solidFill>
                <a:latin typeface="Arial" panose="020B0604020202020204" pitchFamily="34" charset="0"/>
                <a:cs typeface="Arial" panose="020B0604020202020204" pitchFamily="34" charset="0"/>
              </a:rPr>
              <a:t>алга болсон байна</a:t>
            </a:r>
            <a:r>
              <a:rPr lang="mn" sz="1200" dirty="0">
                <a:latin typeface="Arial" panose="020B0604020202020204" pitchFamily="34" charset="0"/>
                <a:ea typeface="ＭＳ ゴシック" panose="020B0609070205080204" pitchFamily="49" charset="-128"/>
              </a:rPr>
              <a:t>.</a:t>
            </a:r>
            <a:endParaRPr kumimoji="1" lang="ja-JP" altLang="en-US" sz="1200"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38825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26960" y="908720"/>
            <a:ext cx="8149496" cy="2814178"/>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50000"/>
              </a:lnSpc>
              <a:spcBef>
                <a:spcPts val="300"/>
              </a:spcBef>
              <a:spcAft>
                <a:spcPts val="0"/>
              </a:spcAft>
              <a:defRPr/>
            </a:pPr>
            <a:r>
              <a:rPr lang="mn" sz="1400" b="1" dirty="0">
                <a:solidFill>
                  <a:srgbClr val="0000CC"/>
                </a:solidFill>
                <a:latin typeface="Arial" panose="020B0604020202020204" pitchFamily="34" charset="0"/>
                <a:ea typeface="ＭＳ ゴシック" panose="020B0609070205080204" pitchFamily="49" charset="-128"/>
                <a:cs typeface="メイリオ" pitchFamily="50" charset="-128"/>
              </a:rPr>
              <a:t>&lt;Ачааны машин, хүнд даацын машин, эсвэл сэрээт өргөгч өөрөө хөдөлж эхэлсэн.&gt;</a:t>
            </a:r>
            <a:endParaRPr lang="en-US" altLang="ja-JP" sz="1400" b="1" dirty="0">
              <a:solidFill>
                <a:srgbClr val="0000CC"/>
              </a:solidFill>
              <a:latin typeface="Arial" panose="020B0604020202020204" pitchFamily="34" charset="0"/>
              <a:ea typeface="ＭＳ ゴシック" panose="020B0609070205080204" pitchFamily="49" charset="-128"/>
              <a:cs typeface="メイリオ" pitchFamily="50" charset="-128"/>
            </a:endParaRPr>
          </a:p>
          <a:p>
            <a:pPr marL="92075" algn="just" rtl="0" fontAlgn="auto">
              <a:lnSpc>
                <a:spcPct val="150000"/>
              </a:lnSpc>
              <a:spcBef>
                <a:spcPts val="0"/>
              </a:spcBef>
              <a:spcAft>
                <a:spcPts val="0"/>
              </a:spcAft>
              <a:defRPr/>
            </a:pPr>
            <a:endParaRPr lang="en-US" altLang="ja-JP" sz="1400" dirty="0">
              <a:solidFill>
                <a:srgbClr val="FF0000"/>
              </a:solidFill>
              <a:latin typeface="Arial" panose="020B0604020202020204" pitchFamily="34" charset="0"/>
              <a:ea typeface="ＭＳ ゴシック" panose="020B0609070205080204" pitchFamily="49" charset="-128"/>
              <a:cs typeface="メイリオ" pitchFamily="50" charset="-128"/>
            </a:endParaRPr>
          </a:p>
          <a:p>
            <a:pPr marL="92075" algn="just" rtl="0" fontAlgn="auto">
              <a:lnSpc>
                <a:spcPct val="150000"/>
              </a:lnSpc>
              <a:spcBef>
                <a:spcPts val="600"/>
              </a:spcBef>
              <a:spcAft>
                <a:spcPts val="0"/>
              </a:spcAft>
              <a:defRPr/>
            </a:pPr>
            <a:r>
              <a:rPr lang="mn" sz="1600" b="1" dirty="0">
                <a:latin typeface="Arial" panose="020B0604020202020204" pitchFamily="34" charset="0"/>
                <a:ea typeface="ＭＳ ゴシック" panose="020B0609070205080204" pitchFamily="49" charset="-128"/>
                <a:cs typeface="メイリオ" pitchFamily="50" charset="-128"/>
              </a:rPr>
              <a:t>　</a:t>
            </a:r>
            <a:endParaRPr lang="en-US" sz="1600" b="1" dirty="0">
              <a:latin typeface="Arial" panose="020B0604020202020204" pitchFamily="34" charset="0"/>
              <a:ea typeface="ＭＳ ゴシック" panose="020B0609070205080204" pitchFamily="49" charset="-128"/>
              <a:cs typeface="メイリオ" pitchFamily="50" charset="-128"/>
            </a:endParaRPr>
          </a:p>
          <a:p>
            <a:pPr marL="92075" algn="just" rtl="0" fontAlgn="auto">
              <a:lnSpc>
                <a:spcPct val="150000"/>
              </a:lnSpc>
              <a:spcBef>
                <a:spcPts val="600"/>
              </a:spcBef>
              <a:spcAft>
                <a:spcPts val="0"/>
              </a:spcAft>
              <a:defRPr/>
            </a:pPr>
            <a:r>
              <a:rPr lang="mn" sz="1600" b="1" dirty="0">
                <a:latin typeface="Arial" panose="020B0604020202020204" pitchFamily="34" charset="0"/>
                <a:ea typeface="ＭＳ ゴシック" panose="020B0609070205080204" pitchFamily="49" charset="-128"/>
                <a:cs typeface="メイリオ" pitchFamily="50" charset="-128"/>
              </a:rPr>
              <a:t>(1)</a:t>
            </a:r>
            <a:r>
              <a:rPr lang="en-US" sz="1600" b="1" dirty="0">
                <a:latin typeface="Arial" panose="020B0604020202020204" pitchFamily="34" charset="0"/>
                <a:ea typeface="ＭＳ ゴシック" panose="020B0609070205080204" pitchFamily="49" charset="-128"/>
                <a:cs typeface="メイリオ" pitchFamily="50" charset="-128"/>
              </a:rPr>
              <a:t> </a:t>
            </a:r>
            <a:r>
              <a:rPr lang="mn" sz="1600" b="1" dirty="0">
                <a:latin typeface="Arial" panose="020B0604020202020204" pitchFamily="34" charset="0"/>
                <a:ea typeface="ＭＳ ゴシック" panose="020B0609070205080204" pitchFamily="49" charset="-128"/>
                <a:cs typeface="メイリオ" pitchFamily="50" charset="-128"/>
              </a:rPr>
              <a:t>Зогсоох гэж битгий оролд, "Зугтаа".</a:t>
            </a:r>
          </a:p>
          <a:p>
            <a:pPr marL="92075" algn="just" rtl="0" fontAlgn="auto">
              <a:lnSpc>
                <a:spcPct val="150000"/>
              </a:lnSpc>
              <a:spcBef>
                <a:spcPts val="300"/>
              </a:spcBef>
              <a:spcAft>
                <a:spcPts val="0"/>
              </a:spcAft>
              <a:defRPr/>
            </a:pPr>
            <a:r>
              <a:rPr lang="mn" sz="1600" b="1" dirty="0">
                <a:latin typeface="Arial" panose="020B0604020202020204" pitchFamily="34" charset="0"/>
                <a:ea typeface="ＭＳ ゴシック" panose="020B0609070205080204" pitchFamily="49" charset="-128"/>
                <a:cs typeface="メイリオ" pitchFamily="50" charset="-128"/>
              </a:rPr>
              <a:t>(2)</a:t>
            </a:r>
            <a:r>
              <a:rPr lang="en-US" sz="1600" b="1" dirty="0">
                <a:latin typeface="Arial" panose="020B0604020202020204" pitchFamily="34" charset="0"/>
                <a:ea typeface="ＭＳ ゴシック" panose="020B0609070205080204" pitchFamily="49" charset="-128"/>
                <a:cs typeface="メイリオ" pitchFamily="50" charset="-128"/>
              </a:rPr>
              <a:t> </a:t>
            </a:r>
            <a:r>
              <a:rPr lang="mn" sz="1600" b="1" dirty="0">
                <a:latin typeface="Arial" panose="020B0604020202020204" pitchFamily="34" charset="0"/>
                <a:ea typeface="ＭＳ ゴシック" panose="020B0609070205080204" pitchFamily="49" charset="-128"/>
                <a:cs typeface="メイリオ" pitchFamily="50" charset="-128"/>
              </a:rPr>
              <a:t>Эргэн тойрны бүх хүмүүст "Зугтаа" гэж чанга дуугаар хэл.</a:t>
            </a:r>
          </a:p>
          <a:p>
            <a:pPr marL="92075" algn="just" rtl="0" fontAlgn="auto">
              <a:lnSpc>
                <a:spcPct val="150000"/>
              </a:lnSpc>
              <a:spcBef>
                <a:spcPts val="300"/>
              </a:spcBef>
              <a:spcAft>
                <a:spcPts val="0"/>
              </a:spcAft>
              <a:defRPr/>
            </a:pPr>
            <a:r>
              <a:rPr lang="mn" sz="1600" b="1" dirty="0">
                <a:latin typeface="Arial" panose="020B0604020202020204" pitchFamily="34" charset="0"/>
                <a:ea typeface="ＭＳ ゴシック" panose="020B0609070205080204" pitchFamily="49" charset="-128"/>
                <a:cs typeface="メイリオ" pitchFamily="50" charset="-128"/>
              </a:rPr>
              <a:t>(3)</a:t>
            </a:r>
            <a:r>
              <a:rPr lang="en-US" sz="1600" b="1" dirty="0">
                <a:latin typeface="Arial" panose="020B0604020202020204" pitchFamily="34" charset="0"/>
                <a:ea typeface="ＭＳ ゴシック" panose="020B0609070205080204" pitchFamily="49" charset="-128"/>
                <a:cs typeface="メイリオ" pitchFamily="50" charset="-128"/>
              </a:rPr>
              <a:t> </a:t>
            </a:r>
            <a:r>
              <a:rPr lang="mn" sz="1600" b="1" dirty="0">
                <a:latin typeface="Arial" panose="020B0604020202020204" pitchFamily="34" charset="0"/>
                <a:ea typeface="ＭＳ ゴシック" panose="020B0609070205080204" pitchFamily="49" charset="-128"/>
                <a:cs typeface="メイリオ" pitchFamily="50" charset="-128"/>
              </a:rPr>
              <a:t>Аюулгүй байдал, эрүүл ахуйн сургалт, боловсролоор  "Зугтах" талаар сайн суралцах.</a:t>
            </a:r>
          </a:p>
          <a:p>
            <a:pPr algn="just" rtl="0" fontAlgn="auto">
              <a:lnSpc>
                <a:spcPct val="150000"/>
              </a:lnSpc>
              <a:spcBef>
                <a:spcPts val="0"/>
              </a:spcBef>
              <a:spcAft>
                <a:spcPts val="0"/>
              </a:spcAft>
              <a:defRPr/>
            </a:pPr>
            <a:endParaRPr lang="en-US" altLang="ja-JP" sz="1400" dirty="0">
              <a:latin typeface="Arial" panose="020B0604020202020204" pitchFamily="34" charset="0"/>
              <a:ea typeface="ＭＳ ゴシック" panose="020B0609070205080204" pitchFamily="49" charset="-128"/>
              <a:cs typeface="メイリオ" pitchFamily="50" charset="-128"/>
            </a:endParaRPr>
          </a:p>
        </p:txBody>
      </p:sp>
      <p:sp>
        <p:nvSpPr>
          <p:cNvPr id="6" name="AutoShape 1"/>
          <p:cNvSpPr>
            <a:spLocks noChangeArrowheads="1"/>
          </p:cNvSpPr>
          <p:nvPr/>
        </p:nvSpPr>
        <p:spPr bwMode="auto">
          <a:xfrm>
            <a:off x="5364088" y="4828846"/>
            <a:ext cx="1368152" cy="405329"/>
          </a:xfrm>
          <a:prstGeom prst="wedgeEllipseCallout">
            <a:avLst>
              <a:gd name="adj1" fmla="val 37202"/>
              <a:gd name="adj2" fmla="val 77826"/>
            </a:avLst>
          </a:prstGeom>
          <a:solidFill>
            <a:srgbClr val="FFFFFF"/>
          </a:solidFill>
          <a:ln w="9525">
            <a:solidFill>
              <a:srgbClr val="000000"/>
            </a:solidFill>
            <a:miter lim="800000"/>
            <a:headEnd/>
            <a:tailEnd/>
          </a:ln>
        </p:spPr>
        <p:txBody>
          <a:bodyPr wrap="none" lIns="0" tIns="5400" rIns="0" bIns="0" rtlCol="0" anchor="ctr"/>
          <a:lstStyle/>
          <a:p>
            <a:pPr algn="ctr" rtl="0"/>
            <a:r>
              <a:rPr lang="mn" sz="1600" b="1">
                <a:solidFill>
                  <a:srgbClr val="C00000"/>
                </a:solidFill>
                <a:latin typeface="Arial" panose="020B0604020202020204" pitchFamily="34" charset="0"/>
                <a:ea typeface="ＭＳ ゴシック" panose="020B0609070205080204" pitchFamily="49" charset="-128"/>
                <a:cs typeface="メイリオ" pitchFamily="50" charset="-128"/>
              </a:rPr>
              <a:t>Зугт!</a:t>
            </a:r>
            <a:endParaRPr lang="ja-JP" altLang="en-US" sz="1600" dirty="0">
              <a:latin typeface="Arial" panose="020B0604020202020204" pitchFamily="34" charset="0"/>
              <a:ea typeface="ＭＳ ゴシック" panose="020B0609070205080204" pitchFamily="49" charset="-128"/>
              <a:cs typeface="メイリオ" pitchFamily="50" charset="-128"/>
            </a:endParaRPr>
          </a:p>
        </p:txBody>
      </p:sp>
      <p:sp>
        <p:nvSpPr>
          <p:cNvPr id="7" name="下矢印 6"/>
          <p:cNvSpPr/>
          <p:nvPr/>
        </p:nvSpPr>
        <p:spPr>
          <a:xfrm>
            <a:off x="2060848" y="1556792"/>
            <a:ext cx="432048" cy="144016"/>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ea typeface="ＭＳ ゴシック" panose="020B0609070205080204" pitchFamily="49" charset="-128"/>
            </a:endParaRPr>
          </a:p>
        </p:txBody>
      </p:sp>
      <p:sp>
        <p:nvSpPr>
          <p:cNvPr id="10" name="テキスト ボックス 9"/>
          <p:cNvSpPr txBox="1"/>
          <p:nvPr/>
        </p:nvSpPr>
        <p:spPr>
          <a:xfrm>
            <a:off x="2632348" y="1460453"/>
            <a:ext cx="6188124" cy="369332"/>
          </a:xfrm>
          <a:prstGeom prst="rect">
            <a:avLst/>
          </a:prstGeom>
          <a:noFill/>
        </p:spPr>
        <p:txBody>
          <a:bodyPr wrap="square" rtlCol="0">
            <a:spAutoFit/>
          </a:bodyPr>
          <a:lstStyle/>
          <a:p>
            <a:pPr rtl="0"/>
            <a:r>
              <a:rPr lang="mn" b="1" dirty="0">
                <a:solidFill>
                  <a:srgbClr val="C00000"/>
                </a:solidFill>
                <a:latin typeface="Arial" panose="020B0604020202020204" pitchFamily="34" charset="0"/>
                <a:ea typeface="ＭＳ ゴシック" panose="020B0609070205080204" pitchFamily="49" charset="-128"/>
              </a:rPr>
              <a:t>(Хэн ч үүнийг гараараа зогсоож чадахгүй.)</a:t>
            </a:r>
          </a:p>
        </p:txBody>
      </p:sp>
      <p:sp>
        <p:nvSpPr>
          <p:cNvPr id="11" name="テキスト ボックス 10">
            <a:extLst>
              <a:ext uri="{FF2B5EF4-FFF2-40B4-BE49-F238E27FC236}">
                <a16:creationId xmlns:a16="http://schemas.microsoft.com/office/drawing/2014/main" id="{63043E20-32DD-417E-A730-484D00EBA453}"/>
              </a:ext>
            </a:extLst>
          </p:cNvPr>
          <p:cNvSpPr txBox="1"/>
          <p:nvPr/>
        </p:nvSpPr>
        <p:spPr>
          <a:xfrm>
            <a:off x="395536" y="188640"/>
            <a:ext cx="8640960" cy="646331"/>
          </a:xfrm>
          <a:prstGeom prst="rect">
            <a:avLst/>
          </a:prstGeom>
          <a:noFill/>
          <a:ln w="19050">
            <a:noFill/>
          </a:ln>
        </p:spPr>
        <p:txBody>
          <a:bodyPr wrap="square" rtlCol="0">
            <a:spAutoFit/>
          </a:bodyPr>
          <a:lstStyle/>
          <a:p>
            <a:pPr marL="360363" indent="-360363" rtl="0">
              <a:defRPr/>
            </a:pPr>
            <a:r>
              <a:rPr lang="mn" b="1">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(3)	Зогсоогоод тавьсан ачааны машин, хүнд даацын машин эсвэл сэрээт өргөгч өөрөө хөдөлж байвал ...</a:t>
            </a:r>
            <a:endParaRPr lang="ja-JP" altLang="en-US" b="1" dirty="0">
              <a:solidFill>
                <a:srgbClr val="C00000"/>
              </a:solidFill>
              <a:latin typeface="Arial" panose="020B0604020202020204" pitchFamily="34" charset="0"/>
              <a:ea typeface="ＭＳ ゴシック" panose="020B0609070205080204" pitchFamily="49" charset="-128"/>
            </a:endParaRPr>
          </a:p>
        </p:txBody>
      </p:sp>
      <p:pic>
        <p:nvPicPr>
          <p:cNvPr id="1026" name="Picture 2" descr="http://anzeninfo.mhlw.go.jp/anzen/sai/image/sai10-439-43-1.gif">
            <a:extLst>
              <a:ext uri="{FF2B5EF4-FFF2-40B4-BE49-F238E27FC236}">
                <a16:creationId xmlns:a16="http://schemas.microsoft.com/office/drawing/2014/main" id="{73D58D37-29FC-4E39-B40A-4C725850D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858376"/>
            <a:ext cx="3489631" cy="261722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27</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38825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1D2E937-9DED-4513-A91F-07C0AC3E2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198" y="476672"/>
            <a:ext cx="2688298" cy="2016224"/>
          </a:xfrm>
          <a:prstGeom prst="rect">
            <a:avLst/>
          </a:prstGeom>
        </p:spPr>
      </p:pic>
      <p:sp>
        <p:nvSpPr>
          <p:cNvPr id="4" name="角丸四角形 3"/>
          <p:cNvSpPr/>
          <p:nvPr/>
        </p:nvSpPr>
        <p:spPr>
          <a:xfrm>
            <a:off x="662533" y="2564904"/>
            <a:ext cx="7797899" cy="3744416"/>
          </a:xfrm>
          <a:prstGeom prst="roundRect">
            <a:avLst>
              <a:gd name="adj" fmla="val 568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dirty="0">
              <a:latin typeface="Arial" panose="020B0604020202020204" pitchFamily="34" charset="0"/>
              <a:ea typeface="ＭＳ ゴシック" panose="020B0609070205080204" pitchFamily="49" charset="-128"/>
            </a:endParaRPr>
          </a:p>
        </p:txBody>
      </p:sp>
      <p:sp>
        <p:nvSpPr>
          <p:cNvPr id="5" name="Rectangle 10"/>
          <p:cNvSpPr>
            <a:spLocks noChangeArrowheads="1"/>
          </p:cNvSpPr>
          <p:nvPr/>
        </p:nvSpPr>
        <p:spPr bwMode="auto">
          <a:xfrm>
            <a:off x="592138" y="980728"/>
            <a:ext cx="6140102" cy="1132855"/>
          </a:xfrm>
          <a:prstGeom prst="rect">
            <a:avLst/>
          </a:prstGeom>
          <a:noFill/>
          <a:ln w="9525">
            <a:noFill/>
            <a:miter lim="800000"/>
            <a:headEnd/>
            <a:tailEnd/>
          </a:ln>
        </p:spPr>
        <p:txBody>
          <a:bodyPr rIns="72000" rtlCol="0" anchor="ctr"/>
          <a:lstStyle/>
          <a:p>
            <a:pPr rtl="0">
              <a:lnSpc>
                <a:spcPct val="125000"/>
              </a:lnSpc>
              <a:spcBef>
                <a:spcPts val="600"/>
              </a:spcBef>
            </a:pPr>
            <a:r>
              <a:rPr lang="mn" sz="1600">
                <a:latin typeface="Arial" panose="020B0604020202020204" pitchFamily="34" charset="0"/>
                <a:ea typeface="ＭＳ ゴシック" panose="020B0609070205080204" pitchFamily="49" charset="-128"/>
                <a:cs typeface="メイリオ" pitchFamily="50" charset="-128"/>
              </a:rPr>
              <a:t>Аюулгүй мэт санагдах ажлын байран дээр ч гэсэн ослын эрсдэлийг бүрэн арилгах боломжгүй юм.</a:t>
            </a:r>
            <a:endParaRPr lang="en-US" altLang="ja-JP" sz="1600" dirty="0">
              <a:latin typeface="Arial" panose="020B0604020202020204" pitchFamily="34" charset="0"/>
              <a:ea typeface="ＭＳ ゴシック" panose="020B0609070205080204" pitchFamily="49" charset="-128"/>
              <a:cs typeface="メイリオ" pitchFamily="50" charset="-128"/>
            </a:endParaRPr>
          </a:p>
          <a:p>
            <a:pPr algn="just" rtl="0">
              <a:lnSpc>
                <a:spcPct val="125000"/>
              </a:lnSpc>
            </a:pPr>
            <a:r>
              <a:rPr lang="mn" sz="1600">
                <a:latin typeface="Arial" panose="020B0604020202020204" pitchFamily="34" charset="0"/>
                <a:ea typeface="ＭＳ ゴシック" panose="020B0609070205080204" pitchFamily="49" charset="-128"/>
                <a:cs typeface="メイリオ" pitchFamily="50" charset="-128"/>
              </a:rPr>
              <a:t>Осол гарсан тохиолдолд дараах зүйлийг хийх ёстой.</a:t>
            </a:r>
            <a:endParaRPr lang="en-US" altLang="ja-JP" sz="1600" dirty="0">
              <a:latin typeface="Arial" panose="020B0604020202020204" pitchFamily="34" charset="0"/>
              <a:ea typeface="ＭＳ ゴシック" panose="020B0609070205080204" pitchFamily="49" charset="-128"/>
              <a:cs typeface="メイリオ" pitchFamily="50" charset="-128"/>
            </a:endParaRPr>
          </a:p>
        </p:txBody>
      </p:sp>
      <p:sp>
        <p:nvSpPr>
          <p:cNvPr id="6" name="角丸四角形 5"/>
          <p:cNvSpPr/>
          <p:nvPr/>
        </p:nvSpPr>
        <p:spPr>
          <a:xfrm>
            <a:off x="1100682" y="2276872"/>
            <a:ext cx="4623445" cy="492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mn" sz="1600" b="1">
                <a:latin typeface="Arial" panose="020B0604020202020204" pitchFamily="34" charset="0"/>
                <a:ea typeface="ＭＳ ゴシック" panose="020B0609070205080204" pitchFamily="49" charset="-128"/>
              </a:rPr>
              <a:t>Үйлдвэрлэлийн осол гарсан тохиолдолд яах ёстой вэ (Жишээ)</a:t>
            </a:r>
          </a:p>
        </p:txBody>
      </p:sp>
      <p:sp>
        <p:nvSpPr>
          <p:cNvPr id="7" name="正方形/長方形 6"/>
          <p:cNvSpPr/>
          <p:nvPr/>
        </p:nvSpPr>
        <p:spPr>
          <a:xfrm>
            <a:off x="2483768" y="2924944"/>
            <a:ext cx="5339206" cy="127053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lnSpc>
                <a:spcPct val="125000"/>
              </a:lnSpc>
              <a:spcBef>
                <a:spcPts val="0"/>
              </a:spcBef>
              <a:spcAft>
                <a:spcPts val="0"/>
              </a:spcAft>
              <a:defRPr/>
            </a:pPr>
            <a:r>
              <a:rPr lang="mn" sz="160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  Юуны өмнө тайван байна.　　　</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marL="534988" indent="-266700" rtl="0" fontAlgn="auto">
              <a:spcBef>
                <a:spcPts val="0"/>
              </a:spcBef>
              <a:spcAft>
                <a:spcPts val="0"/>
              </a:spcAft>
              <a:defRPr/>
            </a:pPr>
            <a:r>
              <a:rPr lang="mn" sz="1600">
                <a:solidFill>
                  <a:schemeClr val="tx1"/>
                </a:solidFill>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 </a:t>
            </a:r>
            <a:r>
              <a:rPr lang="mn" sz="160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Хоёрдогч осолд өртөж болзошгүй тул осол гарсан газарт яаран очиж болохгүй.</a:t>
            </a:r>
            <a:endParaRPr lang="en-US" altLang="ja-JP"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a:p>
            <a:pPr marL="534988" indent="-266700" rtl="0" fontAlgn="auto">
              <a:spcBef>
                <a:spcPts val="0"/>
              </a:spcBef>
              <a:spcAft>
                <a:spcPts val="0"/>
              </a:spcAft>
              <a:defRPr/>
            </a:pPr>
            <a:r>
              <a:rPr lang="mn" sz="1600">
                <a:solidFill>
                  <a:schemeClr val="tx1"/>
                </a:solidFill>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mn" sz="160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 Тэнд байгаа хүмүүст чанга дуугаар анхааруулна.</a:t>
            </a:r>
          </a:p>
        </p:txBody>
      </p:sp>
      <p:sp>
        <p:nvSpPr>
          <p:cNvPr id="8" name="正方形/長方形 7"/>
          <p:cNvSpPr/>
          <p:nvPr/>
        </p:nvSpPr>
        <p:spPr>
          <a:xfrm>
            <a:off x="2483768" y="4292086"/>
            <a:ext cx="5339206" cy="187321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rtl="0" fontAlgn="auto">
              <a:lnSpc>
                <a:spcPct val="150000"/>
              </a:lnSpc>
              <a:spcBef>
                <a:spcPts val="0"/>
              </a:spcBef>
              <a:spcAft>
                <a:spcPts val="0"/>
              </a:spcAft>
              <a:defRPr/>
            </a:pPr>
            <a:r>
              <a:rPr lang="mn"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　</a:t>
            </a: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Хохирогчдод тус дэмжлэг үзүүлнэ.</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150000"/>
              </a:lnSpc>
              <a:spcBef>
                <a:spcPts val="0"/>
              </a:spcBef>
              <a:spcAft>
                <a:spcPts val="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　Удирдах албаны хүмүүстэйгээ холбоо барина.</a:t>
            </a:r>
          </a:p>
          <a:p>
            <a:pPr marL="442913" indent="-174625" rtl="0">
              <a:lnSpc>
                <a:spcPct val="125000"/>
              </a:lnSpc>
              <a:defRPr/>
            </a:pPr>
            <a:r>
              <a:rPr lang="mn"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	</a:t>
            </a:r>
            <a:r>
              <a:rPr lang="mn"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Удирдах ажилтнаас заавар авсан тохиолдолд тусалж дэмжих.</a:t>
            </a:r>
            <a:endParaRPr lang="en-US" altLang="ja-JP"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a:p>
            <a:pPr marL="442913" rtl="0" fontAlgn="auto">
              <a:lnSpc>
                <a:spcPct val="125000"/>
              </a:lnSpc>
              <a:spcBef>
                <a:spcPts val="0"/>
              </a:spcBef>
              <a:spcAft>
                <a:spcPts val="0"/>
              </a:spcAft>
              <a:defRPr/>
            </a:pPr>
            <a:r>
              <a:rPr lang="mn"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(Хохирогчдыг эмнэлэгт хүргэх гэх мэт)</a:t>
            </a:r>
          </a:p>
          <a:p>
            <a:pPr rtl="0" fontAlgn="auto">
              <a:lnSpc>
                <a:spcPct val="125000"/>
              </a:lnSpc>
              <a:spcBef>
                <a:spcPts val="0"/>
              </a:spcBef>
              <a:spcAft>
                <a:spcPts val="0"/>
              </a:spcAft>
              <a:defRPr/>
            </a:pPr>
            <a:r>
              <a:rPr lang="mn" sz="16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　</a:t>
            </a:r>
          </a:p>
        </p:txBody>
      </p:sp>
      <p:sp>
        <p:nvSpPr>
          <p:cNvPr id="9" name="角丸四角形 8"/>
          <p:cNvSpPr/>
          <p:nvPr/>
        </p:nvSpPr>
        <p:spPr>
          <a:xfrm>
            <a:off x="903546" y="4699843"/>
            <a:ext cx="1652230" cy="457349"/>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0" fontAlgn="auto">
              <a:spcBef>
                <a:spcPts val="0"/>
              </a:spcBef>
              <a:spcAft>
                <a:spcPts val="0"/>
              </a:spcAft>
              <a:defRPr/>
            </a:pPr>
            <a:r>
              <a:rPr lang="mn" sz="1600" b="1">
                <a:solidFill>
                  <a:schemeClr val="tx1"/>
                </a:solidFill>
                <a:latin typeface="Arial" panose="020B0604020202020204" pitchFamily="34" charset="0"/>
                <a:ea typeface="ＭＳ ゴシック" panose="020B0609070205080204" pitchFamily="49" charset="-128"/>
              </a:rPr>
              <a:t>Газар дээрх </a:t>
            </a:r>
            <a:br>
              <a:rPr lang="en-US" sz="1600" b="1" dirty="0">
                <a:solidFill>
                  <a:schemeClr val="tx1"/>
                </a:solidFill>
                <a:latin typeface="Arial" panose="020B0604020202020204" pitchFamily="34" charset="0"/>
                <a:ea typeface="ＭＳ ゴシック" panose="020B0609070205080204" pitchFamily="49" charset="-128"/>
              </a:rPr>
            </a:br>
            <a:r>
              <a:rPr lang="mn" sz="1600" b="1">
                <a:solidFill>
                  <a:schemeClr val="tx1"/>
                </a:solidFill>
                <a:latin typeface="Arial" panose="020B0604020202020204" pitchFamily="34" charset="0"/>
                <a:ea typeface="ＭＳ ゴシック" panose="020B0609070205080204" pitchFamily="49" charset="-128"/>
              </a:rPr>
              <a:t>үйлдэл</a:t>
            </a:r>
          </a:p>
        </p:txBody>
      </p:sp>
      <p:sp>
        <p:nvSpPr>
          <p:cNvPr id="10" name="爆発 1 9"/>
          <p:cNvSpPr/>
          <p:nvPr/>
        </p:nvSpPr>
        <p:spPr>
          <a:xfrm>
            <a:off x="783294" y="2852936"/>
            <a:ext cx="1844490" cy="1303224"/>
          </a:xfrm>
          <a:prstGeom prst="irregularSeal1">
            <a:avLst/>
          </a:prstGeom>
          <a:solidFill>
            <a:srgbClr val="FF00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fontAlgn="auto">
              <a:spcBef>
                <a:spcPts val="0"/>
              </a:spcBef>
              <a:spcAft>
                <a:spcPts val="0"/>
              </a:spcAft>
              <a:defRPr/>
            </a:pPr>
            <a:r>
              <a:rPr lang="mn" sz="1600" b="1">
                <a:latin typeface="Arial" panose="020B0604020202020204" pitchFamily="34" charset="0"/>
                <a:ea typeface="ＭＳ ゴシック" panose="020B0609070205080204" pitchFamily="49" charset="-128"/>
              </a:rPr>
              <a:t>Осол</a:t>
            </a:r>
          </a:p>
        </p:txBody>
      </p:sp>
      <p:sp>
        <p:nvSpPr>
          <p:cNvPr id="11" name="下矢印 10"/>
          <p:cNvSpPr/>
          <p:nvPr/>
        </p:nvSpPr>
        <p:spPr>
          <a:xfrm>
            <a:off x="1463104" y="4221088"/>
            <a:ext cx="444600" cy="353002"/>
          </a:xfrm>
          <a:prstGeom prst="down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600">
              <a:latin typeface="Arial" panose="020B0604020202020204" pitchFamily="34" charset="0"/>
              <a:ea typeface="ＭＳ ゴシック" panose="020B0609070205080204" pitchFamily="49" charset="-128"/>
            </a:endParaRPr>
          </a:p>
        </p:txBody>
      </p:sp>
      <p:sp>
        <p:nvSpPr>
          <p:cNvPr id="12" name="テキスト ボックス 11"/>
          <p:cNvSpPr txBox="1"/>
          <p:nvPr/>
        </p:nvSpPr>
        <p:spPr>
          <a:xfrm>
            <a:off x="565479" y="395372"/>
            <a:ext cx="6094753" cy="369332"/>
          </a:xfrm>
          <a:prstGeom prst="rect">
            <a:avLst/>
          </a:prstGeom>
          <a:noFill/>
          <a:ln w="12700">
            <a:noFill/>
          </a:ln>
        </p:spPr>
        <p:txBody>
          <a:bodyPr wrap="square" rtlCol="0">
            <a:spAutoFit/>
          </a:bodyPr>
          <a:lstStyle/>
          <a:p>
            <a:pPr rtl="0" fontAlgn="auto">
              <a:spcBef>
                <a:spcPts val="0"/>
              </a:spcBef>
              <a:spcAft>
                <a:spcPts val="0"/>
              </a:spcAft>
              <a:defRPr/>
            </a:pPr>
            <a:r>
              <a:t>(4) Үйлдвэрлэлийн осол гарсан тохиолдолд ...</a:t>
            </a:r>
            <a:endParaRPr lang="ja-JP" altLang="en-US"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90528" y="6381328"/>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28</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38825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p:cNvSpPr>
          <p:nvPr/>
        </p:nvSpPr>
        <p:spPr>
          <a:xfrm>
            <a:off x="1619672" y="2258690"/>
            <a:ext cx="6101481" cy="1170310"/>
          </a:xfrm>
          <a:prstGeom prst="rect">
            <a:avLst/>
          </a:prstGeom>
          <a:solidFill>
            <a:schemeClr val="accent3">
              <a:lumMod val="20000"/>
              <a:lumOff val="80000"/>
            </a:schemeClr>
          </a:solidFill>
          <a:ln>
            <a:solidFill>
              <a:srgbClr val="339933"/>
            </a:solidFill>
          </a:ln>
        </p:spPr>
        <p:txBody>
          <a:bodyPr rtlCol="0" anchor="ctr"/>
          <a:lstStyle/>
          <a:p>
            <a:pPr algn="ctr" rtl="0" fontAlgn="auto">
              <a:lnSpc>
                <a:spcPct val="150000"/>
              </a:lnSpc>
              <a:spcBef>
                <a:spcPts val="0"/>
              </a:spcBef>
              <a:spcAft>
                <a:spcPts val="0"/>
              </a:spcAft>
              <a:defRPr/>
            </a:pPr>
            <a:r>
              <a:rPr lang="mn" sz="2400">
                <a:solidFill>
                  <a:srgbClr val="339933"/>
                </a:solidFill>
                <a:latin typeface="Arial" panose="020B0604020202020204" pitchFamily="34" charset="0"/>
                <a:ea typeface="ＭＳ ゴシック" panose="020B0609070205080204" pitchFamily="49" charset="-128"/>
              </a:rPr>
              <a:t>Баярлалаа.</a:t>
            </a:r>
          </a:p>
        </p:txBody>
      </p:sp>
      <p:sp>
        <p:nvSpPr>
          <p:cNvPr id="4" name="object 15"/>
          <p:cNvSpPr>
            <a:spLocks noChangeAspect="1"/>
          </p:cNvSpPr>
          <p:nvPr/>
        </p:nvSpPr>
        <p:spPr bwMode="auto">
          <a:xfrm>
            <a:off x="5704929" y="1909456"/>
            <a:ext cx="1921784" cy="618720"/>
          </a:xfrm>
          <a:prstGeom prst="rect">
            <a:avLst/>
          </a:prstGeom>
          <a:blipFill dpi="0" rotWithShape="1">
            <a:blip r:embed="rId2" cstate="print"/>
            <a:srcRect/>
            <a:stretch>
              <a:fillRect/>
            </a:stretch>
          </a:blipFill>
          <a:ln w="9525">
            <a:noFill/>
            <a:miter lim="800000"/>
            <a:headEnd/>
            <a:tailEnd/>
          </a:ln>
        </p:spPr>
        <p:txBody>
          <a:bodyPr lIns="0" tIns="0" rIns="0" bIns="0" rtlCol="0"/>
          <a:lstStyle/>
          <a:p>
            <a:pPr rtl="0"/>
            <a:endParaRPr lang="ja-JP" altLang="en-US" sz="2400">
              <a:latin typeface="Arial" panose="020B0604020202020204" pitchFamily="34" charset="0"/>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3446512" y="6356350"/>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29</a:t>
            </a:fld>
            <a:endParaRPr kumimoji="1" lang="ja-JP" altLang="en-US">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30695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3BBC954-56E3-4E64-9FAB-EF108B016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014" y="1124744"/>
            <a:ext cx="2953474" cy="2238670"/>
          </a:xfrm>
          <a:prstGeom prst="rect">
            <a:avLst/>
          </a:prstGeom>
        </p:spPr>
      </p:pic>
      <p:sp>
        <p:nvSpPr>
          <p:cNvPr id="22" name="Rectangle 10"/>
          <p:cNvSpPr>
            <a:spLocks noChangeArrowheads="1"/>
          </p:cNvSpPr>
          <p:nvPr/>
        </p:nvSpPr>
        <p:spPr bwMode="auto">
          <a:xfrm>
            <a:off x="280184" y="44624"/>
            <a:ext cx="8439616" cy="735521"/>
          </a:xfrm>
          <a:prstGeom prst="roundRect">
            <a:avLst/>
          </a:prstGeom>
          <a:solidFill>
            <a:schemeClr val="accent2">
              <a:lumMod val="75000"/>
            </a:schemeClr>
          </a:solidFill>
          <a:ln w="9525">
            <a:noFill/>
            <a:miter lim="800000"/>
            <a:headEnd/>
            <a:tailEnd/>
          </a:ln>
          <a:effectLst/>
        </p:spPr>
        <p:txBody>
          <a:bodyPr vert="horz" wrap="square" lIns="91440" tIns="0" rIns="91440" bIns="0" numCol="1" rtlCol="0" anchor="ctr" anchorCtr="0" compatLnSpc="1">
            <a:prstTxWarp prst="textNoShape">
              <a:avLst/>
            </a:prstTxWarp>
            <a:spAutoFit/>
          </a:bodyPr>
          <a:lstStyle/>
          <a:p>
            <a:pPr lvl="0" algn="ctr" rtl="0" fontAlgn="base">
              <a:lnSpc>
                <a:spcPct val="90000"/>
              </a:lnSpc>
              <a:spcBef>
                <a:spcPct val="0"/>
              </a:spcBef>
              <a:spcAft>
                <a:spcPct val="0"/>
              </a:spcAft>
            </a:pPr>
            <a:r>
              <a:rPr lang="mn" sz="2400" b="1" dirty="0">
                <a:solidFill>
                  <a:schemeClr val="bg1"/>
                </a:solidFill>
                <a:latin typeface="Arial" panose="020B0604020202020204" pitchFamily="34" charset="0"/>
                <a:ea typeface="ＭＳ ゴシック" panose="020B0609070205080204" pitchFamily="49" charset="-128"/>
                <a:cs typeface="Arial" pitchFamily="34" charset="0"/>
              </a:rPr>
              <a:t>Анхаарах гол зүйлс 1: Ажлын байран дээр янз бүрийн аюул байдаг!</a:t>
            </a:r>
            <a:endParaRPr kumimoji="1" lang="ja-JP" altLang="en-US" sz="2400" b="1" i="0" u="none" strike="noStrike" cap="none" normalizeH="0" baseline="0" dirty="0">
              <a:ln>
                <a:noFill/>
              </a:ln>
              <a:solidFill>
                <a:schemeClr val="bg1"/>
              </a:solidFill>
              <a:effectLst/>
              <a:latin typeface="Arial" panose="020B0604020202020204" pitchFamily="34" charset="0"/>
              <a:ea typeface="ＭＳ ゴシック" panose="020B0609070205080204" pitchFamily="49" charset="-128"/>
              <a:cs typeface="ＭＳ Ｐゴシック" pitchFamily="50" charset="-128"/>
            </a:endParaRPr>
          </a:p>
        </p:txBody>
      </p:sp>
      <p:sp>
        <p:nvSpPr>
          <p:cNvPr id="15" name="正方形/長方形 23"/>
          <p:cNvSpPr>
            <a:spLocks noChangeArrowheads="1"/>
          </p:cNvSpPr>
          <p:nvPr/>
        </p:nvSpPr>
        <p:spPr bwMode="auto">
          <a:xfrm>
            <a:off x="251520" y="1387269"/>
            <a:ext cx="5544616" cy="364202"/>
          </a:xfrm>
          <a:prstGeom prst="rect">
            <a:avLst/>
          </a:prstGeom>
          <a:noFill/>
          <a:ln w="9525">
            <a:noFill/>
            <a:miter lim="800000"/>
            <a:headEnd/>
            <a:tailEnd/>
          </a:ln>
        </p:spPr>
        <p:txBody>
          <a:bodyPr wrap="square" tIns="0" bIns="0" rtlCol="0">
            <a:spAutoFit/>
          </a:bodyPr>
          <a:lstStyle/>
          <a:p>
            <a:pPr marL="361950" indent="-361950" algn="just" rtl="0">
              <a:lnSpc>
                <a:spcPct val="150000"/>
              </a:lnSpc>
              <a:spcBef>
                <a:spcPts val="600"/>
              </a:spcBef>
            </a:pPr>
            <a:r>
              <a:rPr lang="mn" b="1">
                <a:solidFill>
                  <a:srgbClr val="C00000"/>
                </a:solidFill>
                <a:latin typeface="Arial" panose="020B0604020202020204" pitchFamily="34" charset="0"/>
                <a:ea typeface="ＭＳ ゴシック" panose="020B0609070205080204" pitchFamily="49" charset="-128"/>
                <a:cs typeface="メイリオ" pitchFamily="50" charset="-128"/>
              </a:rPr>
              <a:t>1. Осол хэрхэн гарсан бэ?</a:t>
            </a:r>
            <a:endParaRPr lang="ja-JP" altLang="en-US" sz="1600" dirty="0">
              <a:latin typeface="Arial" panose="020B0604020202020204" pitchFamily="34" charset="0"/>
              <a:ea typeface="ＭＳ ゴシック" panose="020B0609070205080204" pitchFamily="49" charset="-128"/>
              <a:cs typeface="メイリオ" pitchFamily="50" charset="-128"/>
            </a:endParaRPr>
          </a:p>
        </p:txBody>
      </p:sp>
      <p:sp>
        <p:nvSpPr>
          <p:cNvPr id="16" name="正方形/長方形 40"/>
          <p:cNvSpPr>
            <a:spLocks noChangeArrowheads="1"/>
          </p:cNvSpPr>
          <p:nvPr/>
        </p:nvSpPr>
        <p:spPr bwMode="auto">
          <a:xfrm>
            <a:off x="251520" y="2989374"/>
            <a:ext cx="5400600" cy="276999"/>
          </a:xfrm>
          <a:prstGeom prst="rect">
            <a:avLst/>
          </a:prstGeom>
          <a:noFill/>
          <a:ln w="9525">
            <a:noFill/>
            <a:miter lim="800000"/>
            <a:headEnd/>
            <a:tailEnd/>
          </a:ln>
        </p:spPr>
        <p:txBody>
          <a:bodyPr wrap="square" tIns="0" bIns="0" rtlCol="0">
            <a:spAutoFit/>
          </a:bodyPr>
          <a:lstStyle/>
          <a:p>
            <a:pPr marL="92075" lvl="1" indent="-92075" algn="just" rtl="0">
              <a:spcBef>
                <a:spcPts val="600"/>
              </a:spcBef>
            </a:pPr>
            <a:r>
              <a:rPr lang="mn" b="1">
                <a:solidFill>
                  <a:srgbClr val="C00000"/>
                </a:solidFill>
                <a:latin typeface="Arial" panose="020B0604020202020204" pitchFamily="34" charset="0"/>
                <a:ea typeface="ＭＳ ゴシック" panose="020B0609070205080204" pitchFamily="49" charset="-128"/>
                <a:cs typeface="メイリオ" pitchFamily="50" charset="-128"/>
              </a:rPr>
              <a:t>2. Ослын шалтгаан юу байв?</a:t>
            </a:r>
            <a:endParaRPr lang="ja-JP" altLang="en-US" dirty="0">
              <a:latin typeface="Arial" panose="020B0604020202020204" pitchFamily="34" charset="0"/>
              <a:ea typeface="ＭＳ ゴシック" panose="020B0609070205080204" pitchFamily="49" charset="-128"/>
              <a:cs typeface="メイリオ" pitchFamily="50" charset="-128"/>
            </a:endParaRPr>
          </a:p>
        </p:txBody>
      </p:sp>
      <p:sp>
        <p:nvSpPr>
          <p:cNvPr id="17" name="正方形/長方形 16"/>
          <p:cNvSpPr/>
          <p:nvPr/>
        </p:nvSpPr>
        <p:spPr bwMode="auto">
          <a:xfrm>
            <a:off x="251520" y="4581220"/>
            <a:ext cx="5904656" cy="312265"/>
          </a:xfrm>
          <a:prstGeom prst="rect">
            <a:avLst/>
          </a:prstGeom>
        </p:spPr>
        <p:txBody>
          <a:bodyPr tIns="0" bIns="0" rtlCol="0">
            <a:spAutoFit/>
          </a:bodyPr>
          <a:lstStyle/>
          <a:p>
            <a:pPr marL="92075" indent="-92075" algn="just" rtl="0" fontAlgn="auto">
              <a:lnSpc>
                <a:spcPct val="125000"/>
              </a:lnSpc>
              <a:spcBef>
                <a:spcPts val="0"/>
              </a:spcBef>
              <a:spcAft>
                <a:spcPts val="0"/>
              </a:spcAft>
              <a:defRPr/>
            </a:pPr>
            <a:r>
              <a:rPr lang="mn" b="1">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3. Аюулгүй ажиллахын тулд яах ёстой вэ.</a:t>
            </a:r>
            <a:endParaRPr lang="en-US" altLang="ja-JP" sz="1600"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9" name="テキスト ボックス 8"/>
          <p:cNvSpPr txBox="1"/>
          <p:nvPr/>
        </p:nvSpPr>
        <p:spPr>
          <a:xfrm>
            <a:off x="323528" y="841620"/>
            <a:ext cx="8396272" cy="535531"/>
          </a:xfrm>
          <a:prstGeom prst="rect">
            <a:avLst/>
          </a:prstGeom>
          <a:noFill/>
          <a:ln w="19050">
            <a:solidFill>
              <a:schemeClr val="bg1">
                <a:lumMod val="75000"/>
              </a:schemeClr>
            </a:solidFill>
          </a:ln>
        </p:spPr>
        <p:txBody>
          <a:bodyPr rtlCol="0">
            <a:spAutoFit/>
          </a:bodyPr>
          <a:lstStyle/>
          <a:p>
            <a:pPr marL="720725" indent="-628650" rtl="0">
              <a:lnSpc>
                <a:spcPct val="90000"/>
              </a:lnSpc>
              <a:defRPr/>
            </a:pPr>
            <a:r>
              <a:rPr lang="mn" sz="1600" b="1" dirty="0">
                <a:solidFill>
                  <a:srgbClr val="0000CC"/>
                </a:solidFill>
                <a:latin typeface="Arial" panose="020B0604020202020204" pitchFamily="34" charset="0"/>
                <a:ea typeface="ＭＳ ゴシック" panose="020B0609070205080204" pitchFamily="49" charset="-128"/>
                <a:cs typeface="メイリオ" pitchFamily="50" charset="-128"/>
              </a:rPr>
              <a:t>[Үйлдвэрлэлийн осол: Тохиолдол 1] Үйлдвэрлэлийн хог хаягдлыг ангилан ялгаж байх үеэр ажилчин экскаваторт дайруулж нас барсан.</a:t>
            </a:r>
          </a:p>
        </p:txBody>
      </p:sp>
      <p:sp>
        <p:nvSpPr>
          <p:cNvPr id="11" name="正方形/長方形 23">
            <a:extLst>
              <a:ext uri="{FF2B5EF4-FFF2-40B4-BE49-F238E27FC236}">
                <a16:creationId xmlns:a16="http://schemas.microsoft.com/office/drawing/2014/main" id="{6FE30880-97BB-44CE-A97E-D9C593EDA278}"/>
              </a:ext>
            </a:extLst>
          </p:cNvPr>
          <p:cNvSpPr>
            <a:spLocks noChangeArrowheads="1"/>
          </p:cNvSpPr>
          <p:nvPr/>
        </p:nvSpPr>
        <p:spPr bwMode="auto">
          <a:xfrm>
            <a:off x="539552" y="1801036"/>
            <a:ext cx="5256584" cy="1171090"/>
          </a:xfrm>
          <a:prstGeom prst="rect">
            <a:avLst/>
          </a:prstGeom>
          <a:noFill/>
          <a:ln w="9525">
            <a:solidFill>
              <a:schemeClr val="tx1">
                <a:lumMod val="50000"/>
                <a:lumOff val="50000"/>
              </a:schemeClr>
            </a:solidFill>
            <a:miter lim="800000"/>
            <a:headEnd/>
            <a:tailEnd/>
          </a:ln>
        </p:spPr>
        <p:txBody>
          <a:bodyPr wrap="square" rtlCol="0">
            <a:spAutoFit/>
          </a:bodyPr>
          <a:lstStyle/>
          <a:p>
            <a:pPr marL="269875" indent="-269875" rtl="0">
              <a:lnSpc>
                <a:spcPct val="90000"/>
              </a:lnSpc>
              <a:spcBef>
                <a:spcPts val="300"/>
              </a:spcBef>
            </a:pPr>
            <a:r>
              <a:rPr lang="mn" sz="1200" dirty="0">
                <a:latin typeface="Arial" panose="020B0604020202020204" pitchFamily="34" charset="0"/>
                <a:ea typeface="ＭＳ ゴシック" panose="020B0609070205080204" pitchFamily="49" charset="-128"/>
                <a:cs typeface="メイリオ" pitchFamily="50" charset="-128"/>
              </a:rPr>
              <a:t>(1) Хохирогч С нь металл цуглуулах цэг дээр металлын хаягдлыг ялгаж байсан.</a:t>
            </a:r>
          </a:p>
          <a:p>
            <a:pPr marL="269875" indent="-269875" rtl="0">
              <a:lnSpc>
                <a:spcPct val="90000"/>
              </a:lnSpc>
              <a:spcBef>
                <a:spcPts val="300"/>
              </a:spcBef>
            </a:pPr>
            <a:r>
              <a:rPr lang="mn" sz="1200" dirty="0">
                <a:latin typeface="Arial" panose="020B0604020202020204" pitchFamily="34" charset="0"/>
                <a:ea typeface="ＭＳ ゴシック" panose="020B0609070205080204" pitchFamily="49" charset="-128"/>
                <a:cs typeface="メイリオ" pitchFamily="50" charset="-128"/>
              </a:rPr>
              <a:t>(2) Ажилчин А нь металл цуглуулах цэгийн ойролцоо байсан экскаваторыг ачааны машин ордог замд ойртуулахаар жолоодсон.</a:t>
            </a:r>
          </a:p>
          <a:p>
            <a:pPr marL="269875" indent="-269875" rtl="0">
              <a:lnSpc>
                <a:spcPct val="90000"/>
              </a:lnSpc>
              <a:spcBef>
                <a:spcPts val="300"/>
              </a:spcBef>
            </a:pPr>
            <a:r>
              <a:rPr lang="mn" sz="1200" dirty="0">
                <a:latin typeface="Arial" panose="020B0604020202020204" pitchFamily="34" charset="0"/>
                <a:ea typeface="ＭＳ ゴシック" panose="020B0609070205080204" pitchFamily="49" charset="-128"/>
                <a:cs typeface="メイリオ" pitchFamily="50" charset="-128"/>
              </a:rPr>
              <a:t>(3) Зүүн тийш эргээд 2м орчим урагшлах үедээ хохирогч С-г баруун талын гинжээрээ дайрсан.</a:t>
            </a:r>
          </a:p>
        </p:txBody>
      </p:sp>
      <p:sp>
        <p:nvSpPr>
          <p:cNvPr id="13" name="正方形/長方形 40">
            <a:extLst>
              <a:ext uri="{FF2B5EF4-FFF2-40B4-BE49-F238E27FC236}">
                <a16:creationId xmlns:a16="http://schemas.microsoft.com/office/drawing/2014/main" id="{89AA8EF3-7FC7-4CE1-9480-235E9979B671}"/>
              </a:ext>
            </a:extLst>
          </p:cNvPr>
          <p:cNvSpPr>
            <a:spLocks noChangeArrowheads="1"/>
          </p:cNvSpPr>
          <p:nvPr/>
        </p:nvSpPr>
        <p:spPr bwMode="auto">
          <a:xfrm>
            <a:off x="539552" y="3315938"/>
            <a:ext cx="8280920" cy="1243417"/>
          </a:xfrm>
          <a:prstGeom prst="rect">
            <a:avLst/>
          </a:prstGeom>
          <a:noFill/>
          <a:ln w="9525">
            <a:solidFill>
              <a:schemeClr val="tx1">
                <a:lumMod val="50000"/>
                <a:lumOff val="50000"/>
              </a:schemeClr>
            </a:solidFill>
            <a:miter lim="800000"/>
            <a:headEnd/>
            <a:tailEnd/>
          </a:ln>
        </p:spPr>
        <p:txBody>
          <a:bodyPr wrap="square" rtlCol="0">
            <a:spAutoFit/>
          </a:bodyPr>
          <a:lstStyle/>
          <a:p>
            <a:pPr marL="269875" indent="-269875" rtl="0">
              <a:lnSpc>
                <a:spcPct val="90000"/>
              </a:lnSpc>
              <a:spcBef>
                <a:spcPts val="300"/>
              </a:spcBef>
            </a:pPr>
            <a:r>
              <a:rPr lang="mn" sz="1200" dirty="0">
                <a:latin typeface="Arial" panose="020B0604020202020204" pitchFamily="34" charset="0"/>
                <a:ea typeface="ＭＳ ゴシック" panose="020B0609070205080204" pitchFamily="49" charset="-128"/>
                <a:cs typeface="メイリオ" pitchFamily="50" charset="-128"/>
              </a:rPr>
              <a:t>(1) Ажилчдыг экскаваторын явах замд оруулахгүй байх арга хэмжээ аваагүй.</a:t>
            </a:r>
            <a:endParaRPr lang="en-US" altLang="ja-JP" sz="1200" dirty="0">
              <a:latin typeface="Arial" panose="020B0604020202020204" pitchFamily="34" charset="0"/>
              <a:ea typeface="ＭＳ ゴシック" panose="020B0609070205080204" pitchFamily="49" charset="-128"/>
              <a:cs typeface="メイリオ" pitchFamily="50" charset="-128"/>
            </a:endParaRPr>
          </a:p>
          <a:p>
            <a:pPr marL="269875" indent="-269875" rtl="0">
              <a:lnSpc>
                <a:spcPct val="90000"/>
              </a:lnSpc>
              <a:spcBef>
                <a:spcPts val="300"/>
              </a:spcBef>
            </a:pPr>
            <a:r>
              <a:rPr lang="mn" sz="1200" dirty="0">
                <a:latin typeface="Arial" panose="020B0604020202020204" pitchFamily="34" charset="0"/>
                <a:ea typeface="ＭＳ ゴシック" panose="020B0609070205080204" pitchFamily="49" charset="-128"/>
                <a:cs typeface="メイリオ" pitchFamily="50" charset="-128"/>
              </a:rPr>
              <a:t>(2) Зам зохицуулагч томилж ажиллуулаагүй.</a:t>
            </a:r>
          </a:p>
          <a:p>
            <a:pPr marL="269875" indent="-269875" rtl="0">
              <a:lnSpc>
                <a:spcPct val="90000"/>
              </a:lnSpc>
              <a:spcBef>
                <a:spcPts val="300"/>
              </a:spcBef>
            </a:pPr>
            <a:r>
              <a:rPr lang="mn" sz="1200" dirty="0">
                <a:latin typeface="Arial" panose="020B0604020202020204" pitchFamily="34" charset="0"/>
                <a:ea typeface="ＭＳ ゴシック" panose="020B0609070205080204" pitchFamily="49" charset="-128"/>
                <a:cs typeface="メイリオ" pitchFamily="50" charset="-128"/>
              </a:rPr>
              <a:t>(3) Экскаваторын жолооч хөдлөхөөсөө өмнө эргэн тойрноо сайтар ажиглаж, аюулгүй байдлаа баталгаажуулаагүй.</a:t>
            </a:r>
          </a:p>
          <a:p>
            <a:pPr marL="269875" indent="-269875" rtl="0">
              <a:lnSpc>
                <a:spcPct val="90000"/>
              </a:lnSpc>
              <a:spcBef>
                <a:spcPts val="300"/>
              </a:spcBef>
            </a:pPr>
            <a:r>
              <a:rPr lang="mn" sz="1200" dirty="0">
                <a:latin typeface="Arial" panose="020B0604020202020204" pitchFamily="34" charset="0"/>
                <a:ea typeface="ＭＳ ゴシック" panose="020B0609070205080204" pitchFamily="49" charset="-128"/>
                <a:cs typeface="メイリオ" pitchFamily="50" charset="-128"/>
              </a:rPr>
              <a:t>(4) Ажлын төлөвлөгөө гаргаагүй.</a:t>
            </a:r>
          </a:p>
          <a:p>
            <a:pPr marL="269875" indent="-269875" rtl="0">
              <a:lnSpc>
                <a:spcPct val="90000"/>
              </a:lnSpc>
              <a:spcBef>
                <a:spcPts val="300"/>
              </a:spcBef>
            </a:pPr>
            <a:r>
              <a:rPr lang="mn" sz="1200" dirty="0">
                <a:latin typeface="Arial" panose="020B0604020202020204" pitchFamily="34" charset="0"/>
                <a:ea typeface="ＭＳ ゴシック" panose="020B0609070205080204" pitchFamily="49" charset="-128"/>
                <a:cs typeface="メイリオ" pitchFamily="50" charset="-128"/>
              </a:rPr>
              <a:t>(5) Холбогдох ажилчдад аюулгүй байдал, эрүүл ахуйн талаарх сургалт явуулаагүй эсвэл сургалт хангалтгүй байсан.</a:t>
            </a:r>
            <a:endParaRPr lang="ja-JP" altLang="en-US" sz="1200" dirty="0">
              <a:latin typeface="Arial" panose="020B0604020202020204" pitchFamily="34" charset="0"/>
              <a:ea typeface="ＭＳ ゴシック" panose="020B0609070205080204" pitchFamily="49" charset="-128"/>
              <a:cs typeface="メイリオ" pitchFamily="50" charset="-128"/>
            </a:endParaRPr>
          </a:p>
        </p:txBody>
      </p:sp>
      <p:sp>
        <p:nvSpPr>
          <p:cNvPr id="3" name="吹き出し: 四角形 2">
            <a:extLst>
              <a:ext uri="{FF2B5EF4-FFF2-40B4-BE49-F238E27FC236}">
                <a16:creationId xmlns:a16="http://schemas.microsoft.com/office/drawing/2014/main" id="{B03925FB-4EC4-4FE9-B49E-61B7E90E683A}"/>
              </a:ext>
            </a:extLst>
          </p:cNvPr>
          <p:cNvSpPr/>
          <p:nvPr/>
        </p:nvSpPr>
        <p:spPr>
          <a:xfrm>
            <a:off x="7632913" y="3249470"/>
            <a:ext cx="1259567" cy="395554"/>
          </a:xfrm>
          <a:prstGeom prst="wedgeRectCallout">
            <a:avLst>
              <a:gd name="adj1" fmla="val -86955"/>
              <a:gd name="adj2" fmla="val -6557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mn" sz="1400" dirty="0">
                <a:solidFill>
                  <a:schemeClr val="tx1"/>
                </a:solidFill>
                <a:latin typeface="Arial" panose="020B0604020202020204" pitchFamily="34" charset="0"/>
                <a:ea typeface="ＭＳ ゴシック" panose="020B0609070205080204" pitchFamily="49" charset="-128"/>
              </a:rPr>
              <a:t>Хохирогч С</a:t>
            </a:r>
            <a:endParaRPr kumimoji="1" lang="ja-JP" altLang="en-US" sz="1400" dirty="0">
              <a:solidFill>
                <a:schemeClr val="tx1"/>
              </a:solidFill>
              <a:latin typeface="Arial" panose="020B0604020202020204" pitchFamily="34" charset="0"/>
              <a:ea typeface="ＭＳ ゴシック" panose="020B0609070205080204" pitchFamily="49" charset="-128"/>
            </a:endParaRPr>
          </a:p>
        </p:txBody>
      </p:sp>
      <p:sp>
        <p:nvSpPr>
          <p:cNvPr id="14" name="正方形/長方形 13">
            <a:extLst>
              <a:ext uri="{FF2B5EF4-FFF2-40B4-BE49-F238E27FC236}">
                <a16:creationId xmlns:a16="http://schemas.microsoft.com/office/drawing/2014/main" id="{03836FEB-6021-47EF-8824-20270B8BC5B8}"/>
              </a:ext>
            </a:extLst>
          </p:cNvPr>
          <p:cNvSpPr/>
          <p:nvPr/>
        </p:nvSpPr>
        <p:spPr bwMode="auto">
          <a:xfrm>
            <a:off x="539552" y="4943048"/>
            <a:ext cx="8352928" cy="1409617"/>
          </a:xfrm>
          <a:prstGeom prst="rect">
            <a:avLst/>
          </a:prstGeom>
          <a:ln>
            <a:solidFill>
              <a:schemeClr val="tx1">
                <a:lumMod val="50000"/>
                <a:lumOff val="50000"/>
              </a:schemeClr>
            </a:solidFill>
          </a:ln>
        </p:spPr>
        <p:txBody>
          <a:bodyPr rtlCol="0">
            <a:spAutoFit/>
          </a:bodyPr>
          <a:lstStyle/>
          <a:p>
            <a:pPr marL="269875" indent="-269875" rtl="0" fontAlgn="auto">
              <a:lnSpc>
                <a:spcPct val="90000"/>
              </a:lnSpc>
              <a:spcBef>
                <a:spcPts val="300"/>
              </a:spcBef>
              <a:spcAft>
                <a:spcPts val="0"/>
              </a:spcAft>
              <a:defRPr/>
            </a:pPr>
            <a:r>
              <a:rPr lang="mn" sz="1200" dirty="0">
                <a:latin typeface="Arial" panose="020B0604020202020204" pitchFamily="34" charset="0"/>
                <a:ea typeface="ＭＳ ゴシック" panose="020B0609070205080204" pitchFamily="49" charset="-128"/>
                <a:cs typeface="メイリオ" panose="020B0604030504040204" pitchFamily="50" charset="-128"/>
              </a:rPr>
              <a:t>(1) Экскаваторын ажиллах орчны бүс рүү ажилчдыг орохыг хориглох.</a:t>
            </a:r>
            <a:endParaRPr lang="en-US" altLang="ja-JP" sz="1200" dirty="0">
              <a:latin typeface="Arial" panose="020B0604020202020204" pitchFamily="34" charset="0"/>
              <a:ea typeface="ＭＳ ゴシック" panose="020B0609070205080204" pitchFamily="49" charset="-128"/>
              <a:cs typeface="メイリオ" panose="020B0604030504040204" pitchFamily="50" charset="-128"/>
            </a:endParaRPr>
          </a:p>
          <a:p>
            <a:pPr marL="269875" indent="-269875" rtl="0" fontAlgn="auto">
              <a:lnSpc>
                <a:spcPct val="90000"/>
              </a:lnSpc>
              <a:spcBef>
                <a:spcPts val="300"/>
              </a:spcBef>
              <a:spcAft>
                <a:spcPts val="0"/>
              </a:spcAft>
              <a:defRPr/>
            </a:pPr>
            <a:r>
              <a:rPr lang="mn" sz="1200" dirty="0">
                <a:latin typeface="Arial" panose="020B0604020202020204" pitchFamily="34" charset="0"/>
                <a:ea typeface="ＭＳ ゴシック" panose="020B0609070205080204" pitchFamily="49" charset="-128"/>
                <a:cs typeface="メイリオ" panose="020B0604030504040204" pitchFamily="50" charset="-128"/>
              </a:rPr>
              <a:t>(2) Машиныг чиглүүлэн зохицуулах хүнийг томилох.</a:t>
            </a:r>
            <a:endParaRPr lang="en-US" altLang="ja-JP" sz="1200" dirty="0">
              <a:latin typeface="Arial" panose="020B0604020202020204" pitchFamily="34" charset="0"/>
              <a:ea typeface="ＭＳ ゴシック" panose="020B0609070205080204" pitchFamily="49" charset="-128"/>
              <a:cs typeface="メイリオ" panose="020B0604030504040204" pitchFamily="50" charset="-128"/>
            </a:endParaRPr>
          </a:p>
          <a:p>
            <a:pPr marL="269875" indent="-269875" rtl="0" fontAlgn="auto">
              <a:lnSpc>
                <a:spcPct val="90000"/>
              </a:lnSpc>
              <a:spcBef>
                <a:spcPts val="300"/>
              </a:spcBef>
              <a:spcAft>
                <a:spcPts val="0"/>
              </a:spcAft>
              <a:defRPr/>
            </a:pPr>
            <a:r>
              <a:rPr lang="mn" sz="1200" dirty="0">
                <a:latin typeface="Arial" panose="020B0604020202020204" pitchFamily="34" charset="0"/>
                <a:ea typeface="ＭＳ ゴシック" panose="020B0609070205080204" pitchFamily="49" charset="-128"/>
                <a:cs typeface="メイリオ" panose="020B0604030504040204" pitchFamily="50" charset="-128"/>
              </a:rPr>
              <a:t>(3) Экскаватор зэрэг машин механизмын жолоочийг, хөдлөхөөсөө өмнө эргэн тойрноо сайтар ажиглаж, аюулгүй байдлаа баталгаажуулдаг болгон сургах.</a:t>
            </a:r>
          </a:p>
          <a:p>
            <a:pPr marL="269875" indent="-269875" rtl="0" fontAlgn="auto">
              <a:lnSpc>
                <a:spcPct val="90000"/>
              </a:lnSpc>
              <a:spcBef>
                <a:spcPts val="300"/>
              </a:spcBef>
              <a:spcAft>
                <a:spcPts val="0"/>
              </a:spcAft>
              <a:defRPr/>
            </a:pPr>
            <a:r>
              <a:rPr lang="mn" sz="1200" dirty="0">
                <a:latin typeface="Arial" panose="020B0604020202020204" pitchFamily="34" charset="0"/>
                <a:ea typeface="ＭＳ ゴシック" panose="020B0609070205080204" pitchFamily="49" charset="-128"/>
                <a:cs typeface="メイリオ" panose="020B0604030504040204" pitchFamily="50" charset="-128"/>
              </a:rPr>
              <a:t>(4) Явах маршрут, орохыг хориглосон бүс, машин чиглүүлэн зохицуулагч томилох, дохио зэргийг тодорхойлох ажлын төлөвлөгөөг боловсруулах.</a:t>
            </a:r>
            <a:endParaRPr lang="en-US" altLang="ja-JP" sz="1200" dirty="0">
              <a:latin typeface="Arial" panose="020B0604020202020204" pitchFamily="34" charset="0"/>
              <a:ea typeface="ＭＳ ゴシック" panose="020B0609070205080204" pitchFamily="49" charset="-128"/>
              <a:cs typeface="メイリオ" panose="020B0604030504040204" pitchFamily="50" charset="-128"/>
            </a:endParaRPr>
          </a:p>
          <a:p>
            <a:pPr marL="269875" indent="-269875" rtl="0" fontAlgn="auto">
              <a:lnSpc>
                <a:spcPct val="90000"/>
              </a:lnSpc>
              <a:spcBef>
                <a:spcPts val="300"/>
              </a:spcBef>
              <a:spcAft>
                <a:spcPts val="0"/>
              </a:spcAft>
              <a:defRPr/>
            </a:pPr>
            <a:r>
              <a:rPr lang="mn" sz="1200" dirty="0">
                <a:latin typeface="Arial" panose="020B0604020202020204" pitchFamily="34" charset="0"/>
                <a:ea typeface="ＭＳ ゴシック" panose="020B0609070205080204" pitchFamily="49" charset="-128"/>
                <a:cs typeface="メイリオ" panose="020B0604030504040204" pitchFamily="50" charset="-128"/>
              </a:rPr>
              <a:t>(5) Боловсруулсан ажлын төлөвлөгөөний агуулгыг холбогдох ажилчдад сайтар мэдээлж ойлгуулах.</a:t>
            </a:r>
            <a:endParaRPr lang="en-US" altLang="ja-JP" sz="1200"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18520" y="6520259"/>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3</a:t>
            </a:fld>
            <a:endParaRPr kumimoji="1" lang="ja-JP" altLang="en-US" dirty="0">
              <a:latin typeface="Arial" panose="020B0604020202020204" pitchFamily="34" charset="0"/>
              <a:ea typeface="ＭＳ ゴシック" panose="020B0609070205080204" pitchFamily="49" charset="-128"/>
            </a:endParaRPr>
          </a:p>
        </p:txBody>
      </p:sp>
    </p:spTree>
    <p:extLst>
      <p:ext uri="{BB962C8B-B14F-4D97-AF65-F5344CB8AC3E}">
        <p14:creationId xmlns:p14="http://schemas.microsoft.com/office/powerpoint/2010/main" val="163891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55536" y="6492875"/>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4</a:t>
            </a:fld>
            <a:endParaRPr kumimoji="1" lang="ja-JP" altLang="en-US">
              <a:latin typeface="Arial" panose="020B0604020202020204" pitchFamily="34" charset="0"/>
              <a:ea typeface="ＭＳ ゴシック" panose="020B0609070205080204" pitchFamily="49" charset="-128"/>
            </a:endParaRPr>
          </a:p>
        </p:txBody>
      </p:sp>
      <p:sp>
        <p:nvSpPr>
          <p:cNvPr id="5" name="テキスト ボックス 4"/>
          <p:cNvSpPr txBox="1"/>
          <p:nvPr/>
        </p:nvSpPr>
        <p:spPr>
          <a:xfrm>
            <a:off x="424200" y="116632"/>
            <a:ext cx="8396272" cy="737501"/>
          </a:xfrm>
          <a:prstGeom prst="rect">
            <a:avLst/>
          </a:prstGeom>
          <a:noFill/>
          <a:ln w="19050">
            <a:solidFill>
              <a:schemeClr val="bg1">
                <a:lumMod val="75000"/>
              </a:schemeClr>
            </a:solidFill>
          </a:ln>
        </p:spPr>
        <p:txBody>
          <a:bodyPr tIns="36000" bIns="36000" rtlCol="0">
            <a:spAutoFit/>
          </a:bodyPr>
          <a:lstStyle/>
          <a:p>
            <a:pPr marL="720725" indent="-628650" rtl="0">
              <a:lnSpc>
                <a:spcPct val="90000"/>
              </a:lnSpc>
              <a:defRPr/>
            </a:pPr>
            <a:r>
              <a:rPr lang="mn" sz="1600" b="1">
                <a:solidFill>
                  <a:srgbClr val="0000CC"/>
                </a:solidFill>
                <a:latin typeface="Arial" panose="020B0604020202020204" pitchFamily="34" charset="0"/>
                <a:ea typeface="ＭＳ ゴシック" panose="020B0609070205080204" pitchFamily="49" charset="-128"/>
              </a:rPr>
              <a:t>[Үйлдвэрлэлийн осол: Тохиолдол 2] Туузан дамжуулагчийг зогсоолгүйгээр өнхрүүлэг хэсгийг цэвэрлэж байх үед ажилчны баруун гар бараг мөрөө хүртэл татагдан ороогдсон.</a:t>
            </a:r>
            <a:endParaRPr lang="en-US" altLang="ja-JP" sz="1600" b="1" dirty="0">
              <a:solidFill>
                <a:srgbClr val="0000CC"/>
              </a:solidFill>
              <a:latin typeface="Arial" panose="020B0604020202020204" pitchFamily="34" charset="0"/>
              <a:ea typeface="ＭＳ ゴシック" panose="020B0609070205080204" pitchFamily="49" charset="-128"/>
            </a:endParaRPr>
          </a:p>
        </p:txBody>
      </p:sp>
      <p:sp>
        <p:nvSpPr>
          <p:cNvPr id="6" name="正方形/長方形 23"/>
          <p:cNvSpPr>
            <a:spLocks noChangeArrowheads="1"/>
          </p:cNvSpPr>
          <p:nvPr/>
        </p:nvSpPr>
        <p:spPr bwMode="auto">
          <a:xfrm>
            <a:off x="251520" y="925312"/>
            <a:ext cx="5607496" cy="276999"/>
          </a:xfrm>
          <a:prstGeom prst="rect">
            <a:avLst/>
          </a:prstGeom>
          <a:noFill/>
          <a:ln w="9525">
            <a:noFill/>
            <a:miter lim="800000"/>
            <a:headEnd/>
            <a:tailEnd/>
          </a:ln>
        </p:spPr>
        <p:txBody>
          <a:bodyPr wrap="square" tIns="0" bIns="0" rtlCol="0">
            <a:spAutoFit/>
          </a:bodyPr>
          <a:lstStyle/>
          <a:p>
            <a:pPr marL="361950" indent="-361950" algn="just" rtl="0">
              <a:spcBef>
                <a:spcPts val="600"/>
              </a:spcBef>
            </a:pPr>
            <a:r>
              <a:rPr lang="mn" b="1">
                <a:solidFill>
                  <a:srgbClr val="C00000"/>
                </a:solidFill>
                <a:latin typeface="Arial" panose="020B0604020202020204" pitchFamily="34" charset="0"/>
                <a:ea typeface="ＭＳ ゴシック" panose="020B0609070205080204" pitchFamily="49" charset="-128"/>
                <a:cs typeface="メイリオ" pitchFamily="50" charset="-128"/>
              </a:rPr>
              <a:t>1. Осол хэрхэн гарсан бэ?</a:t>
            </a:r>
            <a:endParaRPr lang="ja-JP" altLang="en-US" sz="1600" dirty="0">
              <a:latin typeface="Arial" panose="020B0604020202020204" pitchFamily="34" charset="0"/>
              <a:ea typeface="ＭＳ ゴシック" panose="020B0609070205080204" pitchFamily="49" charset="-128"/>
              <a:cs typeface="メイリオ" pitchFamily="50" charset="-128"/>
            </a:endParaRPr>
          </a:p>
        </p:txBody>
      </p:sp>
      <p:sp>
        <p:nvSpPr>
          <p:cNvPr id="7" name="正方形/長方形 40"/>
          <p:cNvSpPr>
            <a:spLocks noChangeArrowheads="1"/>
          </p:cNvSpPr>
          <p:nvPr/>
        </p:nvSpPr>
        <p:spPr bwMode="auto">
          <a:xfrm>
            <a:off x="251520" y="2271833"/>
            <a:ext cx="5328592" cy="276999"/>
          </a:xfrm>
          <a:prstGeom prst="rect">
            <a:avLst/>
          </a:prstGeom>
          <a:noFill/>
          <a:ln w="9525">
            <a:noFill/>
            <a:miter lim="800000"/>
            <a:headEnd/>
            <a:tailEnd/>
          </a:ln>
        </p:spPr>
        <p:txBody>
          <a:bodyPr wrap="square" tIns="0" bIns="0" rtlCol="0">
            <a:spAutoFit/>
          </a:bodyPr>
          <a:lstStyle/>
          <a:p>
            <a:pPr marL="92075" indent="-92075" algn="just" rtl="0">
              <a:spcBef>
                <a:spcPts val="600"/>
              </a:spcBef>
            </a:pPr>
            <a:r>
              <a:rPr lang="mn" b="1">
                <a:solidFill>
                  <a:srgbClr val="C00000"/>
                </a:solidFill>
                <a:latin typeface="Arial" panose="020B0604020202020204" pitchFamily="34" charset="0"/>
                <a:ea typeface="ＭＳ ゴシック" panose="020B0609070205080204" pitchFamily="49" charset="-128"/>
                <a:cs typeface="メイリオ" pitchFamily="50" charset="-128"/>
              </a:rPr>
              <a:t>2. Ослын шалтгаан юу байв?</a:t>
            </a:r>
            <a:endParaRPr lang="ja-JP" altLang="en-US" sz="1600" dirty="0">
              <a:latin typeface="Arial" panose="020B0604020202020204" pitchFamily="34" charset="0"/>
              <a:ea typeface="ＭＳ ゴシック" panose="020B0609070205080204" pitchFamily="49" charset="-128"/>
              <a:cs typeface="メイリオ" pitchFamily="50" charset="-128"/>
            </a:endParaRPr>
          </a:p>
        </p:txBody>
      </p:sp>
      <p:pic>
        <p:nvPicPr>
          <p:cNvPr id="10" name="図 9">
            <a:extLst>
              <a:ext uri="{FF2B5EF4-FFF2-40B4-BE49-F238E27FC236}">
                <a16:creationId xmlns:a16="http://schemas.microsoft.com/office/drawing/2014/main" id="{3D8D6D7D-6C42-473B-8791-8580EC9F7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394" y="921199"/>
            <a:ext cx="2501078" cy="2003745"/>
          </a:xfrm>
          <a:prstGeom prst="rect">
            <a:avLst/>
          </a:prstGeom>
        </p:spPr>
      </p:pic>
      <p:sp>
        <p:nvSpPr>
          <p:cNvPr id="11" name="正方形/長方形 23">
            <a:extLst>
              <a:ext uri="{FF2B5EF4-FFF2-40B4-BE49-F238E27FC236}">
                <a16:creationId xmlns:a16="http://schemas.microsoft.com/office/drawing/2014/main" id="{023A6A31-4C2E-493D-8507-A8996CDE5853}"/>
              </a:ext>
            </a:extLst>
          </p:cNvPr>
          <p:cNvSpPr>
            <a:spLocks noChangeArrowheads="1"/>
          </p:cNvSpPr>
          <p:nvPr/>
        </p:nvSpPr>
        <p:spPr bwMode="auto">
          <a:xfrm>
            <a:off x="513267" y="1213852"/>
            <a:ext cx="5804977" cy="922560"/>
          </a:xfrm>
          <a:prstGeom prst="rect">
            <a:avLst/>
          </a:prstGeom>
          <a:noFill/>
          <a:ln w="9525">
            <a:solidFill>
              <a:schemeClr val="tx1">
                <a:lumMod val="50000"/>
                <a:lumOff val="50000"/>
              </a:schemeClr>
            </a:solidFill>
            <a:miter lim="800000"/>
            <a:headEnd/>
            <a:tailEnd/>
          </a:ln>
        </p:spPr>
        <p:txBody>
          <a:bodyPr wrap="square" rtlCol="0">
            <a:spAutoFit/>
          </a:bodyPr>
          <a:lstStyle/>
          <a:p>
            <a:pPr marL="269875" indent="-269875" rtl="0">
              <a:lnSpc>
                <a:spcPct val="85000"/>
              </a:lnSpc>
              <a:spcBef>
                <a:spcPts val="300"/>
              </a:spcBef>
            </a:pPr>
            <a:r>
              <a:rPr lang="mn" sz="1200" dirty="0">
                <a:latin typeface="Arial" panose="020B0604020202020204" pitchFamily="34" charset="0"/>
                <a:ea typeface="ＭＳ ゴシック" panose="020B0609070205080204" pitchFamily="49" charset="-128"/>
                <a:cs typeface="メイリオ" pitchFamily="50" charset="-128"/>
              </a:rPr>
              <a:t>(1) Ажилчин ганцаараа </a:t>
            </a:r>
            <a:r>
              <a:rPr lang="mn" sz="1200" dirty="0">
                <a:solidFill>
                  <a:srgbClr val="C00000"/>
                </a:solidFill>
                <a:latin typeface="Arial" panose="020B0604020202020204" pitchFamily="34" charset="0"/>
                <a:ea typeface="ＭＳ ゴシック" panose="020B0609070205080204" pitchFamily="49" charset="-128"/>
                <a:cs typeface="メイリオ" pitchFamily="50" charset="-128"/>
              </a:rPr>
              <a:t>төмөр утсан сойз ашиглан</a:t>
            </a:r>
            <a:r>
              <a:rPr lang="mn" sz="1200" dirty="0">
                <a:latin typeface="Arial" panose="020B0604020202020204" pitchFamily="34" charset="0"/>
                <a:ea typeface="ＭＳ ゴシック" panose="020B0609070205080204" pitchFamily="49" charset="-128"/>
                <a:cs typeface="メイリオ" pitchFamily="50" charset="-128"/>
              </a:rPr>
              <a:t> бутлуурын туузан дамжуулагчийн өнхрүүлэг хэсэгт наалдсан гипсийг үрж цэвэрлэж байсан.</a:t>
            </a:r>
            <a:endParaRPr lang="en-US" altLang="ja-JP" sz="1200" dirty="0">
              <a:latin typeface="Arial" panose="020B0604020202020204" pitchFamily="34" charset="0"/>
              <a:ea typeface="ＭＳ ゴシック" panose="020B0609070205080204" pitchFamily="49" charset="-128"/>
              <a:cs typeface="メイリオ" pitchFamily="50" charset="-128"/>
            </a:endParaRPr>
          </a:p>
          <a:p>
            <a:pPr marL="269875" indent="-269875" rtl="0">
              <a:lnSpc>
                <a:spcPct val="85000"/>
              </a:lnSpc>
              <a:spcBef>
                <a:spcPts val="300"/>
              </a:spcBef>
            </a:pPr>
            <a:r>
              <a:rPr lang="en-US" sz="1200" dirty="0">
                <a:latin typeface="Arial" panose="020B0604020202020204" pitchFamily="34" charset="0"/>
                <a:ea typeface="ＭＳ ゴシック" panose="020B0609070205080204" pitchFamily="49" charset="-128"/>
                <a:cs typeface="メイリオ" pitchFamily="50" charset="-128"/>
              </a:rPr>
              <a:t>(</a:t>
            </a:r>
            <a:r>
              <a:rPr lang="mn" sz="1200" dirty="0">
                <a:latin typeface="Arial" panose="020B0604020202020204" pitchFamily="34" charset="0"/>
                <a:ea typeface="ＭＳ ゴシック" panose="020B0609070205080204" pitchFamily="49" charset="-128"/>
                <a:cs typeface="メイリオ" pitchFamily="50" charset="-128"/>
              </a:rPr>
              <a:t>2) </a:t>
            </a:r>
            <a:r>
              <a:rPr lang="mn" sz="1200" dirty="0">
                <a:solidFill>
                  <a:srgbClr val="C00000"/>
                </a:solidFill>
                <a:latin typeface="Arial" panose="020B0604020202020204" pitchFamily="34" charset="0"/>
                <a:ea typeface="ＭＳ ゴシック" panose="020B0609070205080204" pitchFamily="49" charset="-128"/>
                <a:cs typeface="メイリオ" pitchFamily="50" charset="-128"/>
              </a:rPr>
              <a:t>Ажилчин туузан дамжуулагчийг зогсоохгүйгээр ажилласан.</a:t>
            </a:r>
            <a:r>
              <a:rPr lang="mn" sz="1200" dirty="0">
                <a:latin typeface="Arial" panose="020B0604020202020204" pitchFamily="34" charset="0"/>
                <a:ea typeface="ＭＳ ゴシック" panose="020B0609070205080204" pitchFamily="49" charset="-128"/>
                <a:cs typeface="メイリオ" pitchFamily="50" charset="-128"/>
              </a:rPr>
              <a:t> Өнхрүүлэг хэсэг болон туузан дамжуулагчийн хооронд ажилчны баруун гар төмөр утсан сойзтой хамтдаа татагдан ороогдсон.</a:t>
            </a:r>
          </a:p>
        </p:txBody>
      </p:sp>
      <p:sp>
        <p:nvSpPr>
          <p:cNvPr id="12" name="正方形/長方形 40">
            <a:extLst>
              <a:ext uri="{FF2B5EF4-FFF2-40B4-BE49-F238E27FC236}">
                <a16:creationId xmlns:a16="http://schemas.microsoft.com/office/drawing/2014/main" id="{C745B3DE-6A30-4C6D-818C-25C45C8B30F8}"/>
              </a:ext>
            </a:extLst>
          </p:cNvPr>
          <p:cNvSpPr>
            <a:spLocks noChangeArrowheads="1"/>
          </p:cNvSpPr>
          <p:nvPr/>
        </p:nvSpPr>
        <p:spPr bwMode="auto">
          <a:xfrm>
            <a:off x="513267" y="2560373"/>
            <a:ext cx="8252256" cy="1711238"/>
          </a:xfrm>
          <a:prstGeom prst="rect">
            <a:avLst/>
          </a:prstGeom>
          <a:noFill/>
          <a:ln w="9525">
            <a:solidFill>
              <a:schemeClr val="tx1">
                <a:lumMod val="50000"/>
                <a:lumOff val="50000"/>
              </a:schemeClr>
            </a:solidFill>
            <a:miter lim="800000"/>
            <a:headEnd/>
            <a:tailEnd/>
          </a:ln>
        </p:spPr>
        <p:txBody>
          <a:bodyPr wrap="square" rtlCol="0">
            <a:spAutoFit/>
          </a:bodyPr>
          <a:lstStyle/>
          <a:p>
            <a:pPr marL="269875" indent="-269875" rtl="0">
              <a:lnSpc>
                <a:spcPct val="85000"/>
              </a:lnSpc>
              <a:spcBef>
                <a:spcPts val="300"/>
              </a:spcBef>
            </a:pPr>
            <a:r>
              <a:rPr lang="mn" sz="1400" dirty="0">
                <a:latin typeface="Arial" panose="020B0604020202020204" pitchFamily="34" charset="0"/>
                <a:ea typeface="ＭＳ ゴシック" panose="020B0609070205080204" pitchFamily="49" charset="-128"/>
                <a:cs typeface="メイリオ" pitchFamily="50" charset="-128"/>
              </a:rPr>
              <a:t>(1) Буцах өнхрүүлэг хэсэгт бүрхүүл, хаалт, блок гэх мэт </a:t>
            </a:r>
            <a:br>
              <a:rPr lang="en-US" sz="1400" dirty="0">
                <a:latin typeface="Arial" panose="020B0604020202020204" pitchFamily="34" charset="0"/>
                <a:ea typeface="ＭＳ ゴシック" panose="020B0609070205080204" pitchFamily="49" charset="-128"/>
                <a:cs typeface="メイリオ" pitchFamily="50" charset="-128"/>
              </a:rPr>
            </a:br>
            <a:r>
              <a:rPr lang="mn" sz="1400" dirty="0">
                <a:latin typeface="Arial" panose="020B0604020202020204" pitchFamily="34" charset="0"/>
                <a:ea typeface="ＭＳ ゴシック" panose="020B0609070205080204" pitchFamily="49" charset="-128"/>
                <a:cs typeface="メイリオ" pitchFamily="50" charset="-128"/>
              </a:rPr>
              <a:t>ажилчдыг ороогдохоос урьдчилан сэргийлэх зүйл суурилуулаагүй.</a:t>
            </a:r>
          </a:p>
          <a:p>
            <a:pPr marL="269875" indent="-269875" rtl="0">
              <a:lnSpc>
                <a:spcPct val="85000"/>
              </a:lnSpc>
              <a:spcBef>
                <a:spcPts val="300"/>
              </a:spcBef>
            </a:pPr>
            <a:r>
              <a:rPr lang="mn" sz="1400" dirty="0">
                <a:latin typeface="Arial" panose="020B0604020202020204" pitchFamily="34" charset="0"/>
                <a:ea typeface="ＭＳ ゴシック" panose="020B0609070205080204" pitchFamily="49" charset="-128"/>
                <a:cs typeface="メイリオ" pitchFamily="50" charset="-128"/>
              </a:rPr>
              <a:t>(2) Өнхрүүлэг хэсгийг цэвэрлэх үедээ туузан дамжуулагчийг зогсоогоогүй.</a:t>
            </a:r>
          </a:p>
          <a:p>
            <a:pPr marL="269875" indent="-269875" rtl="0">
              <a:lnSpc>
                <a:spcPct val="85000"/>
              </a:lnSpc>
              <a:spcBef>
                <a:spcPts val="300"/>
              </a:spcBef>
            </a:pPr>
            <a:r>
              <a:rPr lang="mn" sz="1400" dirty="0">
                <a:latin typeface="Arial" panose="020B0604020202020204" pitchFamily="34" charset="0"/>
                <a:ea typeface="ＭＳ ゴシック" panose="020B0609070205080204" pitchFamily="49" charset="-128"/>
                <a:cs typeface="メイリオ" pitchFamily="50" charset="-128"/>
              </a:rPr>
              <a:t>(3) Өнхрүүлэг хэсгийг цэвэрлэх үедээ ороогдох аюултай арьсан бээлий өмссөн.</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269875" indent="-269875" rtl="0">
              <a:lnSpc>
                <a:spcPct val="85000"/>
              </a:lnSpc>
              <a:spcBef>
                <a:spcPts val="300"/>
              </a:spcBef>
            </a:pPr>
            <a:r>
              <a:rPr lang="mn" sz="1400" dirty="0">
                <a:latin typeface="Arial" panose="020B0604020202020204" pitchFamily="34" charset="0"/>
                <a:ea typeface="ＭＳ ゴシック" panose="020B0609070205080204" pitchFamily="49" charset="-128"/>
                <a:cs typeface="メイリオ" pitchFamily="50" charset="-128"/>
              </a:rPr>
              <a:t>(4) Яаралтай зогсоох төхөөрөмжийг гар хүрэх ойрхон газарт суурилуулаагүй.</a:t>
            </a:r>
          </a:p>
          <a:p>
            <a:pPr marL="269875" indent="-269875" rtl="0">
              <a:lnSpc>
                <a:spcPct val="85000"/>
              </a:lnSpc>
              <a:spcBef>
                <a:spcPts val="300"/>
              </a:spcBef>
            </a:pPr>
            <a:r>
              <a:rPr lang="mn" sz="1400" dirty="0">
                <a:latin typeface="Arial" panose="020B0604020202020204" pitchFamily="34" charset="0"/>
                <a:ea typeface="ＭＳ ゴシック" panose="020B0609070205080204" pitchFamily="49" charset="-128"/>
                <a:cs typeface="メイリオ" pitchFamily="50" charset="-128"/>
              </a:rPr>
              <a:t>(5) Ажлын байран дахь аюулгүй ажиллагааны дүрмийг дагаж мөрдөөгүй (засвар хийх үед цахилгаан хангамжийг тасалж, түгжих гэх мэт).</a:t>
            </a:r>
          </a:p>
        </p:txBody>
      </p:sp>
      <p:sp>
        <p:nvSpPr>
          <p:cNvPr id="14" name="テキスト ボックス 13">
            <a:extLst>
              <a:ext uri="{FF2B5EF4-FFF2-40B4-BE49-F238E27FC236}">
                <a16:creationId xmlns:a16="http://schemas.microsoft.com/office/drawing/2014/main" id="{D44FB4D4-5858-41C8-9854-10E14396F05E}"/>
              </a:ext>
            </a:extLst>
          </p:cNvPr>
          <p:cNvSpPr txBox="1"/>
          <p:nvPr/>
        </p:nvSpPr>
        <p:spPr>
          <a:xfrm>
            <a:off x="251520" y="4283152"/>
            <a:ext cx="8415635" cy="312265"/>
          </a:xfrm>
          <a:prstGeom prst="rect">
            <a:avLst/>
          </a:prstGeom>
          <a:solidFill>
            <a:schemeClr val="bg1"/>
          </a:solidFill>
        </p:spPr>
        <p:txBody>
          <a:bodyPr wrap="square" tIns="0" bIns="0" rtlCol="0">
            <a:spAutoFit/>
          </a:bodyPr>
          <a:lstStyle/>
          <a:p>
            <a:pPr marL="182563" indent="-182563" algn="just" rtl="0" fontAlgn="auto">
              <a:lnSpc>
                <a:spcPct val="125000"/>
              </a:lnSpc>
              <a:spcBef>
                <a:spcPts val="0"/>
              </a:spcBef>
              <a:spcAft>
                <a:spcPts val="0"/>
              </a:spcAft>
              <a:defRPr/>
            </a:pPr>
            <a:r>
              <a:rPr lang="mn" b="1">
                <a:solidFill>
                  <a:srgbClr val="C00000"/>
                </a:solidFill>
                <a:latin typeface="Arial" panose="020B0604020202020204" pitchFamily="34" charset="0"/>
                <a:ea typeface="ＭＳ ゴシック" panose="020B0609070205080204" pitchFamily="49" charset="-128"/>
                <a:cs typeface="メイリオ" pitchFamily="50" charset="-128"/>
              </a:rPr>
              <a:t>3. Ямар арга хэмжээ авах ёстой вэ?</a:t>
            </a:r>
            <a:endParaRPr lang="ja-JP" altLang="en-US" sz="1600" dirty="0">
              <a:latin typeface="Arial" panose="020B0604020202020204" pitchFamily="34" charset="0"/>
              <a:ea typeface="ＭＳ ゴシック" panose="020B0609070205080204" pitchFamily="49" charset="-128"/>
              <a:cs typeface="メイリオ" pitchFamily="50" charset="-128"/>
            </a:endParaRPr>
          </a:p>
        </p:txBody>
      </p:sp>
      <p:sp>
        <p:nvSpPr>
          <p:cNvPr id="15" name="テキスト ボックス 14">
            <a:extLst>
              <a:ext uri="{FF2B5EF4-FFF2-40B4-BE49-F238E27FC236}">
                <a16:creationId xmlns:a16="http://schemas.microsoft.com/office/drawing/2014/main" id="{BC2F1EDA-F31B-4B4D-A768-C2B0A7D78FB6}"/>
              </a:ext>
            </a:extLst>
          </p:cNvPr>
          <p:cNvSpPr txBox="1"/>
          <p:nvPr/>
        </p:nvSpPr>
        <p:spPr>
          <a:xfrm>
            <a:off x="513267" y="4606956"/>
            <a:ext cx="8252256" cy="1932837"/>
          </a:xfrm>
          <a:prstGeom prst="rect">
            <a:avLst/>
          </a:prstGeom>
          <a:solidFill>
            <a:schemeClr val="bg1"/>
          </a:solidFill>
          <a:ln>
            <a:solidFill>
              <a:schemeClr val="tx1">
                <a:lumMod val="50000"/>
                <a:lumOff val="50000"/>
              </a:schemeClr>
            </a:solidFill>
          </a:ln>
        </p:spPr>
        <p:txBody>
          <a:bodyPr wrap="square" rtlCol="0">
            <a:spAutoFit/>
          </a:bodyPr>
          <a:lstStyle/>
          <a:p>
            <a:pPr marL="269875" indent="-269875" rtl="0" fontAlgn="auto">
              <a:lnSpc>
                <a:spcPct val="85000"/>
              </a:lnSpc>
              <a:spcBef>
                <a:spcPts val="300"/>
              </a:spcBef>
              <a:spcAft>
                <a:spcPts val="0"/>
              </a:spcAft>
              <a:defRPr/>
            </a:pPr>
            <a:r>
              <a:rPr lang="mn" sz="1400" dirty="0">
                <a:latin typeface="Arial" panose="020B0604020202020204" pitchFamily="34" charset="0"/>
                <a:ea typeface="ＭＳ ゴシック" panose="020B0609070205080204" pitchFamily="49" charset="-128"/>
                <a:cs typeface="メイリオ" pitchFamily="50" charset="-128"/>
              </a:rPr>
              <a:t>(1) Ороогдох эрсдэлтэй газруудад бүрхүүл, хаалт, блок зэргийг суурилуулах.</a:t>
            </a:r>
          </a:p>
          <a:p>
            <a:pPr marL="269875" indent="-269875" rtl="0" fontAlgn="auto">
              <a:lnSpc>
                <a:spcPct val="85000"/>
              </a:lnSpc>
              <a:spcBef>
                <a:spcPts val="300"/>
              </a:spcBef>
              <a:spcAft>
                <a:spcPts val="0"/>
              </a:spcAft>
              <a:defRPr/>
            </a:pPr>
            <a:r>
              <a:rPr lang="mn" sz="1400" dirty="0">
                <a:latin typeface="Arial" panose="020B0604020202020204" pitchFamily="34" charset="0"/>
                <a:ea typeface="ＭＳ ゴシック" panose="020B0609070205080204" pitchFamily="49" charset="-128"/>
                <a:cs typeface="メイリオ" pitchFamily="50" charset="-128"/>
              </a:rPr>
              <a:t>(2) Цэвэрлэх үед эсвэл ажилчдад аюул учрах эрсдэлтэй тохиолдолд машин механизмын ажиллагааг зогсоож, цахилгаан хангамжийг заавал тасалж түгжих.</a:t>
            </a:r>
          </a:p>
          <a:p>
            <a:pPr marL="269875" indent="-269875" rtl="0" fontAlgn="auto">
              <a:lnSpc>
                <a:spcPct val="85000"/>
              </a:lnSpc>
              <a:spcBef>
                <a:spcPts val="300"/>
              </a:spcBef>
              <a:spcAft>
                <a:spcPts val="0"/>
              </a:spcAft>
              <a:defRPr/>
            </a:pPr>
            <a:r>
              <a:rPr lang="mn" sz="1400" dirty="0">
                <a:latin typeface="Arial" panose="020B0604020202020204" pitchFamily="34" charset="0"/>
                <a:ea typeface="ＭＳ ゴシック" panose="020B0609070205080204" pitchFamily="49" charset="-128"/>
                <a:cs typeface="メイリオ" pitchFamily="50" charset="-128"/>
              </a:rPr>
              <a:t>(3) Буцах өнхрүүлэг хэсгийг гипс наалддаггүй зүйлээр солих.</a:t>
            </a:r>
          </a:p>
          <a:p>
            <a:pPr marL="269875" indent="-269875" rtl="0" fontAlgn="auto">
              <a:lnSpc>
                <a:spcPct val="85000"/>
              </a:lnSpc>
              <a:spcBef>
                <a:spcPts val="300"/>
              </a:spcBef>
              <a:spcAft>
                <a:spcPts val="0"/>
              </a:spcAft>
              <a:defRPr/>
            </a:pPr>
            <a:r>
              <a:rPr lang="mn" sz="1400" dirty="0">
                <a:latin typeface="Arial" panose="020B0604020202020204" pitchFamily="34" charset="0"/>
                <a:ea typeface="ＭＳ ゴシック" panose="020B0609070205080204" pitchFamily="49" charset="-128"/>
                <a:cs typeface="メイリオ" pitchFamily="50" charset="-128"/>
              </a:rPr>
              <a:t>(4) Машин механизмын эргэлдэж буй хэсэгт огт ойртохгүй байх дадал хэвшилд ажилчдыг сургах.</a:t>
            </a:r>
          </a:p>
          <a:p>
            <a:pPr marL="269875" indent="-269875" rtl="0" fontAlgn="auto">
              <a:lnSpc>
                <a:spcPct val="85000"/>
              </a:lnSpc>
              <a:spcBef>
                <a:spcPts val="300"/>
              </a:spcBef>
              <a:spcAft>
                <a:spcPts val="0"/>
              </a:spcAft>
              <a:defRPr/>
            </a:pPr>
            <a:r>
              <a:rPr lang="mn" sz="1400" dirty="0">
                <a:latin typeface="Arial" panose="020B0604020202020204" pitchFamily="34" charset="0"/>
                <a:ea typeface="ＭＳ ゴシック" panose="020B0609070205080204" pitchFamily="49" charset="-128"/>
                <a:cs typeface="メイリオ" pitchFamily="50" charset="-128"/>
              </a:rPr>
              <a:t>(5) Эргэлдэж буй зүйлд гар ороогдох эрсдэлтэй тохиолдолд ажилчдыг бээлий өмсөхийг хориглох.</a:t>
            </a:r>
          </a:p>
          <a:p>
            <a:pPr marL="269875" indent="-269875" rtl="0" fontAlgn="auto">
              <a:lnSpc>
                <a:spcPct val="85000"/>
              </a:lnSpc>
              <a:spcBef>
                <a:spcPts val="300"/>
              </a:spcBef>
              <a:spcAft>
                <a:spcPts val="0"/>
              </a:spcAft>
              <a:defRPr/>
            </a:pPr>
            <a:r>
              <a:rPr lang="mn" sz="1400" dirty="0">
                <a:latin typeface="Arial" panose="020B0604020202020204" pitchFamily="34" charset="0"/>
                <a:ea typeface="ＭＳ ゴシック" panose="020B0609070205080204" pitchFamily="49" charset="-128"/>
                <a:cs typeface="メイリオ" pitchFamily="50" charset="-128"/>
              </a:rPr>
              <a:t>(6) Ажлын байран дээр тогтоосон дүрмийн хэрэгжилтийг хангах аюулгүй ажиллагааны менежментийн тогтолцоог бий болгох.</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90528" y="6520259"/>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5</a:t>
            </a:fld>
            <a:endParaRPr kumimoji="1" lang="ja-JP" altLang="en-US">
              <a:latin typeface="Arial" panose="020B0604020202020204" pitchFamily="34" charset="0"/>
              <a:ea typeface="ＭＳ ゴシック" panose="020B0609070205080204" pitchFamily="49" charset="-128"/>
            </a:endParaRPr>
          </a:p>
        </p:txBody>
      </p:sp>
      <p:sp>
        <p:nvSpPr>
          <p:cNvPr id="6" name="正方形/長方形 23"/>
          <p:cNvSpPr>
            <a:spLocks noChangeArrowheads="1"/>
          </p:cNvSpPr>
          <p:nvPr/>
        </p:nvSpPr>
        <p:spPr bwMode="auto">
          <a:xfrm>
            <a:off x="251520" y="851418"/>
            <a:ext cx="8712968" cy="200055"/>
          </a:xfrm>
          <a:prstGeom prst="rect">
            <a:avLst/>
          </a:prstGeom>
          <a:noFill/>
          <a:ln w="9525">
            <a:noFill/>
            <a:miter lim="800000"/>
            <a:headEnd/>
            <a:tailEnd/>
          </a:ln>
        </p:spPr>
        <p:txBody>
          <a:bodyPr wrap="square" tIns="0" bIns="0" rtlCol="0">
            <a:spAutoFit/>
          </a:bodyPr>
          <a:lstStyle/>
          <a:p>
            <a:pPr marL="361950" indent="-361950" algn="just" rtl="0">
              <a:spcBef>
                <a:spcPts val="600"/>
              </a:spcBef>
            </a:pPr>
            <a:r>
              <a:rPr lang="mn" sz="1300" b="1" dirty="0">
                <a:solidFill>
                  <a:srgbClr val="C00000"/>
                </a:solidFill>
                <a:latin typeface="Arial" panose="020B0604020202020204" pitchFamily="34" charset="0"/>
                <a:ea typeface="ＭＳ ゴシック" panose="020B0609070205080204" pitchFamily="49" charset="-128"/>
                <a:cs typeface="メイリオ" pitchFamily="50" charset="-128"/>
              </a:rPr>
              <a:t>1. Осол хэрхэн гарсан бэ?</a:t>
            </a:r>
            <a:endParaRPr lang="en-US" altLang="ja-JP" sz="1300" b="1" dirty="0">
              <a:solidFill>
                <a:srgbClr val="C00000"/>
              </a:solidFill>
              <a:latin typeface="Arial" panose="020B0604020202020204" pitchFamily="34" charset="0"/>
              <a:ea typeface="ＭＳ ゴシック" panose="020B0609070205080204" pitchFamily="49" charset="-128"/>
              <a:cs typeface="メイリオ" pitchFamily="50" charset="-128"/>
            </a:endParaRPr>
          </a:p>
        </p:txBody>
      </p:sp>
      <p:sp>
        <p:nvSpPr>
          <p:cNvPr id="7" name="正方形/長方形 40"/>
          <p:cNvSpPr>
            <a:spLocks noChangeArrowheads="1"/>
          </p:cNvSpPr>
          <p:nvPr/>
        </p:nvSpPr>
        <p:spPr bwMode="auto">
          <a:xfrm>
            <a:off x="323528" y="3284984"/>
            <a:ext cx="8640960" cy="292388"/>
          </a:xfrm>
          <a:prstGeom prst="rect">
            <a:avLst/>
          </a:prstGeom>
          <a:noFill/>
          <a:ln w="9525">
            <a:noFill/>
            <a:miter lim="800000"/>
            <a:headEnd/>
            <a:tailEnd/>
          </a:ln>
        </p:spPr>
        <p:txBody>
          <a:bodyPr wrap="square" rtlCol="0">
            <a:spAutoFit/>
          </a:bodyPr>
          <a:lstStyle/>
          <a:p>
            <a:pPr marL="92075" indent="-92075" algn="just" rtl="0">
              <a:spcBef>
                <a:spcPts val="600"/>
              </a:spcBef>
            </a:pPr>
            <a:r>
              <a:rPr lang="mn" sz="1300" b="1" dirty="0">
                <a:solidFill>
                  <a:srgbClr val="C00000"/>
                </a:solidFill>
                <a:latin typeface="Arial" panose="020B0604020202020204" pitchFamily="34" charset="0"/>
                <a:ea typeface="ＭＳ ゴシック" panose="020B0609070205080204" pitchFamily="49" charset="-128"/>
                <a:cs typeface="メイリオ" pitchFamily="50" charset="-128"/>
              </a:rPr>
              <a:t>2. Ослын шалтгаан юу байв?</a:t>
            </a:r>
            <a:endParaRPr lang="en-US" altLang="ja-JP" sz="1300" b="1" dirty="0">
              <a:solidFill>
                <a:srgbClr val="C00000"/>
              </a:solidFill>
              <a:latin typeface="Arial" panose="020B0604020202020204" pitchFamily="34" charset="0"/>
              <a:ea typeface="ＭＳ ゴシック" panose="020B0609070205080204" pitchFamily="49" charset="-128"/>
              <a:cs typeface="メイリオ" pitchFamily="50" charset="-128"/>
            </a:endParaRPr>
          </a:p>
        </p:txBody>
      </p:sp>
      <p:sp>
        <p:nvSpPr>
          <p:cNvPr id="8" name="正方形/長方形 7"/>
          <p:cNvSpPr/>
          <p:nvPr/>
        </p:nvSpPr>
        <p:spPr bwMode="auto">
          <a:xfrm>
            <a:off x="280185" y="4569496"/>
            <a:ext cx="8640958" cy="237566"/>
          </a:xfrm>
          <a:prstGeom prst="rect">
            <a:avLst/>
          </a:prstGeom>
        </p:spPr>
        <p:txBody>
          <a:bodyPr wrap="square" tIns="0" bIns="0" rtlCol="0">
            <a:spAutoFit/>
          </a:bodyPr>
          <a:lstStyle/>
          <a:p>
            <a:pPr algn="just" rtl="0" fontAlgn="auto">
              <a:lnSpc>
                <a:spcPct val="125000"/>
              </a:lnSpc>
              <a:spcBef>
                <a:spcPts val="0"/>
              </a:spcBef>
              <a:spcAft>
                <a:spcPts val="0"/>
              </a:spcAft>
              <a:defRPr/>
            </a:pPr>
            <a:r>
              <a:rPr lang="mn" sz="13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3. Иймэрхүү осол дахин гарахаас урьдчилан сэргийлэхийн тулд ямар арга хэмжээ авах хэрэгтэй вэ?</a:t>
            </a:r>
            <a:endParaRPr lang="en-US" altLang="ja-JP" sz="1300"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10" name="テキスト ボックス 9"/>
          <p:cNvSpPr txBox="1"/>
          <p:nvPr/>
        </p:nvSpPr>
        <p:spPr>
          <a:xfrm>
            <a:off x="424200" y="188640"/>
            <a:ext cx="8396272" cy="535531"/>
          </a:xfrm>
          <a:prstGeom prst="rect">
            <a:avLst/>
          </a:prstGeom>
          <a:noFill/>
          <a:ln w="19050">
            <a:solidFill>
              <a:schemeClr val="bg1">
                <a:lumMod val="75000"/>
              </a:schemeClr>
            </a:solidFill>
          </a:ln>
        </p:spPr>
        <p:txBody>
          <a:bodyPr rtlCol="0">
            <a:spAutoFit/>
          </a:bodyPr>
          <a:lstStyle/>
          <a:p>
            <a:pPr marL="720725" indent="-628650" rtl="0">
              <a:lnSpc>
                <a:spcPct val="90000"/>
              </a:lnSpc>
              <a:defRPr/>
            </a:pPr>
            <a:r>
              <a:rPr lang="mn" sz="1600" b="1">
                <a:solidFill>
                  <a:srgbClr val="0000CC"/>
                </a:solidFill>
                <a:latin typeface="Arial" panose="020B0604020202020204" pitchFamily="34" charset="0"/>
                <a:ea typeface="ＭＳ ゴシック" panose="020B0609070205080204" pitchFamily="49" charset="-128"/>
              </a:rPr>
              <a:t>[Үйлдвэрлэлийн осол: Тохиолдол 3] Ажилчин үйлдвэрлэлийн хог хаягдлыг ялгах газар ажиллаж байхдаа халуунд (наранд) цохиулж нас барсан.</a:t>
            </a:r>
            <a:endParaRPr lang="en-US" altLang="ja-JP" sz="1600" b="1" dirty="0">
              <a:solidFill>
                <a:srgbClr val="0000CC"/>
              </a:solidFill>
              <a:latin typeface="Arial" panose="020B0604020202020204" pitchFamily="34" charset="0"/>
              <a:ea typeface="ＭＳ ゴシック" panose="020B0609070205080204" pitchFamily="49" charset="-128"/>
            </a:endParaRPr>
          </a:p>
        </p:txBody>
      </p:sp>
      <p:sp>
        <p:nvSpPr>
          <p:cNvPr id="5" name="正方形/長方形 4">
            <a:extLst>
              <a:ext uri="{FF2B5EF4-FFF2-40B4-BE49-F238E27FC236}">
                <a16:creationId xmlns:a16="http://schemas.microsoft.com/office/drawing/2014/main" id="{B9F31974-775C-4AC9-A9C7-888C6333B972}"/>
              </a:ext>
            </a:extLst>
          </p:cNvPr>
          <p:cNvSpPr/>
          <p:nvPr/>
        </p:nvSpPr>
        <p:spPr>
          <a:xfrm>
            <a:off x="424200" y="1087250"/>
            <a:ext cx="4867880" cy="1375761"/>
          </a:xfrm>
          <a:prstGeom prst="rect">
            <a:avLst/>
          </a:prstGeom>
        </p:spPr>
        <p:txBody>
          <a:bodyPr wrap="square" rtlCol="0">
            <a:spAutoFit/>
          </a:bodyPr>
          <a:lstStyle/>
          <a:p>
            <a:pPr marL="268288" indent="-268288" rtl="0">
              <a:lnSpc>
                <a:spcPct val="90000"/>
              </a:lnSpc>
              <a:spcBef>
                <a:spcPts val="300"/>
              </a:spcBef>
            </a:pPr>
            <a:r>
              <a:rPr lang="mn" sz="1200" dirty="0">
                <a:latin typeface="Arial" panose="020B0604020202020204" pitchFamily="34" charset="0"/>
                <a:ea typeface="ＭＳ ゴシック" panose="020B0609070205080204" pitchFamily="49" charset="-128"/>
                <a:cs typeface="メイリオ" pitchFamily="50" charset="-128"/>
              </a:rPr>
              <a:t>(1) Ажилчин барилгын хог хаягдлыг ангилах ажлыг өглөөний 8.00 цагийн орчимд эхэлсэн.</a:t>
            </a:r>
            <a:endParaRPr lang="en-US" altLang="ja-JP" sz="1200" dirty="0">
              <a:latin typeface="Arial" panose="020B0604020202020204" pitchFamily="34" charset="0"/>
              <a:ea typeface="ＭＳ ゴシック" panose="020B0609070205080204" pitchFamily="49" charset="-128"/>
              <a:cs typeface="メイリオ" pitchFamily="50" charset="-128"/>
            </a:endParaRPr>
          </a:p>
          <a:p>
            <a:pPr marL="268288" indent="-268288" rtl="0">
              <a:lnSpc>
                <a:spcPct val="90000"/>
              </a:lnSpc>
              <a:spcBef>
                <a:spcPts val="300"/>
              </a:spcBef>
            </a:pPr>
            <a:r>
              <a:rPr lang="mn" sz="1200" dirty="0">
                <a:latin typeface="Arial" panose="020B0604020202020204" pitchFamily="34" charset="0"/>
                <a:ea typeface="ＭＳ ゴシック" panose="020B0609070205080204" pitchFamily="49" charset="-128"/>
                <a:cs typeface="メイリオ" pitchFamily="50" charset="-128"/>
              </a:rPr>
              <a:t>(2) Үд дунд тэнд байсан хоосон том төмөр лаазан дотор үдийн хоолоо идсэн.</a:t>
            </a:r>
          </a:p>
          <a:p>
            <a:pPr marL="268288" indent="-268288" rtl="0">
              <a:lnSpc>
                <a:spcPct val="90000"/>
              </a:lnSpc>
              <a:spcBef>
                <a:spcPts val="300"/>
              </a:spcBef>
            </a:pPr>
            <a:r>
              <a:rPr lang="mn" sz="1200" dirty="0">
                <a:latin typeface="Arial" panose="020B0604020202020204" pitchFamily="34" charset="0"/>
                <a:ea typeface="ＭＳ ゴシック" panose="020B0609070205080204" pitchFamily="49" charset="-128"/>
                <a:cs typeface="メイリオ" pitchFamily="50" charset="-128"/>
              </a:rPr>
              <a:t>(3) Үдээс хойш 15:00 цаг өнгөрч байх үед ажилчин гуйвж унасан.</a:t>
            </a:r>
          </a:p>
          <a:p>
            <a:pPr marL="268288" indent="-268288" rtl="0">
              <a:lnSpc>
                <a:spcPct val="90000"/>
              </a:lnSpc>
              <a:spcBef>
                <a:spcPts val="300"/>
              </a:spcBef>
            </a:pPr>
            <a:r>
              <a:rPr lang="mn" sz="1200" dirty="0">
                <a:latin typeface="Arial" panose="020B0604020202020204" pitchFamily="34" charset="0"/>
                <a:ea typeface="ＭＳ ゴシック" panose="020B0609070205080204" pitchFamily="49" charset="-128"/>
                <a:cs typeface="メイリオ" pitchFamily="50" charset="-128"/>
              </a:rPr>
              <a:t>(4) "Бие муу байна" гэж хэлээд оффис руу алхах гэсэн боловч замдаа элгээ тэврээд хөдлөхөө больсон.</a:t>
            </a:r>
          </a:p>
        </p:txBody>
      </p:sp>
      <p:sp>
        <p:nvSpPr>
          <p:cNvPr id="12" name="正方形/長方形 11">
            <a:extLst>
              <a:ext uri="{FF2B5EF4-FFF2-40B4-BE49-F238E27FC236}">
                <a16:creationId xmlns:a16="http://schemas.microsoft.com/office/drawing/2014/main" id="{D2A90EDF-CE58-45F9-A20E-032D1DF2CC2C}"/>
              </a:ext>
            </a:extLst>
          </p:cNvPr>
          <p:cNvSpPr/>
          <p:nvPr/>
        </p:nvSpPr>
        <p:spPr>
          <a:xfrm>
            <a:off x="424200" y="2421491"/>
            <a:ext cx="8352928" cy="707886"/>
          </a:xfrm>
          <a:prstGeom prst="rect">
            <a:avLst/>
          </a:prstGeom>
        </p:spPr>
        <p:txBody>
          <a:bodyPr wrap="square" tIns="0" bIns="0" rtlCol="0">
            <a:spAutoFit/>
          </a:bodyPr>
          <a:lstStyle/>
          <a:p>
            <a:pPr marL="268288" indent="-268288" rtl="0">
              <a:lnSpc>
                <a:spcPct val="90000"/>
              </a:lnSpc>
              <a:spcBef>
                <a:spcPts val="300"/>
              </a:spcBef>
            </a:pPr>
            <a:r>
              <a:rPr lang="mn" sz="1200" dirty="0">
                <a:latin typeface="Arial" panose="020B0604020202020204" pitchFamily="34" charset="0"/>
                <a:ea typeface="ＭＳ ゴシック" panose="020B0609070205080204" pitchFamily="49" charset="-128"/>
                <a:cs typeface="メイリオ" pitchFamily="50" charset="-128"/>
              </a:rPr>
              <a:t>(5) Хамт ажиллаж байсан хүн нь ирээд түүнийг дуудсан. Гэвч ажилчин ямар ч хариу өгөөгүй бөгөөд өгсөн ундааг ч уугаагүй.</a:t>
            </a:r>
          </a:p>
          <a:p>
            <a:pPr marL="268288" indent="-268288" rtl="0">
              <a:lnSpc>
                <a:spcPct val="90000"/>
              </a:lnSpc>
              <a:spcBef>
                <a:spcPts val="300"/>
              </a:spcBef>
            </a:pPr>
            <a:r>
              <a:rPr lang="mn" sz="1200" dirty="0">
                <a:latin typeface="Arial" panose="020B0604020202020204" pitchFamily="34" charset="0"/>
                <a:ea typeface="ＭＳ ゴシック" panose="020B0609070205080204" pitchFamily="49" charset="-128"/>
                <a:cs typeface="メイリオ" pitchFamily="50" charset="-128"/>
              </a:rPr>
              <a:t>(6) Түүнийг машиндаа хэвтүүлж хөргүүрийг асаасан боловч сэргээгүй тул эмнэлэгт шилжүүлсэн. Оройн 23:00 цагт халуунаас болж нас барсан.</a:t>
            </a:r>
          </a:p>
        </p:txBody>
      </p:sp>
      <p:sp>
        <p:nvSpPr>
          <p:cNvPr id="13" name="正方形/長方形 40">
            <a:extLst>
              <a:ext uri="{FF2B5EF4-FFF2-40B4-BE49-F238E27FC236}">
                <a16:creationId xmlns:a16="http://schemas.microsoft.com/office/drawing/2014/main" id="{62B61538-E142-42D5-8982-D20538BE1BDF}"/>
              </a:ext>
            </a:extLst>
          </p:cNvPr>
          <p:cNvSpPr>
            <a:spLocks noChangeArrowheads="1"/>
          </p:cNvSpPr>
          <p:nvPr/>
        </p:nvSpPr>
        <p:spPr bwMode="auto">
          <a:xfrm>
            <a:off x="395536" y="3573016"/>
            <a:ext cx="8496944" cy="944874"/>
          </a:xfrm>
          <a:prstGeom prst="rect">
            <a:avLst/>
          </a:prstGeom>
          <a:noFill/>
          <a:ln w="12700">
            <a:solidFill>
              <a:schemeClr val="tx1">
                <a:lumMod val="50000"/>
                <a:lumOff val="50000"/>
              </a:schemeClr>
            </a:solidFill>
            <a:miter lim="800000"/>
            <a:headEnd/>
            <a:tailEnd/>
          </a:ln>
        </p:spPr>
        <p:txBody>
          <a:bodyPr wrap="square" rtlCol="0">
            <a:spAutoFit/>
          </a:bodyPr>
          <a:lstStyle/>
          <a:p>
            <a:pPr marL="268288" indent="-268288" rtl="0">
              <a:lnSpc>
                <a:spcPct val="90000"/>
              </a:lnSpc>
              <a:spcBef>
                <a:spcPts val="300"/>
              </a:spcBef>
            </a:pPr>
            <a:r>
              <a:rPr lang="mn" sz="1400" dirty="0">
                <a:latin typeface="Arial" panose="020B0604020202020204" pitchFamily="34" charset="0"/>
                <a:ea typeface="ＭＳ ゴシック" panose="020B0609070205080204" pitchFamily="49" charset="-128"/>
                <a:cs typeface="メイリオ" pitchFamily="50" charset="-128"/>
              </a:rPr>
              <a:t>(1) Ажилчин хангалттай хэмжээний ус ууж, давс нөхөлгүйгээр халуунд удаан цагаар ажилласан.</a:t>
            </a:r>
            <a:endParaRPr lang="en-US" altLang="ja-JP" sz="1400" dirty="0">
              <a:latin typeface="Arial" panose="020B0604020202020204" pitchFamily="34" charset="0"/>
              <a:ea typeface="ＭＳ ゴシック" panose="020B0609070205080204" pitchFamily="49" charset="-128"/>
              <a:cs typeface="メイリオ" pitchFamily="50" charset="-128"/>
            </a:endParaRPr>
          </a:p>
          <a:p>
            <a:pPr marL="268288" indent="-268288" rtl="0">
              <a:lnSpc>
                <a:spcPct val="90000"/>
              </a:lnSpc>
              <a:spcBef>
                <a:spcPts val="300"/>
              </a:spcBef>
            </a:pPr>
            <a:r>
              <a:rPr lang="mn" sz="1400" dirty="0">
                <a:latin typeface="Arial" panose="020B0604020202020204" pitchFamily="34" charset="0"/>
                <a:ea typeface="ＭＳ ゴシック" panose="020B0609070205080204" pitchFamily="49" charset="-128"/>
                <a:cs typeface="メイリオ" pitchFamily="50" charset="-128"/>
              </a:rPr>
              <a:t>(2) Хурц нартай орчинд ажиллах үедээ зохих ёсоор хувцаслаагүй; жишээлбэл, толгойдоо алчуур ороогоод дээрээс нь хамгаалалтын малгай өмссөн гэх мэт.</a:t>
            </a:r>
          </a:p>
          <a:p>
            <a:pPr marL="268288" indent="-268288" rtl="0">
              <a:lnSpc>
                <a:spcPct val="90000"/>
              </a:lnSpc>
              <a:spcBef>
                <a:spcPts val="300"/>
              </a:spcBef>
            </a:pPr>
            <a:r>
              <a:rPr lang="mn" sz="1400" dirty="0">
                <a:latin typeface="Arial" panose="020B0604020202020204" pitchFamily="34" charset="0"/>
                <a:ea typeface="ＭＳ ゴシック" panose="020B0609070205080204" pitchFamily="49" charset="-128"/>
                <a:cs typeface="メイリオ" pitchFamily="50" charset="-128"/>
              </a:rPr>
              <a:t>(3) Биеийн байдал тийм ч сайн бус байсан. (Тухайн өдөр биеийн байдлыг нь шалгаагүй.)　</a:t>
            </a:r>
          </a:p>
        </p:txBody>
      </p:sp>
      <p:sp>
        <p:nvSpPr>
          <p:cNvPr id="14" name="正方形/長方形 13">
            <a:extLst>
              <a:ext uri="{FF2B5EF4-FFF2-40B4-BE49-F238E27FC236}">
                <a16:creationId xmlns:a16="http://schemas.microsoft.com/office/drawing/2014/main" id="{21C7F396-B9B7-4C94-8E85-89896948770D}"/>
              </a:ext>
            </a:extLst>
          </p:cNvPr>
          <p:cNvSpPr/>
          <p:nvPr/>
        </p:nvSpPr>
        <p:spPr>
          <a:xfrm>
            <a:off x="424200" y="1113097"/>
            <a:ext cx="8468280" cy="2183003"/>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2000">
              <a:latin typeface="Arial" panose="020B0604020202020204" pitchFamily="34" charset="0"/>
              <a:ea typeface="ＭＳ ゴシック" panose="020B0609070205080204" pitchFamily="49" charset="-128"/>
            </a:endParaRPr>
          </a:p>
        </p:txBody>
      </p:sp>
      <p:pic>
        <p:nvPicPr>
          <p:cNvPr id="3" name="図 2">
            <a:extLst>
              <a:ext uri="{FF2B5EF4-FFF2-40B4-BE49-F238E27FC236}">
                <a16:creationId xmlns:a16="http://schemas.microsoft.com/office/drawing/2014/main" id="{F2F1CEA9-221D-4FBB-BB68-A82B0CF4A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76672"/>
            <a:ext cx="3705225" cy="1952625"/>
          </a:xfrm>
          <a:prstGeom prst="rect">
            <a:avLst/>
          </a:prstGeom>
        </p:spPr>
      </p:pic>
      <p:sp>
        <p:nvSpPr>
          <p:cNvPr id="15" name="正方形/長方形 14">
            <a:extLst>
              <a:ext uri="{FF2B5EF4-FFF2-40B4-BE49-F238E27FC236}">
                <a16:creationId xmlns:a16="http://schemas.microsoft.com/office/drawing/2014/main" id="{09B69F60-5E06-42F4-899E-B89B1CB8505F}"/>
              </a:ext>
            </a:extLst>
          </p:cNvPr>
          <p:cNvSpPr/>
          <p:nvPr/>
        </p:nvSpPr>
        <p:spPr bwMode="auto">
          <a:xfrm>
            <a:off x="424200" y="4883356"/>
            <a:ext cx="8496943" cy="1448089"/>
          </a:xfrm>
          <a:prstGeom prst="rect">
            <a:avLst/>
          </a:prstGeom>
          <a:ln w="12700">
            <a:solidFill>
              <a:schemeClr val="tx1">
                <a:lumMod val="50000"/>
                <a:lumOff val="50000"/>
              </a:schemeClr>
            </a:solidFill>
          </a:ln>
        </p:spPr>
        <p:txBody>
          <a:bodyPr rtlCol="0">
            <a:spAutoFit/>
          </a:bodyPr>
          <a:lstStyle/>
          <a:p>
            <a:pPr marL="268288" indent="-268288" rtl="0" fontAlgn="auto">
              <a:lnSpc>
                <a:spcPct val="90000"/>
              </a:lnSpc>
              <a:spcBef>
                <a:spcPts val="300"/>
              </a:spcBef>
              <a:spcAft>
                <a:spcPts val="0"/>
              </a:spcAft>
              <a:defRPr/>
            </a:pPr>
            <a:r>
              <a:rPr lang="mn" sz="1200" dirty="0">
                <a:latin typeface="Arial" panose="020B0604020202020204" pitchFamily="34" charset="0"/>
                <a:ea typeface="ＭＳ ゴシック" panose="020B0609070205080204" pitchFamily="49" charset="-128"/>
                <a:cs typeface="メイリオ" panose="020B0604030504040204" pitchFamily="50" charset="-128"/>
              </a:rPr>
              <a:t>(1) Халуунд (наранд) цохиулах үеийн шинж тэмдэг зэргийн талаар ажилчдад урьдчилан зааж сургах.</a:t>
            </a:r>
          </a:p>
          <a:p>
            <a:pPr marL="268288" indent="-268288" rtl="0" fontAlgn="auto">
              <a:lnSpc>
                <a:spcPct val="90000"/>
              </a:lnSpc>
              <a:spcBef>
                <a:spcPts val="300"/>
              </a:spcBef>
              <a:spcAft>
                <a:spcPts val="0"/>
              </a:spcAft>
              <a:defRPr/>
            </a:pPr>
            <a:r>
              <a:rPr lang="mn" sz="1200" dirty="0">
                <a:latin typeface="Arial" panose="020B0604020202020204" pitchFamily="34" charset="0"/>
                <a:ea typeface="ＭＳ ゴシック" panose="020B0609070205080204" pitchFamily="49" charset="-128"/>
                <a:cs typeface="メイリオ" panose="020B0604030504040204" pitchFamily="50" charset="-128"/>
              </a:rPr>
              <a:t>(2) Ажиллаж эхлэхээсээ өмнө болон ажиллаж байхдаа ус, давсыг байнга нөхөж байх.</a:t>
            </a:r>
          </a:p>
          <a:p>
            <a:pPr marL="268288" indent="-268288" rtl="0" fontAlgn="auto">
              <a:lnSpc>
                <a:spcPct val="90000"/>
              </a:lnSpc>
              <a:spcBef>
                <a:spcPts val="300"/>
              </a:spcBef>
              <a:spcAft>
                <a:spcPts val="0"/>
              </a:spcAft>
              <a:defRPr/>
            </a:pPr>
            <a:r>
              <a:rPr lang="mn" sz="1200" dirty="0">
                <a:latin typeface="Arial" panose="020B0604020202020204" pitchFamily="34" charset="0"/>
                <a:ea typeface="ＭＳ ゴシック" panose="020B0609070205080204" pitchFamily="49" charset="-128"/>
                <a:cs typeface="メイリオ" panose="020B0604030504040204" pitchFamily="50" charset="-128"/>
              </a:rPr>
              <a:t>(3) Ажлын даавуун хувцас, том хүрээтэй малгай өмсөх гэх мэтээр тохиромжтой хувцаслах.</a:t>
            </a:r>
          </a:p>
          <a:p>
            <a:pPr marL="268288" indent="-268288" rtl="0" fontAlgn="auto">
              <a:lnSpc>
                <a:spcPct val="90000"/>
              </a:lnSpc>
              <a:spcBef>
                <a:spcPts val="300"/>
              </a:spcBef>
              <a:spcAft>
                <a:spcPts val="0"/>
              </a:spcAft>
              <a:defRPr/>
            </a:pPr>
            <a:r>
              <a:rPr lang="mn" sz="1200" dirty="0">
                <a:latin typeface="Arial" panose="020B0604020202020204" pitchFamily="34" charset="0"/>
                <a:ea typeface="ＭＳ ゴシック" panose="020B0609070205080204" pitchFamily="49" charset="-128"/>
                <a:cs typeface="メイリオ" panose="020B0604030504040204" pitchFamily="50" charset="-128"/>
              </a:rPr>
              <a:t>(4) Амарч болох сэрүүн газрыг бэлтгэж гаргах; жишээлбэл, богино хугацааны завсарлага авч сүүдэрт амрах гэх мэт.  Хөргөгч, шүршүүр зэргийг суурилуулах.</a:t>
            </a:r>
          </a:p>
          <a:p>
            <a:pPr marL="268288" indent="-268288" rtl="0" fontAlgn="auto">
              <a:lnSpc>
                <a:spcPct val="90000"/>
              </a:lnSpc>
              <a:spcBef>
                <a:spcPts val="300"/>
              </a:spcBef>
              <a:spcAft>
                <a:spcPts val="0"/>
              </a:spcAft>
              <a:defRPr/>
            </a:pPr>
            <a:r>
              <a:rPr lang="mn" sz="1200" dirty="0">
                <a:latin typeface="Arial" panose="020B0604020202020204" pitchFamily="34" charset="0"/>
                <a:ea typeface="ＭＳ ゴシック" panose="020B0609070205080204" pitchFamily="49" charset="-128"/>
                <a:cs typeface="メイリオ" panose="020B0604030504040204" pitchFamily="50" charset="-128"/>
              </a:rPr>
              <a:t>(5) Анхны тусламжийг зохих ёсоор нь үзүүлэх.</a:t>
            </a:r>
          </a:p>
          <a:p>
            <a:pPr marL="268288" indent="-268288" rtl="0" fontAlgn="auto">
              <a:lnSpc>
                <a:spcPct val="90000"/>
              </a:lnSpc>
              <a:spcBef>
                <a:spcPts val="300"/>
              </a:spcBef>
              <a:spcAft>
                <a:spcPts val="0"/>
              </a:spcAft>
              <a:defRPr/>
            </a:pPr>
            <a:r>
              <a:rPr lang="mn" sz="1200" dirty="0">
                <a:latin typeface="Arial" panose="020B0604020202020204" pitchFamily="34" charset="0"/>
                <a:ea typeface="ＭＳ ゴシック" panose="020B0609070205080204" pitchFamily="49" charset="-128"/>
                <a:cs typeface="メイリオ" panose="020B0604030504040204" pitchFamily="50" charset="-128"/>
              </a:rPr>
              <a:t>(6) Эрүүл мэндийн зохих менежментийг тогтмол хийж байх.</a:t>
            </a:r>
            <a:endParaRPr lang="en-US" altLang="ja-JP" sz="1200" dirty="0">
              <a:latin typeface="Arial" panose="020B0604020202020204" pitchFamily="34" charset="0"/>
              <a:ea typeface="ＭＳ ゴシック" panose="020B0609070205080204" pitchFamily="49" charset="-128"/>
              <a:cs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635896" y="6376243"/>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6</a:t>
            </a:fld>
            <a:endParaRPr kumimoji="1" lang="ja-JP" altLang="en-US" dirty="0">
              <a:latin typeface="Arial" panose="020B0604020202020204" pitchFamily="34" charset="0"/>
              <a:ea typeface="ＭＳ ゴシック" panose="020B0609070205080204" pitchFamily="49" charset="-128"/>
            </a:endParaRPr>
          </a:p>
        </p:txBody>
      </p:sp>
      <p:sp>
        <p:nvSpPr>
          <p:cNvPr id="9" name="テキスト ボックス 8"/>
          <p:cNvSpPr txBox="1"/>
          <p:nvPr/>
        </p:nvSpPr>
        <p:spPr bwMode="auto">
          <a:xfrm>
            <a:off x="350312" y="644419"/>
            <a:ext cx="3355712" cy="2966545"/>
          </a:xfrm>
          <a:prstGeom prst="rect">
            <a:avLst/>
          </a:prstGeom>
          <a:noFill/>
          <a:ln w="19050">
            <a:solidFill>
              <a:srgbClr val="FF0000"/>
            </a:solidFill>
          </a:ln>
        </p:spPr>
        <p:txBody>
          <a:bodyPr tIns="108000" rtlCol="0"/>
          <a:lstStyle/>
          <a:p>
            <a:pPr marL="176213" indent="-176213" rtl="0" fontAlgn="auto">
              <a:spcBef>
                <a:spcPts val="600"/>
              </a:spcBef>
              <a:spcAft>
                <a:spcPts val="0"/>
              </a:spcAft>
              <a:defRPr/>
            </a:pPr>
            <a:r>
              <a:rPr lang="mn" sz="1200" b="1" dirty="0">
                <a:latin typeface="Arial" panose="020B0604020202020204" pitchFamily="34" charset="0"/>
                <a:ea typeface="ＭＳ ゴシック" panose="020B0609070205080204" pitchFamily="49" charset="-128"/>
                <a:cs typeface="メイリオ" panose="020B0604030504040204" pitchFamily="50" charset="-128"/>
              </a:rPr>
              <a:t>1.	Хүний амь нас, эрүүл мэнд хохирсон осол аваар өсөх хандлагатай байна.</a:t>
            </a:r>
            <a:endParaRPr lang="en-US" altLang="ja-JP" sz="1200" b="1" dirty="0">
              <a:latin typeface="Arial" panose="020B0604020202020204" pitchFamily="34" charset="0"/>
              <a:ea typeface="ＭＳ ゴシック" panose="020B0609070205080204" pitchFamily="49" charset="-128"/>
              <a:cs typeface="メイリオ" panose="020B0604030504040204" pitchFamily="50" charset="-128"/>
            </a:endParaRPr>
          </a:p>
          <a:p>
            <a:pPr marL="176213" indent="-176213" rtl="0" fontAlgn="auto">
              <a:spcBef>
                <a:spcPts val="600"/>
              </a:spcBef>
              <a:spcAft>
                <a:spcPts val="0"/>
              </a:spcAft>
              <a:defRPr/>
            </a:pPr>
            <a:r>
              <a:rPr lang="mn" sz="1200" b="1" dirty="0">
                <a:latin typeface="Arial" panose="020B0604020202020204" pitchFamily="34" charset="0"/>
                <a:ea typeface="ＭＳ ゴシック" panose="020B0609070205080204" pitchFamily="49" charset="-128"/>
                <a:cs typeface="メイリオ" panose="020B0604030504040204" pitchFamily="50" charset="-128"/>
              </a:rPr>
              <a:t>	Хүний амь нас хохирсон осол бага зэрэг буурах хандлагатай байна.</a:t>
            </a:r>
            <a:endParaRPr lang="en-US" altLang="ja-JP" sz="1200" b="1" dirty="0">
              <a:latin typeface="Arial" panose="020B0604020202020204" pitchFamily="34" charset="0"/>
              <a:ea typeface="ＭＳ ゴシック" panose="020B0609070205080204" pitchFamily="49" charset="-128"/>
              <a:cs typeface="メイリオ" panose="020B0604030504040204" pitchFamily="50" charset="-128"/>
            </a:endParaRPr>
          </a:p>
          <a:p>
            <a:pPr marL="176213" indent="-176213" rtl="0" fontAlgn="auto">
              <a:spcBef>
                <a:spcPts val="600"/>
              </a:spcBef>
              <a:spcAft>
                <a:spcPts val="0"/>
              </a:spcAft>
              <a:defRPr/>
            </a:pPr>
            <a:r>
              <a:rPr lang="mn" sz="1200" b="1" dirty="0">
                <a:latin typeface="Arial" panose="020B0604020202020204" pitchFamily="34" charset="0"/>
                <a:ea typeface="ＭＳ ゴシック" panose="020B0609070205080204" pitchFamily="49" charset="-128"/>
                <a:cs typeface="メイリオ" panose="020B0604030504040204" pitchFamily="50" charset="-128"/>
              </a:rPr>
              <a:t>2.	Хүний амь нас хохирсон ослын 50% нь "хавчуулагдсан / орооцолдсон" тохиолдол байсан бөгөөд дараа нь "мөргүүлсэн" болон "зам тээврийн осол" орж байна.</a:t>
            </a:r>
            <a:endParaRPr lang="en-US" altLang="ja-JP" sz="1200" b="1" dirty="0">
              <a:latin typeface="Arial" panose="020B0604020202020204" pitchFamily="34" charset="0"/>
              <a:ea typeface="ＭＳ ゴシック" panose="020B0609070205080204" pitchFamily="49" charset="-128"/>
              <a:cs typeface="メイリオ" panose="020B0604030504040204" pitchFamily="50" charset="-128"/>
            </a:endParaRPr>
          </a:p>
          <a:p>
            <a:pPr marL="176213" indent="-176213" rtl="0" fontAlgn="auto">
              <a:spcBef>
                <a:spcPts val="600"/>
              </a:spcBef>
              <a:spcAft>
                <a:spcPts val="0"/>
              </a:spcAft>
              <a:defRPr/>
            </a:pPr>
            <a:r>
              <a:rPr lang="mn" sz="1200" b="1" dirty="0">
                <a:latin typeface="Arial" panose="020B0604020202020204" pitchFamily="34" charset="0"/>
                <a:ea typeface="ＭＳ ゴシック" panose="020B0609070205080204" pitchFamily="49" charset="-128"/>
                <a:cs typeface="メイリオ" panose="020B0604030504040204" pitchFamily="50" charset="-128"/>
              </a:rPr>
              <a:t>3.	Хүний амь нас, эрүүл мэнд хохирсон осол дотор "дээрээс унасан" болон "хавчуулагдсан / орооцолдсон" тохиолдол нь тус тус 21%ийг эзэлж байна.</a:t>
            </a:r>
            <a:endParaRPr lang="en-US" altLang="ja-JP" sz="1200" b="1"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13" name="テキスト ボックス 12"/>
          <p:cNvSpPr txBox="1"/>
          <p:nvPr/>
        </p:nvSpPr>
        <p:spPr>
          <a:xfrm>
            <a:off x="424200" y="116632"/>
            <a:ext cx="8396272" cy="348208"/>
          </a:xfrm>
          <a:prstGeom prst="rect">
            <a:avLst/>
          </a:prstGeom>
          <a:noFill/>
          <a:ln w="19050">
            <a:solidFill>
              <a:schemeClr val="bg1">
                <a:lumMod val="75000"/>
              </a:schemeClr>
            </a:solidFill>
          </a:ln>
        </p:spPr>
        <p:txBody>
          <a:bodyPr rtlCol="0"/>
          <a:lstStyle/>
          <a:p>
            <a:pPr marL="92075" rtl="0">
              <a:defRPr/>
            </a:pPr>
            <a:r>
              <a:rPr lang="mn">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[Үйлдвэрлэлийн хог хаягдлыг боловсруулах салбар дахь ослын онцлог] </a:t>
            </a:r>
            <a:endParaRPr lang="en-US" altLang="ja-JP"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0AE59B26-7360-4076-AA5A-E20836F68055}"/>
              </a:ext>
            </a:extLst>
          </p:cNvPr>
          <p:cNvSpPr txBox="1"/>
          <p:nvPr/>
        </p:nvSpPr>
        <p:spPr>
          <a:xfrm>
            <a:off x="2997518" y="5007840"/>
            <a:ext cx="823835" cy="461665"/>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Хавчуулагдах / ороогдох</a:t>
            </a:r>
            <a:br>
              <a:rPr kumimoji="1" lang="en-US"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50%</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4D7B070E-755D-4256-8B76-126D709006D1}"/>
              </a:ext>
            </a:extLst>
          </p:cNvPr>
          <p:cNvSpPr txBox="1"/>
          <p:nvPr/>
        </p:nvSpPr>
        <p:spPr>
          <a:xfrm>
            <a:off x="1607882" y="5863212"/>
            <a:ext cx="823835"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Мөргөх / мөргүүлэх</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17%</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1A79BA25-A1D2-40B6-A731-D4105D46CFC8}"/>
              </a:ext>
            </a:extLst>
          </p:cNvPr>
          <p:cNvSpPr txBox="1"/>
          <p:nvPr/>
        </p:nvSpPr>
        <p:spPr>
          <a:xfrm>
            <a:off x="1155813" y="5203629"/>
            <a:ext cx="823835" cy="461665"/>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Зам тээврийн осол</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11%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id="{FCFAEBF8-77D8-4757-BE89-823259437B82}"/>
              </a:ext>
            </a:extLst>
          </p:cNvPr>
          <p:cNvSpPr txBox="1"/>
          <p:nvPr/>
        </p:nvSpPr>
        <p:spPr>
          <a:xfrm>
            <a:off x="1044360" y="4700063"/>
            <a:ext cx="823835"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Унах</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5%</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CC96D2F3-6D50-477B-A782-2CE68DBA34BD}"/>
              </a:ext>
            </a:extLst>
          </p:cNvPr>
          <p:cNvSpPr txBox="1"/>
          <p:nvPr/>
        </p:nvSpPr>
        <p:spPr>
          <a:xfrm>
            <a:off x="1280995" y="4370137"/>
            <a:ext cx="715838"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Нурах</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5%</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BF11A1D8-F2F0-410A-BA0B-DC1397D8FA5C}"/>
              </a:ext>
            </a:extLst>
          </p:cNvPr>
          <p:cNvSpPr txBox="1"/>
          <p:nvPr/>
        </p:nvSpPr>
        <p:spPr>
          <a:xfrm>
            <a:off x="1586344" y="4166805"/>
            <a:ext cx="823835"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Усанд живэх</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6%</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3" name="テキスト ボックス 22">
            <a:extLst>
              <a:ext uri="{FF2B5EF4-FFF2-40B4-BE49-F238E27FC236}">
                <a16:creationId xmlns:a16="http://schemas.microsoft.com/office/drawing/2014/main" id="{2376D4BA-DAC1-4F57-8E38-C7277A90377C}"/>
              </a:ext>
            </a:extLst>
          </p:cNvPr>
          <p:cNvSpPr txBox="1"/>
          <p:nvPr/>
        </p:nvSpPr>
        <p:spPr>
          <a:xfrm>
            <a:off x="2132242" y="3774830"/>
            <a:ext cx="823835" cy="615553"/>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Хортой бодист хүрэх</a:t>
            </a:r>
            <a:br>
              <a:rPr kumimoji="1" lang="en-US"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6%</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6" name="テキスト ボックス 25">
            <a:extLst>
              <a:ext uri="{FF2B5EF4-FFF2-40B4-BE49-F238E27FC236}">
                <a16:creationId xmlns:a16="http://schemas.microsoft.com/office/drawing/2014/main" id="{63F50AE8-BD90-4CA5-8034-0154AB695DDA}"/>
              </a:ext>
            </a:extLst>
          </p:cNvPr>
          <p:cNvSpPr txBox="1"/>
          <p:nvPr/>
        </p:nvSpPr>
        <p:spPr>
          <a:xfrm>
            <a:off x="6769631" y="4300685"/>
            <a:ext cx="888734"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Унах</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21%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7" name="テキスト ボックス 26">
            <a:extLst>
              <a:ext uri="{FF2B5EF4-FFF2-40B4-BE49-F238E27FC236}">
                <a16:creationId xmlns:a16="http://schemas.microsoft.com/office/drawing/2014/main" id="{318C3346-11E2-4A09-8AA2-41D681100481}"/>
              </a:ext>
            </a:extLst>
          </p:cNvPr>
          <p:cNvSpPr txBox="1"/>
          <p:nvPr/>
        </p:nvSpPr>
        <p:spPr>
          <a:xfrm>
            <a:off x="6942311" y="5385914"/>
            <a:ext cx="888734" cy="461665"/>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Хавчуулагдах / ороогдох</a:t>
            </a:r>
            <a:br>
              <a:rPr kumimoji="1" lang="en-US"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21%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8" name="テキスト ボックス 27">
            <a:extLst>
              <a:ext uri="{FF2B5EF4-FFF2-40B4-BE49-F238E27FC236}">
                <a16:creationId xmlns:a16="http://schemas.microsoft.com/office/drawing/2014/main" id="{4D0031E6-9AD6-4F6E-88A0-0414D29B9AE4}"/>
              </a:ext>
            </a:extLst>
          </p:cNvPr>
          <p:cNvSpPr txBox="1"/>
          <p:nvPr/>
        </p:nvSpPr>
        <p:spPr>
          <a:xfrm>
            <a:off x="6387451" y="6020953"/>
            <a:ext cx="888734" cy="461665"/>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Халтирах / бүдрэх</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12%</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9" name="テキスト ボックス 28">
            <a:extLst>
              <a:ext uri="{FF2B5EF4-FFF2-40B4-BE49-F238E27FC236}">
                <a16:creationId xmlns:a16="http://schemas.microsoft.com/office/drawing/2014/main" id="{F5F0CD94-B4B8-4FB6-AC28-0498EE3278C1}"/>
              </a:ext>
            </a:extLst>
          </p:cNvPr>
          <p:cNvSpPr txBox="1"/>
          <p:nvPr/>
        </p:nvSpPr>
        <p:spPr>
          <a:xfrm>
            <a:off x="5570309" y="5924277"/>
            <a:ext cx="888734" cy="471026"/>
          </a:xfrm>
          <a:prstGeom prst="rect">
            <a:avLst/>
          </a:prstGeom>
          <a:noFill/>
        </p:spPr>
        <p:txBody>
          <a:bodyPr vert="horz" wrap="square" lIns="0" tIns="0" rIns="0" bIns="0" rtlCol="0">
            <a:spAutoFit/>
          </a:bodyPr>
          <a:lstStyle/>
          <a:p>
            <a:pPr algn="ctr" rtl="0">
              <a:lnSpc>
                <a:spcPct val="85000"/>
              </a:lnSpc>
            </a:pPr>
            <a:r>
              <a:rPr lang="mn" sz="900" dirty="0">
                <a:solidFill>
                  <a:schemeClr val="bg1"/>
                </a:solidFill>
                <a:latin typeface="Arial" panose="020B0604020202020204" pitchFamily="34" charset="0"/>
                <a:ea typeface="ＭＳ ゴシック" panose="020B0609070205080204" pitchFamily="49" charset="-128"/>
              </a:rPr>
              <a:t>Хариу үйлдэл / боломжгүй үйлдэл</a:t>
            </a:r>
            <a:br>
              <a:rPr kumimoji="1" lang="id-ID" altLang="ja-JP" sz="900" dirty="0">
                <a:solidFill>
                  <a:schemeClr val="bg1"/>
                </a:solidFill>
                <a:latin typeface="Arial" panose="020B0604020202020204" pitchFamily="34" charset="0"/>
                <a:ea typeface="ＭＳ ゴシック" panose="020B0609070205080204" pitchFamily="49" charset="-128"/>
              </a:rPr>
            </a:br>
            <a:r>
              <a:rPr lang="mn" sz="900" dirty="0">
                <a:solidFill>
                  <a:schemeClr val="bg1"/>
                </a:solidFill>
                <a:latin typeface="Arial" panose="020B0604020202020204" pitchFamily="34" charset="0"/>
                <a:ea typeface="ＭＳ ゴシック" panose="020B0609070205080204" pitchFamily="49" charset="-128"/>
              </a:rPr>
              <a:t>10%</a:t>
            </a:r>
            <a:endParaRPr kumimoji="1" lang="ja-JP" altLang="en-US" sz="900" dirty="0">
              <a:solidFill>
                <a:schemeClr val="bg1"/>
              </a:solidFill>
              <a:latin typeface="Arial" panose="020B0604020202020204" pitchFamily="34" charset="0"/>
              <a:ea typeface="ＭＳ ゴシック" panose="020B0609070205080204" pitchFamily="49" charset="-128"/>
            </a:endParaRPr>
          </a:p>
        </p:txBody>
      </p:sp>
      <p:sp>
        <p:nvSpPr>
          <p:cNvPr id="30" name="テキスト ボックス 29">
            <a:extLst>
              <a:ext uri="{FF2B5EF4-FFF2-40B4-BE49-F238E27FC236}">
                <a16:creationId xmlns:a16="http://schemas.microsoft.com/office/drawing/2014/main" id="{E7230D85-6B8E-4CC8-9CB1-3C846C1C444B}"/>
              </a:ext>
            </a:extLst>
          </p:cNvPr>
          <p:cNvSpPr txBox="1"/>
          <p:nvPr/>
        </p:nvSpPr>
        <p:spPr>
          <a:xfrm>
            <a:off x="5149568" y="5469505"/>
            <a:ext cx="888734" cy="353302"/>
          </a:xfrm>
          <a:prstGeom prst="rect">
            <a:avLst/>
          </a:prstGeom>
          <a:noFill/>
        </p:spPr>
        <p:txBody>
          <a:bodyPr vert="horz" wrap="square" lIns="0" tIns="0" rIns="0" bIns="0" rtlCol="0">
            <a:spAutoFit/>
          </a:bodyPr>
          <a:lstStyle/>
          <a:p>
            <a:pPr algn="ctr" rtl="0">
              <a:lnSpc>
                <a:spcPct val="85000"/>
              </a:lnSpc>
            </a:pPr>
            <a:r>
              <a:rPr lang="mn" sz="900" dirty="0">
                <a:solidFill>
                  <a:schemeClr val="bg1"/>
                </a:solidFill>
                <a:latin typeface="Arial" panose="020B0604020202020204" pitchFamily="34" charset="0"/>
                <a:ea typeface="ＭＳ ゴシック" panose="020B0609070205080204" pitchFamily="49" charset="-128"/>
              </a:rPr>
              <a:t>Унаж буй зүйлд цохигдох</a:t>
            </a:r>
            <a:br>
              <a:rPr kumimoji="1" lang="en-US" altLang="ja-JP" sz="900" dirty="0">
                <a:solidFill>
                  <a:schemeClr val="bg1"/>
                </a:solidFill>
                <a:latin typeface="Arial" panose="020B0604020202020204" pitchFamily="34" charset="0"/>
                <a:ea typeface="ＭＳ ゴシック" panose="020B0609070205080204" pitchFamily="49" charset="-128"/>
              </a:rPr>
            </a:br>
            <a:r>
              <a:rPr lang="mn" sz="900" dirty="0">
                <a:solidFill>
                  <a:schemeClr val="bg1"/>
                </a:solidFill>
                <a:latin typeface="Arial" panose="020B0604020202020204" pitchFamily="34" charset="0"/>
                <a:ea typeface="ＭＳ ゴシック" panose="020B0609070205080204" pitchFamily="49" charset="-128"/>
              </a:rPr>
              <a:t>9%</a:t>
            </a:r>
            <a:endParaRPr kumimoji="1" lang="ja-JP" altLang="en-US" sz="900" dirty="0">
              <a:solidFill>
                <a:schemeClr val="bg1"/>
              </a:solidFill>
              <a:latin typeface="Arial" panose="020B0604020202020204" pitchFamily="34" charset="0"/>
              <a:ea typeface="ＭＳ ゴシック" panose="020B0609070205080204" pitchFamily="49" charset="-128"/>
            </a:endParaRPr>
          </a:p>
        </p:txBody>
      </p:sp>
      <p:sp>
        <p:nvSpPr>
          <p:cNvPr id="31" name="テキスト ボックス 30">
            <a:extLst>
              <a:ext uri="{FF2B5EF4-FFF2-40B4-BE49-F238E27FC236}">
                <a16:creationId xmlns:a16="http://schemas.microsoft.com/office/drawing/2014/main" id="{33DBEAF3-6FC2-4363-960D-EA052F34C104}"/>
              </a:ext>
            </a:extLst>
          </p:cNvPr>
          <p:cNvSpPr txBox="1"/>
          <p:nvPr/>
        </p:nvSpPr>
        <p:spPr>
          <a:xfrm>
            <a:off x="5032102" y="4970416"/>
            <a:ext cx="804372" cy="415498"/>
          </a:xfrm>
          <a:prstGeom prst="rect">
            <a:avLst/>
          </a:prstGeom>
          <a:noFill/>
        </p:spPr>
        <p:txBody>
          <a:bodyPr vert="horz" wrap="square" lIns="0" tIns="0" rIns="0" bIns="0" rtlCol="0">
            <a:spAutoFit/>
          </a:bodyPr>
          <a:lstStyle/>
          <a:p>
            <a:pPr algn="ctr" rtl="0"/>
            <a:r>
              <a:rPr lang="mn" sz="900" dirty="0">
                <a:solidFill>
                  <a:schemeClr val="bg1"/>
                </a:solidFill>
                <a:latin typeface="Arial" panose="020B0604020202020204" pitchFamily="34" charset="0"/>
                <a:ea typeface="ＭＳ ゴシック" panose="020B0609070205080204" pitchFamily="49" charset="-128"/>
              </a:rPr>
              <a:t>Мөргөх / мөргүүлэх</a:t>
            </a:r>
            <a:br>
              <a:rPr kumimoji="1" lang="id-ID" altLang="ja-JP" sz="900" dirty="0">
                <a:solidFill>
                  <a:schemeClr val="bg1"/>
                </a:solidFill>
                <a:latin typeface="Arial" panose="020B0604020202020204" pitchFamily="34" charset="0"/>
                <a:ea typeface="ＭＳ ゴシック" panose="020B0609070205080204" pitchFamily="49" charset="-128"/>
              </a:rPr>
            </a:br>
            <a:r>
              <a:rPr lang="mn" sz="900" dirty="0">
                <a:solidFill>
                  <a:schemeClr val="bg1"/>
                </a:solidFill>
                <a:latin typeface="Arial" panose="020B0604020202020204" pitchFamily="34" charset="0"/>
                <a:ea typeface="ＭＳ ゴシック" panose="020B0609070205080204" pitchFamily="49" charset="-128"/>
              </a:rPr>
              <a:t>6%</a:t>
            </a:r>
            <a:endParaRPr kumimoji="1" lang="ja-JP" altLang="en-US" sz="900" dirty="0">
              <a:solidFill>
                <a:schemeClr val="bg1"/>
              </a:solidFill>
              <a:latin typeface="Arial" panose="020B0604020202020204" pitchFamily="34" charset="0"/>
              <a:ea typeface="ＭＳ ゴシック" panose="020B0609070205080204" pitchFamily="49" charset="-128"/>
            </a:endParaRPr>
          </a:p>
        </p:txBody>
      </p:sp>
      <p:sp>
        <p:nvSpPr>
          <p:cNvPr id="32" name="テキスト ボックス 31">
            <a:extLst>
              <a:ext uri="{FF2B5EF4-FFF2-40B4-BE49-F238E27FC236}">
                <a16:creationId xmlns:a16="http://schemas.microsoft.com/office/drawing/2014/main" id="{4B55D0CB-0258-45A6-B3B3-435827A3C618}"/>
              </a:ext>
            </a:extLst>
          </p:cNvPr>
          <p:cNvSpPr txBox="1"/>
          <p:nvPr/>
        </p:nvSpPr>
        <p:spPr>
          <a:xfrm>
            <a:off x="5169787" y="4649052"/>
            <a:ext cx="888734"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Зүсэх / үрэх</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5%</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3" name="テキスト ボックス 32">
            <a:extLst>
              <a:ext uri="{FF2B5EF4-FFF2-40B4-BE49-F238E27FC236}">
                <a16:creationId xmlns:a16="http://schemas.microsoft.com/office/drawing/2014/main" id="{743F04B1-E4A1-4A23-83C9-DFC6B4D982CD}"/>
              </a:ext>
            </a:extLst>
          </p:cNvPr>
          <p:cNvSpPr txBox="1"/>
          <p:nvPr/>
        </p:nvSpPr>
        <p:spPr>
          <a:xfrm>
            <a:off x="5746917" y="4131434"/>
            <a:ext cx="888734"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Бусад</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16%</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graphicFrame>
        <p:nvGraphicFramePr>
          <p:cNvPr id="35" name="グラフ 34">
            <a:extLst>
              <a:ext uri="{FF2B5EF4-FFF2-40B4-BE49-F238E27FC236}">
                <a16:creationId xmlns:a16="http://schemas.microsoft.com/office/drawing/2014/main" id="{E6C59FC1-B666-4B08-A3BA-898988D7309F}"/>
              </a:ext>
            </a:extLst>
          </p:cNvPr>
          <p:cNvGraphicFramePr>
            <a:graphicFrameLocks/>
          </p:cNvGraphicFramePr>
          <p:nvPr>
            <p:extLst>
              <p:ext uri="{D42A27DB-BD31-4B8C-83A1-F6EECF244321}">
                <p14:modId xmlns:p14="http://schemas.microsoft.com/office/powerpoint/2010/main" val="3657579626"/>
              </p:ext>
            </p:extLst>
          </p:nvPr>
        </p:nvGraphicFramePr>
        <p:xfrm>
          <a:off x="3785584" y="644081"/>
          <a:ext cx="5203733" cy="2990276"/>
        </p:xfrm>
        <a:graphic>
          <a:graphicData uri="http://schemas.openxmlformats.org/drawingml/2006/chart">
            <c:chart xmlns:c="http://schemas.openxmlformats.org/drawingml/2006/chart" xmlns:r="http://schemas.openxmlformats.org/officeDocument/2006/relationships" r:id="rId2"/>
          </a:graphicData>
        </a:graphic>
      </p:graphicFrame>
      <p:grpSp>
        <p:nvGrpSpPr>
          <p:cNvPr id="36" name="グループ化 35">
            <a:extLst>
              <a:ext uri="{FF2B5EF4-FFF2-40B4-BE49-F238E27FC236}">
                <a16:creationId xmlns:a16="http://schemas.microsoft.com/office/drawing/2014/main" id="{BFA6DB45-A8BF-4F0E-A45D-2F1F784B687D}"/>
              </a:ext>
            </a:extLst>
          </p:cNvPr>
          <p:cNvGrpSpPr/>
          <p:nvPr/>
        </p:nvGrpSpPr>
        <p:grpSpPr>
          <a:xfrm>
            <a:off x="920683" y="3738165"/>
            <a:ext cx="2880000" cy="2880000"/>
            <a:chOff x="4085014" y="3656845"/>
            <a:chExt cx="2880000" cy="2880000"/>
          </a:xfrm>
        </p:grpSpPr>
        <p:graphicFrame>
          <p:nvGraphicFramePr>
            <p:cNvPr id="37" name="グラフ 36">
              <a:extLst>
                <a:ext uri="{FF2B5EF4-FFF2-40B4-BE49-F238E27FC236}">
                  <a16:creationId xmlns:a16="http://schemas.microsoft.com/office/drawing/2014/main" id="{1D99008D-8931-406B-B98A-0EDFDD81A22F}"/>
                </a:ext>
              </a:extLst>
            </p:cNvPr>
            <p:cNvGraphicFramePr>
              <a:graphicFrameLocks/>
            </p:cNvGraphicFramePr>
            <p:nvPr>
              <p:extLst>
                <p:ext uri="{D42A27DB-BD31-4B8C-83A1-F6EECF244321}">
                  <p14:modId xmlns:p14="http://schemas.microsoft.com/office/powerpoint/2010/main" val="1306762586"/>
                </p:ext>
              </p:extLst>
            </p:nvPr>
          </p:nvGraphicFramePr>
          <p:xfrm>
            <a:off x="4085014" y="3656845"/>
            <a:ext cx="288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38" name="テキスト ボックス 37">
              <a:extLst>
                <a:ext uri="{FF2B5EF4-FFF2-40B4-BE49-F238E27FC236}">
                  <a16:creationId xmlns:a16="http://schemas.microsoft.com/office/drawing/2014/main" id="{50234BE4-7BB9-4BEF-8EA9-D012ECA5B85D}"/>
                </a:ext>
              </a:extLst>
            </p:cNvPr>
            <p:cNvSpPr txBox="1"/>
            <p:nvPr/>
          </p:nvSpPr>
          <p:spPr>
            <a:xfrm>
              <a:off x="4990658" y="4652257"/>
              <a:ext cx="1008112" cy="830997"/>
            </a:xfrm>
            <a:prstGeom prst="rect">
              <a:avLst/>
            </a:prstGeom>
            <a:noFill/>
          </p:spPr>
          <p:txBody>
            <a:bodyPr wrap="square" rtlCol="0">
              <a:spAutoFit/>
            </a:bodyPr>
            <a:lstStyle/>
            <a:p>
              <a:pPr algn="ctr" rtl="0"/>
              <a:r>
                <a:rPr lang="mn" altLang="ja-JP" sz="1200" dirty="0">
                  <a:latin typeface="Arial" panose="020B0604020202020204" pitchFamily="34" charset="0"/>
                  <a:ea typeface="ＭＳ ゴシック" panose="020B0609070205080204" pitchFamily="49" charset="-128"/>
                </a:rPr>
                <a:t>2017 он</a:t>
              </a:r>
              <a:br>
                <a:rPr kumimoji="1" lang="id-ID" altLang="ja-JP" sz="1200" dirty="0">
                  <a:latin typeface="Arial" panose="020B0604020202020204" pitchFamily="34" charset="0"/>
                  <a:ea typeface="ＭＳ ゴシック" panose="020B0609070205080204" pitchFamily="49" charset="-128"/>
                </a:rPr>
              </a:br>
              <a:r>
                <a:rPr lang="mn" altLang="ja-JP" sz="1200" dirty="0">
                  <a:latin typeface="Arial" panose="020B0604020202020204" pitchFamily="34" charset="0"/>
                  <a:ea typeface="ＭＳ ゴシック" panose="020B0609070205080204" pitchFamily="49" charset="-128"/>
                </a:rPr>
                <a:t>Амь нас хохирсон 18 хүн</a:t>
              </a:r>
              <a:endParaRPr kumimoji="1" lang="ja-JP" altLang="en-US" sz="1200" dirty="0">
                <a:latin typeface="Arial" panose="020B0604020202020204" pitchFamily="34" charset="0"/>
                <a:ea typeface="ＭＳ ゴシック" panose="020B0609070205080204" pitchFamily="49" charset="-128"/>
              </a:endParaRPr>
            </a:p>
          </p:txBody>
        </p:sp>
      </p:grpSp>
      <p:grpSp>
        <p:nvGrpSpPr>
          <p:cNvPr id="39" name="グループ化 38">
            <a:extLst>
              <a:ext uri="{FF2B5EF4-FFF2-40B4-BE49-F238E27FC236}">
                <a16:creationId xmlns:a16="http://schemas.microsoft.com/office/drawing/2014/main" id="{0040F622-2E1B-4776-A29C-D1710A172475}"/>
              </a:ext>
            </a:extLst>
          </p:cNvPr>
          <p:cNvGrpSpPr/>
          <p:nvPr/>
        </p:nvGrpSpPr>
        <p:grpSpPr>
          <a:xfrm>
            <a:off x="5195651" y="3774830"/>
            <a:ext cx="2880000" cy="2880000"/>
            <a:chOff x="2428234" y="3640284"/>
            <a:chExt cx="2880000" cy="2880000"/>
          </a:xfrm>
        </p:grpSpPr>
        <p:graphicFrame>
          <p:nvGraphicFramePr>
            <p:cNvPr id="40" name="グラフ 39">
              <a:extLst>
                <a:ext uri="{FF2B5EF4-FFF2-40B4-BE49-F238E27FC236}">
                  <a16:creationId xmlns:a16="http://schemas.microsoft.com/office/drawing/2014/main" id="{2AE8E32C-9321-45EF-91D6-47F2A866401A}"/>
                </a:ext>
              </a:extLst>
            </p:cNvPr>
            <p:cNvGraphicFramePr>
              <a:graphicFrameLocks/>
            </p:cNvGraphicFramePr>
            <p:nvPr>
              <p:extLst>
                <p:ext uri="{D42A27DB-BD31-4B8C-83A1-F6EECF244321}">
                  <p14:modId xmlns:p14="http://schemas.microsoft.com/office/powerpoint/2010/main" val="2951762509"/>
                </p:ext>
              </p:extLst>
            </p:nvPr>
          </p:nvGraphicFramePr>
          <p:xfrm>
            <a:off x="2428234" y="3640284"/>
            <a:ext cx="288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41" name="テキスト ボックス 40">
              <a:extLst>
                <a:ext uri="{FF2B5EF4-FFF2-40B4-BE49-F238E27FC236}">
                  <a16:creationId xmlns:a16="http://schemas.microsoft.com/office/drawing/2014/main" id="{76456905-3A18-4359-8D13-2E00D7C7CE8A}"/>
                </a:ext>
              </a:extLst>
            </p:cNvPr>
            <p:cNvSpPr txBox="1"/>
            <p:nvPr/>
          </p:nvSpPr>
          <p:spPr>
            <a:xfrm>
              <a:off x="3364178" y="4599031"/>
              <a:ext cx="1008112" cy="938719"/>
            </a:xfrm>
            <a:prstGeom prst="rect">
              <a:avLst/>
            </a:prstGeom>
            <a:noFill/>
          </p:spPr>
          <p:txBody>
            <a:bodyPr wrap="square" rtlCol="0">
              <a:spAutoFit/>
            </a:bodyPr>
            <a:lstStyle/>
            <a:p>
              <a:pPr algn="ctr" rtl="0"/>
              <a:r>
                <a:rPr lang="mn" altLang="ja-JP" sz="1100" dirty="0">
                  <a:latin typeface="Arial" panose="020B0604020202020204" pitchFamily="34" charset="0"/>
                  <a:ea typeface="ＭＳ ゴシック" panose="020B0609070205080204" pitchFamily="49" charset="-128"/>
                </a:rPr>
                <a:t>2017 он</a:t>
              </a:r>
            </a:p>
            <a:p>
              <a:pPr algn="ctr" rtl="0"/>
              <a:r>
                <a:rPr lang="mn" altLang="ja-JP" sz="1100" dirty="0">
                  <a:latin typeface="Arial" panose="020B0604020202020204" pitchFamily="34" charset="0"/>
                  <a:ea typeface="ＭＳ ゴシック" panose="020B0609070205080204" pitchFamily="49" charset="-128"/>
                </a:rPr>
                <a:t>Амь нас, эрүүл мэнд хохирсон 1,383 хүн</a:t>
              </a:r>
              <a:endParaRPr kumimoji="1" lang="ja-JP" altLang="en-US" sz="1100" dirty="0">
                <a:latin typeface="Arial" panose="020B0604020202020204" pitchFamily="34" charset="0"/>
                <a:ea typeface="ＭＳ ゴシック" panose="020B0609070205080204" pitchFamily="49" charset="-128"/>
              </a:endParaRPr>
            </a:p>
          </p:txBody>
        </p:sp>
      </p:grpSp>
    </p:spTree>
    <p:extLst>
      <p:ext uri="{BB962C8B-B14F-4D97-AF65-F5344CB8AC3E}">
        <p14:creationId xmlns:p14="http://schemas.microsoft.com/office/powerpoint/2010/main" val="134505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7</a:t>
            </a:fld>
            <a:endParaRPr kumimoji="1" lang="ja-JP" altLang="en-US">
              <a:latin typeface="Arial" panose="020B0604020202020204" pitchFamily="34" charset="0"/>
              <a:ea typeface="ＭＳ ゴシック" panose="020B0609070205080204" pitchFamily="49" charset="-128"/>
            </a:endParaRPr>
          </a:p>
        </p:txBody>
      </p:sp>
      <p:sp>
        <p:nvSpPr>
          <p:cNvPr id="8" name="Rectangle 10">
            <a:extLst>
              <a:ext uri="{FF2B5EF4-FFF2-40B4-BE49-F238E27FC236}">
                <a16:creationId xmlns:a16="http://schemas.microsoft.com/office/drawing/2014/main" id="{3EE2A2AC-EA62-42A0-8C41-24135181C0BB}"/>
              </a:ext>
            </a:extLst>
          </p:cNvPr>
          <p:cNvSpPr>
            <a:spLocks noChangeArrowheads="1"/>
          </p:cNvSpPr>
          <p:nvPr/>
        </p:nvSpPr>
        <p:spPr bwMode="auto">
          <a:xfrm>
            <a:off x="395536" y="45123"/>
            <a:ext cx="8535635" cy="551640"/>
          </a:xfrm>
          <a:prstGeom prst="roundRect">
            <a:avLst/>
          </a:prstGeom>
          <a:solidFill>
            <a:srgbClr val="C00000"/>
          </a:solidFill>
          <a:ln w="9525">
            <a:noFill/>
            <a:miter lim="800000"/>
            <a:headEnd/>
            <a:tailEnd/>
          </a:ln>
          <a:effectLst/>
        </p:spPr>
        <p:txBody>
          <a:bodyPr wrap="square" tIns="0" bIns="0" rtlCol="0" anchor="ctr">
            <a:spAutoFit/>
          </a:bodyPr>
          <a:lstStyle/>
          <a:p>
            <a:pPr rtl="0">
              <a:lnSpc>
                <a:spcPct val="90000"/>
              </a:lnSpc>
            </a:pPr>
            <a:r>
              <a:rPr lang="mn" b="1" dirty="0">
                <a:solidFill>
                  <a:schemeClr val="bg1"/>
                </a:solidFill>
                <a:latin typeface="Arial" panose="020B0604020202020204" pitchFamily="34" charset="0"/>
                <a:ea typeface="ＭＳ ゴシック" panose="020B0609070205080204" pitchFamily="49" charset="-128"/>
                <a:cs typeface="Arial" charset="0"/>
              </a:rPr>
              <a:t>Үйлдвэрлэлийн осолд өртсөн хүмүүсийн 40 гаруй хувийг туршлага багатай ажилчид эзэлж байна.</a:t>
            </a:r>
            <a:endParaRPr lang="ja-JP" altLang="en-US" b="1" dirty="0">
              <a:solidFill>
                <a:schemeClr val="bg1"/>
              </a:solidFill>
              <a:latin typeface="Arial" panose="020B0604020202020204" pitchFamily="34" charset="0"/>
              <a:ea typeface="ＭＳ ゴシック" panose="020B0609070205080204" pitchFamily="49" charset="-128"/>
              <a:cs typeface="Arial" charset="0"/>
            </a:endParaRPr>
          </a:p>
        </p:txBody>
      </p:sp>
      <p:sp>
        <p:nvSpPr>
          <p:cNvPr id="16" name="線吹き出し 1 (枠付き) 2">
            <a:extLst>
              <a:ext uri="{FF2B5EF4-FFF2-40B4-BE49-F238E27FC236}">
                <a16:creationId xmlns:a16="http://schemas.microsoft.com/office/drawing/2014/main" id="{16EFF398-2F8A-463D-AFAB-7DED036D3947}"/>
              </a:ext>
            </a:extLst>
          </p:cNvPr>
          <p:cNvSpPr/>
          <p:nvPr/>
        </p:nvSpPr>
        <p:spPr>
          <a:xfrm>
            <a:off x="3480928" y="2333050"/>
            <a:ext cx="863021" cy="430887"/>
          </a:xfrm>
          <a:prstGeom prst="borderCallout1">
            <a:avLst>
              <a:gd name="adj1" fmla="val 18750"/>
              <a:gd name="adj2" fmla="val -8333"/>
              <a:gd name="adj3" fmla="val 104978"/>
              <a:gd name="adj4" fmla="val -28247"/>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rtl="0" fontAlgn="auto">
              <a:spcBef>
                <a:spcPts val="0"/>
              </a:spcBef>
              <a:spcAft>
                <a:spcPts val="0"/>
              </a:spcAft>
              <a:defRPr/>
            </a:pPr>
            <a:r>
              <a:rPr lang="mn" sz="140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&lt;1 жил</a:t>
            </a:r>
            <a:endParaRPr lang="en-US" altLang="ja-JP"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a:p>
            <a:pPr algn="ctr" rtl="0" fontAlgn="auto">
              <a:spcBef>
                <a:spcPts val="0"/>
              </a:spcBef>
              <a:spcAft>
                <a:spcPts val="0"/>
              </a:spcAft>
              <a:defRPr/>
            </a:pPr>
            <a:r>
              <a:rPr lang="mn" sz="140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23%</a:t>
            </a:r>
            <a:endParaRPr lang="ja-JP" altLang="en-US"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17" name="線吹き出し 1 (枠付き) 22">
            <a:extLst>
              <a:ext uri="{FF2B5EF4-FFF2-40B4-BE49-F238E27FC236}">
                <a16:creationId xmlns:a16="http://schemas.microsoft.com/office/drawing/2014/main" id="{5E5DE7A7-3174-4AF7-94E7-F7CF7F4531D2}"/>
              </a:ext>
            </a:extLst>
          </p:cNvPr>
          <p:cNvSpPr/>
          <p:nvPr/>
        </p:nvSpPr>
        <p:spPr>
          <a:xfrm>
            <a:off x="2968516" y="4090888"/>
            <a:ext cx="863020" cy="430887"/>
          </a:xfrm>
          <a:prstGeom prst="borderCallout1">
            <a:avLst>
              <a:gd name="adj1" fmla="val 7271"/>
              <a:gd name="adj2" fmla="val 646"/>
              <a:gd name="adj3" fmla="val 39622"/>
              <a:gd name="adj4" fmla="val -50178"/>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spAutoFit/>
          </a:bodyPr>
          <a:lstStyle/>
          <a:p>
            <a:pPr algn="ctr" rtl="0" fontAlgn="auto">
              <a:spcBef>
                <a:spcPts val="0"/>
              </a:spcBef>
              <a:spcAft>
                <a:spcPts val="0"/>
              </a:spcAft>
              <a:defRPr/>
            </a:pPr>
            <a:r>
              <a:rPr lang="mn" sz="140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&lt;3 жил</a:t>
            </a:r>
            <a:endParaRPr lang="en-US" altLang="ja-JP"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a:p>
            <a:pPr algn="ctr" rtl="0" fontAlgn="auto">
              <a:spcBef>
                <a:spcPts val="0"/>
              </a:spcBef>
              <a:spcAft>
                <a:spcPts val="0"/>
              </a:spcAft>
              <a:defRPr/>
            </a:pPr>
            <a:r>
              <a:rPr lang="mn" sz="1400">
                <a:solidFill>
                  <a:schemeClr val="tx1"/>
                </a:solidFill>
                <a:latin typeface="Arial" panose="020B0604020202020204" pitchFamily="34" charset="0"/>
                <a:ea typeface="ＭＳ ゴシック" panose="020B0609070205080204" pitchFamily="49" charset="-128"/>
                <a:cs typeface="メイリオ" panose="020B0604030504040204" pitchFamily="50" charset="-128"/>
              </a:rPr>
              <a:t>43%</a:t>
            </a:r>
            <a:endParaRPr lang="ja-JP" altLang="en-US" sz="1400" dirty="0">
              <a:solidFill>
                <a:schemeClr val="tx1"/>
              </a:solidFill>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A3040706-2C22-4EFC-82D3-0680F962680D}"/>
              </a:ext>
            </a:extLst>
          </p:cNvPr>
          <p:cNvSpPr txBox="1"/>
          <p:nvPr/>
        </p:nvSpPr>
        <p:spPr bwMode="auto">
          <a:xfrm>
            <a:off x="323528" y="644438"/>
            <a:ext cx="5136004" cy="848300"/>
          </a:xfrm>
          <a:prstGeom prst="rect">
            <a:avLst/>
          </a:prstGeom>
          <a:noFill/>
          <a:ln w="19050">
            <a:solidFill>
              <a:srgbClr val="FF0000"/>
            </a:solidFill>
          </a:ln>
        </p:spPr>
        <p:txBody>
          <a:bodyPr tIns="36000" bIns="36000" rtlCol="0">
            <a:spAutoFit/>
          </a:bodyPr>
          <a:lstStyle/>
          <a:p>
            <a:pPr marL="182563" indent="-182563" rtl="0" fontAlgn="auto">
              <a:lnSpc>
                <a:spcPct val="90000"/>
              </a:lnSpc>
              <a:spcBef>
                <a:spcPts val="600"/>
              </a:spcBef>
              <a:spcAft>
                <a:spcPts val="0"/>
              </a:spcAft>
              <a:defRPr/>
            </a:pPr>
            <a:r>
              <a:rPr lang="mn" sz="1400" b="1" dirty="0">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mn" sz="1400" b="1" dirty="0">
                <a:latin typeface="Arial" panose="020B0604020202020204" pitchFamily="34" charset="0"/>
                <a:ea typeface="ＭＳ ゴシック" panose="020B0609070205080204" pitchFamily="49" charset="-128"/>
                <a:cs typeface="メイリオ" panose="020B0604030504040204" pitchFamily="50" charset="-128"/>
              </a:rPr>
              <a:t> Үйлдвэрлэлийн хог хаягдлыг боловсруулах салбарт гарсан осолд өртсөн хүмүүсийг насны ангиллаар авч үзвэл 3-аас доош жилийн ажлын туршлагатай хүмүүс 43% -ийг эзэлж байна.</a:t>
            </a:r>
            <a:endParaRPr lang="en-US" altLang="ja-JP" sz="1400" b="1"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C7C5A3AE-E879-43C9-9782-B5358AAEE468}"/>
              </a:ext>
            </a:extLst>
          </p:cNvPr>
          <p:cNvSpPr txBox="1"/>
          <p:nvPr/>
        </p:nvSpPr>
        <p:spPr bwMode="auto">
          <a:xfrm>
            <a:off x="251520" y="4653136"/>
            <a:ext cx="4896098" cy="1800200"/>
          </a:xfrm>
          <a:prstGeom prst="rect">
            <a:avLst/>
          </a:prstGeom>
          <a:noFill/>
          <a:ln w="19050">
            <a:solidFill>
              <a:srgbClr val="FF0000"/>
            </a:solidFill>
          </a:ln>
        </p:spPr>
        <p:txBody>
          <a:bodyPr tIns="108000" rtlCol="0"/>
          <a:lstStyle/>
          <a:p>
            <a:pPr marL="182563" indent="-182563" algn="just" rtl="0">
              <a:lnSpc>
                <a:spcPct val="90000"/>
              </a:lnSpc>
              <a:spcBef>
                <a:spcPts val="600"/>
              </a:spcBef>
              <a:defRPr/>
            </a:pPr>
            <a:r>
              <a:rPr lang="mn"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mn" sz="1400" b="1" dirty="0">
                <a:latin typeface="Arial" panose="020B0604020202020204" pitchFamily="34" charset="0"/>
                <a:ea typeface="ＭＳ ゴシック" panose="020B0609070205080204" pitchFamily="49" charset="-128"/>
                <a:cs typeface="メイリオ" panose="020B0604030504040204" pitchFamily="50" charset="-128"/>
              </a:rPr>
              <a:t> Туршлага багатай ажилчид өртсөн ослыг, ослын төрлөөр авч үзвэл "хавчуулагдсан / орооцолдсон" тохиолдол хамгийн түгээмэл буюу 24% байна.</a:t>
            </a:r>
            <a:endParaRPr lang="en-US" altLang="ja-JP" sz="1400" b="1" dirty="0">
              <a:latin typeface="Arial" panose="020B0604020202020204" pitchFamily="34" charset="0"/>
              <a:ea typeface="ＭＳ ゴシック" panose="020B0609070205080204" pitchFamily="49" charset="-128"/>
              <a:cs typeface="メイリオ" panose="020B0604030504040204" pitchFamily="50" charset="-128"/>
            </a:endParaRPr>
          </a:p>
          <a:p>
            <a:pPr marL="182563" indent="-182563" algn="just" rtl="0" fontAlgn="auto">
              <a:lnSpc>
                <a:spcPct val="90000"/>
              </a:lnSpc>
              <a:spcBef>
                <a:spcPts val="600"/>
              </a:spcBef>
              <a:spcAft>
                <a:spcPts val="0"/>
              </a:spcAft>
              <a:defRPr/>
            </a:pPr>
            <a:r>
              <a:rPr lang="mn"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sym typeface="Wingdings 2" panose="05020102010507070707" pitchFamily="18" charset="2"/>
              </a:rPr>
              <a:t></a:t>
            </a:r>
            <a:r>
              <a:rPr lang="mn" sz="14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 </a:t>
            </a:r>
            <a:r>
              <a:rPr lang="mn" sz="1400" b="1" dirty="0">
                <a:latin typeface="Arial" panose="020B0604020202020204" pitchFamily="34" charset="0"/>
                <a:ea typeface="ＭＳ ゴシック" panose="020B0609070205080204" pitchFamily="49" charset="-128"/>
                <a:cs typeface="メイリオ" panose="020B0604030504040204" pitchFamily="50" charset="-128"/>
              </a:rPr>
              <a:t>Туршлага багатай ажилчид өртсөн ослыг, ослын шалтгаан болох тоног төхөөрөмжийн төрлөөр авч үзвэл 32% нь өөрөө буулгагч ачааны машин, туузан дамжуулагч гэх мэт "цахилгаан тээврийн хэрэгсэл" -ээс үүдэлтэй байна.　</a:t>
            </a:r>
            <a:endParaRPr lang="en-US" altLang="ja-JP" sz="1400" b="1" dirty="0">
              <a:latin typeface="Arial" panose="020B0604020202020204" pitchFamily="34" charset="0"/>
              <a:ea typeface="ＭＳ ゴシック" panose="020B0609070205080204" pitchFamily="49"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AEA50CA3-C67A-42D3-AE7B-064374FAA41A}"/>
              </a:ext>
            </a:extLst>
          </p:cNvPr>
          <p:cNvSpPr txBox="1"/>
          <p:nvPr/>
        </p:nvSpPr>
        <p:spPr>
          <a:xfrm>
            <a:off x="1807527" y="1829787"/>
            <a:ext cx="1058386"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1‒3 сар</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8%</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3E33E77E-19A4-4F9B-A5DF-E66376E30745}"/>
              </a:ext>
            </a:extLst>
          </p:cNvPr>
          <p:cNvSpPr txBox="1"/>
          <p:nvPr/>
        </p:nvSpPr>
        <p:spPr>
          <a:xfrm>
            <a:off x="2154083" y="2157018"/>
            <a:ext cx="1058386"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3‒6 сар</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6%</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BE5AC4F4-6A10-4396-A918-35757696236C}"/>
              </a:ext>
            </a:extLst>
          </p:cNvPr>
          <p:cNvSpPr txBox="1"/>
          <p:nvPr/>
        </p:nvSpPr>
        <p:spPr>
          <a:xfrm>
            <a:off x="2267744" y="2549944"/>
            <a:ext cx="1058386"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6‒12 сар</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8%</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6DAA9723-8136-4388-9F8E-60749FD3FFFA}"/>
              </a:ext>
            </a:extLst>
          </p:cNvPr>
          <p:cNvSpPr txBox="1"/>
          <p:nvPr/>
        </p:nvSpPr>
        <p:spPr>
          <a:xfrm>
            <a:off x="2217470" y="3184952"/>
            <a:ext cx="1058386"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1‒3 жил</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19%</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758BBC39-817F-4F5A-898D-133FCAF71F23}"/>
              </a:ext>
            </a:extLst>
          </p:cNvPr>
          <p:cNvSpPr txBox="1"/>
          <p:nvPr/>
        </p:nvSpPr>
        <p:spPr>
          <a:xfrm>
            <a:off x="1369750" y="3898134"/>
            <a:ext cx="1058386"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3‒5 жил</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14%</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B6232F0E-CCEC-4CEC-AC2E-4ACB4D21EE38}"/>
              </a:ext>
            </a:extLst>
          </p:cNvPr>
          <p:cNvSpPr txBox="1"/>
          <p:nvPr/>
        </p:nvSpPr>
        <p:spPr>
          <a:xfrm>
            <a:off x="539552" y="3346972"/>
            <a:ext cx="1058386"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5‒10 жил</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17%</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4" name="テキスト ボックス 23">
            <a:extLst>
              <a:ext uri="{FF2B5EF4-FFF2-40B4-BE49-F238E27FC236}">
                <a16:creationId xmlns:a16="http://schemas.microsoft.com/office/drawing/2014/main" id="{18D0E831-C8D8-48D7-98AA-3C745993439C}"/>
              </a:ext>
            </a:extLst>
          </p:cNvPr>
          <p:cNvSpPr txBox="1"/>
          <p:nvPr/>
        </p:nvSpPr>
        <p:spPr>
          <a:xfrm>
            <a:off x="574528" y="2422596"/>
            <a:ext cx="1058386"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10 жил ≤</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27%</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5" name="テキスト ボックス 24">
            <a:extLst>
              <a:ext uri="{FF2B5EF4-FFF2-40B4-BE49-F238E27FC236}">
                <a16:creationId xmlns:a16="http://schemas.microsoft.com/office/drawing/2014/main" id="{8A4C2E8E-0A92-4DD3-B0F8-CAED01DBCD2A}"/>
              </a:ext>
            </a:extLst>
          </p:cNvPr>
          <p:cNvSpPr txBox="1"/>
          <p:nvPr/>
        </p:nvSpPr>
        <p:spPr>
          <a:xfrm>
            <a:off x="1354317" y="1621331"/>
            <a:ext cx="814938"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&lt;1 сар</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7" name="テキスト ボックス 26">
            <a:extLst>
              <a:ext uri="{FF2B5EF4-FFF2-40B4-BE49-F238E27FC236}">
                <a16:creationId xmlns:a16="http://schemas.microsoft.com/office/drawing/2014/main" id="{81C67B02-87E4-4434-87F0-E8EEC44B6B14}"/>
              </a:ext>
            </a:extLst>
          </p:cNvPr>
          <p:cNvSpPr txBox="1"/>
          <p:nvPr/>
        </p:nvSpPr>
        <p:spPr>
          <a:xfrm>
            <a:off x="7386357" y="1593524"/>
            <a:ext cx="1146083" cy="461665"/>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Хавчуулагдах / ороогдох</a:t>
            </a:r>
            <a:br>
              <a:rPr kumimoji="1" lang="en-US"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24%</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8" name="テキスト ボックス 27">
            <a:extLst>
              <a:ext uri="{FF2B5EF4-FFF2-40B4-BE49-F238E27FC236}">
                <a16:creationId xmlns:a16="http://schemas.microsoft.com/office/drawing/2014/main" id="{ABF7A67C-C9E4-4490-BBEE-36ED57CFC46E}"/>
              </a:ext>
            </a:extLst>
          </p:cNvPr>
          <p:cNvSpPr txBox="1"/>
          <p:nvPr/>
        </p:nvSpPr>
        <p:spPr>
          <a:xfrm>
            <a:off x="7524877" y="2431078"/>
            <a:ext cx="1270000" cy="307777"/>
          </a:xfrm>
          <a:prstGeom prst="rect">
            <a:avLst/>
          </a:prstGeom>
          <a:noFill/>
        </p:spPr>
        <p:txBody>
          <a:bodyPr vert="horz"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Унах</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18%</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29" name="テキスト ボックス 28">
            <a:extLst>
              <a:ext uri="{FF2B5EF4-FFF2-40B4-BE49-F238E27FC236}">
                <a16:creationId xmlns:a16="http://schemas.microsoft.com/office/drawing/2014/main" id="{ED28EEED-6519-4C93-99D2-9EF9F8C76287}"/>
              </a:ext>
            </a:extLst>
          </p:cNvPr>
          <p:cNvSpPr txBox="1"/>
          <p:nvPr/>
        </p:nvSpPr>
        <p:spPr>
          <a:xfrm>
            <a:off x="7352231" y="3068960"/>
            <a:ext cx="748161" cy="461665"/>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Халтирах / бүдрэх</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11%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1" name="テキスト ボックス 30">
            <a:extLst>
              <a:ext uri="{FF2B5EF4-FFF2-40B4-BE49-F238E27FC236}">
                <a16:creationId xmlns:a16="http://schemas.microsoft.com/office/drawing/2014/main" id="{B21C22B3-1F87-44DB-927F-9BFEA6418A1E}"/>
              </a:ext>
            </a:extLst>
          </p:cNvPr>
          <p:cNvSpPr txBox="1"/>
          <p:nvPr/>
        </p:nvSpPr>
        <p:spPr>
          <a:xfrm>
            <a:off x="6089181" y="2614555"/>
            <a:ext cx="1102063" cy="369332"/>
          </a:xfrm>
          <a:prstGeom prst="rect">
            <a:avLst/>
          </a:prstGeom>
          <a:noFill/>
        </p:spPr>
        <p:txBody>
          <a:bodyPr vert="horz" wrap="square" lIns="0" tIns="0" rIns="0" bIns="0" rtlCol="0">
            <a:spAutoFit/>
          </a:bodyPr>
          <a:lstStyle/>
          <a:p>
            <a:pPr algn="ctr" rtl="0">
              <a:lnSpc>
                <a:spcPct val="80000"/>
              </a:lnSpc>
            </a:pPr>
            <a:r>
              <a:rPr lang="mn" sz="1000" dirty="0">
                <a:solidFill>
                  <a:schemeClr val="bg1"/>
                </a:solidFill>
                <a:latin typeface="Arial" panose="020B0604020202020204" pitchFamily="34" charset="0"/>
                <a:ea typeface="ＭＳ ゴシック" panose="020B0609070205080204" pitchFamily="49" charset="-128"/>
              </a:rPr>
              <a:t>Унаж буй зүйлд цохигдох</a:t>
            </a:r>
            <a:br>
              <a:rPr kumimoji="1" lang="en-US"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9%</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2" name="テキスト ボックス 31">
            <a:extLst>
              <a:ext uri="{FF2B5EF4-FFF2-40B4-BE49-F238E27FC236}">
                <a16:creationId xmlns:a16="http://schemas.microsoft.com/office/drawing/2014/main" id="{34378330-7FBE-4514-9433-2F2F31C20751}"/>
              </a:ext>
            </a:extLst>
          </p:cNvPr>
          <p:cNvSpPr txBox="1"/>
          <p:nvPr/>
        </p:nvSpPr>
        <p:spPr>
          <a:xfrm>
            <a:off x="5916147" y="2116726"/>
            <a:ext cx="1102062" cy="461665"/>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Мөргөх / мөргүүлэх</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6%</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5" name="テキスト ボックス 34">
            <a:extLst>
              <a:ext uri="{FF2B5EF4-FFF2-40B4-BE49-F238E27FC236}">
                <a16:creationId xmlns:a16="http://schemas.microsoft.com/office/drawing/2014/main" id="{1F13C34D-D4D8-4246-907F-0EC3A4A7331B}"/>
              </a:ext>
            </a:extLst>
          </p:cNvPr>
          <p:cNvSpPr txBox="1"/>
          <p:nvPr/>
        </p:nvSpPr>
        <p:spPr>
          <a:xfrm>
            <a:off x="6571631" y="1196752"/>
            <a:ext cx="691016"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Мөргөх / мөргүүлэх</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5%</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39" name="テキスト ボックス 38">
            <a:extLst>
              <a:ext uri="{FF2B5EF4-FFF2-40B4-BE49-F238E27FC236}">
                <a16:creationId xmlns:a16="http://schemas.microsoft.com/office/drawing/2014/main" id="{85973F42-863C-4898-80D6-CF6CB47F7174}"/>
              </a:ext>
            </a:extLst>
          </p:cNvPr>
          <p:cNvSpPr txBox="1"/>
          <p:nvPr/>
        </p:nvSpPr>
        <p:spPr>
          <a:xfrm>
            <a:off x="7441849" y="4367110"/>
            <a:ext cx="1092397" cy="615553"/>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Цахилгаан тээврийн хэрэгсэл</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32%</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40" name="テキスト ボックス 39">
            <a:extLst>
              <a:ext uri="{FF2B5EF4-FFF2-40B4-BE49-F238E27FC236}">
                <a16:creationId xmlns:a16="http://schemas.microsoft.com/office/drawing/2014/main" id="{81BABF79-5629-4F4F-A5ED-4898AC8C9E96}"/>
              </a:ext>
            </a:extLst>
          </p:cNvPr>
          <p:cNvSpPr txBox="1"/>
          <p:nvPr/>
        </p:nvSpPr>
        <p:spPr>
          <a:xfrm>
            <a:off x="7661017" y="5491067"/>
            <a:ext cx="997720" cy="692497"/>
          </a:xfrm>
          <a:prstGeom prst="rect">
            <a:avLst/>
          </a:prstGeom>
          <a:noFill/>
        </p:spPr>
        <p:txBody>
          <a:bodyPr vert="horz" wrap="square" lIns="0" tIns="0" rIns="0" bIns="0" rtlCol="0">
            <a:spAutoFit/>
          </a:bodyPr>
          <a:lstStyle/>
          <a:p>
            <a:pPr algn="ctr" rtl="0"/>
            <a:r>
              <a:rPr lang="mn" sz="900" dirty="0">
                <a:solidFill>
                  <a:schemeClr val="bg1"/>
                </a:solidFill>
                <a:latin typeface="Arial" panose="020B0604020202020204" pitchFamily="34" charset="0"/>
                <a:ea typeface="ＭＳ ゴシック" panose="020B0609070205080204" pitchFamily="49" charset="-128"/>
              </a:rPr>
              <a:t>Түр байгууламж, барилга байгууламж, бүтэц гэх мэт.</a:t>
            </a:r>
            <a:br>
              <a:rPr kumimoji="1" lang="en-US" altLang="ja-JP" sz="900" dirty="0">
                <a:solidFill>
                  <a:schemeClr val="bg1"/>
                </a:solidFill>
                <a:latin typeface="Arial" panose="020B0604020202020204" pitchFamily="34" charset="0"/>
                <a:ea typeface="ＭＳ ゴシック" panose="020B0609070205080204" pitchFamily="49" charset="-128"/>
              </a:rPr>
            </a:br>
            <a:r>
              <a:rPr lang="mn" sz="900" dirty="0">
                <a:solidFill>
                  <a:schemeClr val="bg1"/>
                </a:solidFill>
                <a:latin typeface="Arial" panose="020B0604020202020204" pitchFamily="34" charset="0"/>
                <a:ea typeface="ＭＳ ゴシック" panose="020B0609070205080204" pitchFamily="49" charset="-128"/>
              </a:rPr>
              <a:t>13%</a:t>
            </a:r>
            <a:endParaRPr kumimoji="1" lang="ja-JP" altLang="en-US" sz="900" dirty="0">
              <a:solidFill>
                <a:schemeClr val="bg1"/>
              </a:solidFill>
              <a:latin typeface="Arial" panose="020B0604020202020204" pitchFamily="34" charset="0"/>
              <a:ea typeface="ＭＳ ゴシック" panose="020B0609070205080204" pitchFamily="49" charset="-128"/>
            </a:endParaRPr>
          </a:p>
        </p:txBody>
      </p:sp>
      <p:sp>
        <p:nvSpPr>
          <p:cNvPr id="41" name="テキスト ボックス 40">
            <a:extLst>
              <a:ext uri="{FF2B5EF4-FFF2-40B4-BE49-F238E27FC236}">
                <a16:creationId xmlns:a16="http://schemas.microsoft.com/office/drawing/2014/main" id="{8F095A2C-BD0F-4C7A-9DAF-7BF62441116D}"/>
              </a:ext>
            </a:extLst>
          </p:cNvPr>
          <p:cNvSpPr txBox="1"/>
          <p:nvPr/>
        </p:nvSpPr>
        <p:spPr>
          <a:xfrm>
            <a:off x="7096681" y="6006479"/>
            <a:ext cx="659217" cy="461665"/>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Материал</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11%</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42" name="テキスト ボックス 41">
            <a:extLst>
              <a:ext uri="{FF2B5EF4-FFF2-40B4-BE49-F238E27FC236}">
                <a16:creationId xmlns:a16="http://schemas.microsoft.com/office/drawing/2014/main" id="{912140E0-B42F-4A39-A8FD-DF6AAE720530}"/>
              </a:ext>
            </a:extLst>
          </p:cNvPr>
          <p:cNvSpPr txBox="1"/>
          <p:nvPr/>
        </p:nvSpPr>
        <p:spPr>
          <a:xfrm>
            <a:off x="6569810" y="5811010"/>
            <a:ext cx="494958"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Ачаа тээвэр</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8%</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44" name="テキスト ボックス 43">
            <a:extLst>
              <a:ext uri="{FF2B5EF4-FFF2-40B4-BE49-F238E27FC236}">
                <a16:creationId xmlns:a16="http://schemas.microsoft.com/office/drawing/2014/main" id="{7C78FBD6-8FB2-4872-B44E-6369D6445039}"/>
              </a:ext>
            </a:extLst>
          </p:cNvPr>
          <p:cNvSpPr txBox="1"/>
          <p:nvPr/>
        </p:nvSpPr>
        <p:spPr>
          <a:xfrm>
            <a:off x="6046784" y="5163175"/>
            <a:ext cx="747240" cy="246221"/>
          </a:xfrm>
          <a:prstGeom prst="rect">
            <a:avLst/>
          </a:prstGeom>
          <a:noFill/>
        </p:spPr>
        <p:txBody>
          <a:bodyPr vert="horz" wrap="square" lIns="0" tIns="0" rIns="0" bIns="0" rtlCol="0">
            <a:spAutoFit/>
          </a:bodyPr>
          <a:lstStyle/>
          <a:p>
            <a:pPr algn="ctr" rtl="0">
              <a:lnSpc>
                <a:spcPct val="80000"/>
              </a:lnSpc>
            </a:pPr>
            <a:r>
              <a:rPr lang="mn" sz="1000" dirty="0">
                <a:solidFill>
                  <a:schemeClr val="bg1"/>
                </a:solidFill>
                <a:latin typeface="Arial" panose="020B0604020202020204" pitchFamily="34" charset="0"/>
                <a:ea typeface="ＭＳ ゴシック" panose="020B0609070205080204" pitchFamily="49" charset="-128"/>
              </a:rPr>
              <a:t>Тоног төхөөрөмж</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5%</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sp>
        <p:nvSpPr>
          <p:cNvPr id="49" name="テキスト ボックス 48">
            <a:extLst>
              <a:ext uri="{FF2B5EF4-FFF2-40B4-BE49-F238E27FC236}">
                <a16:creationId xmlns:a16="http://schemas.microsoft.com/office/drawing/2014/main" id="{70CBCCCF-15D8-4089-B092-11BB4A4448AA}"/>
              </a:ext>
            </a:extLst>
          </p:cNvPr>
          <p:cNvSpPr txBox="1"/>
          <p:nvPr/>
        </p:nvSpPr>
        <p:spPr>
          <a:xfrm>
            <a:off x="6778311" y="4029880"/>
            <a:ext cx="574170" cy="307777"/>
          </a:xfrm>
          <a:prstGeom prst="rect">
            <a:avLst/>
          </a:prstGeom>
          <a:noFill/>
        </p:spPr>
        <p:txBody>
          <a:bodyPr vert="horz" wrap="square" lIns="0" tIns="0" rIns="0" bIns="0" rtlCol="0">
            <a:spAutoFit/>
          </a:bodyPr>
          <a:lstStyle/>
          <a:p>
            <a:pPr algn="ctr" rtl="0"/>
            <a:r>
              <a:rPr lang="mn" sz="1000" dirty="0">
                <a:solidFill>
                  <a:schemeClr val="bg1"/>
                </a:solidFill>
                <a:latin typeface="Arial" panose="020B0604020202020204" pitchFamily="34" charset="0"/>
                <a:ea typeface="ＭＳ ゴシック" panose="020B0609070205080204" pitchFamily="49" charset="-128"/>
              </a:rPr>
              <a:t>Бусад</a:t>
            </a:r>
            <a:br>
              <a:rPr kumimoji="1" lang="id-ID" altLang="ja-JP" sz="1000" dirty="0">
                <a:solidFill>
                  <a:schemeClr val="bg1"/>
                </a:solidFill>
                <a:latin typeface="Arial" panose="020B0604020202020204" pitchFamily="34" charset="0"/>
                <a:ea typeface="ＭＳ ゴシック" panose="020B0609070205080204" pitchFamily="49" charset="-128"/>
              </a:rPr>
            </a:br>
            <a:r>
              <a:rPr lang="mn" sz="1000" dirty="0">
                <a:solidFill>
                  <a:schemeClr val="bg1"/>
                </a:solidFill>
                <a:latin typeface="Arial" panose="020B0604020202020204" pitchFamily="34" charset="0"/>
                <a:ea typeface="ＭＳ ゴシック" panose="020B0609070205080204" pitchFamily="49" charset="-128"/>
              </a:rPr>
              <a:t>12%</a:t>
            </a:r>
            <a:endParaRPr kumimoji="1" lang="ja-JP" altLang="en-US" sz="1000" dirty="0">
              <a:solidFill>
                <a:schemeClr val="bg1"/>
              </a:solidFill>
              <a:latin typeface="Arial" panose="020B0604020202020204" pitchFamily="34" charset="0"/>
              <a:ea typeface="ＭＳ ゴシック" panose="020B0609070205080204" pitchFamily="49" charset="-128"/>
            </a:endParaRPr>
          </a:p>
        </p:txBody>
      </p:sp>
      <p:graphicFrame>
        <p:nvGraphicFramePr>
          <p:cNvPr id="50" name="グラフ 49">
            <a:extLst>
              <a:ext uri="{FF2B5EF4-FFF2-40B4-BE49-F238E27FC236}">
                <a16:creationId xmlns:a16="http://schemas.microsoft.com/office/drawing/2014/main" id="{8E04DAFF-DF01-416D-AF9F-20B52870F97D}"/>
              </a:ext>
            </a:extLst>
          </p:cNvPr>
          <p:cNvGraphicFramePr>
            <a:graphicFrameLocks/>
          </p:cNvGraphicFramePr>
          <p:nvPr>
            <p:extLst>
              <p:ext uri="{D42A27DB-BD31-4B8C-83A1-F6EECF244321}">
                <p14:modId xmlns:p14="http://schemas.microsoft.com/office/powerpoint/2010/main" val="1572771410"/>
              </p:ext>
            </p:extLst>
          </p:nvPr>
        </p:nvGraphicFramePr>
        <p:xfrm>
          <a:off x="386201" y="1552787"/>
          <a:ext cx="2880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1" name="グラフ 50">
            <a:extLst>
              <a:ext uri="{FF2B5EF4-FFF2-40B4-BE49-F238E27FC236}">
                <a16:creationId xmlns:a16="http://schemas.microsoft.com/office/drawing/2014/main" id="{A221A813-84B8-485A-A611-32D2721CEB76}"/>
              </a:ext>
            </a:extLst>
          </p:cNvPr>
          <p:cNvGraphicFramePr>
            <a:graphicFrameLocks/>
          </p:cNvGraphicFramePr>
          <p:nvPr>
            <p:extLst>
              <p:ext uri="{D42A27DB-BD31-4B8C-83A1-F6EECF244321}">
                <p14:modId xmlns:p14="http://schemas.microsoft.com/office/powerpoint/2010/main" val="3743540555"/>
              </p:ext>
            </p:extLst>
          </p:nvPr>
        </p:nvGraphicFramePr>
        <p:xfrm>
          <a:off x="5373296" y="770005"/>
          <a:ext cx="3635896" cy="30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グラフ 51">
            <a:extLst>
              <a:ext uri="{FF2B5EF4-FFF2-40B4-BE49-F238E27FC236}">
                <a16:creationId xmlns:a16="http://schemas.microsoft.com/office/drawing/2014/main" id="{B04382A9-D825-4FBA-BE8E-6A2A94CCB9D8}"/>
              </a:ext>
            </a:extLst>
          </p:cNvPr>
          <p:cNvGraphicFramePr>
            <a:graphicFrameLocks/>
          </p:cNvGraphicFramePr>
          <p:nvPr>
            <p:extLst>
              <p:ext uri="{D42A27DB-BD31-4B8C-83A1-F6EECF244321}">
                <p14:modId xmlns:p14="http://schemas.microsoft.com/office/powerpoint/2010/main" val="4237500268"/>
              </p:ext>
            </p:extLst>
          </p:nvPr>
        </p:nvGraphicFramePr>
        <p:xfrm>
          <a:off x="5070537" y="3788019"/>
          <a:ext cx="3895344" cy="28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425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anzeninfo.mhlw.go.jp/anzen/sai/image/sai13/sai13-920-43-1.gif">
            <a:extLst>
              <a:ext uri="{FF2B5EF4-FFF2-40B4-BE49-F238E27FC236}">
                <a16:creationId xmlns:a16="http://schemas.microsoft.com/office/drawing/2014/main" id="{E52CB117-D4EE-4941-AC6A-3FA9E17A6B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157192"/>
            <a:ext cx="1656600" cy="1242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nzeninfo.mhlw.go.jp/anzen/sai/image/sai16/sai16-118-45-1.jpg">
            <a:extLst>
              <a:ext uri="{FF2B5EF4-FFF2-40B4-BE49-F238E27FC236}">
                <a16:creationId xmlns:a16="http://schemas.microsoft.com/office/drawing/2014/main" id="{996D9B32-E074-4018-9829-BD487AAC7C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3620" y="3429000"/>
            <a:ext cx="1643180" cy="1232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å´åç½å®³äºä¾ã¤ã©ã¹ã">
            <a:extLst>
              <a:ext uri="{FF2B5EF4-FFF2-40B4-BE49-F238E27FC236}">
                <a16:creationId xmlns:a16="http://schemas.microsoft.com/office/drawing/2014/main" id="{3408A6A4-70F4-4D29-97CA-A0D264CE0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382" y="3754471"/>
            <a:ext cx="1656601" cy="1242451"/>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 3"/>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8</a:t>
            </a:fld>
            <a:endParaRPr kumimoji="1" lang="ja-JP" altLang="en-US">
              <a:latin typeface="Arial" panose="020B0604020202020204" pitchFamily="34" charset="0"/>
              <a:ea typeface="ＭＳ ゴシック" panose="020B0609070205080204" pitchFamily="49" charset="-128"/>
            </a:endParaRPr>
          </a:p>
        </p:txBody>
      </p:sp>
      <p:sp>
        <p:nvSpPr>
          <p:cNvPr id="5" name="Rectangle 10"/>
          <p:cNvSpPr>
            <a:spLocks noChangeArrowheads="1"/>
          </p:cNvSpPr>
          <p:nvPr/>
        </p:nvSpPr>
        <p:spPr bwMode="auto">
          <a:xfrm>
            <a:off x="404812" y="116198"/>
            <a:ext cx="8415660" cy="809006"/>
          </a:xfrm>
          <a:prstGeom prst="roundRect">
            <a:avLst/>
          </a:prstGeom>
          <a:solidFill>
            <a:schemeClr val="accent2">
              <a:lumMod val="75000"/>
            </a:schemeClr>
          </a:solidFill>
          <a:ln w="9525">
            <a:noFill/>
            <a:miter lim="800000"/>
            <a:headEnd/>
            <a:tailEnd/>
          </a:ln>
          <a:effectLst/>
        </p:spPr>
        <p:txBody>
          <a:bodyPr wrap="square" tIns="36000" bIns="36000" rtlCol="0" anchor="ctr">
            <a:spAutoFit/>
          </a:bodyPr>
          <a:lstStyle/>
          <a:p>
            <a:pPr algn="just" rtl="0">
              <a:lnSpc>
                <a:spcPct val="125000"/>
              </a:lnSpc>
            </a:pPr>
            <a:r>
              <a:rPr lang="mn" b="1" dirty="0">
                <a:solidFill>
                  <a:schemeClr val="bg1"/>
                </a:solidFill>
                <a:latin typeface="Arial" panose="020B0604020202020204" pitchFamily="34" charset="0"/>
                <a:ea typeface="ＭＳ ゴシック" panose="020B0609070205080204" pitchFamily="49" charset="-128"/>
                <a:cs typeface="Arial" charset="0"/>
              </a:rPr>
              <a:t>Анхаарах гол зүйлс 2: Осол гарч "болзошгүй" тул аюултай гэж ухамсарлах.</a:t>
            </a:r>
            <a:endParaRPr lang="ja-JP" altLang="en-US" b="1" dirty="0">
              <a:solidFill>
                <a:schemeClr val="bg1"/>
              </a:solidFill>
              <a:latin typeface="Arial" panose="020B0604020202020204" pitchFamily="34" charset="0"/>
              <a:ea typeface="ＭＳ ゴシック" panose="020B0609070205080204" pitchFamily="49" charset="-128"/>
              <a:cs typeface="Arial" charset="0"/>
            </a:endParaRPr>
          </a:p>
        </p:txBody>
      </p:sp>
      <p:sp>
        <p:nvSpPr>
          <p:cNvPr id="7" name="テキスト ボックス 18"/>
          <p:cNvSpPr txBox="1">
            <a:spLocks noChangeArrowheads="1"/>
          </p:cNvSpPr>
          <p:nvPr/>
        </p:nvSpPr>
        <p:spPr bwMode="auto">
          <a:xfrm>
            <a:off x="2961600" y="3070981"/>
            <a:ext cx="1753394" cy="523220"/>
          </a:xfrm>
          <a:prstGeom prst="rect">
            <a:avLst/>
          </a:prstGeom>
          <a:solidFill>
            <a:schemeClr val="bg1"/>
          </a:solidFill>
          <a:ln w="19050">
            <a:solidFill>
              <a:srgbClr val="0000CC"/>
            </a:solidFill>
            <a:prstDash val="sysDash"/>
            <a:miter lim="800000"/>
            <a:headEnd/>
            <a:tailEnd/>
          </a:ln>
        </p:spPr>
        <p:txBody>
          <a:bodyPr wrap="square" lIns="72000" rIns="36000" rtlCol="0">
            <a:spAutoFit/>
          </a:bodyPr>
          <a:lstStyle/>
          <a:p>
            <a:pPr algn="ctr" rtl="0"/>
            <a:r>
              <a:rPr lang="mn" sz="1400" b="1" dirty="0">
                <a:solidFill>
                  <a:srgbClr val="FF0000"/>
                </a:solidFill>
                <a:latin typeface="Arial" panose="020B0604020202020204" pitchFamily="34" charset="0"/>
                <a:ea typeface="ＭＳ ゴシック" panose="020B0609070205080204" pitchFamily="49" charset="-128"/>
                <a:cs typeface="メイリオ" pitchFamily="50" charset="-128"/>
              </a:rPr>
              <a:t>Осол гарч "болзошгүй"</a:t>
            </a:r>
          </a:p>
        </p:txBody>
      </p:sp>
      <p:sp>
        <p:nvSpPr>
          <p:cNvPr id="8" name="正方形/長方形 7"/>
          <p:cNvSpPr/>
          <p:nvPr/>
        </p:nvSpPr>
        <p:spPr>
          <a:xfrm>
            <a:off x="395536" y="899252"/>
            <a:ext cx="3168352" cy="646331"/>
          </a:xfrm>
          <a:prstGeom prst="rect">
            <a:avLst/>
          </a:prstGeom>
        </p:spPr>
        <p:txBody>
          <a:bodyPr wrap="square" rtlCol="0">
            <a:spAutoFit/>
          </a:bodyPr>
          <a:lstStyle/>
          <a:p>
            <a:pPr algn="ctr" rtl="0" fontAlgn="auto">
              <a:spcBef>
                <a:spcPts val="0"/>
              </a:spcBef>
              <a:spcAft>
                <a:spcPts val="0"/>
              </a:spcAft>
              <a:defRPr/>
            </a:pPr>
            <a:r>
              <a:rPr lang="mn" dirty="0">
                <a:solidFill>
                  <a:srgbClr val="0000CC"/>
                </a:solidFill>
                <a:latin typeface="Arial" panose="020B0604020202020204" pitchFamily="34" charset="0"/>
                <a:ea typeface="ＭＳ ゴシック" panose="020B0609070205080204" pitchFamily="49" charset="-128"/>
                <a:cs typeface="メイリオ" pitchFamily="50" charset="-128"/>
              </a:rPr>
              <a:t>[Аль нэг хүнд тохиолдох "болзошгүй".]</a:t>
            </a:r>
          </a:p>
        </p:txBody>
      </p:sp>
      <p:sp>
        <p:nvSpPr>
          <p:cNvPr id="9" name="角丸四角形吹き出し 8"/>
          <p:cNvSpPr/>
          <p:nvPr/>
        </p:nvSpPr>
        <p:spPr>
          <a:xfrm>
            <a:off x="251520" y="1556792"/>
            <a:ext cx="2376263" cy="4667076"/>
          </a:xfrm>
          <a:prstGeom prst="wedgeRoundRectCallout">
            <a:avLst>
              <a:gd name="adj1" fmla="val 62203"/>
              <a:gd name="adj2" fmla="val -1591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rtl="0" fontAlgn="auto">
              <a:lnSpc>
                <a:spcPct val="90000"/>
              </a:lnSpc>
              <a:spcAft>
                <a:spcPts val="600"/>
              </a:spcAft>
              <a:defRPr/>
            </a:pPr>
            <a:r>
              <a:rPr lang="mn" sz="1600" b="1" dirty="0">
                <a:solidFill>
                  <a:schemeClr val="tx1"/>
                </a:solidFill>
                <a:latin typeface="Arial" panose="020B0604020202020204" pitchFamily="34" charset="0"/>
                <a:ea typeface="ＭＳ ゴシック" panose="020B0609070205080204" pitchFamily="49" charset="-128"/>
              </a:rPr>
              <a:t>Хүн ...</a:t>
            </a:r>
            <a:endParaRPr lang="en-US" altLang="ja-JP" sz="1600" b="1" dirty="0">
              <a:solidFill>
                <a:schemeClr val="tx1"/>
              </a:solidFill>
              <a:latin typeface="Arial" panose="020B0604020202020204" pitchFamily="34" charset="0"/>
              <a:ea typeface="ＭＳ ゴシック" panose="020B0609070205080204" pitchFamily="49" charset="-128"/>
            </a:endParaRPr>
          </a:p>
          <a:p>
            <a:pPr rtl="0" fontAlgn="auto">
              <a:lnSpc>
                <a:spcPct val="90000"/>
              </a:lnSpc>
              <a:spcAft>
                <a:spcPts val="60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доош унах;</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нуруугаа гэмтээх;</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бүдэрч унах;</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mn"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хавчуулагдах;</a:t>
            </a:r>
            <a:endParaRPr lang="en-US" altLang="ja-JP"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marL="266700" indent="-266700" rtl="0" fontAlgn="auto">
              <a:lnSpc>
                <a:spcPct val="90000"/>
              </a:lnSpc>
              <a:spcAft>
                <a:spcPts val="600"/>
              </a:spcAft>
              <a:defRPr/>
            </a:pPr>
            <a:r>
              <a:rPr lang="mn"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ороогдох;</a:t>
            </a:r>
            <a:endParaRPr lang="en-US" altLang="ja-JP"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мөргөлдөх;</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mn"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цохих;</a:t>
            </a:r>
            <a:endParaRPr lang="en-US" altLang="ja-JP"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түлэгдэх;</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тогонд цохиулах; </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marL="266700" indent="-266700" rtl="0" fontAlgn="auto">
              <a:lnSpc>
                <a:spcPct val="90000"/>
              </a:lnSpc>
              <a:spcAft>
                <a:spcPts val="600"/>
              </a:spcAft>
              <a:defRPr/>
            </a:pPr>
            <a:r>
              <a:rPr lang="mn"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хийнд хордох;</a:t>
            </a:r>
            <a:endParaRPr lang="en-US" altLang="ja-JP"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lnSpc>
                <a:spcPct val="90000"/>
              </a:lnSpc>
              <a:spcAft>
                <a:spcPts val="60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хүчилтөрөгчийн дутагдалд орох; </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marL="266700" indent="-266700" rtl="0" fontAlgn="auto">
              <a:lnSpc>
                <a:spcPct val="90000"/>
              </a:lnSpc>
              <a:spcAft>
                <a:spcPts val="60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хортой бодист өртөх;</a:t>
            </a:r>
          </a:p>
        </p:txBody>
      </p:sp>
      <p:sp>
        <p:nvSpPr>
          <p:cNvPr id="17" name="正方形/長方形 16">
            <a:extLst>
              <a:ext uri="{FF2B5EF4-FFF2-40B4-BE49-F238E27FC236}">
                <a16:creationId xmlns:a16="http://schemas.microsoft.com/office/drawing/2014/main" id="{6E92C248-D2CC-4FFB-941C-8C438422DA4D}"/>
              </a:ext>
            </a:extLst>
          </p:cNvPr>
          <p:cNvSpPr/>
          <p:nvPr/>
        </p:nvSpPr>
        <p:spPr>
          <a:xfrm>
            <a:off x="5445224" y="865136"/>
            <a:ext cx="2848051" cy="646331"/>
          </a:xfrm>
          <a:prstGeom prst="rect">
            <a:avLst/>
          </a:prstGeom>
        </p:spPr>
        <p:txBody>
          <a:bodyPr wrap="square" rtlCol="0">
            <a:spAutoFit/>
          </a:bodyPr>
          <a:lstStyle/>
          <a:p>
            <a:pPr algn="ctr" rtl="0" fontAlgn="auto">
              <a:spcBef>
                <a:spcPts val="0"/>
              </a:spcBef>
              <a:spcAft>
                <a:spcPts val="0"/>
              </a:spcAft>
              <a:defRPr/>
            </a:pPr>
            <a:r>
              <a:rPr lang="mn" dirty="0">
                <a:solidFill>
                  <a:srgbClr val="0000CC"/>
                </a:solidFill>
                <a:latin typeface="Arial" panose="020B0604020202020204" pitchFamily="34" charset="0"/>
                <a:ea typeface="ＭＳ ゴシック" panose="020B0609070205080204" pitchFamily="49" charset="-128"/>
                <a:cs typeface="メイリオ" pitchFamily="50" charset="-128"/>
              </a:rPr>
              <a:t>[Ямар нэг юмнаас үүдэлтэй "болзошгүй".]</a:t>
            </a:r>
          </a:p>
        </p:txBody>
      </p:sp>
      <p:sp>
        <p:nvSpPr>
          <p:cNvPr id="18" name="角丸四角形吹き出し 21">
            <a:extLst>
              <a:ext uri="{FF2B5EF4-FFF2-40B4-BE49-F238E27FC236}">
                <a16:creationId xmlns:a16="http://schemas.microsoft.com/office/drawing/2014/main" id="{11C48E23-46A9-4918-A968-657074D262FF}"/>
              </a:ext>
            </a:extLst>
          </p:cNvPr>
          <p:cNvSpPr/>
          <p:nvPr/>
        </p:nvSpPr>
        <p:spPr>
          <a:xfrm>
            <a:off x="4789868" y="1585480"/>
            <a:ext cx="1654340" cy="4337050"/>
          </a:xfrm>
          <a:prstGeom prst="wedgeRoundRectCallout">
            <a:avLst>
              <a:gd name="adj1" fmla="val -62286"/>
              <a:gd name="adj2" fmla="val 234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spcAft>
                <a:spcPts val="600"/>
              </a:spcAft>
              <a:defRPr/>
            </a:pPr>
            <a:r>
              <a:rPr lang="mn" sz="1600" b="1" dirty="0">
                <a:solidFill>
                  <a:schemeClr val="tx1"/>
                </a:solidFill>
                <a:latin typeface="Arial" panose="020B0604020202020204" pitchFamily="34" charset="0"/>
                <a:ea typeface="ＭＳ ゴシック" panose="020B0609070205080204" pitchFamily="49" charset="-128"/>
              </a:rPr>
              <a:t>Ямар нэг юм ...</a:t>
            </a:r>
            <a:endParaRPr lang="en-US" altLang="ja-JP" sz="1600" b="1" dirty="0">
              <a:solidFill>
                <a:schemeClr val="tx1"/>
              </a:solidFill>
              <a:latin typeface="Arial" panose="020B0604020202020204" pitchFamily="34" charset="0"/>
              <a:ea typeface="ＭＳ ゴシック" panose="020B0609070205080204" pitchFamily="49" charset="-128"/>
            </a:endParaRPr>
          </a:p>
          <a:p>
            <a:pPr rtl="0" fontAlgn="auto">
              <a:spcAft>
                <a:spcPts val="600"/>
              </a:spcAft>
              <a:defRPr/>
            </a:pPr>
            <a:r>
              <a:rPr lang="mn"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хөдлөх;</a:t>
            </a:r>
            <a:endParaRPr lang="en-US" altLang="ja-JP"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эргэх;</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нисэх, үсрэх;</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доош унах;</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сугарах;</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шатах;</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mn"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нурж унах;</a:t>
            </a:r>
            <a:endParaRPr lang="en-US" altLang="ja-JP"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mn"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нурах;</a:t>
            </a:r>
            <a:endParaRPr lang="en-US" altLang="ja-JP" sz="1600" b="1"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дэлбэрэх;</a:t>
            </a:r>
            <a:endParaRPr lang="en-US" altLang="ja-JP"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endParaRPr>
          </a:p>
          <a:p>
            <a:pPr rtl="0" fontAlgn="auto">
              <a:spcAft>
                <a:spcPts val="600"/>
              </a:spcAft>
              <a:defRPr/>
            </a:pPr>
            <a:r>
              <a:rPr lang="mn" sz="16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гоожих;</a:t>
            </a:r>
          </a:p>
        </p:txBody>
      </p:sp>
      <p:pic>
        <p:nvPicPr>
          <p:cNvPr id="2052" name="Picture 4" descr="http://anzeninfo.mhlw.go.jp/anzen/sai/image/sai18/sai18-02-47-1.gif">
            <a:extLst>
              <a:ext uri="{FF2B5EF4-FFF2-40B4-BE49-F238E27FC236}">
                <a16:creationId xmlns:a16="http://schemas.microsoft.com/office/drawing/2014/main" id="{1AEE1083-8F87-4F6D-BAD5-D5C655362D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829739"/>
            <a:ext cx="1652295" cy="1239221"/>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1A38C743-0FCA-4E52-BF64-90F078B8B4FE}"/>
              </a:ext>
            </a:extLst>
          </p:cNvPr>
          <p:cNvPicPr>
            <a:picLocks noChangeAspect="1"/>
          </p:cNvPicPr>
          <p:nvPr/>
        </p:nvPicPr>
        <p:blipFill>
          <a:blip r:embed="rId7"/>
          <a:stretch>
            <a:fillRect/>
          </a:stretch>
        </p:blipFill>
        <p:spPr>
          <a:xfrm>
            <a:off x="6666668" y="1721038"/>
            <a:ext cx="1800201" cy="1350151"/>
          </a:xfrm>
          <a:prstGeom prst="rect">
            <a:avLst/>
          </a:prstGeom>
        </p:spPr>
      </p:pic>
      <p:pic>
        <p:nvPicPr>
          <p:cNvPr id="2056" name="Picture 8" descr="http://anzeninfo.mhlw.go.jp/anzen/sai/image/sai13/sai13-949-43-1.gif">
            <a:extLst>
              <a:ext uri="{FF2B5EF4-FFF2-40B4-BE49-F238E27FC236}">
                <a16:creationId xmlns:a16="http://schemas.microsoft.com/office/drawing/2014/main" id="{BCB18455-8B01-48A1-979E-25FD511355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4873718"/>
            <a:ext cx="1800200" cy="135015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1D2471CB-90B6-4E62-A44B-C45B1F68EF59}"/>
              </a:ext>
            </a:extLst>
          </p:cNvPr>
          <p:cNvSpPr txBox="1"/>
          <p:nvPr/>
        </p:nvSpPr>
        <p:spPr>
          <a:xfrm>
            <a:off x="3061617" y="1721038"/>
            <a:ext cx="286247" cy="369332"/>
          </a:xfrm>
          <a:prstGeom prst="rect">
            <a:avLst/>
          </a:prstGeom>
          <a:noFill/>
        </p:spPr>
        <p:txBody>
          <a:bodyPr wrap="square" rtlCol="0">
            <a:spAutoFit/>
          </a:bodyPr>
          <a:lstStyle/>
          <a:p>
            <a:pPr rtl="0"/>
            <a:r>
              <a:rPr lang="mn">
                <a:solidFill>
                  <a:srgbClr val="FF0000"/>
                </a:solidFill>
                <a:latin typeface="Arial" panose="020B0604020202020204" pitchFamily="34" charset="0"/>
                <a:ea typeface="ＭＳ ゴシック" panose="020B0609070205080204" pitchFamily="49" charset="-128"/>
              </a:rPr>
              <a:t>①</a:t>
            </a:r>
          </a:p>
        </p:txBody>
      </p:sp>
      <p:sp>
        <p:nvSpPr>
          <p:cNvPr id="20" name="テキスト ボックス 19">
            <a:extLst>
              <a:ext uri="{FF2B5EF4-FFF2-40B4-BE49-F238E27FC236}">
                <a16:creationId xmlns:a16="http://schemas.microsoft.com/office/drawing/2014/main" id="{1D2471CB-90B6-4E62-A44B-C45B1F68EF59}"/>
              </a:ext>
            </a:extLst>
          </p:cNvPr>
          <p:cNvSpPr txBox="1"/>
          <p:nvPr/>
        </p:nvSpPr>
        <p:spPr>
          <a:xfrm>
            <a:off x="3059832" y="3560629"/>
            <a:ext cx="286247" cy="369332"/>
          </a:xfrm>
          <a:prstGeom prst="rect">
            <a:avLst/>
          </a:prstGeom>
          <a:noFill/>
        </p:spPr>
        <p:txBody>
          <a:bodyPr wrap="square" rtlCol="0">
            <a:spAutoFit/>
          </a:bodyPr>
          <a:lstStyle/>
          <a:p>
            <a:pPr rtl="0"/>
            <a:r>
              <a:rPr lang="mn">
                <a:solidFill>
                  <a:srgbClr val="FF0000"/>
                </a:solidFill>
                <a:latin typeface="Arial" panose="020B0604020202020204" pitchFamily="34" charset="0"/>
                <a:ea typeface="ＭＳ ゴシック" panose="020B0609070205080204" pitchFamily="49" charset="-128"/>
              </a:rPr>
              <a:t>②</a:t>
            </a:r>
          </a:p>
        </p:txBody>
      </p:sp>
      <p:sp>
        <p:nvSpPr>
          <p:cNvPr id="21" name="テキスト ボックス 20">
            <a:extLst>
              <a:ext uri="{FF2B5EF4-FFF2-40B4-BE49-F238E27FC236}">
                <a16:creationId xmlns:a16="http://schemas.microsoft.com/office/drawing/2014/main" id="{1D2471CB-90B6-4E62-A44B-C45B1F68EF59}"/>
              </a:ext>
            </a:extLst>
          </p:cNvPr>
          <p:cNvSpPr txBox="1"/>
          <p:nvPr/>
        </p:nvSpPr>
        <p:spPr>
          <a:xfrm>
            <a:off x="3074828" y="4972526"/>
            <a:ext cx="286247" cy="369332"/>
          </a:xfrm>
          <a:prstGeom prst="rect">
            <a:avLst/>
          </a:prstGeom>
          <a:noFill/>
        </p:spPr>
        <p:txBody>
          <a:bodyPr wrap="square" rtlCol="0">
            <a:spAutoFit/>
          </a:bodyPr>
          <a:lstStyle/>
          <a:p>
            <a:pPr rtl="0"/>
            <a:r>
              <a:rPr lang="mn">
                <a:solidFill>
                  <a:srgbClr val="FF0000"/>
                </a:solidFill>
                <a:latin typeface="Arial" panose="020B0604020202020204" pitchFamily="34" charset="0"/>
                <a:ea typeface="ＭＳ ゴシック" panose="020B0609070205080204" pitchFamily="49" charset="-128"/>
              </a:rPr>
              <a:t>③</a:t>
            </a:r>
          </a:p>
        </p:txBody>
      </p:sp>
      <p:sp>
        <p:nvSpPr>
          <p:cNvPr id="22" name="テキスト ボックス 21">
            <a:extLst>
              <a:ext uri="{FF2B5EF4-FFF2-40B4-BE49-F238E27FC236}">
                <a16:creationId xmlns:a16="http://schemas.microsoft.com/office/drawing/2014/main" id="{1D2471CB-90B6-4E62-A44B-C45B1F68EF59}"/>
              </a:ext>
            </a:extLst>
          </p:cNvPr>
          <p:cNvSpPr txBox="1"/>
          <p:nvPr/>
        </p:nvSpPr>
        <p:spPr>
          <a:xfrm>
            <a:off x="6666668" y="1428383"/>
            <a:ext cx="286247" cy="369332"/>
          </a:xfrm>
          <a:prstGeom prst="rect">
            <a:avLst/>
          </a:prstGeom>
          <a:noFill/>
        </p:spPr>
        <p:txBody>
          <a:bodyPr wrap="square" rtlCol="0">
            <a:spAutoFit/>
          </a:bodyPr>
          <a:lstStyle/>
          <a:p>
            <a:pPr rtl="0"/>
            <a:r>
              <a:rPr lang="mn">
                <a:solidFill>
                  <a:srgbClr val="FF0000"/>
                </a:solidFill>
                <a:latin typeface="Arial" panose="020B0604020202020204" pitchFamily="34" charset="0"/>
                <a:ea typeface="ＭＳ ゴシック" panose="020B0609070205080204" pitchFamily="49" charset="-128"/>
              </a:rPr>
              <a:t>④</a:t>
            </a:r>
          </a:p>
        </p:txBody>
      </p:sp>
      <p:sp>
        <p:nvSpPr>
          <p:cNvPr id="23" name="テキスト ボックス 22">
            <a:extLst>
              <a:ext uri="{FF2B5EF4-FFF2-40B4-BE49-F238E27FC236}">
                <a16:creationId xmlns:a16="http://schemas.microsoft.com/office/drawing/2014/main" id="{1D2471CB-90B6-4E62-A44B-C45B1F68EF59}"/>
              </a:ext>
            </a:extLst>
          </p:cNvPr>
          <p:cNvSpPr txBox="1"/>
          <p:nvPr/>
        </p:nvSpPr>
        <p:spPr>
          <a:xfrm>
            <a:off x="6623991" y="3244334"/>
            <a:ext cx="286247" cy="369332"/>
          </a:xfrm>
          <a:prstGeom prst="rect">
            <a:avLst/>
          </a:prstGeom>
          <a:noFill/>
        </p:spPr>
        <p:txBody>
          <a:bodyPr wrap="square" rtlCol="0">
            <a:spAutoFit/>
          </a:bodyPr>
          <a:lstStyle/>
          <a:p>
            <a:pPr rtl="0"/>
            <a:r>
              <a:rPr lang="mn">
                <a:solidFill>
                  <a:srgbClr val="FF0000"/>
                </a:solidFill>
                <a:latin typeface="Arial" panose="020B0604020202020204" pitchFamily="34" charset="0"/>
                <a:ea typeface="ＭＳ ゴシック" panose="020B0609070205080204" pitchFamily="49" charset="-128"/>
              </a:rPr>
              <a:t>⑤</a:t>
            </a:r>
          </a:p>
        </p:txBody>
      </p:sp>
      <p:sp>
        <p:nvSpPr>
          <p:cNvPr id="24" name="テキスト ボックス 23">
            <a:extLst>
              <a:ext uri="{FF2B5EF4-FFF2-40B4-BE49-F238E27FC236}">
                <a16:creationId xmlns:a16="http://schemas.microsoft.com/office/drawing/2014/main" id="{1D2471CB-90B6-4E62-A44B-C45B1F68EF59}"/>
              </a:ext>
            </a:extLst>
          </p:cNvPr>
          <p:cNvSpPr txBox="1"/>
          <p:nvPr/>
        </p:nvSpPr>
        <p:spPr>
          <a:xfrm>
            <a:off x="6623991" y="4848445"/>
            <a:ext cx="286247" cy="369332"/>
          </a:xfrm>
          <a:prstGeom prst="rect">
            <a:avLst/>
          </a:prstGeom>
          <a:noFill/>
        </p:spPr>
        <p:txBody>
          <a:bodyPr wrap="square" rtlCol="0">
            <a:spAutoFit/>
          </a:bodyPr>
          <a:lstStyle/>
          <a:p>
            <a:pPr rtl="0"/>
            <a:r>
              <a:rPr lang="mn">
                <a:solidFill>
                  <a:srgbClr val="FF0000"/>
                </a:solidFill>
                <a:latin typeface="Arial" panose="020B0604020202020204" pitchFamily="34" charset="0"/>
                <a:ea typeface="ＭＳ ゴシック" panose="020B0609070205080204" pitchFamily="49" charset="-128"/>
              </a:rPr>
              <a:t>⑥</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BAACBBC2-B92C-4DD2-BA39-FD6E6532B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74" y="4222055"/>
            <a:ext cx="4067704" cy="2451600"/>
          </a:xfrm>
          <a:prstGeom prst="rect">
            <a:avLst/>
          </a:prstGeom>
        </p:spPr>
      </p:pic>
      <p:pic>
        <p:nvPicPr>
          <p:cNvPr id="3" name="図 2">
            <a:extLst>
              <a:ext uri="{FF2B5EF4-FFF2-40B4-BE49-F238E27FC236}">
                <a16:creationId xmlns:a16="http://schemas.microsoft.com/office/drawing/2014/main" id="{B332F91D-967F-49DE-90E0-C1C132BF6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054" y="1196752"/>
            <a:ext cx="1757255" cy="3918618"/>
          </a:xfrm>
          <a:prstGeom prst="rect">
            <a:avLst/>
          </a:prstGeom>
        </p:spPr>
      </p:pic>
      <p:sp>
        <p:nvSpPr>
          <p:cNvPr id="9" name="Rectangle 10">
            <a:extLst>
              <a:ext uri="{FF2B5EF4-FFF2-40B4-BE49-F238E27FC236}">
                <a16:creationId xmlns:a16="http://schemas.microsoft.com/office/drawing/2014/main" id="{FFF87B68-49BE-48BF-83D2-B4153D30BA3F}"/>
              </a:ext>
            </a:extLst>
          </p:cNvPr>
          <p:cNvSpPr>
            <a:spLocks noChangeArrowheads="1"/>
          </p:cNvSpPr>
          <p:nvPr/>
        </p:nvSpPr>
        <p:spPr bwMode="auto">
          <a:xfrm>
            <a:off x="328092" y="139396"/>
            <a:ext cx="8487816" cy="646331"/>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mn" sz="1600" b="1" dirty="0">
                <a:solidFill>
                  <a:schemeClr val="bg1"/>
                </a:solidFill>
                <a:latin typeface="Arial" panose="020B0604020202020204" pitchFamily="34" charset="0"/>
                <a:ea typeface="ＭＳ ゴシック" panose="020B0609070205080204" pitchFamily="49" charset="-128"/>
                <a:cs typeface="Arial" charset="0"/>
              </a:rPr>
              <a:t>Анхаарах гол зүйлс 3: (1) Ажлын байран дахь аюулгүй байдал нь ажлын хувцсаа зөв өмсөхөөс эхэлнэ.</a:t>
            </a:r>
            <a:endParaRPr lang="ja-JP" altLang="en-US" sz="1600" b="1" dirty="0">
              <a:solidFill>
                <a:schemeClr val="bg1"/>
              </a:solidFill>
              <a:latin typeface="Arial" panose="020B0604020202020204" pitchFamily="34" charset="0"/>
              <a:ea typeface="ＭＳ ゴシック" panose="020B0609070205080204" pitchFamily="49" charset="-128"/>
              <a:cs typeface="Arial" charset="0"/>
            </a:endParaRPr>
          </a:p>
        </p:txBody>
      </p:sp>
      <p:sp>
        <p:nvSpPr>
          <p:cNvPr id="6" name="テキスト ボックス 5">
            <a:extLst>
              <a:ext uri="{FF2B5EF4-FFF2-40B4-BE49-F238E27FC236}">
                <a16:creationId xmlns:a16="http://schemas.microsoft.com/office/drawing/2014/main" id="{39E1159D-069D-442B-8D13-2450DCB8CACB}"/>
              </a:ext>
            </a:extLst>
          </p:cNvPr>
          <p:cNvSpPr txBox="1"/>
          <p:nvPr/>
        </p:nvSpPr>
        <p:spPr>
          <a:xfrm>
            <a:off x="5562262" y="1102253"/>
            <a:ext cx="3404814" cy="646331"/>
          </a:xfrm>
          <a:prstGeom prst="rect">
            <a:avLst/>
          </a:prstGeom>
          <a:noFill/>
        </p:spPr>
        <p:txBody>
          <a:bodyPr wrap="square" lIns="0" tIns="0" rIns="0" bIns="0" rtlCol="0">
            <a:spAutoFit/>
          </a:bodyPr>
          <a:lstStyle/>
          <a:p>
            <a:pPr marL="87313" indent="-87313" rtl="0"/>
            <a:r>
              <a:rPr lang="mn" sz="1400" dirty="0">
                <a:latin typeface="Arial" panose="020B0604020202020204" pitchFamily="34" charset="0"/>
                <a:ea typeface="ＭＳ ゴシック" panose="020B0609070205080204" pitchFamily="49" charset="-128"/>
                <a:sym typeface="Wingdings 2" panose="05020102010507070707" pitchFamily="18" charset="2"/>
              </a:rPr>
              <a:t>	</a:t>
            </a:r>
            <a:r>
              <a:rPr lang="mn" sz="1400" dirty="0">
                <a:latin typeface="Arial" panose="020B0604020202020204" pitchFamily="34" charset="0"/>
                <a:ea typeface="ＭＳ ゴシック" panose="020B0609070205080204" pitchFamily="49" charset="-128"/>
              </a:rPr>
              <a:t>Хамгаалалтын малгай өмсөж, эрүүний оосрыг чангалсан уу? (Алчуураар толгойгоо ороох гэх мэт өөр зүйлийг доор нь өмсөж болохгүй.)</a:t>
            </a:r>
          </a:p>
        </p:txBody>
      </p:sp>
      <p:sp>
        <p:nvSpPr>
          <p:cNvPr id="16" name="テキスト ボックス 15">
            <a:extLst>
              <a:ext uri="{FF2B5EF4-FFF2-40B4-BE49-F238E27FC236}">
                <a16:creationId xmlns:a16="http://schemas.microsoft.com/office/drawing/2014/main" id="{42141FD2-61C2-4922-BE19-B25DD49D71E3}"/>
              </a:ext>
            </a:extLst>
          </p:cNvPr>
          <p:cNvSpPr txBox="1"/>
          <p:nvPr/>
        </p:nvSpPr>
        <p:spPr>
          <a:xfrm>
            <a:off x="5562262" y="1966349"/>
            <a:ext cx="3048980" cy="430887"/>
          </a:xfrm>
          <a:prstGeom prst="rect">
            <a:avLst/>
          </a:prstGeom>
          <a:noFill/>
        </p:spPr>
        <p:txBody>
          <a:bodyPr wrap="square" lIns="0" tIns="0" rIns="0" bIns="0" rtlCol="0">
            <a:spAutoFit/>
          </a:bodyPr>
          <a:lstStyle/>
          <a:p>
            <a:pPr marL="92075" indent="-92075" rtl="0"/>
            <a:r>
              <a:rPr lang="mn" sz="1400">
                <a:latin typeface="Arial" panose="020B0604020202020204" pitchFamily="34" charset="0"/>
                <a:ea typeface="ＭＳ ゴシック" panose="020B0609070205080204" pitchFamily="49" charset="-128"/>
                <a:sym typeface="Wingdings 2" panose="05020102010507070707" pitchFamily="18" charset="2"/>
              </a:rPr>
              <a:t>	</a:t>
            </a:r>
            <a:r>
              <a:rPr lang="mn" sz="1400">
                <a:latin typeface="Arial" panose="020B0604020202020204" pitchFamily="34" charset="0"/>
                <a:ea typeface="ＭＳ ゴシック" panose="020B0609070205080204" pitchFamily="49" charset="-128"/>
              </a:rPr>
              <a:t>Хүзүүгээ алчуураар ороосон уу?</a:t>
            </a:r>
          </a:p>
        </p:txBody>
      </p:sp>
      <p:sp>
        <p:nvSpPr>
          <p:cNvPr id="17" name="テキスト ボックス 16">
            <a:extLst>
              <a:ext uri="{FF2B5EF4-FFF2-40B4-BE49-F238E27FC236}">
                <a16:creationId xmlns:a16="http://schemas.microsoft.com/office/drawing/2014/main" id="{83C33FA3-BECD-4F5C-9A81-E3A02A35FD7D}"/>
              </a:ext>
            </a:extLst>
          </p:cNvPr>
          <p:cNvSpPr txBox="1"/>
          <p:nvPr/>
        </p:nvSpPr>
        <p:spPr>
          <a:xfrm>
            <a:off x="5562262" y="2398397"/>
            <a:ext cx="3581738" cy="184666"/>
          </a:xfrm>
          <a:prstGeom prst="rect">
            <a:avLst/>
          </a:prstGeom>
          <a:noFill/>
        </p:spPr>
        <p:txBody>
          <a:bodyPr wrap="square" lIns="0" tIns="0" rIns="0" bIns="0" rtlCol="0">
            <a:spAutoFit/>
          </a:bodyPr>
          <a:lstStyle/>
          <a:p>
            <a:pPr marL="92075" indent="-92075" rtl="0"/>
            <a:r>
              <a:rPr lang="mn" sz="1200" dirty="0">
                <a:latin typeface="Arial" panose="020B0604020202020204" pitchFamily="34" charset="0"/>
                <a:ea typeface="ＭＳ ゴシック" panose="020B0609070205080204" pitchFamily="49" charset="-128"/>
                <a:sym typeface="Wingdings 2" panose="05020102010507070707" pitchFamily="18" charset="2"/>
              </a:rPr>
              <a:t>	</a:t>
            </a:r>
            <a:r>
              <a:rPr lang="mn" sz="1200" dirty="0">
                <a:latin typeface="Arial" panose="020B0604020202020204" pitchFamily="34" charset="0"/>
                <a:ea typeface="ＭＳ ゴシック" panose="020B0609070205080204" pitchFamily="49" charset="-128"/>
              </a:rPr>
              <a:t>Ажлын хувцас урагдаж, хуучирсан байна уу?</a:t>
            </a:r>
          </a:p>
        </p:txBody>
      </p:sp>
      <p:sp>
        <p:nvSpPr>
          <p:cNvPr id="25" name="テキスト ボックス 24">
            <a:extLst>
              <a:ext uri="{FF2B5EF4-FFF2-40B4-BE49-F238E27FC236}">
                <a16:creationId xmlns:a16="http://schemas.microsoft.com/office/drawing/2014/main" id="{0E1E5B42-BA69-47A5-A0F8-E279A5492B03}"/>
              </a:ext>
            </a:extLst>
          </p:cNvPr>
          <p:cNvSpPr txBox="1"/>
          <p:nvPr/>
        </p:nvSpPr>
        <p:spPr>
          <a:xfrm>
            <a:off x="5562262" y="2758437"/>
            <a:ext cx="2757364" cy="215444"/>
          </a:xfrm>
          <a:prstGeom prst="rect">
            <a:avLst/>
          </a:prstGeom>
          <a:noFill/>
        </p:spPr>
        <p:txBody>
          <a:bodyPr wrap="square" lIns="0" tIns="0" rIns="0" bIns="0" rtlCol="0">
            <a:spAutoFit/>
          </a:bodyPr>
          <a:lstStyle/>
          <a:p>
            <a:pPr marL="92075" indent="-92075" rtl="0"/>
            <a:r>
              <a:rPr lang="mn" sz="1400" dirty="0">
                <a:latin typeface="Arial" panose="020B0604020202020204" pitchFamily="34" charset="0"/>
                <a:ea typeface="ＭＳ ゴシック" panose="020B0609070205080204" pitchFamily="49" charset="-128"/>
                <a:sym typeface="Wingdings 2" panose="05020102010507070707" pitchFamily="18" charset="2"/>
              </a:rPr>
              <a:t>	</a:t>
            </a:r>
            <a:r>
              <a:rPr lang="mn" sz="1400" dirty="0">
                <a:latin typeface="Arial" panose="020B0604020202020204" pitchFamily="34" charset="0"/>
                <a:ea typeface="ＭＳ ゴシック" panose="020B0609070205080204" pitchFamily="49" charset="-128"/>
              </a:rPr>
              <a:t>Ханцуйн амыг хумьсан уу?</a:t>
            </a:r>
          </a:p>
        </p:txBody>
      </p:sp>
      <p:sp>
        <p:nvSpPr>
          <p:cNvPr id="26" name="テキスト ボックス 25">
            <a:extLst>
              <a:ext uri="{FF2B5EF4-FFF2-40B4-BE49-F238E27FC236}">
                <a16:creationId xmlns:a16="http://schemas.microsoft.com/office/drawing/2014/main" id="{1A9A6FA5-1D03-4250-8245-CDB321D02420}"/>
              </a:ext>
            </a:extLst>
          </p:cNvPr>
          <p:cNvSpPr txBox="1"/>
          <p:nvPr/>
        </p:nvSpPr>
        <p:spPr>
          <a:xfrm>
            <a:off x="5562262" y="3190485"/>
            <a:ext cx="3242948" cy="646331"/>
          </a:xfrm>
          <a:prstGeom prst="rect">
            <a:avLst/>
          </a:prstGeom>
          <a:noFill/>
        </p:spPr>
        <p:txBody>
          <a:bodyPr wrap="square" lIns="0" tIns="0" rIns="0" bIns="0" rtlCol="0">
            <a:spAutoFit/>
          </a:bodyPr>
          <a:lstStyle/>
          <a:p>
            <a:pPr marL="87313" indent="-87313" rtl="0"/>
            <a:r>
              <a:rPr lang="mn" sz="1400" dirty="0">
                <a:latin typeface="Arial" panose="020B0604020202020204" pitchFamily="34" charset="0"/>
                <a:ea typeface="ＭＳ ゴシック" panose="020B0609070205080204" pitchFamily="49" charset="-128"/>
                <a:sym typeface="Wingdings 2" panose="05020102010507070707" pitchFamily="18" charset="2"/>
              </a:rPr>
              <a:t>	</a:t>
            </a:r>
            <a:r>
              <a:rPr lang="mn" sz="1400" dirty="0">
                <a:latin typeface="Arial" panose="020B0604020202020204" pitchFamily="34" charset="0"/>
                <a:ea typeface="ＭＳ ゴシック" panose="020B0609070205080204" pitchFamily="49" charset="-128"/>
              </a:rPr>
              <a:t>Хамгаалалтын бүс зүүсэн үү (2 м ба түүнээс дээш өндөрт хамгаалалтын бүс ашиглана)?</a:t>
            </a:r>
          </a:p>
        </p:txBody>
      </p:sp>
      <p:sp>
        <p:nvSpPr>
          <p:cNvPr id="28" name="テキスト ボックス 27">
            <a:extLst>
              <a:ext uri="{FF2B5EF4-FFF2-40B4-BE49-F238E27FC236}">
                <a16:creationId xmlns:a16="http://schemas.microsoft.com/office/drawing/2014/main" id="{54CBAE74-727F-4582-9ECE-A691A31062A8}"/>
              </a:ext>
            </a:extLst>
          </p:cNvPr>
          <p:cNvSpPr txBox="1"/>
          <p:nvPr/>
        </p:nvSpPr>
        <p:spPr>
          <a:xfrm>
            <a:off x="5562262" y="5445224"/>
            <a:ext cx="3404814" cy="430887"/>
          </a:xfrm>
          <a:prstGeom prst="rect">
            <a:avLst/>
          </a:prstGeom>
          <a:noFill/>
        </p:spPr>
        <p:txBody>
          <a:bodyPr wrap="square" lIns="0" tIns="0" rIns="0" bIns="0" rtlCol="0">
            <a:spAutoFit/>
          </a:bodyPr>
          <a:lstStyle/>
          <a:p>
            <a:pPr marL="87313" indent="-87313" rtl="0"/>
            <a:r>
              <a:rPr lang="mn" sz="1400">
                <a:solidFill>
                  <a:srgbClr val="FF0000"/>
                </a:solidFill>
                <a:latin typeface="Arial" panose="020B0604020202020204" pitchFamily="34" charset="0"/>
                <a:ea typeface="ＭＳ ゴシック" panose="020B0609070205080204" pitchFamily="49" charset="-128"/>
              </a:rPr>
              <a:t>* </a:t>
            </a:r>
            <a:r>
              <a:rPr lang="mn" sz="1400">
                <a:latin typeface="Arial" panose="020B0604020202020204" pitchFamily="34" charset="0"/>
                <a:ea typeface="ＭＳ ゴシック" panose="020B0609070205080204" pitchFamily="49" charset="-128"/>
              </a:rPr>
              <a:t>Хуулийг шинэчлэн найруулснаар "хамгаалалтын бүс" -ийг  "унахаас хамгаалах систем (тоноглол)" гэж өөрчилсөн.</a:t>
            </a:r>
          </a:p>
        </p:txBody>
      </p:sp>
      <p:cxnSp>
        <p:nvCxnSpPr>
          <p:cNvPr id="12" name="直線矢印コネクタ 11">
            <a:extLst>
              <a:ext uri="{FF2B5EF4-FFF2-40B4-BE49-F238E27FC236}">
                <a16:creationId xmlns:a16="http://schemas.microsoft.com/office/drawing/2014/main" id="{6B6CB1FD-91A9-4478-B9A8-EC55DFD0004B}"/>
              </a:ext>
            </a:extLst>
          </p:cNvPr>
          <p:cNvCxnSpPr>
            <a:cxnSpLocks/>
          </p:cNvCxnSpPr>
          <p:nvPr/>
        </p:nvCxnSpPr>
        <p:spPr>
          <a:xfrm flipH="1">
            <a:off x="4860032" y="1268760"/>
            <a:ext cx="573476" cy="144016"/>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CDCB074-3E9E-414B-947F-12E31BCD4CDA}"/>
              </a:ext>
            </a:extLst>
          </p:cNvPr>
          <p:cNvCxnSpPr>
            <a:cxnSpLocks/>
          </p:cNvCxnSpPr>
          <p:nvPr/>
        </p:nvCxnSpPr>
        <p:spPr>
          <a:xfrm flipH="1">
            <a:off x="5004048" y="2060848"/>
            <a:ext cx="42946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A7ABA89-15AC-4836-B9CF-265F07F99F9B}"/>
              </a:ext>
            </a:extLst>
          </p:cNvPr>
          <p:cNvCxnSpPr>
            <a:cxnSpLocks/>
          </p:cNvCxnSpPr>
          <p:nvPr/>
        </p:nvCxnSpPr>
        <p:spPr>
          <a:xfrm flipH="1">
            <a:off x="5366678" y="249289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C66725C-9738-4D11-8F32-A6FDE53C8C3E}"/>
              </a:ext>
            </a:extLst>
          </p:cNvPr>
          <p:cNvCxnSpPr>
            <a:cxnSpLocks/>
          </p:cNvCxnSpPr>
          <p:nvPr/>
        </p:nvCxnSpPr>
        <p:spPr>
          <a:xfrm flipH="1">
            <a:off x="5366678" y="285293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3CC7527A-FFF7-4B01-BCE8-3F08102A572B}"/>
              </a:ext>
            </a:extLst>
          </p:cNvPr>
          <p:cNvCxnSpPr>
            <a:cxnSpLocks/>
          </p:cNvCxnSpPr>
          <p:nvPr/>
        </p:nvCxnSpPr>
        <p:spPr>
          <a:xfrm flipH="1">
            <a:off x="5366678" y="3284984"/>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2C8F98F6-FE74-4DD0-8EEB-B6C26244A22C}"/>
              </a:ext>
            </a:extLst>
          </p:cNvPr>
          <p:cNvSpPr txBox="1"/>
          <p:nvPr/>
        </p:nvSpPr>
        <p:spPr>
          <a:xfrm>
            <a:off x="5562262" y="4477918"/>
            <a:ext cx="3242948" cy="215444"/>
          </a:xfrm>
          <a:prstGeom prst="rect">
            <a:avLst/>
          </a:prstGeom>
          <a:noFill/>
        </p:spPr>
        <p:txBody>
          <a:bodyPr wrap="square" lIns="0" tIns="0" rIns="0" bIns="0" rtlCol="0">
            <a:spAutoFit/>
          </a:bodyPr>
          <a:lstStyle/>
          <a:p>
            <a:pPr marL="87313" indent="-87313" rtl="0"/>
            <a:r>
              <a:rPr lang="mn" sz="1400">
                <a:latin typeface="Arial" panose="020B0604020202020204" pitchFamily="34" charset="0"/>
                <a:ea typeface="ＭＳ ゴシック" panose="020B0609070205080204" pitchFamily="49" charset="-128"/>
                <a:sym typeface="Wingdings 2" panose="05020102010507070707" pitchFamily="18" charset="2"/>
              </a:rPr>
              <a:t>	</a:t>
            </a:r>
            <a:r>
              <a:rPr lang="mn" sz="1400">
                <a:latin typeface="Arial" panose="020B0604020202020204" pitchFamily="34" charset="0"/>
                <a:ea typeface="ＭＳ ゴシック" panose="020B0609070205080204" pitchFamily="49" charset="-128"/>
              </a:rPr>
              <a:t>Хамгаалалтын гутал өмссөн үү?</a:t>
            </a:r>
            <a:endParaRPr kumimoji="1" lang="en-US" altLang="ja-JP" sz="1400" dirty="0">
              <a:latin typeface="Arial" panose="020B0604020202020204" pitchFamily="34" charset="0"/>
              <a:ea typeface="ＭＳ ゴシック" panose="020B0609070205080204" pitchFamily="49" charset="-128"/>
            </a:endParaRPr>
          </a:p>
        </p:txBody>
      </p:sp>
      <p:cxnSp>
        <p:nvCxnSpPr>
          <p:cNvPr id="37" name="直線矢印コネクタ 36">
            <a:extLst>
              <a:ext uri="{FF2B5EF4-FFF2-40B4-BE49-F238E27FC236}">
                <a16:creationId xmlns:a16="http://schemas.microsoft.com/office/drawing/2014/main" id="{E1627573-6236-4BB7-BB03-EA21B23CC5AD}"/>
              </a:ext>
            </a:extLst>
          </p:cNvPr>
          <p:cNvCxnSpPr>
            <a:cxnSpLocks/>
          </p:cNvCxnSpPr>
          <p:nvPr/>
        </p:nvCxnSpPr>
        <p:spPr>
          <a:xfrm flipH="1">
            <a:off x="5170617" y="4659260"/>
            <a:ext cx="288032" cy="60258"/>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3590528" y="6448251"/>
            <a:ext cx="2133600" cy="365125"/>
          </a:xfrm>
        </p:spPr>
        <p:txBody>
          <a:bodyPr rtlCol="0"/>
          <a:lstStyle/>
          <a:p>
            <a:pPr algn="ctr" rtl="0"/>
            <a:fld id="{94AA4217-AB25-474B-8523-140E3806D2F1}" type="slidenum">
              <a:rPr kumimoji="1" lang="ja-JP" altLang="en-US" smtClean="0">
                <a:latin typeface="Arial" panose="020B0604020202020204" pitchFamily="34" charset="0"/>
                <a:ea typeface="ＭＳ ゴシック" panose="020B0609070205080204" pitchFamily="49" charset="-128"/>
              </a:rPr>
              <a:pPr algn="ctr"/>
              <a:t>9</a:t>
            </a:fld>
            <a:endParaRPr kumimoji="1" lang="ja-JP" altLang="en-US" dirty="0">
              <a:latin typeface="Arial" panose="020B0604020202020204" pitchFamily="34" charset="0"/>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0F54CF53-EBF9-4B6B-A8A2-180EF4DB8A17}"/>
              </a:ext>
            </a:extLst>
          </p:cNvPr>
          <p:cNvSpPr txBox="1"/>
          <p:nvPr/>
        </p:nvSpPr>
        <p:spPr>
          <a:xfrm>
            <a:off x="166542" y="4922696"/>
            <a:ext cx="412978" cy="196977"/>
          </a:xfrm>
          <a:prstGeom prst="rect">
            <a:avLst/>
          </a:prstGeom>
          <a:noFill/>
        </p:spPr>
        <p:txBody>
          <a:bodyPr vert="horz" wrap="square" lIns="0" tIns="0" rIns="0" bIns="0" rtlCol="0">
            <a:spAutoFit/>
          </a:bodyPr>
          <a:lstStyle/>
          <a:p>
            <a:pPr algn="ctr" rtl="0">
              <a:lnSpc>
                <a:spcPct val="80000"/>
              </a:lnSpc>
            </a:pPr>
            <a:r>
              <a:rPr lang="mn" sz="800">
                <a:latin typeface="Arial" panose="020B0604020202020204" pitchFamily="34" charset="0"/>
                <a:ea typeface="ＭＳ ゴシック" panose="020B0609070205080204" pitchFamily="49" charset="-128"/>
              </a:rPr>
              <a:t>Цээжний бүс</a:t>
            </a:r>
            <a:endParaRPr kumimoji="1" lang="ja-JP" altLang="en-US" sz="800" dirty="0">
              <a:latin typeface="Arial" panose="020B0604020202020204" pitchFamily="34" charset="0"/>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77FCB94E-9199-423E-9425-D0281A4814A8}"/>
              </a:ext>
            </a:extLst>
          </p:cNvPr>
          <p:cNvSpPr txBox="1"/>
          <p:nvPr/>
        </p:nvSpPr>
        <p:spPr>
          <a:xfrm>
            <a:off x="1286888" y="4606136"/>
            <a:ext cx="472817" cy="246221"/>
          </a:xfrm>
          <a:prstGeom prst="rect">
            <a:avLst/>
          </a:prstGeom>
          <a:noFill/>
        </p:spPr>
        <p:txBody>
          <a:bodyPr vert="horz" wrap="square" lIns="0" tIns="0" rIns="0" bIns="0" rtlCol="0">
            <a:spAutoFit/>
          </a:bodyPr>
          <a:lstStyle/>
          <a:p>
            <a:pPr algn="ctr" rtl="0"/>
            <a:r>
              <a:rPr lang="mn" sz="800">
                <a:latin typeface="Arial" panose="020B0604020202020204" pitchFamily="34" charset="0"/>
                <a:ea typeface="ＭＳ ゴシック" panose="020B0609070205080204" pitchFamily="49" charset="-128"/>
              </a:rPr>
              <a:t>Мөрийн бүс</a:t>
            </a:r>
            <a:endParaRPr kumimoji="1" lang="ja-JP" altLang="en-US" sz="800" dirty="0">
              <a:latin typeface="Arial" panose="020B0604020202020204" pitchFamily="34" charset="0"/>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8832ACFC-6E45-4484-AC61-021C409CE487}"/>
              </a:ext>
            </a:extLst>
          </p:cNvPr>
          <p:cNvSpPr txBox="1"/>
          <p:nvPr/>
        </p:nvSpPr>
        <p:spPr>
          <a:xfrm>
            <a:off x="1547664" y="5295487"/>
            <a:ext cx="288032" cy="246221"/>
          </a:xfrm>
          <a:prstGeom prst="rect">
            <a:avLst/>
          </a:prstGeom>
          <a:noFill/>
        </p:spPr>
        <p:txBody>
          <a:bodyPr vert="horz" wrap="square" lIns="0" tIns="0" rIns="0" bIns="0" rtlCol="0">
            <a:spAutoFit/>
          </a:bodyPr>
          <a:lstStyle/>
          <a:p>
            <a:pPr algn="ctr" rtl="0"/>
            <a:r>
              <a:rPr lang="mn" sz="800">
                <a:latin typeface="Arial" panose="020B0604020202020204" pitchFamily="34" charset="0"/>
                <a:ea typeface="ＭＳ ゴシック" panose="020B0609070205080204" pitchFamily="49" charset="-128"/>
              </a:rPr>
              <a:t>Бэлхүүсний бүс</a:t>
            </a:r>
            <a:endParaRPr kumimoji="1" lang="ja-JP" altLang="en-US" sz="800" dirty="0">
              <a:latin typeface="Arial" panose="020B0604020202020204" pitchFamily="34" charset="0"/>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F4090F2C-140A-4AEF-833C-00339D798211}"/>
              </a:ext>
            </a:extLst>
          </p:cNvPr>
          <p:cNvSpPr txBox="1"/>
          <p:nvPr/>
        </p:nvSpPr>
        <p:spPr>
          <a:xfrm>
            <a:off x="1308096" y="6351131"/>
            <a:ext cx="404792" cy="246221"/>
          </a:xfrm>
          <a:prstGeom prst="rect">
            <a:avLst/>
          </a:prstGeom>
          <a:noFill/>
        </p:spPr>
        <p:txBody>
          <a:bodyPr vert="horz" wrap="square" lIns="0" tIns="0" rIns="0" bIns="0" rtlCol="0">
            <a:spAutoFit/>
          </a:bodyPr>
          <a:lstStyle/>
          <a:p>
            <a:pPr algn="ctr" rtl="0"/>
            <a:r>
              <a:rPr lang="mn" sz="800">
                <a:latin typeface="Arial" panose="020B0604020202020204" pitchFamily="34" charset="0"/>
                <a:ea typeface="ＭＳ ゴシック" panose="020B0609070205080204" pitchFamily="49" charset="-128"/>
              </a:rPr>
              <a:t>Гуяны бүс</a:t>
            </a:r>
            <a:endParaRPr kumimoji="1" lang="ja-JP" altLang="en-US" sz="800" dirty="0">
              <a:latin typeface="Arial" panose="020B0604020202020204" pitchFamily="34" charset="0"/>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EF2E2AFF-CC0D-466A-8508-C3E8FB39B27B}"/>
              </a:ext>
            </a:extLst>
          </p:cNvPr>
          <p:cNvSpPr txBox="1"/>
          <p:nvPr/>
        </p:nvSpPr>
        <p:spPr>
          <a:xfrm>
            <a:off x="2675718" y="4898073"/>
            <a:ext cx="828000" cy="123111"/>
          </a:xfrm>
          <a:prstGeom prst="rect">
            <a:avLst/>
          </a:prstGeom>
          <a:noFill/>
        </p:spPr>
        <p:txBody>
          <a:bodyPr vert="horz" lIns="0" tIns="0" rIns="0" bIns="0" rtlCol="0">
            <a:spAutoFit/>
          </a:bodyPr>
          <a:lstStyle/>
          <a:p>
            <a:pPr rtl="0"/>
            <a:r>
              <a:rPr lang="mn" sz="800">
                <a:latin typeface="Arial" panose="020B0604020202020204" pitchFamily="34" charset="0"/>
                <a:ea typeface="ＭＳ ゴシック" panose="020B0609070205080204" pitchFamily="49" charset="-128"/>
              </a:rPr>
              <a:t>D-цагираг</a:t>
            </a:r>
            <a:endParaRPr kumimoji="1" lang="ja-JP" altLang="en-US" sz="800" dirty="0">
              <a:latin typeface="Arial" panose="020B0604020202020204" pitchFamily="34" charset="0"/>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943D4AC4-8AE2-4FCB-8BA8-143C904974A4}"/>
              </a:ext>
            </a:extLst>
          </p:cNvPr>
          <p:cNvSpPr txBox="1"/>
          <p:nvPr/>
        </p:nvSpPr>
        <p:spPr>
          <a:xfrm>
            <a:off x="3161101" y="5093678"/>
            <a:ext cx="247039" cy="107722"/>
          </a:xfrm>
          <a:prstGeom prst="rect">
            <a:avLst/>
          </a:prstGeom>
          <a:noFill/>
        </p:spPr>
        <p:txBody>
          <a:bodyPr vert="horz" wrap="square" lIns="0" tIns="0" rIns="0" bIns="0" rtlCol="0">
            <a:spAutoFit/>
          </a:bodyPr>
          <a:lstStyle/>
          <a:p>
            <a:pPr algn="ctr" rtl="0"/>
            <a:r>
              <a:rPr lang="mn" sz="700">
                <a:latin typeface="Arial" panose="020B0604020202020204" pitchFamily="34" charset="0"/>
                <a:ea typeface="ＭＳ ゴシック" panose="020B0609070205080204" pitchFamily="49" charset="-128"/>
              </a:rPr>
              <a:t>Дэгээ</a:t>
            </a:r>
            <a:endParaRPr kumimoji="1" lang="ja-JP" altLang="en-US" sz="700" dirty="0">
              <a:latin typeface="Arial" panose="020B0604020202020204" pitchFamily="34" charset="0"/>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7D0C5537-5409-46A5-BAAC-5AE2CB0F94C3}"/>
              </a:ext>
            </a:extLst>
          </p:cNvPr>
          <p:cNvSpPr txBox="1"/>
          <p:nvPr/>
        </p:nvSpPr>
        <p:spPr>
          <a:xfrm>
            <a:off x="3554114" y="5292072"/>
            <a:ext cx="585838" cy="246221"/>
          </a:xfrm>
          <a:prstGeom prst="rect">
            <a:avLst/>
          </a:prstGeom>
          <a:solidFill>
            <a:srgbClr val="039A45"/>
          </a:solidFill>
        </p:spPr>
        <p:txBody>
          <a:bodyPr vert="horz" wrap="square" lIns="0" tIns="0" rIns="0" bIns="0" rtlCol="0">
            <a:spAutoFit/>
          </a:bodyPr>
          <a:lstStyle/>
          <a:p>
            <a:pPr algn="ctr" rtl="0"/>
            <a:r>
              <a:rPr lang="mn" sz="800">
                <a:solidFill>
                  <a:schemeClr val="bg1"/>
                </a:solidFill>
                <a:latin typeface="Arial" panose="020B0604020202020204" pitchFamily="34" charset="0"/>
                <a:ea typeface="ＭＳ ゴシック" panose="020B0609070205080204" pitchFamily="49" charset="-128"/>
              </a:rPr>
              <a:t>Оосор (давхар)</a:t>
            </a:r>
            <a:endParaRPr kumimoji="1" lang="ja-JP" altLang="en-US" sz="800" dirty="0">
              <a:solidFill>
                <a:schemeClr val="bg1"/>
              </a:solidFill>
              <a:latin typeface="Arial" panose="020B0604020202020204" pitchFamily="34" charset="0"/>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7D8F17FE-A231-4CB2-81AC-8F71EF6B8C64}"/>
              </a:ext>
            </a:extLst>
          </p:cNvPr>
          <p:cNvSpPr txBox="1"/>
          <p:nvPr/>
        </p:nvSpPr>
        <p:spPr>
          <a:xfrm>
            <a:off x="3011955" y="5592531"/>
            <a:ext cx="472713" cy="172355"/>
          </a:xfrm>
          <a:prstGeom prst="rect">
            <a:avLst/>
          </a:prstGeom>
          <a:noFill/>
        </p:spPr>
        <p:txBody>
          <a:bodyPr vert="horz" wrap="square" lIns="0" tIns="0" rIns="0" bIns="0" rtlCol="0">
            <a:spAutoFit/>
          </a:bodyPr>
          <a:lstStyle/>
          <a:p>
            <a:pPr algn="ctr" rtl="0">
              <a:lnSpc>
                <a:spcPct val="80000"/>
              </a:lnSpc>
            </a:pPr>
            <a:r>
              <a:rPr lang="mn" sz="700">
                <a:latin typeface="Arial" panose="020B0604020202020204" pitchFamily="34" charset="0"/>
                <a:ea typeface="ＭＳ ゴシック" panose="020B0609070205080204" pitchFamily="49" charset="-128"/>
              </a:rPr>
              <a:t>Амортизатор</a:t>
            </a:r>
            <a:endParaRPr kumimoji="1" lang="ja-JP" altLang="en-US" sz="700" dirty="0">
              <a:latin typeface="Arial" panose="020B0604020202020204" pitchFamily="34" charset="0"/>
              <a:ea typeface="ＭＳ ゴシック" panose="020B0609070205080204" pitchFamily="49" charset="-128"/>
            </a:endParaRPr>
          </a:p>
        </p:txBody>
      </p:sp>
      <p:sp>
        <p:nvSpPr>
          <p:cNvPr id="19" name="テキスト ボックス 18">
            <a:extLst>
              <a:ext uri="{FF2B5EF4-FFF2-40B4-BE49-F238E27FC236}">
                <a16:creationId xmlns:a16="http://schemas.microsoft.com/office/drawing/2014/main" id="{8ED429CB-CD73-4707-8B0C-393AA5041003}"/>
              </a:ext>
            </a:extLst>
          </p:cNvPr>
          <p:cNvSpPr txBox="1"/>
          <p:nvPr/>
        </p:nvSpPr>
        <p:spPr>
          <a:xfrm>
            <a:off x="2862054" y="6088248"/>
            <a:ext cx="828000" cy="123111"/>
          </a:xfrm>
          <a:prstGeom prst="rect">
            <a:avLst/>
          </a:prstGeom>
          <a:noFill/>
        </p:spPr>
        <p:txBody>
          <a:bodyPr vert="horz" lIns="0" tIns="0" rIns="0" bIns="0" rtlCol="0">
            <a:spAutoFit/>
          </a:bodyPr>
          <a:lstStyle/>
          <a:p>
            <a:pPr rtl="0"/>
            <a:r>
              <a:rPr lang="mn" sz="800">
                <a:latin typeface="Arial" panose="020B0604020202020204" pitchFamily="34" charset="0"/>
                <a:ea typeface="ＭＳ ゴシック" panose="020B0609070205080204" pitchFamily="49" charset="-128"/>
              </a:rPr>
              <a:t>Оосор, татлага</a:t>
            </a:r>
            <a:endParaRPr kumimoji="1" lang="ja-JP" altLang="en-US" sz="800" dirty="0">
              <a:latin typeface="Arial" panose="020B0604020202020204" pitchFamily="34" charset="0"/>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A327167B-EEE3-45DD-BA51-C1104F12F775}"/>
              </a:ext>
            </a:extLst>
          </p:cNvPr>
          <p:cNvSpPr txBox="1"/>
          <p:nvPr/>
        </p:nvSpPr>
        <p:spPr>
          <a:xfrm>
            <a:off x="2894410" y="6360580"/>
            <a:ext cx="828000" cy="123111"/>
          </a:xfrm>
          <a:prstGeom prst="rect">
            <a:avLst/>
          </a:prstGeom>
          <a:noFill/>
        </p:spPr>
        <p:txBody>
          <a:bodyPr vert="horz" lIns="0" tIns="0" rIns="0" bIns="0" rtlCol="0">
            <a:spAutoFit/>
          </a:bodyPr>
          <a:lstStyle/>
          <a:p>
            <a:pPr rtl="0"/>
            <a:r>
              <a:rPr lang="mn" sz="800">
                <a:latin typeface="Arial" panose="020B0604020202020204" pitchFamily="34" charset="0"/>
                <a:ea typeface="ＭＳ ゴシック" panose="020B0609070205080204" pitchFamily="49" charset="-128"/>
              </a:rPr>
              <a:t>Аарцагны бүс</a:t>
            </a:r>
            <a:endParaRPr kumimoji="1" lang="ja-JP" altLang="en-US" sz="800" dirty="0">
              <a:latin typeface="Arial" panose="020B0604020202020204" pitchFamily="34" charset="0"/>
              <a:ea typeface="ＭＳ ゴシック" panose="020B0609070205080204" pitchFamily="49" charset="-128"/>
            </a:endParaRPr>
          </a:p>
        </p:txBody>
      </p:sp>
      <p:sp>
        <p:nvSpPr>
          <p:cNvPr id="34" name="テキスト ボックス 33">
            <a:extLst>
              <a:ext uri="{FF2B5EF4-FFF2-40B4-BE49-F238E27FC236}">
                <a16:creationId xmlns:a16="http://schemas.microsoft.com/office/drawing/2014/main" id="{FD005DD9-78F0-4082-9530-B288F01A3B11}"/>
              </a:ext>
            </a:extLst>
          </p:cNvPr>
          <p:cNvSpPr txBox="1"/>
          <p:nvPr/>
        </p:nvSpPr>
        <p:spPr>
          <a:xfrm>
            <a:off x="1358684" y="4284043"/>
            <a:ext cx="822283" cy="196977"/>
          </a:xfrm>
          <a:prstGeom prst="rect">
            <a:avLst/>
          </a:prstGeom>
          <a:noFill/>
        </p:spPr>
        <p:txBody>
          <a:bodyPr vert="horz" wrap="square" lIns="0" tIns="0" rIns="0" bIns="0" rtlCol="0">
            <a:spAutoFit/>
          </a:bodyPr>
          <a:lstStyle/>
          <a:p>
            <a:pPr algn="ctr" rtl="0">
              <a:lnSpc>
                <a:spcPct val="80000"/>
              </a:lnSpc>
            </a:pPr>
            <a:r>
              <a:rPr lang="mn" sz="800">
                <a:latin typeface="Arial" panose="020B0604020202020204" pitchFamily="34" charset="0"/>
                <a:ea typeface="ＭＳ ゴシック" panose="020B0609070205080204" pitchFamily="49" charset="-128"/>
              </a:rPr>
              <a:t>Холбоос</a:t>
            </a:r>
            <a:endParaRPr kumimoji="1" lang="ja-JP" altLang="en-US" sz="800" dirty="0">
              <a:latin typeface="Arial" panose="020B0604020202020204" pitchFamily="34" charset="0"/>
              <a:ea typeface="ＭＳ ゴシック" panose="020B0609070205080204" pitchFamily="49" charset="-128"/>
            </a:endParaRPr>
          </a:p>
        </p:txBody>
      </p:sp>
      <mc:AlternateContent xmlns:mc="http://schemas.openxmlformats.org/markup-compatibility/2006" xmlns:a14="http://schemas.microsoft.com/office/drawing/2010/main">
        <mc:Choice Requires="a14">
          <p:sp>
            <p:nvSpPr>
              <p:cNvPr id="27" name="角丸四角形 4">
                <a:extLst>
                  <a:ext uri="{FF2B5EF4-FFF2-40B4-BE49-F238E27FC236}">
                    <a16:creationId xmlns:a16="http://schemas.microsoft.com/office/drawing/2014/main" id="{7BD35902-AC3F-441F-9CCB-BC39C907A891}"/>
                  </a:ext>
                </a:extLst>
              </p:cNvPr>
              <p:cNvSpPr/>
              <p:nvPr/>
            </p:nvSpPr>
            <p:spPr>
              <a:xfrm>
                <a:off x="223930" y="836713"/>
                <a:ext cx="3627990" cy="3312368"/>
              </a:xfrm>
              <a:prstGeom prst="roundRect">
                <a:avLst>
                  <a:gd name="adj" fmla="val 3557"/>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92075" indent="-92075" rtl="0" fontAlgn="auto">
                  <a:lnSpc>
                    <a:spcPct val="90000"/>
                  </a:lnSpc>
                  <a:spcBef>
                    <a:spcPts val="400"/>
                  </a:spcBef>
                  <a:spcAft>
                    <a:spcPts val="0"/>
                  </a:spcAft>
                  <a:defRPr/>
                </a:pPr>
                <a:r>
                  <a:rPr lang="mn" sz="12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Хамгаалалтын малгайг зөв өмсөнө:</a:t>
                </a:r>
              </a:p>
              <a:p>
                <a:pPr marL="92075" indent="-92075" rtl="0" fontAlgn="auto">
                  <a:lnSpc>
                    <a:spcPct val="90000"/>
                  </a:lnSpc>
                  <a:spcBef>
                    <a:spcPts val="400"/>
                  </a:spcBef>
                  <a:spcAft>
                    <a:spcPts val="0"/>
                  </a:spcAft>
                  <a:defRPr/>
                </a:pPr>
                <a14:m>
                  <m:oMath xmlns:m="http://schemas.openxmlformats.org/officeDocument/2006/math">
                    <m:r>
                      <a:rPr lang="en-US" sz="1200" i="1" dirty="0" smtClean="0">
                        <a:solidFill>
                          <a:schemeClr val="tx1"/>
                        </a:solidFill>
                        <a:latin typeface="Cambria Math" panose="02040503050406030204" pitchFamily="18" charset="0"/>
                        <a:ea typeface="ＭＳ ゴシック" panose="020B0609070205080204" pitchFamily="49" charset="-128"/>
                        <a:cs typeface="メイリオ" pitchFamily="50" charset="-128"/>
                        <a:sym typeface="Wingdings 2" panose="05020102010507070707" pitchFamily="18" charset="2"/>
                      </a:rPr>
                      <m:t></m:t>
                    </m:r>
                  </m:oMath>
                </a14:m>
                <a:r>
                  <a:rPr lang="mn" sz="1200" dirty="0">
                    <a:solidFill>
                      <a:schemeClr val="tx1"/>
                    </a:solidFill>
                    <a:latin typeface="Arial" panose="020B0604020202020204" pitchFamily="34" charset="0"/>
                    <a:ea typeface="ＭＳ ゴシック" panose="020B0609070205080204" pitchFamily="49" charset="-128"/>
                    <a:cs typeface="メイリオ" pitchFamily="50" charset="-128"/>
                  </a:rPr>
                  <a:t>	Эрүүний оосор сул, малгай хойшоо хазайсан эсэхийг шалгана.</a:t>
                </a:r>
                <a:endParaRPr lang="en-US" altLang="ja-JP" sz="1200"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92075" indent="-92075" rtl="0" fontAlgn="auto">
                  <a:lnSpc>
                    <a:spcPct val="90000"/>
                  </a:lnSpc>
                  <a:spcBef>
                    <a:spcPts val="400"/>
                  </a:spcBef>
                  <a:spcAft>
                    <a:spcPts val="0"/>
                  </a:spcAft>
                  <a:defRPr/>
                </a:pPr>
                <a:r>
                  <a:rPr lang="mn" sz="1200" dirty="0">
                    <a:solidFill>
                      <a:schemeClr val="tx1"/>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mn" sz="1200" dirty="0">
                    <a:solidFill>
                      <a:schemeClr val="tx1"/>
                    </a:solidFill>
                    <a:latin typeface="Arial" panose="020B0604020202020204" pitchFamily="34" charset="0"/>
                    <a:ea typeface="ＭＳ ゴシック" panose="020B0609070205080204" pitchFamily="49" charset="-128"/>
                    <a:cs typeface="メイリオ" pitchFamily="50" charset="-128"/>
                  </a:rPr>
                  <a:t>Хуучин, гэмтсэн эсэхийг шалгана.</a:t>
                </a:r>
                <a:endParaRPr lang="en-US" altLang="ja-JP" sz="1200"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92075" indent="-92075" rtl="0" fontAlgn="auto">
                  <a:lnSpc>
                    <a:spcPct val="90000"/>
                  </a:lnSpc>
                  <a:spcBef>
                    <a:spcPts val="400"/>
                  </a:spcBef>
                  <a:spcAft>
                    <a:spcPts val="0"/>
                  </a:spcAft>
                  <a:defRPr/>
                </a:pPr>
                <a:r>
                  <a:rPr lang="mn" sz="1200" dirty="0">
                    <a:solidFill>
                      <a:schemeClr val="tx1"/>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mn" sz="1200" dirty="0">
                    <a:solidFill>
                      <a:schemeClr val="tx1"/>
                    </a:solidFill>
                    <a:latin typeface="Arial" panose="020B0604020202020204" pitchFamily="34" charset="0"/>
                    <a:ea typeface="ＭＳ ゴシック" panose="020B0609070205080204" pitchFamily="49" charset="-128"/>
                    <a:cs typeface="メイリオ" pitchFamily="50" charset="-128"/>
                  </a:rPr>
                  <a:t>Дээрээс унах тохиолдолд хамгаалах зориулалттай.</a:t>
                </a:r>
                <a:endParaRPr lang="en-US" altLang="ja-JP" sz="1200" dirty="0">
                  <a:solidFill>
                    <a:schemeClr val="tx1"/>
                  </a:solidFill>
                  <a:latin typeface="Arial" panose="020B0604020202020204" pitchFamily="34" charset="0"/>
                  <a:ea typeface="ＭＳ ゴシック" panose="020B0609070205080204" pitchFamily="49" charset="-128"/>
                  <a:cs typeface="メイリオ" pitchFamily="50" charset="-128"/>
                </a:endParaRPr>
              </a:p>
              <a:p>
                <a:pPr marL="92075" lvl="0" indent="-92075" rtl="0" fontAlgn="auto">
                  <a:lnSpc>
                    <a:spcPct val="90000"/>
                  </a:lnSpc>
                  <a:spcBef>
                    <a:spcPts val="1200"/>
                  </a:spcBef>
                  <a:spcAft>
                    <a:spcPts val="0"/>
                  </a:spcAft>
                  <a:defRPr/>
                </a:pPr>
                <a:r>
                  <a:rPr lang="mn" sz="12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Хамгаалалтын бүс </a:t>
                </a:r>
                <a:r>
                  <a:rPr lang="mn" sz="1200" dirty="0">
                    <a:solidFill>
                      <a:srgbClr val="FF0000"/>
                    </a:solidFill>
                    <a:latin typeface="Arial" panose="020B0604020202020204" pitchFamily="34" charset="0"/>
                    <a:ea typeface="ＭＳ ゴシック" panose="020B0609070205080204" pitchFamily="49" charset="-128"/>
                    <a:cs typeface="メイリオ" pitchFamily="50" charset="-128"/>
                  </a:rPr>
                  <a:t>* </a:t>
                </a:r>
                <a:r>
                  <a:rPr lang="mn" sz="1200" dirty="0">
                    <a:solidFill>
                      <a:srgbClr val="C00000"/>
                    </a:solidFill>
                    <a:latin typeface="Arial" panose="020B0604020202020204" pitchFamily="34" charset="0"/>
                    <a:ea typeface="ＭＳ ゴシック" panose="020B0609070205080204" pitchFamily="49" charset="-128"/>
                    <a:cs typeface="メイリオ" panose="020B0604030504040204" pitchFamily="50" charset="-128"/>
                  </a:rPr>
                  <a:t>-ийг зөв ашиглана.</a:t>
                </a:r>
              </a:p>
              <a:p>
                <a:pPr marL="92075" indent="-92075" rtl="0" fontAlgn="auto">
                  <a:lnSpc>
                    <a:spcPct val="90000"/>
                  </a:lnSpc>
                  <a:spcBef>
                    <a:spcPts val="400"/>
                  </a:spcBef>
                  <a:spcAft>
                    <a:spcPts val="0"/>
                  </a:spcAft>
                  <a:defRPr/>
                </a:pPr>
                <a:r>
                  <a:rPr lang="mn" sz="1200" dirty="0">
                    <a:solidFill>
                      <a:schemeClr val="tx1"/>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mn" sz="1200" dirty="0">
                    <a:solidFill>
                      <a:schemeClr val="tx1"/>
                    </a:solidFill>
                    <a:latin typeface="Arial" panose="020B0604020202020204" pitchFamily="34" charset="0"/>
                    <a:ea typeface="ＭＳ ゴシック" panose="020B0609070205080204" pitchFamily="49" charset="-128"/>
                    <a:cs typeface="メイリオ" pitchFamily="50" charset="-128"/>
                  </a:rPr>
                  <a:t>Өндөрт ажиллахдаа, хамгаалалтын бүс бэхлэх төхөөрөмж байгаа тохиолдолд хамгаалалтын бүсийг заавал ашиглана.</a:t>
                </a:r>
              </a:p>
              <a:p>
                <a:pPr marL="92075" indent="-92075" rtl="0" fontAlgn="auto">
                  <a:lnSpc>
                    <a:spcPct val="90000"/>
                  </a:lnSpc>
                  <a:spcBef>
                    <a:spcPts val="400"/>
                  </a:spcBef>
                  <a:spcAft>
                    <a:spcPts val="0"/>
                  </a:spcAft>
                  <a:defRPr/>
                </a:pPr>
                <a:r>
                  <a:rPr lang="mn" sz="1200" dirty="0">
                    <a:solidFill>
                      <a:schemeClr val="tx1"/>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mn" sz="1200" dirty="0">
                    <a:solidFill>
                      <a:schemeClr val="tx1"/>
                    </a:solidFill>
                    <a:latin typeface="Arial" panose="020B0604020202020204" pitchFamily="34" charset="0"/>
                    <a:ea typeface="ＭＳ ゴシック" panose="020B0609070205080204" pitchFamily="49" charset="-128"/>
                    <a:cs typeface="メイリオ" pitchFamily="50" charset="-128"/>
                  </a:rPr>
                  <a:t>Дэгээг бүсэлхийнээс дээр байрлалд бэхэлнэ.</a:t>
                </a:r>
              </a:p>
              <a:p>
                <a:pPr marL="92075" indent="-92075" rtl="0" fontAlgn="auto">
                  <a:lnSpc>
                    <a:spcPct val="90000"/>
                  </a:lnSpc>
                  <a:spcBef>
                    <a:spcPts val="400"/>
                  </a:spcBef>
                  <a:spcAft>
                    <a:spcPts val="0"/>
                  </a:spcAft>
                  <a:defRPr/>
                </a:pPr>
                <a:r>
                  <a:rPr lang="mn" sz="1200" dirty="0">
                    <a:solidFill>
                      <a:schemeClr val="tx1"/>
                    </a:solidFill>
                    <a:latin typeface="Arial" panose="020B0604020202020204" pitchFamily="34" charset="0"/>
                    <a:ea typeface="ＭＳ ゴシック" panose="020B0609070205080204" pitchFamily="49" charset="-128"/>
                    <a:cs typeface="メイリオ" pitchFamily="50" charset="-128"/>
                    <a:sym typeface="Wingdings 2" panose="05020102010507070707" pitchFamily="18" charset="2"/>
                  </a:rPr>
                  <a:t>	</a:t>
                </a:r>
                <a:r>
                  <a:rPr lang="mn" sz="1200" dirty="0">
                    <a:solidFill>
                      <a:schemeClr val="tx1"/>
                    </a:solidFill>
                    <a:latin typeface="Arial" panose="020B0604020202020204" pitchFamily="34" charset="0"/>
                    <a:ea typeface="ＭＳ ゴシック" panose="020B0609070205080204" pitchFamily="49" charset="-128"/>
                    <a:cs typeface="メイリオ" pitchFamily="50" charset="-128"/>
                  </a:rPr>
                  <a:t>Зарчмын хувьд унахаас урьдчилан сэргийлэх бүрэн бэхэлгээний хамгаалалтын бүсийг хэрэглэнэ.</a:t>
                </a:r>
              </a:p>
            </p:txBody>
          </p:sp>
        </mc:Choice>
        <mc:Fallback xmlns="">
          <p:sp>
            <p:nvSpPr>
              <p:cNvPr id="27" name="角丸四角形 4">
                <a:extLst>
                  <a:ext uri="{FF2B5EF4-FFF2-40B4-BE49-F238E27FC236}">
                    <a16:creationId xmlns:a16="http://schemas.microsoft.com/office/drawing/2014/main" id="{7BD35902-AC3F-441F-9CCB-BC39C907A891}"/>
                  </a:ext>
                </a:extLst>
              </p:cNvPr>
              <p:cNvSpPr>
                <a:spLocks noRot="1" noChangeAspect="1" noMove="1" noResize="1" noEditPoints="1" noAdjustHandles="1" noChangeArrowheads="1" noChangeShapeType="1" noTextEdit="1"/>
              </p:cNvSpPr>
              <p:nvPr/>
            </p:nvSpPr>
            <p:spPr>
              <a:xfrm>
                <a:off x="223930" y="836713"/>
                <a:ext cx="3627990" cy="3312368"/>
              </a:xfrm>
              <a:prstGeom prst="roundRect">
                <a:avLst>
                  <a:gd name="adj" fmla="val 3557"/>
                </a:avLst>
              </a:prstGeom>
              <a:blipFill>
                <a:blip r:embed="rId4"/>
                <a:stretch>
                  <a:fillRect l="-334"/>
                </a:stretch>
              </a:blipFill>
            </p:spPr>
            <p:txBody>
              <a:bodyPr/>
              <a:lstStyle/>
              <a:p>
                <a:r>
                  <a:rPr lang="ja-JP" altLang="en-US">
                    <a:noFill/>
                  </a:rPr>
                  <a:t> </a:t>
                </a:r>
              </a:p>
            </p:txBody>
          </p:sp>
        </mc:Fallback>
      </mc:AlternateContent>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5076</Words>
  <Application>Microsoft Office PowerPoint</Application>
  <PresentationFormat>画面に合わせる (4:3)</PresentationFormat>
  <Paragraphs>533</Paragraphs>
  <Slides>29</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29</vt:i4>
      </vt:variant>
    </vt:vector>
  </HeadingPairs>
  <TitlesOfParts>
    <vt:vector size="34" baseType="lpstr">
      <vt:lpstr>メイリオ</vt:lpstr>
      <vt:lpstr>Arial</vt:lpstr>
      <vt:lpstr>Calibri</vt:lpstr>
      <vt:lpstr>Cambria Math</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2021-07-28T06:59:24Z</dcterms:modified>
</cp:coreProperties>
</file>