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1" r:id="rId2"/>
    <p:sldId id="363" r:id="rId3"/>
    <p:sldId id="289" r:id="rId4"/>
    <p:sldId id="336" r:id="rId5"/>
    <p:sldId id="337" r:id="rId6"/>
    <p:sldId id="382" r:id="rId7"/>
    <p:sldId id="383" r:id="rId8"/>
    <p:sldId id="339" r:id="rId9"/>
    <p:sldId id="340" r:id="rId10"/>
    <p:sldId id="344" r:id="rId11"/>
    <p:sldId id="345" r:id="rId12"/>
    <p:sldId id="366" r:id="rId13"/>
    <p:sldId id="374" r:id="rId14"/>
    <p:sldId id="375" r:id="rId15"/>
    <p:sldId id="346" r:id="rId16"/>
    <p:sldId id="347" r:id="rId17"/>
    <p:sldId id="381" r:id="rId18"/>
    <p:sldId id="378" r:id="rId19"/>
    <p:sldId id="379" r:id="rId20"/>
    <p:sldId id="380" r:id="rId21"/>
    <p:sldId id="350" r:id="rId22"/>
    <p:sldId id="351" r:id="rId23"/>
    <p:sldId id="376" r:id="rId24"/>
    <p:sldId id="377" r:id="rId25"/>
    <p:sldId id="373" r:id="rId26"/>
    <p:sldId id="359" r:id="rId27"/>
    <p:sldId id="360" r:id="rId28"/>
    <p:sldId id="361" r:id="rId29"/>
    <p:sldId id="362" r:id="rId30"/>
  </p:sldIdLst>
  <p:sldSz cx="9144000" cy="6858000" type="screen4x3"/>
  <p:notesSz cx="6735763" cy="9866313"/>
  <p:defaultTextStyle>
    <a:defPPr rtl="0">
      <a:defRPr lang="my-MM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D3DD8"/>
    <a:srgbClr val="B1B1EF"/>
    <a:srgbClr val="A32827"/>
    <a:srgbClr val="2F3030"/>
    <a:srgbClr val="7E7E7E"/>
    <a:srgbClr val="FFFFFF"/>
    <a:srgbClr val="EEECDF"/>
    <a:srgbClr val="75736F"/>
    <a:srgbClr val="F5C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2" autoAdjust="0"/>
    <p:restoredTop sz="94590" autoAdjust="0"/>
  </p:normalViewPr>
  <p:slideViewPr>
    <p:cSldViewPr>
      <p:cViewPr varScale="1">
        <p:scale>
          <a:sx n="108" d="100"/>
          <a:sy n="108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ja-JP"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800" dirty="0">
                <a:latin typeface="Myanmar Text" panose="020B0502040204020203" pitchFamily="34" charset="0"/>
                <a:cs typeface="Myanmar Text" panose="020B0502040204020203" pitchFamily="34" charset="0"/>
              </a:rPr>
              <a:t>စက်မှုစွန့်ပစ်ပစ္စည်းဖျက်သိမ်းရေးလုပ်ငန်းရှိ လုပ်ငန်းခွင်မတော်တဆမှုများ ပြောင်းလဲလာပုံဂရပ်</a:t>
            </a:r>
          </a:p>
        </c:rich>
      </c:tx>
      <c:layout>
        <c:manualLayout>
          <c:xMode val="edge"/>
          <c:yMode val="edge"/>
          <c:x val="0.13599102797933715"/>
          <c:y val="5.33663113371474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lang="ja-JP"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201643128115906E-2"/>
          <c:y val="8.2499742498685746E-2"/>
          <c:w val="0.85030035168983498"/>
          <c:h val="0.82896261080916944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Sheet1!$D$21</c:f>
              <c:strCache>
                <c:ptCount val="1"/>
                <c:pt idx="0">
                  <c:v>သေဆုံးမှု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Sheet1!$B$22:$B$31</c:f>
              <c:strCache>
                <c:ptCount val="10"/>
                <c:pt idx="0">
                  <c:v>2008 ခုနှစ်</c:v>
                </c:pt>
                <c:pt idx="1">
                  <c:v>2009 ခုနှစ်</c:v>
                </c:pt>
                <c:pt idx="2">
                  <c:v>2010 ခုနှစ်</c:v>
                </c:pt>
                <c:pt idx="3">
                  <c:v>2011 ခုနှစ်</c:v>
                </c:pt>
                <c:pt idx="4">
                  <c:v>2012 ခုနှစ်</c:v>
                </c:pt>
                <c:pt idx="5">
                  <c:v>2013 ခုနှစ်</c:v>
                </c:pt>
                <c:pt idx="6">
                  <c:v>2014 ခုနှစ်</c:v>
                </c:pt>
                <c:pt idx="7">
                  <c:v>2015 ခုနှစ်</c:v>
                </c:pt>
                <c:pt idx="8">
                  <c:v>2016 ခုနှစ်</c:v>
                </c:pt>
                <c:pt idx="9">
                  <c:v>2017 ခုနှစ်</c:v>
                </c:pt>
              </c:strCache>
            </c:strRef>
          </c:cat>
          <c:val>
            <c:numRef>
              <c:f>Sheet1!$D$22:$D$31</c:f>
              <c:numCache>
                <c:formatCode>General</c:formatCode>
                <c:ptCount val="10"/>
                <c:pt idx="0">
                  <c:v>23</c:v>
                </c:pt>
                <c:pt idx="1">
                  <c:v>19</c:v>
                </c:pt>
                <c:pt idx="2">
                  <c:v>24</c:v>
                </c:pt>
                <c:pt idx="3">
                  <c:v>22</c:v>
                </c:pt>
                <c:pt idx="4">
                  <c:v>19</c:v>
                </c:pt>
                <c:pt idx="5">
                  <c:v>23</c:v>
                </c:pt>
                <c:pt idx="6">
                  <c:v>18</c:v>
                </c:pt>
                <c:pt idx="7">
                  <c:v>18</c:v>
                </c:pt>
                <c:pt idx="8">
                  <c:v>16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1-43E9-9162-00250A95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162944"/>
        <c:axId val="244152960"/>
      </c:barChart>
      <c:lineChart>
        <c:grouping val="standard"/>
        <c:varyColors val="0"/>
        <c:ser>
          <c:idx val="1"/>
          <c:order val="0"/>
          <c:tx>
            <c:strRef>
              <c:f>Sheet1!$C$21</c:f>
              <c:strCache>
                <c:ptCount val="1"/>
                <c:pt idx="0">
                  <c:v>သေဆုံးဒဏ်ရာရမှု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Sheet1!$B$22:$B$31</c:f>
              <c:strCache>
                <c:ptCount val="10"/>
                <c:pt idx="0">
                  <c:v>2008 ခုနှစ်</c:v>
                </c:pt>
                <c:pt idx="1">
                  <c:v>2009 ခုနှစ်</c:v>
                </c:pt>
                <c:pt idx="2">
                  <c:v>2010 ခုနှစ်</c:v>
                </c:pt>
                <c:pt idx="3">
                  <c:v>2011 ခုနှစ်</c:v>
                </c:pt>
                <c:pt idx="4">
                  <c:v>2012 ခုနှစ်</c:v>
                </c:pt>
                <c:pt idx="5">
                  <c:v>2013 ခုနှစ်</c:v>
                </c:pt>
                <c:pt idx="6">
                  <c:v>2014 ခုနှစ်</c:v>
                </c:pt>
                <c:pt idx="7">
                  <c:v>2015 ခုနှစ်</c:v>
                </c:pt>
                <c:pt idx="8">
                  <c:v>2016 ခုနှစ်</c:v>
                </c:pt>
                <c:pt idx="9">
                  <c:v>2017 ခုနှစ်</c:v>
                </c:pt>
              </c:strCache>
            </c:strRef>
          </c:cat>
          <c:val>
            <c:numRef>
              <c:f>Sheet1!$C$22:$C$31</c:f>
              <c:numCache>
                <c:formatCode>General</c:formatCode>
                <c:ptCount val="10"/>
                <c:pt idx="0">
                  <c:v>1283</c:v>
                </c:pt>
                <c:pt idx="1">
                  <c:v>1111</c:v>
                </c:pt>
                <c:pt idx="2">
                  <c:v>1143</c:v>
                </c:pt>
                <c:pt idx="3">
                  <c:v>1156</c:v>
                </c:pt>
                <c:pt idx="4">
                  <c:v>1233</c:v>
                </c:pt>
                <c:pt idx="5">
                  <c:v>1260</c:v>
                </c:pt>
                <c:pt idx="6">
                  <c:v>1244</c:v>
                </c:pt>
                <c:pt idx="7">
                  <c:v>1280</c:v>
                </c:pt>
                <c:pt idx="8">
                  <c:v>1320</c:v>
                </c:pt>
                <c:pt idx="9">
                  <c:v>1383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B1-43E9-9162-00250A95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149632"/>
        <c:axId val="244151424"/>
      </c:lineChart>
      <c:catAx>
        <c:axId val="24414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pPr>
            <a:endParaRPr lang="ja-JP"/>
          </a:p>
        </c:txPr>
        <c:crossAx val="244151424"/>
        <c:crosses val="autoZero"/>
        <c:auto val="1"/>
        <c:lblAlgn val="ctr"/>
        <c:lblOffset val="100"/>
        <c:noMultiLvlLbl val="0"/>
      </c:catAx>
      <c:valAx>
        <c:axId val="244151424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44149632"/>
        <c:crosses val="autoZero"/>
        <c:crossBetween val="between"/>
      </c:valAx>
      <c:valAx>
        <c:axId val="244152960"/>
        <c:scaling>
          <c:orientation val="minMax"/>
          <c:max val="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44162944"/>
        <c:crosses val="max"/>
        <c:crossBetween val="between"/>
      </c:valAx>
      <c:catAx>
        <c:axId val="24416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15296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t"/>
      <c:layout>
        <c:manualLayout>
          <c:xMode val="edge"/>
          <c:yMode val="edge"/>
          <c:x val="0.5198383545043529"/>
          <c:y val="0.30353418881735333"/>
          <c:w val="0.42564520508642545"/>
          <c:h val="5.390875853195640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083333333333333"/>
          <c:h val="0.980833333333333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F-4B44-896A-2802FD89B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F-4B44-896A-2802FD89B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F-4B44-896A-2802FD89B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3F-4B44-896A-2802FD89B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3F-4B44-896A-2802FD89B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3F-4B44-896A-2802FD89B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3F-4B44-896A-2802FD89BB59}"/>
              </c:ext>
            </c:extLst>
          </c:dPt>
          <c:dLbls>
            <c:dLbl>
              <c:idx val="0"/>
              <c:layout>
                <c:manualLayout>
                  <c:x val="-4.4097222222223027E-3"/>
                  <c:y val="-4.4095486111111115E-3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ညပ်မိ သွားခြင်း၊ ညပ်ပါ သွားခြင်း
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39166666666667"/>
                      <c:h val="0.2390291666666666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03F-4B44-896A-2802FD89BB59}"/>
                </c:ext>
              </c:extLst>
            </c:dLbl>
            <c:dLbl>
              <c:idx val="1"/>
              <c:layout>
                <c:manualLayout>
                  <c:x val="-2.6458333333333355E-2"/>
                  <c:y val="1.3229340277777777E-2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ဝင်တိုက် ခံရခြင်း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8715277777779"/>
                      <c:h val="0.259357986111111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03F-4B44-896A-2802FD89BB59}"/>
                </c:ext>
              </c:extLst>
            </c:dLbl>
            <c:dLbl>
              <c:idx val="2"/>
              <c:layout>
                <c:manualLayout>
                  <c:x val="-1.3530555555555556E-2"/>
                  <c:y val="0"/>
                </c:manualLayout>
              </c:layout>
              <c:tx>
                <c:rich>
                  <a:bodyPr/>
                  <a:lstStyle/>
                  <a:p>
                    <a:fld id="{EB3FCF89-3232-4605-8B4F-00F4B107D280}" type="CATEGORYNAME">
                      <a:rPr lang="my-MM" altLang="ja-JP" sz="800" smtClean="0"/>
                      <a:pPr/>
                      <a:t>[分類名]</a:t>
                    </a:fld>
                    <a:r>
                      <a:rPr lang="my-MM" altLang="ja-JP" sz="800" baseline="0" dirty="0"/>
                      <a:t>
</a:t>
                    </a:r>
                    <a:fld id="{68C75B60-8880-4E3F-8A90-15CF30CFD187}" type="PERCENTAGE">
                      <a:rPr lang="my-MM" altLang="ja-JP" sz="800" baseline="0" dirty="0"/>
                      <a:pPr/>
                      <a:t>[パーセンテージ]</a:t>
                    </a:fld>
                    <a:endParaRPr lang="my-MM" altLang="ja-JP" sz="8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86111111111113"/>
                      <c:h val="0.181702777777777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3F-4B44-896A-2802FD89BB59}"/>
                </c:ext>
              </c:extLst>
            </c:dLbl>
            <c:dLbl>
              <c:idx val="3"/>
              <c:layout>
                <c:manualLayout>
                  <c:x val="-9.2329861111111154E-3"/>
                  <c:y val="-3.0493055555555554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2991ECCD-2DFF-4B7F-BE1A-E770BF4C1AB8}" type="CATEGORYNAME">
                      <a:rPr lang="my-MM" altLang="ja-JP" sz="50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 algn="l"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5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BF0E7221-0EE3-4EB4-8693-9210EC9FCD70}" type="PERCENTAGE">
                      <a:rPr lang="my-MM" altLang="ja-JP" sz="5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 algn="l"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5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9305555555558"/>
                      <c:h val="0.15524444444444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3F-4B44-896A-2802FD89BB59}"/>
                </c:ext>
              </c:extLst>
            </c:dLbl>
            <c:dLbl>
              <c:idx val="4"/>
              <c:layout>
                <c:manualLayout>
                  <c:x val="-6.0444270833333334E-2"/>
                  <c:y val="-4.5458333333333316E-2"/>
                </c:manualLayout>
              </c:layout>
              <c:tx>
                <c:rich>
                  <a:bodyPr/>
                  <a:lstStyle/>
                  <a:p>
                    <a:fld id="{8F810A7E-9B37-44C6-A028-0940D9EA00BD}" type="CATEGORYNAME">
                      <a:rPr lang="my-MM" altLang="ja-JP" sz="400"/>
                      <a:pPr/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A5603B9D-73DF-4121-8918-E80F04584AF8}" type="PERCENTAGE">
                      <a:rPr lang="my-MM" altLang="ja-JP" sz="700" baseline="0"/>
                      <a:pPr/>
                      <a:t>[パーセンテージ]</a:t>
                    </a:fld>
                    <a:endParaRPr lang="my-MM" altLang="ja-JP" sz="7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4166666666664"/>
                      <c:h val="0.181702777777777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03F-4B44-896A-2802FD89BB59}"/>
                </c:ext>
              </c:extLst>
            </c:dLbl>
            <c:dLbl>
              <c:idx val="5"/>
              <c:layout>
                <c:manualLayout>
                  <c:x val="-5.7326388888888892E-2"/>
                  <c:y val="-7.0555555555555566E-2"/>
                </c:manualLayout>
              </c:layout>
              <c:tx>
                <c:rich>
                  <a:bodyPr/>
                  <a:lstStyle/>
                  <a:p>
                    <a:fld id="{DD209067-5393-44DA-A632-47D3F3BC7174}" type="CATEGORYNAME">
                      <a:rPr lang="my-MM" altLang="ja-JP" sz="700"/>
                      <a:pPr/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F7EBA6F7-5A86-4EBB-B7A1-F011888AC953}" type="PERCENTAGE">
                      <a:rPr lang="my-MM" altLang="ja-JP" sz="700" baseline="0"/>
                      <a:pPr/>
                      <a:t>[パーセンテージ]</a:t>
                    </a:fld>
                    <a:endParaRPr lang="my-MM" altLang="ja-JP" sz="7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03F-4B44-896A-2802FD89BB59}"/>
                </c:ext>
              </c:extLst>
            </c:dLbl>
            <c:dLbl>
              <c:idx val="6"/>
              <c:layout>
                <c:manualLayout>
                  <c:x val="-1.1024305555555596E-2"/>
                  <c:y val="-3.6516145833333333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0370CB76-CCB6-47ED-932C-B9FFFAFA631A}" type="CATEGORYNAME">
                      <a:rPr lang="my-MM" altLang="ja-JP" sz="600"/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600" baseline="0" dirty="0"/>
                      <a:t>
</a:t>
                    </a:r>
                    <a:fld id="{7A1B71A4-2232-46B3-98EB-ACE0D8D2E140}" type="PERCENTAGE">
                      <a:rPr lang="my-MM" altLang="ja-JP" sz="600" baseline="0"/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21250000000002"/>
                      <c:h val="0.257465277777777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03F-4B44-896A-2802FD89B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bg1"/>
                    </a:solidFill>
                    <a:latin typeface="Myanmar Text" panose="020B0502040204020203" pitchFamily="34" charset="0"/>
                    <a:ea typeface="+mn-ea"/>
                    <a:cs typeface="Myanmar Text" panose="020B0502040204020203" pitchFamily="34" charset="0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Sheet1!$B$2:$B$8</c:f>
              <c:strCache>
                <c:ptCount val="7"/>
                <c:pt idx="0">
                  <c:v>ညပ်မိသွားခြင်း၊ ညပ်ပါသွားခြင်း</c:v>
                </c:pt>
                <c:pt idx="1">
                  <c:v>ဝင်တိုက်ခံရခြင်း</c:v>
                </c:pt>
                <c:pt idx="2">
                  <c:v>ယာဉ်မတော်တဆမှု</c:v>
                </c:pt>
                <c:pt idx="3">
                  <c:v>အမြင့်မှပြုတ်ကျခြင်း၊ လိမ့်ကျခြင်း</c:v>
                </c:pt>
                <c:pt idx="4">
                  <c:v>ပြိုကျခြင်း၊ ပြိုလဲခြင်း</c:v>
                </c:pt>
                <c:pt idx="5">
                  <c:v>ရေနစ်ခြင်း</c:v>
                </c:pt>
                <c:pt idx="6">
                  <c:v>အန္တရာယ်ရှိသည့်ပစ္စည်းများဖြင့် ထိမိခြင်း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</c:v>
                </c:pt>
                <c:pt idx="1">
                  <c:v>17</c:v>
                </c:pt>
                <c:pt idx="2">
                  <c:v>11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3F-4B44-896A-2802FD89BB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8C-4209-BFF1-3459C76915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8C-4209-BFF1-3459C76915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8C-4209-BFF1-3459C76915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8C-4209-BFF1-3459C76915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8C-4209-BFF1-3459C76915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8C-4209-BFF1-3459C76915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8C-4209-BFF1-3459C76915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38C-4209-BFF1-3459C769152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7DBF58E2-EBD2-4012-BB8F-660D725B8F0C}" type="CATEGORYNAME">
                      <a:rPr lang="my-MM" altLang="ja-JP" sz="700" dirty="0"/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724D73DD-7D43-4D88-B30A-AF0E214808A8}" type="PERCENTAGE">
                      <a:rPr lang="my-MM" altLang="ja-JP" sz="700" baseline="0" dirty="0"/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7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4166666666664"/>
                      <c:h val="0.322813888888888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8C-4209-BFF1-3459C769152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90C2D813-A4DF-4E68-A3D8-A70CC211C899}" type="CATEGORYNAME">
                      <a:rPr lang="my-MM" altLang="ja-JP" sz="800"/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800" baseline="0" dirty="0"/>
                      <a:t>
</a:t>
                    </a:r>
                    <a:fld id="{6BF56E05-B1F0-4CB6-AC99-EE2CF7CA503B}" type="PERCENTAGE">
                      <a:rPr lang="my-MM" altLang="ja-JP" sz="800" baseline="0"/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6527777777778"/>
                      <c:h val="0.358091666666666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8C-4209-BFF1-3459C76915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9EB01AB-5837-498B-8D0E-17AE6194B216}" type="CATEGORYNAME">
                      <a:rPr lang="my-MM" altLang="ja-JP" sz="900"/>
                      <a:pPr/>
                      <a:t>[分類名]</a:t>
                    </a:fld>
                    <a:r>
                      <a:rPr lang="my-MM" altLang="ja-JP" sz="900" baseline="0" dirty="0"/>
                      <a:t>
</a:t>
                    </a:r>
                    <a:fld id="{7A6D7575-9257-489F-AC3D-9E0DFE027C15}" type="PERCENTAGE">
                      <a:rPr lang="my-MM" altLang="ja-JP" sz="900" baseline="0"/>
                      <a:pPr/>
                      <a:t>[パーセンテージ]</a:t>
                    </a:fld>
                    <a:endParaRPr lang="my-MM" altLang="ja-JP" sz="9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38C-4209-BFF1-3459C7691522}"/>
                </c:ext>
              </c:extLst>
            </c:dLbl>
            <c:dLbl>
              <c:idx val="3"/>
              <c:layout>
                <c:manualLayout>
                  <c:x val="6.6145833333332927E-3"/>
                  <c:y val="3.30729166666666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FA2BE910-3766-4A7C-930E-F013F82766F8}" type="CATEGORYNAME">
                      <a:rPr lang="my-MM" altLang="ja-JP" sz="500"/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900" baseline="0" dirty="0"/>
                      <a:t>
</a:t>
                    </a:r>
                    <a:fld id="{D37C6DAD-1814-43F3-9FFF-D61EC3996C93}" type="PERCENTAGE">
                      <a:rPr lang="my-MM" altLang="ja-JP" sz="800" baseline="0"/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95729166666668"/>
                      <c:h val="0.296355555555555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38C-4209-BFF1-3459C7691522}"/>
                </c:ext>
              </c:extLst>
            </c:dLbl>
            <c:dLbl>
              <c:idx val="4"/>
              <c:layout>
                <c:manualLayout>
                  <c:x val="-3.0868055555555562E-2"/>
                  <c:y val="4.63019097222222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60D0AED4-A136-4929-87D5-AA74D8699DB8}" type="CATEGORYNAME">
                      <a:rPr lang="my-MM" altLang="ja-JP" sz="800" dirty="0"/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800" baseline="0" dirty="0"/>
                      <a:t>
</a:t>
                    </a:r>
                    <a:fld id="{4A38CF0E-22D0-4E36-9040-B01297E347B7}" type="PERCENTAGE">
                      <a:rPr lang="my-MM" altLang="ja-JP" sz="800" baseline="0" dirty="0"/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94444444444444"/>
                      <c:h val="0.274306944444444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38C-4209-BFF1-3459C7691522}"/>
                </c:ext>
              </c:extLst>
            </c:dLbl>
            <c:dLbl>
              <c:idx val="5"/>
              <c:layout>
                <c:manualLayout>
                  <c:x val="-2.5113368055555557E-2"/>
                  <c:y val="1.3229340277777777E-2"/>
                </c:manualLayout>
              </c:layout>
              <c:tx>
                <c:rich>
                  <a:bodyPr/>
                  <a:lstStyle/>
                  <a:p>
                    <a:fld id="{F117ACDF-7ED9-499F-AB9E-120D2EFFF5C7}" type="CATEGORYNAME">
                      <a:rPr lang="my-MM" altLang="ja-JP" sz="700"/>
                      <a:pPr/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9D0C9A54-452D-4A2D-8573-A37166C3DA29}" type="PERCENTAGE">
                      <a:rPr lang="my-MM" altLang="ja-JP" sz="700" baseline="0"/>
                      <a:pPr/>
                      <a:t>[パーセンテージ]</a:t>
                    </a:fld>
                    <a:endParaRPr lang="my-MM" altLang="ja-JP" sz="7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89548611111109"/>
                      <c:h val="0.1856052083333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38C-4209-BFF1-3459C7691522}"/>
                </c:ext>
              </c:extLst>
            </c:dLbl>
            <c:dLbl>
              <c:idx val="6"/>
              <c:layout>
                <c:manualLayout>
                  <c:x val="-1.1024479166666669E-2"/>
                  <c:y val="-2.2048611111111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C21F0964-7172-47E6-B3FB-A0F422B7C7C6}" type="CATEGORYNAME">
                      <a:rPr lang="my-MM" altLang="ja-JP" sz="6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6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979327CF-5A91-4D85-A306-4FDD1DF4FFC5}" type="PERCENTAGE">
                      <a:rPr lang="my-MM" altLang="ja-JP" sz="6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10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6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36770833333328"/>
                      <c:h val="0.133195833333333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38C-4209-BFF1-3459C7691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bg1"/>
                    </a:solidFill>
                    <a:latin typeface="Myanmar Text" panose="020B0502040204020203" pitchFamily="34" charset="0"/>
                    <a:ea typeface="+mn-ea"/>
                    <a:cs typeface="Myanmar Text" panose="020B0502040204020203" pitchFamily="34" charset="0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Sheet1!$B$11:$B$18</c:f>
              <c:strCache>
                <c:ptCount val="8"/>
                <c:pt idx="0">
                  <c:v>အမြင့်မှပြုတ်ကျခြင်း၊ လိမ့်ကျခြင်း</c:v>
                </c:pt>
                <c:pt idx="1">
                  <c:v>ညပ်မိသွားခြင်း၊ ညပ်ပါသွားခြင်း</c:v>
                </c:pt>
                <c:pt idx="2">
                  <c:v>လဲကျခြင်း</c:v>
                </c:pt>
                <c:pt idx="3">
                  <c:v>လှုပ်ရှားမှု၏ တန်ပြန်မှု၊ မဖြစ်နိုင်သော လှုပ်ရှားမှု</c:v>
                </c:pt>
                <c:pt idx="4">
                  <c:v>လွင့်လာခြင်း၊ ပြုတ်ကျခြင်း</c:v>
                </c:pt>
                <c:pt idx="5">
                  <c:v>ဝင်တိုက်ခံရခြင်း</c:v>
                </c:pt>
                <c:pt idx="6">
                  <c:v>ပြတ်ရှခြင်း၊ ပွတ်တိုက်မိခြင်း</c:v>
                </c:pt>
                <c:pt idx="7">
                  <c:v>အခြား</c:v>
                </c:pt>
              </c:strCache>
            </c:strRef>
          </c:cat>
          <c:val>
            <c:numRef>
              <c:f>Sheet1!$C$11:$C$18</c:f>
              <c:numCache>
                <c:formatCode>General</c:formatCode>
                <c:ptCount val="8"/>
                <c:pt idx="0">
                  <c:v>21</c:v>
                </c:pt>
                <c:pt idx="1">
                  <c:v>21</c:v>
                </c:pt>
                <c:pt idx="2">
                  <c:v>12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5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38C-4209-BFF1-3459C76915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37-4AD5-8649-6FA5511838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37-4AD5-8649-6FA5511838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37-4AD5-8649-6FA5511838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37-4AD5-8649-6FA5511838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37-4AD5-8649-6FA5511838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37-4AD5-8649-6FA5511838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37-4AD5-8649-6FA5511838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37-4AD5-8649-6FA55118380F}"/>
              </c:ext>
            </c:extLst>
          </c:dPt>
          <c:dLbls>
            <c:dLbl>
              <c:idx val="0"/>
              <c:layout>
                <c:manualLayout>
                  <c:x val="-6.9368402777777782E-2"/>
                  <c:y val="2.7575694444444444E-2"/>
                </c:manualLayout>
              </c:layout>
              <c:tx>
                <c:rich>
                  <a:bodyPr/>
                  <a:lstStyle/>
                  <a:p>
                    <a:fld id="{D138FF7A-F217-4EA5-9781-FCD302933217}" type="CATEGORYNAME">
                      <a:rPr lang="my-MM" altLang="ja-JP" sz="700"/>
                      <a:pPr/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EFCBC06F-E2CF-4EE3-9AC2-21F868FC8EDB}" type="PERCENTAGE">
                      <a:rPr lang="my-MM" altLang="ja-JP" sz="700" baseline="0"/>
                      <a:pPr/>
                      <a:t>[パーセンテージ]</a:t>
                    </a:fld>
                    <a:endParaRPr lang="my-MM" altLang="ja-JP" sz="7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37-4AD5-8649-6FA5511838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6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D37-4AD5-8649-6FA55118380F}"/>
                </c:ext>
              </c:extLst>
            </c:dLbl>
            <c:dLbl>
              <c:idx val="2"/>
              <c:layout>
                <c:manualLayout>
                  <c:x val="-5.5378298611111029E-2"/>
                  <c:y val="0.11373732638888889"/>
                </c:manualLayout>
              </c:layout>
              <c:tx>
                <c:rich>
                  <a:bodyPr/>
                  <a:lstStyle/>
                  <a:p>
                    <a:fld id="{BCE18C18-2B1C-4B59-B947-BE70868FD5F5}" type="CATEGORYNAME">
                      <a:rPr lang="my-MM" altLang="ja-JP" sz="600"/>
                      <a:pPr/>
                      <a:t>[分類名]</a:t>
                    </a:fld>
                    <a:r>
                      <a:rPr lang="my-MM" altLang="ja-JP" sz="600" baseline="0" dirty="0"/>
                      <a:t>
</a:t>
                    </a:r>
                    <a:fld id="{6A13E9C8-8D2F-4704-B488-09D73AA2EDDA}" type="PERCENTAGE">
                      <a:rPr lang="my-MM" altLang="ja-JP" sz="600" baseline="0"/>
                      <a:pPr/>
                      <a:t>[パーセンテージ]</a:t>
                    </a:fld>
                    <a:endParaRPr lang="my-MM" altLang="ja-JP" sz="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39895833333331"/>
                      <c:h val="0.239029166666666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37-4AD5-8649-6FA55118380F}"/>
                </c:ext>
              </c:extLst>
            </c:dLbl>
            <c:dLbl>
              <c:idx val="3"/>
              <c:layout>
                <c:manualLayout>
                  <c:x val="0"/>
                  <c:y val="0.140993229166666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598C16F2-A4F8-4745-8A77-87988929B6A5}" type="CATEGORYNAME">
                      <a:rPr lang="my-MM" altLang="ja-JP" sz="600"/>
                      <a:pPr>
                        <a:defRPr lang="ja-JP" sz="800" b="0" i="0" u="none" strike="noStrike" kern="1200" baseline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+mn-ea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600" baseline="0" dirty="0"/>
                      <a:t>
</a:t>
                    </a:r>
                    <a:fld id="{C5D863B6-1800-45F5-A14A-B52E9048004C}" type="PERCENTAGE">
                      <a:rPr lang="my-MM" altLang="ja-JP" sz="600" baseline="0"/>
                      <a:pPr>
                        <a:defRPr lang="ja-JP" sz="800" b="0" i="0" u="none" strike="noStrike" kern="1200" baseline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+mn-ea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42013888888888"/>
                      <c:h val="0.199341666666666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37-4AD5-8649-6FA55118380F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r>
                      <a:rPr lang="my-MM" dirty="0"/>
                      <a:t>1 နှစ်နှင့် အထက် </a:t>
                    </a:r>
                  </a:p>
                  <a:p>
                    <a:pPr>
                      <a:defRPr lang="ja-JP" sz="8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r>
                      <a:rPr lang="my-MM" dirty="0"/>
                      <a:t>3 နှစ်မပြည့်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9-9D37-4AD5-8649-6FA55118380F}"/>
                </c:ext>
              </c:extLst>
            </c:dLbl>
            <c:dLbl>
              <c:idx val="5"/>
              <c:layout>
                <c:manualLayout>
                  <c:x val="-4.4631423611111068E-2"/>
                  <c:y val="-1.50592013888888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0E8B3E93-3F5A-4A80-AF6E-1BF16668752C}" type="CATEGORYNAME">
                      <a:rPr lang="my-MM" altLang="ja-JP" sz="700" dirty="0"/>
                      <a:pPr>
                        <a:defRPr lang="ja-JP" sz="800" b="0" i="0" u="none" strike="noStrike" kern="1200" baseline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+mn-ea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F6EAC8CD-58B0-45C5-B24E-6C937E8DFC0A}" type="PERCENTAGE">
                      <a:rPr lang="my-MM" altLang="ja-JP" sz="700" baseline="0" dirty="0"/>
                      <a:pPr>
                        <a:defRPr lang="ja-JP" sz="800" b="0" i="0" u="none" strike="noStrike" kern="1200" baseline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+mn-ea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7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05173611111103"/>
                      <c:h val="0.15266458333333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D37-4AD5-8649-6FA55118380F}"/>
                </c:ext>
              </c:extLst>
            </c:dLbl>
            <c:dLbl>
              <c:idx val="6"/>
              <c:layout>
                <c:manualLayout>
                  <c:x val="9.9240972222222223E-2"/>
                  <c:y val="-0.178438194444444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r>
                      <a:rPr lang="my-MM" dirty="0"/>
                      <a:t>5 နှစ်နှင့် အထက် 10 နှစ်မပြည့်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54479166666666"/>
                      <c:h val="0.296355555555555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9D37-4AD5-8649-6FA55118380F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r>
                      <a:rPr lang="my-MM" dirty="0"/>
                      <a:t>10 နှစ်နှင့် အထက်
27%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61041666666669"/>
                      <c:h val="0.230209722222222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9D37-4AD5-8649-6FA551183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800" b="0" i="0" u="none" strike="noStrike" kern="1200" baseline="0">
                    <a:solidFill>
                      <a:schemeClr val="bg1"/>
                    </a:solidFill>
                    <a:latin typeface="Myanmar Text" panose="020B0502040204020203" pitchFamily="34" charset="0"/>
                    <a:ea typeface="+mn-ea"/>
                    <a:cs typeface="Myanmar Text" panose="020B0502040204020203" pitchFamily="34" charset="0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Sheet1!$B$34:$B$41</c:f>
              <c:strCache>
                <c:ptCount val="8"/>
                <c:pt idx="0">
                  <c:v>1 လမပြည့်</c:v>
                </c:pt>
                <c:pt idx="1">
                  <c:v>1 လနှင့်အထက် 3 လမပြည့်</c:v>
                </c:pt>
                <c:pt idx="2">
                  <c:v>3 လနှင့်အထက် နှစ်ဝက်မပြည့်</c:v>
                </c:pt>
                <c:pt idx="3">
                  <c:v>နှစ်ဝက်နှင့်အထက် 1 နှစ်မပြည့်</c:v>
                </c:pt>
                <c:pt idx="4">
                  <c:v>1 နှစ်နှင့်အထက် 3 နှစ်မပြည့်</c:v>
                </c:pt>
                <c:pt idx="5">
                  <c:v>3 နှစ်နှင့်အထက် 5 နှစ်မပြည့်</c:v>
                </c:pt>
                <c:pt idx="6">
                  <c:v>5 နှစ်နှင့်အထက် 10 နှစ်မပြည့်</c:v>
                </c:pt>
                <c:pt idx="7">
                  <c:v>10 နှစ်နှင့်အထက်</c:v>
                </c:pt>
              </c:strCache>
            </c:strRef>
          </c:cat>
          <c:val>
            <c:numRef>
              <c:f>Sheet1!$C$34:$C$41</c:f>
              <c:numCache>
                <c:formatCode>General</c:formatCode>
                <c:ptCount val="8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19</c:v>
                </c:pt>
                <c:pt idx="5">
                  <c:v>14</c:v>
                </c:pt>
                <c:pt idx="6">
                  <c:v>17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D37-4AD5-8649-6FA551183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4064912747779"/>
          <c:y val="8.1709477124183E-2"/>
          <c:w val="0.90298611111111116"/>
          <c:h val="0.902986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3-4537-84AB-A22768B52A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3-4537-84AB-A22768B52A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3-4537-84AB-A22768B52A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3-4537-84AB-A22768B52A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53-4537-84AB-A22768B52A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53-4537-84AB-A22768B52A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53-4537-84AB-A22768B52A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53-4537-84AB-A22768B52A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853-4537-84AB-A22768B52A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853-4537-84AB-A22768B52A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853-4537-84AB-A22768B52A5F}"/>
              </c:ext>
            </c:extLst>
          </c:dPt>
          <c:dLbls>
            <c:dLbl>
              <c:idx val="0"/>
              <c:layout>
                <c:manualLayout>
                  <c:x val="-6.3471180555555631E-2"/>
                  <c:y val="0.23111927083333333"/>
                </c:manualLayout>
              </c:layout>
              <c:tx>
                <c:rich>
                  <a:bodyPr/>
                  <a:lstStyle/>
                  <a:p>
                    <a:fld id="{A7CC5F66-1EB6-4EDC-A473-CFEB61EF66ED}" type="CATEGORYNAME">
                      <a:rPr lang="my-MM" altLang="ja-JP" sz="700"/>
                      <a:pPr/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3B67FFBF-35C8-49EA-A48F-5CA07FCE77C3}" type="PERCENTAGE">
                      <a:rPr lang="my-MM" altLang="ja-JP" sz="700" baseline="0"/>
                      <a:pPr/>
                      <a:t>[パーセンテージ]</a:t>
                    </a:fld>
                    <a:endParaRPr lang="my-MM" altLang="ja-JP" sz="7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409305555555555"/>
                      <c:h val="0.239029166666666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53-4537-84AB-A22768B52A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4897CA-C763-4595-8F15-58086E8E89C2}" type="CATEGORYNAME">
                      <a:rPr lang="my-MM" altLang="ja-JP" sz="700"/>
                      <a:pPr/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F808C82C-06CF-4606-90CF-0E03C326D195}" type="PERCENTAGE">
                      <a:rPr lang="my-MM" altLang="ja-JP" sz="700" baseline="0"/>
                      <a:pPr/>
                      <a:t>[パーセンテージ]</a:t>
                    </a:fld>
                    <a:endParaRPr lang="my-MM" altLang="ja-JP" sz="7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24104759872119"/>
                      <c:h val="0.181702941176470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53-4537-84AB-A22768B52A5F}"/>
                </c:ext>
              </c:extLst>
            </c:dLbl>
            <c:dLbl>
              <c:idx val="2"/>
              <c:layout>
                <c:manualLayout>
                  <c:x val="-6.1476041666666745E-2"/>
                  <c:y val="-0.110269444444444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53-4537-84AB-A22768B52A5F}"/>
                </c:ext>
              </c:extLst>
            </c:dLbl>
            <c:dLbl>
              <c:idx val="3"/>
              <c:layout>
                <c:manualLayout>
                  <c:x val="0.16978799723644461"/>
                  <c:y val="-2.40686274509803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F2F7E4E9-D179-43A0-B402-74D44095CFA0}" type="CATEGORYNAME">
                      <a:rPr lang="my-MM" altLang="ja-JP" sz="6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6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3BAA053C-CD2A-4C76-BC6F-D478BF6D1CFF}" type="PERCENTAGE">
                      <a:rPr lang="my-MM" altLang="ja-JP" sz="6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6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6055002673342"/>
                      <c:h val="0.255630392156862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53-4537-84AB-A22768B52A5F}"/>
                </c:ext>
              </c:extLst>
            </c:dLbl>
            <c:dLbl>
              <c:idx val="4"/>
              <c:layout>
                <c:manualLayout>
                  <c:x val="0.16409559019289879"/>
                  <c:y val="-9.32578431372549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2B174DCA-22FF-4C13-A24D-4AE3C22EC62F}" type="CATEGORYNAME">
                      <a:rPr lang="my-MM" altLang="ja-JP" sz="700"/>
                      <a:pPr>
                        <a:defRPr lang="ja-JP" sz="8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E8A52FFB-B293-4040-9565-921177FE63B4}" type="PERCENTAGE">
                      <a:rPr lang="my-MM" altLang="ja-JP" sz="700" baseline="0"/>
                      <a:pPr>
                        <a:defRPr lang="ja-JP" sz="8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7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9311751491239"/>
                      <c:h val="0.22320620915032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853-4537-84AB-A22768B52A5F}"/>
                </c:ext>
              </c:extLst>
            </c:dLbl>
            <c:dLbl>
              <c:idx val="5"/>
              <c:layout>
                <c:manualLayout>
                  <c:x val="0.16028291238253239"/>
                  <c:y val="4.1503267973856213E-3"/>
                </c:manualLayout>
              </c:layout>
              <c:tx>
                <c:rich>
                  <a:bodyPr/>
                  <a:lstStyle/>
                  <a:p>
                    <a:fld id="{CA7C36B6-FDD1-490E-A452-44B3D77DDFD7}" type="CATEGORYNAME">
                      <a:rPr lang="my-MM" altLang="ja-JP" sz="700"/>
                      <a:pPr/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A20B2AAD-11B8-4A9D-81C5-024B074BDC74}" type="PERCENTAGE">
                      <a:rPr lang="my-MM" altLang="ja-JP" sz="700" baseline="0"/>
                      <a:pPr/>
                      <a:t>[パーセンテージ]</a:t>
                    </a:fld>
                    <a:endParaRPr lang="my-MM" altLang="ja-JP" sz="7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853-4537-84AB-A22768B52A5F}"/>
                </c:ext>
              </c:extLst>
            </c:dLbl>
            <c:dLbl>
              <c:idx val="6"/>
              <c:layout>
                <c:manualLayout>
                  <c:x val="0"/>
                  <c:y val="4.31866013071895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tx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A42A9D08-9198-4860-9F33-933DA89D1807}" type="CATEGORYNAME">
                      <a:rPr lang="my-MM" altLang="ja-JP" sz="7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7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EB1B684E-D86C-4441-ADA0-02B0CC222651}" type="PERCENTAGE">
                      <a:rPr lang="my-MM" altLang="ja-JP" sz="7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7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tx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64702840785326"/>
                      <c:h val="0.19830424836601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853-4537-84AB-A22768B52A5F}"/>
                </c:ext>
              </c:extLst>
            </c:dLbl>
            <c:dLbl>
              <c:idx val="7"/>
              <c:layout>
                <c:manualLayout>
                  <c:x val="1.4464385119926419E-2"/>
                  <c:y val="4.00965831364938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tx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E7245FA5-25DC-4759-9D94-E2C7BF50DF08}" type="CATEGORYNAME">
                      <a:rPr lang="my-MM" altLang="ja-JP" sz="7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7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CAC62A99-AC04-4EF8-9D3F-E6099BB279FE}" type="PERCENTAGE">
                      <a:rPr lang="my-MM" altLang="ja-JP" sz="7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7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tx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9587160908892"/>
                      <c:h val="0.281569963658608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853-4537-84AB-A22768B52A5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A7C10D4-DA30-4E27-88E6-1498E1CA5C55}" type="CATEGORYNAME">
                      <a:rPr lang="my-MM" altLang="ja-JP" sz="500"/>
                      <a:pPr/>
                      <a:t>[分類名]</a:t>
                    </a:fld>
                    <a:r>
                      <a:rPr lang="my-MM" altLang="ja-JP" sz="500" baseline="0" dirty="0"/>
                      <a:t>
</a:t>
                    </a:r>
                    <a:fld id="{93F5FA0C-145E-41FA-94C2-84A03908F549}" type="PERCENTAGE">
                      <a:rPr lang="my-MM" altLang="ja-JP" sz="500" baseline="0"/>
                      <a:pPr/>
                      <a:t>[パーセンテージ]</a:t>
                    </a:fld>
                    <a:endParaRPr lang="my-MM" altLang="ja-JP" sz="5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853-4537-84AB-A22768B52A5F}"/>
                </c:ext>
              </c:extLst>
            </c:dLbl>
            <c:dLbl>
              <c:idx val="9"/>
              <c:layout>
                <c:manualLayout>
                  <c:x val="-2.2159049653785508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tx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CD3F0A51-C7A6-4B13-853C-1A57D014734F}" type="CATEGORYNAME">
                      <a:rPr lang="my-MM" altLang="ja-JP" sz="7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7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38A0D970-5FED-416F-9D8A-F411B717BB6D}" type="PERCENTAGE">
                      <a:rPr lang="my-MM" altLang="ja-JP" sz="7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7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tx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853-4537-84AB-A22768B5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800" b="0" i="0" u="none" strike="noStrike" kern="1200" baseline="0">
                    <a:solidFill>
                      <a:schemeClr val="bg1"/>
                    </a:solidFill>
                    <a:latin typeface="Myanmar Text" panose="020B0502040204020203" pitchFamily="34" charset="0"/>
                    <a:ea typeface="+mn-ea"/>
                    <a:cs typeface="Myanmar Text" panose="020B0502040204020203" pitchFamily="34" charset="0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Sheet1!$B$44:$B$54</c:f>
              <c:strCache>
                <c:ptCount val="11"/>
                <c:pt idx="0">
                  <c:v>ညပ်မိသွားခြင်း၊ ညပ်ပါသွားခြင်း</c:v>
                </c:pt>
                <c:pt idx="1">
                  <c:v>အမြင့်မှပြုတ်ကျခြင်း၊ လိမ့်ကျခြင်း</c:v>
                </c:pt>
                <c:pt idx="2">
                  <c:v>လဲကျခြင်း</c:v>
                </c:pt>
                <c:pt idx="3">
                  <c:v>လှုပ်ရှားမှု၏ တန်ပြန်မှု၊ မဖြစ်နိုင်သော လှုပ်ရှားမှု</c:v>
                </c:pt>
                <c:pt idx="4">
                  <c:v>လွင့်လာခြင်း၊ ပြုတ်ကျခြင်း</c:v>
                </c:pt>
                <c:pt idx="5">
                  <c:v>ဝင်တိုက်ခံရခြင်း</c:v>
                </c:pt>
                <c:pt idx="6">
                  <c:v>ပြတ်ရှခြင်း၊ ပွတ်တိုက်မိခြင်း</c:v>
                </c:pt>
                <c:pt idx="7">
                  <c:v>ယာဉ်မတော်တဆမှု (လမ်းမ)</c:v>
                </c:pt>
                <c:pt idx="8">
                  <c:v>ဝင်တိုက်မိခြင်း</c:v>
                </c:pt>
                <c:pt idx="9">
                  <c:v>ခြေချော်ခြင်း</c:v>
                </c:pt>
                <c:pt idx="10">
                  <c:v>အခြား</c:v>
                </c:pt>
              </c:strCache>
            </c:strRef>
          </c:cat>
          <c:val>
            <c:numRef>
              <c:f>Sheet1!$C$44:$C$54</c:f>
              <c:numCache>
                <c:formatCode>General</c:formatCode>
                <c:ptCount val="11"/>
                <c:pt idx="0">
                  <c:v>24</c:v>
                </c:pt>
                <c:pt idx="1">
                  <c:v>18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853-4537-84AB-A22768B52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358984469664"/>
          <c:y val="0"/>
          <c:w val="0.71000147868840324"/>
          <c:h val="0.960312499999999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E-4FB6-88D4-F0CE0E9554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E-4FB6-88D4-F0CE0E9554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E-4FB6-88D4-F0CE0E9554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CE-4FB6-88D4-F0CE0E9554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CE-4FB6-88D4-F0CE0E9554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CE-4FB6-88D4-F0CE0E9554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CE-4FB6-88D4-F0CE0E9554B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ECE-4FB6-88D4-F0CE0E9554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ECE-4FB6-88D4-F0CE0E9554B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ECE-4FB6-88D4-F0CE0E9554B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ECE-4FB6-88D4-F0CE0E9554B5}"/>
              </c:ext>
            </c:extLst>
          </c:dPt>
          <c:dLbls>
            <c:dLbl>
              <c:idx val="0"/>
              <c:layout>
                <c:manualLayout>
                  <c:x val="-9.7468055555555558E-2"/>
                  <c:y val="0.177906944444444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C95FEBD2-BB24-4F5D-A76C-5AD11B99B4B3}" type="CATEGORYNAME">
                      <a:rPr lang="my-MM" altLang="ja-JP" sz="8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8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050C0EBA-3307-4239-A2EC-B482710DEDF1}" type="PERCENTAGE">
                      <a:rPr lang="my-MM" altLang="ja-JP" sz="8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8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1805555555555"/>
                      <c:h val="0.22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CE-4FB6-88D4-F0CE0E9554B5}"/>
                </c:ext>
              </c:extLst>
            </c:dLbl>
            <c:dLbl>
              <c:idx val="1"/>
              <c:layout>
                <c:manualLayout>
                  <c:x val="-0.1493349496219076"/>
                  <c:y val="-0.10284791666666675"/>
                </c:manualLayout>
              </c:layout>
              <c:tx>
                <c:rich>
                  <a:bodyPr/>
                  <a:lstStyle/>
                  <a:p>
                    <a:fld id="{CB5881CE-642B-453D-ACEE-B7CDC48349E1}" type="CATEGORYNAME">
                      <a:rPr lang="my-MM" altLang="ja-JP" sz="600"/>
                      <a:pPr/>
                      <a:t>[分類名]</a:t>
                    </a:fld>
                    <a:r>
                      <a:rPr lang="my-MM" altLang="ja-JP" sz="600" baseline="0" dirty="0"/>
                      <a:t>
</a:t>
                    </a:r>
                    <a:fld id="{5221B869-9C5D-4F39-89E1-20FFB59B8D90}" type="PERCENTAGE">
                      <a:rPr lang="my-MM" altLang="ja-JP" sz="600" baseline="0"/>
                      <a:pPr/>
                      <a:t>[パーセンテージ]</a:t>
                    </a:fld>
                    <a:endParaRPr lang="my-MM" altLang="ja-JP" sz="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CE-4FB6-88D4-F0CE0E9554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C364155-8596-476C-A45B-A0D6C9BFB759}" type="CATEGORYNAME">
                      <a:rPr lang="my-MM" altLang="ja-JP" sz="700"/>
                      <a:pPr/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3BED392C-B931-4FEF-A03D-A2FEB8ECB2FF}" type="PERCENTAGE">
                      <a:rPr lang="my-MM" altLang="ja-JP" sz="700" baseline="0"/>
                      <a:pPr/>
                      <a:t>[パーセンテージ]</a:t>
                    </a:fld>
                    <a:endParaRPr lang="my-MM" altLang="ja-JP" sz="7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CE-4FB6-88D4-F0CE0E9554B5}"/>
                </c:ext>
              </c:extLst>
            </c:dLbl>
            <c:dLbl>
              <c:idx val="4"/>
              <c:layout>
                <c:manualLayout>
                  <c:x val="-1.1293354322493726E-2"/>
                  <c:y val="8.63800347222220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tx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63BC3C78-BBDC-493F-8E2A-3EC090D9C854}" type="CATEGORYNAME">
                      <a:rPr lang="my-MM" altLang="ja-JP" sz="7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7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B571BA0E-2582-40C6-BB1B-F1C0DA40C3C0}" type="PERCENTAGE">
                      <a:rPr lang="my-MM" altLang="ja-JP" sz="7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7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tx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75821390870738"/>
                      <c:h val="0.1856052083333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ECE-4FB6-88D4-F0CE0E9554B5}"/>
                </c:ext>
              </c:extLst>
            </c:dLbl>
            <c:dLbl>
              <c:idx val="5"/>
              <c:layout>
                <c:manualLayout>
                  <c:x val="0.20043069366915989"/>
                  <c:y val="-1.8014583333333334E-2"/>
                </c:manualLayout>
              </c:layout>
              <c:tx>
                <c:rich>
                  <a:bodyPr/>
                  <a:lstStyle/>
                  <a:p>
                    <a:fld id="{623E17FF-BACE-4AC0-A6F3-41532A30A52B}" type="CATEGORYNAME">
                      <a:rPr lang="my-MM" altLang="ja-JP" sz="700"/>
                      <a:pPr/>
                      <a:t>[分類名]</a:t>
                    </a:fld>
                    <a:r>
                      <a:rPr lang="my-MM" altLang="ja-JP" sz="700" baseline="0" dirty="0"/>
                      <a:t>
</a:t>
                    </a:r>
                    <a:fld id="{9E62865C-6A83-4393-973B-4162695D7363}" type="PERCENTAGE">
                      <a:rPr lang="my-MM" altLang="ja-JP" sz="700" baseline="0"/>
                      <a:pPr/>
                      <a:t>[パーセンテージ]</a:t>
                    </a:fld>
                    <a:endParaRPr lang="my-MM" altLang="ja-JP" sz="7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09311218726765"/>
                      <c:h val="0.128146527777777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ECE-4FB6-88D4-F0CE0E9554B5}"/>
                </c:ext>
              </c:extLst>
            </c:dLbl>
            <c:dLbl>
              <c:idx val="6"/>
              <c:layout>
                <c:manualLayout>
                  <c:x val="1.2504470348149464E-7"/>
                  <c:y val="0.154690624999999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tx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A514FFDB-7DC8-4738-AD81-B4B74772B259}" type="CATEGORYNAME">
                      <a:rPr lang="my-MM" altLang="ja-JP" sz="6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6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0328BE73-64F1-48FF-9911-62C5DAC8B748}" type="PERCENTAGE">
                      <a:rPr lang="my-MM" altLang="ja-JP" sz="6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6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tx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7889377677556"/>
                      <c:h val="0.23552326388888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ECE-4FB6-88D4-F0CE0E9554B5}"/>
                </c:ext>
              </c:extLst>
            </c:dLbl>
            <c:dLbl>
              <c:idx val="7"/>
              <c:layout>
                <c:manualLayout>
                  <c:x val="-7.9551939818485115E-2"/>
                  <c:y val="0.113401736111111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tx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66BE2807-9B2C-49CB-8D62-A9F1E414AE01}" type="CATEGORYNAME">
                      <a:rPr lang="my-MM" altLang="ja-JP" sz="7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7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8D3B80C7-CCD6-444C-85BF-3F4E42F61AFA}" type="PERCENTAGE">
                      <a:rPr lang="my-MM" altLang="ja-JP" sz="7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7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tx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ECE-4FB6-88D4-F0CE0E9554B5}"/>
                </c:ext>
              </c:extLst>
            </c:dLbl>
            <c:dLbl>
              <c:idx val="8"/>
              <c:layout>
                <c:manualLayout>
                  <c:x val="-5.0036137919306153E-2"/>
                  <c:y val="8.84934027777777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tx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53F6BA43-5DC6-4657-89E2-CB1561811309}" type="CATEGORYNAME">
                      <a:rPr lang="my-MM" altLang="ja-JP" sz="6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6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80359429-7122-4817-96B3-DCC084F43511}" type="PERCENTAGE">
                      <a:rPr lang="my-MM" altLang="ja-JP" sz="6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6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tx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0089830320506"/>
                      <c:h val="0.164967708333333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ECE-4FB6-88D4-F0CE0E9554B5}"/>
                </c:ext>
              </c:extLst>
            </c:dLbl>
            <c:dLbl>
              <c:idx val="9"/>
              <c:layout>
                <c:manualLayout>
                  <c:x val="3.4622377499956233E-3"/>
                  <c:y val="1.32291666666666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800" b="0" i="0" u="none" strike="noStrike" kern="1200" baseline="0">
                        <a:solidFill>
                          <a:schemeClr val="tx1"/>
                        </a:solidFill>
                        <a:latin typeface="Myanmar Text" panose="020B0502040204020203" pitchFamily="34" charset="0"/>
                        <a:ea typeface="+mn-ea"/>
                        <a:cs typeface="Myanmar Text" panose="020B0502040204020203" pitchFamily="34" charset="0"/>
                      </a:defRPr>
                    </a:pPr>
                    <a:fld id="{8B956EF5-85D3-4857-BDAA-A0F8F4698583}" type="CATEGORYNAME">
                      <a:rPr lang="my-MM" altLang="ja-JP" sz="6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6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7DB3BC32-CA8D-42E3-B256-C5327D23DA2F}" type="PERCENTAGE">
                      <a:rPr lang="my-MM" altLang="ja-JP" sz="6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defRPr lang="ja-JP" sz="8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cs typeface="Myanmar Text" panose="020B0502040204020203" pitchFamily="34" charset="0"/>
                        </a:defRPr>
                      </a:pPr>
                      <a:t>[パーセンテージ]</a:t>
                    </a:fld>
                    <a:endParaRPr lang="my-MM" altLang="ja-JP" sz="6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800" b="0" i="0" u="none" strike="noStrike" kern="1200" baseline="0">
                      <a:solidFill>
                        <a:schemeClr val="tx1"/>
                      </a:solidFill>
                      <a:latin typeface="Myanmar Text" panose="020B0502040204020203" pitchFamily="34" charset="0"/>
                      <a:ea typeface="+mn-ea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ECE-4FB6-88D4-F0CE0E9554B5}"/>
                </c:ext>
              </c:extLst>
            </c:dLbl>
            <c:dLbl>
              <c:idx val="10"/>
              <c:layout>
                <c:manualLayout>
                  <c:x val="9.3737948990841563E-2"/>
                  <c:y val="7.43784722222222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ECE-4FB6-88D4-F0CE0E955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800" b="0" i="0" u="none" strike="noStrike" kern="1200" baseline="0">
                    <a:solidFill>
                      <a:schemeClr val="bg1"/>
                    </a:solidFill>
                    <a:latin typeface="Myanmar Text" panose="020B0502040204020203" pitchFamily="34" charset="0"/>
                    <a:ea typeface="+mn-ea"/>
                    <a:cs typeface="Myanmar Text" panose="020B0502040204020203" pitchFamily="34" charset="0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Sheet1!$B$57:$B$67</c:f>
              <c:strCache>
                <c:ptCount val="11"/>
                <c:pt idx="0">
                  <c:v>စွမ်းအင်သုံးသယ်ယူပို့ဆောင်ရေးယာဉ်</c:v>
                </c:pt>
                <c:pt idx="1">
                  <c:v>ယာယီအဆောက်အဦများ၊ အဆောက်အဦးများ၊ ဖွဲ့စည်းတည်ဆောက်ထားသည့်အရာများ</c:v>
                </c:pt>
                <c:pt idx="2">
                  <c:v>ကုန်ကြမ်းပစ္စည်း</c:v>
                </c:pt>
                <c:pt idx="3">
                  <c:v>ဝန်</c:v>
                </c:pt>
                <c:pt idx="4">
                  <c:v>ဆောက်လုပ်ရေးသုံးစက်ပစ္စည်းများ</c:v>
                </c:pt>
                <c:pt idx="5">
                  <c:v>ကိရိယာများ</c:v>
                </c:pt>
                <c:pt idx="6">
                  <c:v>သာမန်စွမ်းအင်သုံးစက်များ</c:v>
                </c:pt>
                <c:pt idx="7">
                  <c:v>မော်တော်ယာဉ်</c:v>
                </c:pt>
                <c:pt idx="8">
                  <c:v>လူ့စွမ်းအားသုံးစက်ကိရိယာများစသည်တို့</c:v>
                </c:pt>
                <c:pt idx="9">
                  <c:v>အခြား တပ်ဆင်ထားရှိမှုများ၊ ပစ္စည်းကိရိယာများ</c:v>
                </c:pt>
                <c:pt idx="10">
                  <c:v>အခြား</c:v>
                </c:pt>
              </c:strCache>
            </c:strRef>
          </c:cat>
          <c:val>
            <c:numRef>
              <c:f>Sheet1!$C$57:$C$67</c:f>
              <c:numCache>
                <c:formatCode>General</c:formatCode>
                <c:ptCount val="11"/>
                <c:pt idx="0">
                  <c:v>32</c:v>
                </c:pt>
                <c:pt idx="1">
                  <c:v>13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ECE-4FB6-88D4-F0CE0E955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 rtl="0"/>
            <a:fld id="{D95B7262-B3D8-4D0B-8E0A-45066E572441}" type="datetimeFigureOut">
              <a:rPr kumimoji="1" lang="ja-JP" altLang="en-US" smtClean="0"/>
              <a:pPr rtl="0"/>
              <a:t>2021/7/28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 rtl="0"/>
            <a:fld id="{B50DE259-8F01-4AB9-83D5-E3C021AA63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4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 rtl="0"/>
            <a:fld id="{025171F1-5164-480A-97A8-F69C2ED04A11}" type="datetimeFigureOut">
              <a:rPr kumimoji="1" lang="ja-JP" altLang="en-US" smtClean="0"/>
              <a:pPr rtl="0"/>
              <a:t>2021/7/28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8" y="4686500"/>
            <a:ext cx="5388610" cy="4439841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 rtl="0"/>
            <a:fld id="{F15D19CC-259D-4E7D-8FA0-3520727AB6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28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5D19CC-259D-4E7D-8FA0-3520727AB6EE}" type="slidenum">
              <a:rPr kumimoji="1" lang="ja-JP" altLang="en-US" smtClean="0"/>
              <a:pPr rtl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48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80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5D19CC-259D-4E7D-8FA0-3520727AB6EE}" type="slidenum">
              <a:rPr kumimoji="1" lang="ja-JP" altLang="en-US" smtClean="0"/>
              <a:pPr rtl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37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06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99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9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my-MM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my-MM"/>
              <a:t>マスタ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my-MM"/>
              <a:t>マスタ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my-MM"/>
              <a:t>マスタ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my-MM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my-MM"/>
              <a:t>マスタ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my-MM"/>
              <a:t>マスタ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my-MM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my-MM"/>
              <a:t>マスタ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my-MM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my-MM"/>
              <a:t>マスタ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my-MM"/>
              <a:t>マスタ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my-MM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my-MM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my-MM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my-MM"/>
              <a:t>マスタ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CC8DC9F-64C0-49B9-AE59-B52478A04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93256"/>
            <a:ext cx="3535958" cy="265196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10357" y="1427647"/>
            <a:ext cx="8424936" cy="7920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 rtl="0"/>
            <a:r>
              <a:rPr lang="my-MM" sz="3200" b="1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ဘေးကင်းစွာနှင့်ကျန်းမာစွာအလုပ်လုပ်ရန်အတွက်</a:t>
            </a:r>
            <a:endParaRPr lang="en-US" altLang="ja-JP" sz="3200" b="1" dirty="0">
              <a:solidFill>
                <a:srgbClr val="0000CC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8307" y="941907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my-MM" sz="20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စက်မှုစွန့်ပစ်ပစ္စည်းဖျက်သိမ်းရေးလုပ်ငန်းတွင် အလုပ်လုပ်သူအားလုံးအတွက်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42A8D6D-3EA4-4EC0-A4C3-1FB3FA03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06663"/>
            <a:ext cx="4618511" cy="329068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556025" y="641478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/>
              <a:t>1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04812" y="205060"/>
            <a:ext cx="7263532" cy="4876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my-MM" sz="1400" b="1" dirty="0">
                <a:solidFill>
                  <a:schemeClr val="bg1"/>
                </a:solidFill>
                <a:latin typeface="Myanmar Text" panose="020B0502040204020203" pitchFamily="34" charset="0"/>
                <a:ea typeface="ＭＳ ゴシック" pitchFamily="49" charset="-128"/>
                <a:cs typeface="Myanmar Text" panose="020B0502040204020203" pitchFamily="34" charset="0"/>
              </a:rPr>
              <a:t>အဓိကအချက် 4 သတ်မှတ်ထားသော လုပ်ငန်းဆောင်ရွက်မှုလုပ်ထုံးလုပ်နည်းများကို လိုက်နာခြင်း!</a:t>
            </a:r>
            <a:endParaRPr lang="ja-JP" altLang="en-US" sz="1400" b="1" dirty="0">
              <a:solidFill>
                <a:schemeClr val="bg1"/>
              </a:solidFill>
              <a:latin typeface="Myanmar Text" panose="020B0502040204020203" pitchFamily="34" charset="0"/>
              <a:ea typeface="ＭＳ ゴシック" pitchFamily="49" charset="-128"/>
              <a:cs typeface="Myanmar Text" panose="020B0502040204020203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80414" y="2005757"/>
            <a:ext cx="8271792" cy="1621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rtlCol="0" anchor="ctr"/>
          <a:lstStyle/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◆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သတ်မှတ်ထားသော </a:t>
            </a: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လုပ်ငန်းဆောင်ရွက်မှုလုပ်ထုံးလုပ်နည်းများ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(လုပ်ငန်းဆောင်ရွက်မှုစံနှုန်းများ)ကို သေသေချာချာ လိုက်နာခြင်း။</a:t>
            </a:r>
            <a:endParaRPr lang="en-US" altLang="ja-JP" sz="9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◆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လုပ်ငန်းဆောင်ရွက်မှုလုပ်ထုံးလုပ်နည်းစာအုပ်ထဲတွင် ဖော်ပြထားသည့် လုပ်ငန်းဆောင်ရွက်မှုလုပ်ထုံးလုပ်နည်းများကို </a:t>
            </a: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အပြန်ပြန်အလှန်လှန်လေ့ကျင့်ပြီး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 ကျင့်သားရစေခြင်း။</a:t>
            </a:r>
            <a:endParaRPr lang="en-US" altLang="ja-JP" sz="9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◆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ဘေးအန္တရာယ်ကင်းရှင်းရေးအတွက်</a:t>
            </a:r>
            <a:r>
              <a:rPr lang="en-US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လုပ်သင့်သည့်ကိစ္စ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၊ </a:t>
            </a: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မလုပ်ရမည့်ကိစ္စ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တို့ကို ကောင်းစွာသဘောပေါက်ခြင်း။</a:t>
            </a:r>
            <a:endParaRPr lang="en-US" altLang="ja-JP" sz="9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◆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</a:t>
            </a:r>
            <a:r>
              <a:rPr lang="my-MM" sz="900" spc="-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လုပ်ငန်းဆောင်ရွက်မှုဆိုင်ရာလုပ်ထုံးလုပ်နည်းများကို </a:t>
            </a:r>
            <a:r>
              <a:rPr lang="my-MM" sz="900" spc="-5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နားမလည်သည့်အခါ</a:t>
            </a:r>
            <a:r>
              <a:rPr lang="en-US" sz="900" spc="-5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spc="-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လျစ်လျူမပြုဘဲ တာဝန်ရှိသူထံ မပျက်မကွက် အတည်ပြုမေးမြန်းခြင်း။</a:t>
            </a:r>
            <a:endParaRPr lang="en-US" altLang="ja-JP" sz="900" spc="-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◆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</a:t>
            </a: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ကျင့်သားရနေပြီးဖြစ်ခြင်းကြောင့်ဖြစ်ရသော ထိခိုက်ဒဏ်ရာ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ကို သတိပြုပြီး ပေါ့ဆသောအပြုအမူ၊ အတင်းအဓမ္မဖြစ်သော အပြုအမူများကို မလုပ်ဆောင်ခြင်း။</a:t>
            </a:r>
            <a:endParaRPr lang="en-US" altLang="ja-JP" sz="9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8313" y="839614"/>
            <a:ext cx="8064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○ လုပ်ငန်းခွင်၌မမျှော်လင့်သောအန္တရာယ်များစွာရှိသည်။　</a:t>
            </a:r>
            <a:endParaRPr lang="en-US" altLang="ja-JP" sz="9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182563" indent="-182563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○ လုပ်ငန်းခွင်၌သတ်မှတ်ထားသည့် လုပ်ငန်းဆောင်ရွက်မှုလုပ်ထုံးလုပ်နည်းများသည် ဘေးကင်းလုံခြုံပြီး ကျန်းမာသန့်ရှင်းကာ အကျိုးဖြစ်ထွန်းမှုရှိရှိဖြင့် လုပ်ငန်းဆောင်ရွက်နိုင်ရန်အတွက် စည်းမျဉ်းစည်းကမ်းများပင်ဖြစ်သည်။</a:t>
            </a:r>
            <a:endParaRPr lang="en-US" altLang="ja-JP" sz="9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○ လုပ်ငန်းဆောင်ရွက်မှုလုပ်ထုံးလုပ်နည်းများကို လိုက်နာပြီး မိမိကိုယ်ကိုယ်ကာကွယ်ပါ။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7668344" y="692696"/>
            <a:ext cx="1307805" cy="1607402"/>
            <a:chOff x="907651" y="4896811"/>
            <a:chExt cx="1070723" cy="1369700"/>
          </a:xfrm>
        </p:grpSpPr>
        <p:pic>
          <p:nvPicPr>
            <p:cNvPr id="8" name="Picture 2" descr="C:\Users\User07.PC007\AppData\Local\Microsoft\Windows\Temporary Internet Files\Content.IE5\4NMNC06D\gatag-00002569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8723">
              <a:off x="938070" y="4896811"/>
              <a:ext cx="1009887" cy="136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 rot="20973691">
              <a:off x="907651" y="5223810"/>
              <a:ext cx="1070723" cy="65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my-MM" sz="1100" dirty="0">
                  <a:solidFill>
                    <a:srgbClr val="C00000"/>
                  </a:solidFill>
                  <a:latin typeface="Myanmar Text" panose="020B0502040204020203" pitchFamily="34" charset="0"/>
                  <a:cs typeface="Myanmar Text" panose="020B0502040204020203" pitchFamily="34" charset="0"/>
                </a:rPr>
                <a:t>လုပ်ငန်း</a:t>
              </a:r>
              <a:r>
                <a:rPr lang="en-US" sz="1100" dirty="0">
                  <a:solidFill>
                    <a:srgbClr val="C00000"/>
                  </a:solidFill>
                  <a:latin typeface="Myanmar Text" panose="020B0502040204020203" pitchFamily="34" charset="0"/>
                  <a:cs typeface="Myanmar Text" panose="020B0502040204020203" pitchFamily="34" charset="0"/>
                </a:rPr>
                <a:t> </a:t>
              </a:r>
              <a:r>
                <a:rPr lang="my-MM" sz="1100" dirty="0">
                  <a:solidFill>
                    <a:srgbClr val="C00000"/>
                  </a:solidFill>
                  <a:latin typeface="Myanmar Text" panose="020B0502040204020203" pitchFamily="34" charset="0"/>
                  <a:cs typeface="Myanmar Text" panose="020B0502040204020203" pitchFamily="34" charset="0"/>
                </a:rPr>
                <a:t>ဆောင်ရွက်မှု</a:t>
              </a:r>
              <a:endParaRPr kumimoji="1" lang="en-US" altLang="ja-JP" sz="1100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endParaRPr>
            </a:p>
            <a:p>
              <a:pPr algn="ctr" rtl="0"/>
              <a:r>
                <a:rPr lang="my-MM" sz="1100" dirty="0">
                  <a:solidFill>
                    <a:srgbClr val="C00000"/>
                  </a:solidFill>
                  <a:latin typeface="Myanmar Text" panose="020B0502040204020203" pitchFamily="34" charset="0"/>
                  <a:cs typeface="Myanmar Text" panose="020B0502040204020203" pitchFamily="34" charset="0"/>
                </a:rPr>
                <a:t>လုပ်ထုံးလုပ်နည်း</a:t>
              </a:r>
              <a:r>
                <a:rPr lang="en-US" sz="1100" dirty="0">
                  <a:solidFill>
                    <a:srgbClr val="C00000"/>
                  </a:solidFill>
                  <a:latin typeface="Myanmar Text" panose="020B0502040204020203" pitchFamily="34" charset="0"/>
                  <a:cs typeface="Myanmar Text" panose="020B0502040204020203" pitchFamily="34" charset="0"/>
                </a:rPr>
                <a:t> </a:t>
              </a:r>
              <a:r>
                <a:rPr lang="my-MM" sz="1100" dirty="0">
                  <a:solidFill>
                    <a:srgbClr val="C00000"/>
                  </a:solidFill>
                  <a:latin typeface="Myanmar Text" panose="020B0502040204020203" pitchFamily="34" charset="0"/>
                  <a:cs typeface="Myanmar Text" panose="020B0502040204020203" pitchFamily="34" charset="0"/>
                </a:rPr>
                <a:t>စာအုပ်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60736" y="3627308"/>
            <a:ext cx="840070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[ပစ္စည်းအမျိုးအစားခွဲထုတ်သည့်လုပ်ငန်းမှ သာဓက]</a:t>
            </a:r>
          </a:p>
          <a:p>
            <a:pPr marL="182563" indent="-182563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■</a:t>
            </a: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ပစ္စည်းအမျိုးအစားခွဲထုတ်ရာတွင် စပ​ရေးသံဘူး၊ ဂတ်စ်ဘူးစသည့် အန္တရာယ်ရှိသ​ောပစ္စည်းများ၊ အလုံပိတ်ထားသောပစ္စည်းများ၊ ဘာမှန်းမသိသည့်ပစ္စည်းများစသည်တို့ကို ဖယ်ရှားခြင်း</a:t>
            </a:r>
            <a:r>
              <a:rPr lang="en-US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နှင့်အတူ စွန့်ပစ်ပစ္စည်းပေးသွင်းလာသည့်လုပ်ငန်းရှင်မှာ မည်သူမည်ဝါဖြစ်သည်ကို သိရှိနိုင်ပါက ပစ္စည်းများပြန်ပေးခြင်း၊ မည်သူမည်ဝါမှန်မသိနိုင်ပါက အထူးသီးသန့်လုပ်ငန်းရှင်များထံ တစ်ဆင့်အပ်နှံမှုပြုလုပ်ခြင်း။ </a:t>
            </a:r>
            <a:endParaRPr lang="ja-JP" altLang="ja-JP" sz="9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182563" indent="-182563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■</a:t>
            </a: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ဝန်ထမ်းများသည် ပစ္စည်းလက်ခံသည့်ခြံဝန်းစသည်တို့တွင် ပစ္စည်းအမျိုးအစားခွဲထုတ်သည့်လုပ်ငန်းကိုလုပ်ဆောင်ချိန်၌ ဝန်ပင့်စက်၊ ကုန်တင်ကားစသည့် ယာဉ်အမျိုးအစားအသီးသီးနှင့် ထိခိုက်မှုမှ ကာကွယ်ရန်အတွက် လုပ်ငန်းဆောင်ရွက်သည့်နယ်နိမိတ်နှင့် ယာဉ်မောင်းနှင်မည့် နယ်နိမိတ်တို့ကိုပိုင်းခြားခြင်း၊ ယာဉ်အတွက် လမ်းကြောင်းပြသူထားရှိပေးခြင်း စသည့်</a:t>
            </a:r>
            <a:r>
              <a:rPr lang="en-US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အစီအမံများ လုပ်ဆောင်ခြင်း။</a:t>
            </a:r>
            <a:endParaRPr lang="ja-JP" altLang="ja-JP" sz="9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182563" indent="-182563" algn="just" rtl="0">
              <a:lnSpc>
                <a:spcPct val="150000"/>
              </a:lnSpc>
              <a:spcBef>
                <a:spcPts val="600"/>
              </a:spcBef>
            </a:pPr>
            <a:r>
              <a:rPr lang="my-MM" altLang="ja-JP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■</a:t>
            </a: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အကာအကွယ်ဦးထုပ်၊ အကာအကွယ်မျက်မှန်၊ အမှုန်အမွှားကာပါးစပ်နှင့်နှာခေါင်းစည်း၊ အကာအကွယ်ဖိနပ်၊ သားရေလက်အိတ်စသည်ဖြင့်</a:t>
            </a:r>
            <a:r>
              <a:rPr lang="en-US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လိုအပ်သည့်အကာအကွယ်ပစ္စည်းများကို</a:t>
            </a:r>
            <a:r>
              <a:rPr lang="en-US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ဝတ်ဆင်ခြင်း။</a:t>
            </a:r>
            <a:endParaRPr lang="ja-JP" altLang="ja-JP" sz="9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182563" indent="-182563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■ </a:t>
            </a: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ဖုန်မှုန့်ကြောင့် စိတ်မတင်မကျဖြစ်ပါက ရေခပ်ပြီး အစိုဓာတ်ရှိစေရန် လုပ်ဆောင်ခြင်း။</a:t>
            </a:r>
          </a:p>
          <a:p>
            <a:pPr marL="182563" indent="-182563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■</a:t>
            </a:r>
            <a:r>
              <a:rPr lang="my-MM" sz="900" spc="-2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လေးလံသောအရာဝတ္ထုများကို လူအားဖြင့် အမျိုးအစားခွဲထုတ်ရမည့်အခါ သတ်မှတ်ထားသော အလေးချိန်အောက်ကိုသာသယ်ပြီး ခါးကို ဒဏ်မဖြစ်စေမည့် လုပ်ငန်းဆောင်ရွက်မှုမျိုးကို လုပ်ဆောင်ခြင်း။ ထို့အပြင် ဝန်ထမ်းဦးရေများစွာဖြင့် လုပ်ငန်းဆောင်ရွက်ရသည့်အခါ လုပ်ငန်းခေါင်းဆောင်ကိုသတ်မှတ်ပြီး ထိုသူ၏ညွှန်ကြားချက်ကို လိုက်နာခြင်း။</a:t>
            </a:r>
            <a:endParaRPr kumimoji="1" lang="ja-JP" altLang="en-US" sz="900" spc="-2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91880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/>
              <a:t>10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812" y="116632"/>
            <a:ext cx="7623571" cy="4870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my-MM" sz="1600" b="1" dirty="0">
                <a:solidFill>
                  <a:schemeClr val="bg1"/>
                </a:solidFill>
                <a:latin typeface="Myanmar Text" panose="020B0502040204020203" pitchFamily="34" charset="0"/>
                <a:ea typeface="ＭＳ ゴシック" pitchFamily="49" charset="-128"/>
                <a:cs typeface="Myanmar Text" panose="020B0502040204020203" pitchFamily="34" charset="0"/>
              </a:rPr>
              <a:t>အဓိကအချက် 5 4S နှင့် 5S တို့ကို လိုက်နာကျင့်သုံးပြီး ဘေးကင်းလုံခြုံမှုကို မြှင့်တင်ခြင်း!</a:t>
            </a:r>
            <a:endParaRPr lang="ja-JP" altLang="en-US" sz="1600" b="1" dirty="0">
              <a:solidFill>
                <a:schemeClr val="bg1"/>
              </a:solidFill>
              <a:latin typeface="Myanmar Text" panose="020B0502040204020203" pitchFamily="34" charset="0"/>
              <a:ea typeface="ＭＳ ゴシック" pitchFamily="49" charset="-128"/>
              <a:cs typeface="Myanmar Text" panose="020B0502040204020203" pitchFamily="34" charset="0"/>
            </a:endParaRPr>
          </a:p>
        </p:txBody>
      </p:sp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8C8CDC7E-BDEB-4112-AF57-7D879CBC4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021891"/>
              </p:ext>
            </p:extLst>
          </p:nvPr>
        </p:nvGraphicFramePr>
        <p:xfrm>
          <a:off x="476250" y="764705"/>
          <a:ext cx="8416230" cy="5962824"/>
        </p:xfrm>
        <a:graphic>
          <a:graphicData uri="http://schemas.openxmlformats.org/drawingml/2006/table">
            <a:tbl>
              <a:tblPr/>
              <a:tblGrid>
                <a:gridCol w="2079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2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[စနစ်တကျထားခြင်း(seiri)]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　</a:t>
                      </a:r>
                      <a:r>
                        <a:rPr lang="my-MM" sz="12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လိုအပ်သည့်အရာနှင့် မလိုအပ်သည့်အရာများကို ခွဲထုတ်ပြီး မလိုအပ်သည့်အရာများကို ဖယ်ရှားရှင်းလင်းခြင်း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anmar Text" panose="020B0502040204020203" pitchFamily="34" charset="0"/>
                        <a:ea typeface="メイリオ" pitchFamily="50" charset="-128"/>
                        <a:cs typeface="Myanmar Text" panose="020B0502040204020203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(မလိုအပ်သောပစ္စည်းများကို ထားထားပါက ခလုတ်တိုက်မိပြီး လဲကျခြင်းမျိုးဖြစ်ကာ လုပ်ငန်းဆောင်ရွက်မှု</a:t>
                      </a:r>
                      <a:r>
                        <a:rPr lang="en-US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 </a:t>
                      </a: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လုပ်ငန်းစဉ်များကိုလည်း ဆိုးရွားစေပါမည်။)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[သပ်သပ်ရပ်ရပ်ထားခြင်း(seiton)]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2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　လိုအပ်သည့်ပစ္စည်းများကို လွယ်လွယ်ယူသုံးနိုင်ရန်အတွက် ထင်သာမြင်သာရှိအောင်နေရာချထားခြင်း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anmar Text" panose="020B0502040204020203" pitchFamily="34" charset="0"/>
                        <a:ea typeface="メイリオ" pitchFamily="50" charset="-128"/>
                        <a:cs typeface="Myanmar Text" panose="020B0502040204020203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(လိုအပ်သည့်ပစ္စည်းများကို ရှာနေရပါက လုပ်ငန်းစွမ်းဆောင်ရည်ကျဆင်းပါမည်။ သပ်သပ်ရပ်ရပ်ထားထားသော မူလအခြေအနေကို ဓာတ်ပုံဖြင့် ဖော်ပြထားပါက အလွယ်တကူဖြင့် သပ်ရပ်စွာထားရှိနိုင်ပါမည်။)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2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[သန့်ရှင်းမှုရှိခြင်း(seiketsu)]</a:t>
                      </a:r>
                      <a:r>
                        <a:rPr lang="my-MM" sz="1200" b="0" i="0" u="none" strike="noStrike" cap="none" normalizeH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　</a:t>
                      </a:r>
                      <a:endParaRPr kumimoji="0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anmar Text" panose="020B0502040204020203" pitchFamily="34" charset="0"/>
                        <a:ea typeface="メイリオ" pitchFamily="50" charset="-128"/>
                        <a:cs typeface="Myanmar Text" panose="020B0502040204020203" pitchFamily="34" charset="0"/>
                      </a:endParaRP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2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　အညစ်အကြေးများကိုဖယ်ရှားပြီး သင့်ပတ်ဝန်းကျင်ကို သန့်သန့်ရှင်းရှင်းထားပါ။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anmar Text" panose="020B0502040204020203" pitchFamily="34" charset="0"/>
                        <a:ea typeface="メイリオ" pitchFamily="50" charset="-128"/>
                        <a:cs typeface="Myanmar Text" panose="020B0502040204020203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(စက်၏ပုံမှန်လည်ပတ်မှုကိုထိန်းသိမ်းရန်အတွက်လိုအပ်ပါသည်။ ထို့အပြင် ဧည့်သည်၏ပစ္စည်းများကိုကိုင်တွယ်ရသည့်</a:t>
                      </a:r>
                      <a:r>
                        <a:rPr lang="en-US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 </a:t>
                      </a: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လုပ်ငန်းခွင်များတွင်လည်း ပစ္စည်းများညစ်ပေခြင်းမရှိစေရန်အတွက် သန့်ရှင်းမှုမှာ မရှိမဖြစ်လိုအပ်ပါသည်။ 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【သန့်ရှင်းရေးလုပ်ခြင်း(</a:t>
                      </a:r>
                      <a:r>
                        <a:rPr lang="pt-BR" sz="11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seiso</a:t>
                      </a: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)】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2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　စက်ပစ္စည်းများ၊ ကိရိယာများ၊ ပစ္စည်းစုပုံသည့်နေရာများ၊ သိုလှောင်ရာနေရာများစသည်တို့မှ အညစ်အကြေးနှင့် အမှိုက်များကို ဖယ်ရှားရှင်းလင်းခြင်း</a:t>
                      </a: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(ရေစိုသွားသောကြမ်းပြင်ကို ချက်ချင်းသုတ်ခြင်းသည် ချော်လဲခြင်းမှကာကွယ်ရန်အတွက်လည်း အ​ရေးပါပါသည်။)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1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[အလေ့အကျင့် (စည်းကမ်း)(shuukan(shitsuke))]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　</a:t>
                      </a:r>
                      <a:r>
                        <a:rPr lang="my-MM" sz="12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သတ်မှတ်ထားသောအချက်များကို သေသေချာချာလိုက်နာခြင်း။ ထပ်ခါတလဲလဲလုပ်ခြင်းဖြင့်</a:t>
                      </a:r>
                      <a:r>
                        <a:rPr lang="en-US" sz="12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 </a:t>
                      </a:r>
                      <a:r>
                        <a:rPr lang="my-MM" sz="12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အလေ့အကျင့်ဖြစ်စေခြင်း။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anmar Text" panose="020B0502040204020203" pitchFamily="34" charset="0"/>
                        <a:ea typeface="メイリオ" pitchFamily="50" charset="-128"/>
                        <a:cs typeface="Myanmar Text" panose="020B0502040204020203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(စနစ်တကျထားခြင်း၊ သပ်သပ်ရပ်ရပ်ထားခြင်း၊ သန့်ရှင်းမှုရှိခြင်း၊ သန့်ရှင်းရေးလုပ်ခြင်းတို့ကို နားလည်သဘောပေါက်</a:t>
                      </a:r>
                      <a:r>
                        <a:rPr lang="en-US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 </a:t>
                      </a:r>
                      <a:r>
                        <a:rPr lang="my-MM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anmar Text" panose="020B0502040204020203" pitchFamily="34" charset="0"/>
                          <a:ea typeface="メイリオ" pitchFamily="50" charset="-128"/>
                          <a:cs typeface="Myanmar Text" panose="020B0502040204020203" pitchFamily="34" charset="0"/>
                        </a:rPr>
                        <a:t>ထားရုံသာမဟုတ်ဘဲ အမှန်တကယ်လုပ်ဆောင်နိုင်စေရန် အလေ့အကျင့်ပြုလုပ်ထားရန်မှာလည်း အရေးကြီးပါသည်။)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" name="図 22">
            <a:extLst>
              <a:ext uri="{FF2B5EF4-FFF2-40B4-BE49-F238E27FC236}">
                <a16:creationId xmlns:a16="http://schemas.microsoft.com/office/drawing/2014/main" id="{FAE82D70-F1AC-460E-814F-774C4A04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001" y="1124743"/>
            <a:ext cx="1183767" cy="73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図 26">
            <a:extLst>
              <a:ext uri="{FF2B5EF4-FFF2-40B4-BE49-F238E27FC236}">
                <a16:creationId xmlns:a16="http://schemas.microsoft.com/office/drawing/2014/main" id="{719F7625-023A-43AA-ACF8-7EDE6922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870" y="2260268"/>
            <a:ext cx="802331" cy="73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図 28">
            <a:extLst>
              <a:ext uri="{FF2B5EF4-FFF2-40B4-BE49-F238E27FC236}">
                <a16:creationId xmlns:a16="http://schemas.microsoft.com/office/drawing/2014/main" id="{28776E34-00D4-40BF-B4F0-1D842F51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3890" y="3360191"/>
            <a:ext cx="915988" cy="87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図 27">
            <a:extLst>
              <a:ext uri="{FF2B5EF4-FFF2-40B4-BE49-F238E27FC236}">
                <a16:creationId xmlns:a16="http://schemas.microsoft.com/office/drawing/2014/main" id="{57B26C11-38DC-419F-A4EE-A9F8DCF9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8869" y="4594184"/>
            <a:ext cx="859159" cy="6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図 29">
            <a:extLst>
              <a:ext uri="{FF2B5EF4-FFF2-40B4-BE49-F238E27FC236}">
                <a16:creationId xmlns:a16="http://schemas.microsoft.com/office/drawing/2014/main" id="{7D482C74-841F-4AD5-93B1-0BDFF8BE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8635" y="5811661"/>
            <a:ext cx="959625" cy="83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/>
              <a:t>11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F8E6EAE-965C-4AF8-8E21-D6A5748D2684}"/>
              </a:ext>
            </a:extLst>
          </p:cNvPr>
          <p:cNvGrpSpPr/>
          <p:nvPr/>
        </p:nvGrpSpPr>
        <p:grpSpPr>
          <a:xfrm>
            <a:off x="539552" y="1320124"/>
            <a:ext cx="8352928" cy="5048112"/>
            <a:chOff x="539552" y="1320124"/>
            <a:chExt cx="8136904" cy="4701164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B568D09-36D2-4299-BFAD-E68E80075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1320124"/>
              <a:ext cx="8136904" cy="470116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tIns="72000" rIns="72000" rtlCol="0"/>
            <a:lstStyle/>
            <a:p>
              <a:pPr algn="just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</p:txBody>
        </p:sp>
        <p:sp>
          <p:nvSpPr>
            <p:cNvPr id="19" name="テキスト ボックス 3">
              <a:extLst>
                <a:ext uri="{FF2B5EF4-FFF2-40B4-BE49-F238E27FC236}">
                  <a16:creationId xmlns:a16="http://schemas.microsoft.com/office/drawing/2014/main" id="{436C7C10-9BB2-4E0F-96C1-9787D5B88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612" y="1556792"/>
              <a:ext cx="2879725" cy="343948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rtlCol="0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my-MM" sz="1200" b="1" dirty="0">
                  <a:solidFill>
                    <a:schemeClr val="bg1"/>
                  </a:solidFill>
                  <a:latin typeface="Myanmar Text" panose="020B0502040204020203" pitchFamily="34" charset="0"/>
                  <a:cs typeface="Myanmar Text" panose="020B0502040204020203" pitchFamily="34" charset="0"/>
                </a:rPr>
                <a:t>5S လှုပ်ရှားမှုမလုံလောက်သောလုပ်ငန်းခွင်</a:t>
              </a:r>
            </a:p>
          </p:txBody>
        </p:sp>
        <p:sp>
          <p:nvSpPr>
            <p:cNvPr id="20" name="円/楕円 4">
              <a:extLst>
                <a:ext uri="{FF2B5EF4-FFF2-40B4-BE49-F238E27FC236}">
                  <a16:creationId xmlns:a16="http://schemas.microsoft.com/office/drawing/2014/main" id="{FBF69492-A95D-489F-A197-74B52E3A3655}"/>
                </a:ext>
              </a:extLst>
            </p:cNvPr>
            <p:cNvSpPr/>
            <p:nvPr/>
          </p:nvSpPr>
          <p:spPr>
            <a:xfrm>
              <a:off x="3485672" y="3624380"/>
              <a:ext cx="2094439" cy="70643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200" b="1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5S မကောင်းမွန်ခြင်း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199BE30-C044-4F5F-84AF-85B4E27D9575}"/>
                </a:ext>
              </a:extLst>
            </p:cNvPr>
            <p:cNvSpPr/>
            <p:nvPr/>
          </p:nvSpPr>
          <p:spPr>
            <a:xfrm>
              <a:off x="980221" y="2210126"/>
              <a:ext cx="3306736" cy="11727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000" b="1" dirty="0">
                  <a:solidFill>
                    <a:srgbClr val="C00000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ဘေးအန္တရာယ်များနှင့်လုပ်ငန်းခွင်ရောဂါများဖြစ်ပွားခြင်း</a:t>
              </a:r>
              <a:endParaRPr lang="en-US" altLang="ja-JP" sz="10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endParaRPr>
            </a:p>
            <a:p>
              <a:pPr algn="just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・လုပ်ငန်းခွင်ပတ်ဝန်းကျင် ယိုယွင်းခြင်း</a:t>
              </a:r>
              <a:endParaRPr lang="en-US" altLang="ja-JP" sz="10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endParaRPr>
            </a:p>
            <a:p>
              <a:pPr marL="182563" indent="-182563" algn="just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・လုပ်ငန်းဆောင်ရွက်မှုအပြုအမူကိုအရင်းခံသည့် မတော်တဆမှုများ ဖြစ်ပွားခြင်း　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550D274-F87C-45D5-A978-1C33F99D8AFF}"/>
                </a:ext>
              </a:extLst>
            </p:cNvPr>
            <p:cNvSpPr/>
            <p:nvPr/>
          </p:nvSpPr>
          <p:spPr>
            <a:xfrm>
              <a:off x="4727625" y="2020926"/>
              <a:ext cx="3808539" cy="1525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rgbClr val="C00000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ကုန်ထုတ်စွမ်းအားလျော့ကျခြင်း</a:t>
              </a:r>
              <a:endParaRPr lang="en-US" altLang="ja-JP" sz="10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endParaRPr>
            </a:p>
            <a:p>
              <a:pPr marL="182563" indent="-182563" algn="just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・မဖြစ်နိုင်သည့်အရာများနှင့် အလေအလွင့်များဖြစ်ပေါ်ပြီး စွမ်းဆောင်ရည်</a:t>
              </a:r>
              <a:r>
                <a:rPr lang="en-US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 </a:t>
              </a: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ကျဆင်းခြင်း </a:t>
              </a:r>
              <a:endParaRPr lang="en-US" altLang="ja-JP" sz="10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endParaRPr>
            </a:p>
            <a:p>
              <a:pPr marL="182563" indent="-182563" algn="just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・ စက်ပျက်ခြင်း၊ ပြဿနာပေါ်ပေါက်ခြင်း</a:t>
              </a:r>
              <a:endParaRPr lang="en-US" altLang="ja-JP" sz="10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endParaRPr>
            </a:p>
            <a:p>
              <a:pPr marL="182563" indent="-182563" algn="just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・ကုန်ပစ္စည်းတင်ပို့မှုနောက်ကျခြင်း　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C426AB2-A766-4A5C-8A47-8CD6C2C65A9A}"/>
                </a:ext>
              </a:extLst>
            </p:cNvPr>
            <p:cNvSpPr/>
            <p:nvPr/>
          </p:nvSpPr>
          <p:spPr>
            <a:xfrm>
              <a:off x="681052" y="4038916"/>
              <a:ext cx="2372230" cy="14989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000" b="1" dirty="0">
                  <a:solidFill>
                    <a:srgbClr val="C00000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ယုံကြည်မှုဆုံးရှုံးခြင်း</a:t>
              </a:r>
              <a:endParaRPr lang="en-US" altLang="ja-JP" sz="10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endParaRPr>
            </a:p>
            <a:p>
              <a:pPr marL="182563" indent="-182563" algn="just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・စွန့်ပစ်ပစ္စည်းအပ်မည့်လုပ်ငန်းရှင်များမှ စိတ်ပျက်ခြင်း</a:t>
              </a:r>
              <a:endParaRPr lang="en-US" altLang="ja-JP" sz="10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endParaRPr>
            </a:p>
            <a:p>
              <a:pPr marL="130175" indent="-130175" algn="just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・လုပ်ငန်းဆောင်ရွက်သူ၏ စိတ်ဓာတ် (လုပ်ချင်ကိုင်ချင်စိတ်) ကျဆင်းသွားခြင်း　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D893127-2EF7-4A30-BD4C-8F87CCACBDD9}"/>
                </a:ext>
              </a:extLst>
            </p:cNvPr>
            <p:cNvSpPr/>
            <p:nvPr/>
          </p:nvSpPr>
          <p:spPr>
            <a:xfrm>
              <a:off x="3351743" y="5100571"/>
              <a:ext cx="2372230" cy="8019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000" b="1" dirty="0">
                  <a:solidFill>
                    <a:srgbClr val="C00000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အရင်းအမြစ်များအလေအလွင့်ဖြစ်စေခြင်း</a:t>
              </a:r>
              <a:endParaRPr lang="en-US" altLang="ja-JP" sz="10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endParaRPr>
            </a:p>
            <a:p>
              <a:pPr algn="just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・ကုန်ကြမ်းပစ္စည်းများကို အလဟဿ သုံးစွဲခြင်း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3B26A4E-F568-40EA-B6EE-833D2CBC62A3}"/>
                </a:ext>
              </a:extLst>
            </p:cNvPr>
            <p:cNvSpPr/>
            <p:nvPr/>
          </p:nvSpPr>
          <p:spPr>
            <a:xfrm>
              <a:off x="5829793" y="4383060"/>
              <a:ext cx="2593536" cy="9727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000" b="1" dirty="0">
                  <a:solidFill>
                    <a:srgbClr val="C00000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ပတ်ဝန်းကျင်ညစ်ညမ်းမှု၏ဖြစ်ပွားခြင်း</a:t>
              </a:r>
              <a:endParaRPr lang="en-US" altLang="ja-JP" sz="10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endParaRPr>
            </a:p>
            <a:p>
              <a:pPr algn="just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・ဆီနှင့် အန္တရာယ်ရှိသောပစ္စည်းများ စိမ့်ထွက်ခြင်း</a:t>
              </a:r>
              <a:endParaRPr lang="en-US" altLang="ja-JP" sz="10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endParaRPr>
            </a:p>
            <a:p>
              <a:pPr marL="182563" indent="-182563" algn="just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0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anose="020B0604030504040204" pitchFamily="50" charset="-128"/>
                  <a:cs typeface="Myanmar Text" panose="020B0502040204020203" pitchFamily="34" charset="0"/>
                </a:rPr>
                <a:t>・ ပုံမှန်မဟုတ်သောအနံ့ထွက်ရှိခြင်းများ</a:t>
              </a:r>
            </a:p>
          </p:txBody>
        </p:sp>
        <p:sp>
          <p:nvSpPr>
            <p:cNvPr id="26" name="左矢印 6">
              <a:extLst>
                <a:ext uri="{FF2B5EF4-FFF2-40B4-BE49-F238E27FC236}">
                  <a16:creationId xmlns:a16="http://schemas.microsoft.com/office/drawing/2014/main" id="{23DCFA92-6049-4EFC-809C-198D6A6EADF0}"/>
                </a:ext>
              </a:extLst>
            </p:cNvPr>
            <p:cNvSpPr/>
            <p:nvPr/>
          </p:nvSpPr>
          <p:spPr>
            <a:xfrm rot="1481177">
              <a:off x="2970237" y="3575007"/>
              <a:ext cx="503237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</p:txBody>
        </p:sp>
        <p:sp>
          <p:nvSpPr>
            <p:cNvPr id="27" name="左矢印 20">
              <a:extLst>
                <a:ext uri="{FF2B5EF4-FFF2-40B4-BE49-F238E27FC236}">
                  <a16:creationId xmlns:a16="http://schemas.microsoft.com/office/drawing/2014/main" id="{48A77534-705C-42FD-8051-DFD859DF1C57}"/>
                </a:ext>
              </a:extLst>
            </p:cNvPr>
            <p:cNvSpPr/>
            <p:nvPr/>
          </p:nvSpPr>
          <p:spPr>
            <a:xfrm rot="20118823" flipV="1">
              <a:off x="3177109" y="4353006"/>
              <a:ext cx="503237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</p:txBody>
        </p:sp>
        <p:sp>
          <p:nvSpPr>
            <p:cNvPr id="28" name="左矢印 21">
              <a:extLst>
                <a:ext uri="{FF2B5EF4-FFF2-40B4-BE49-F238E27FC236}">
                  <a16:creationId xmlns:a16="http://schemas.microsoft.com/office/drawing/2014/main" id="{905E2ECE-C35C-48E1-98BF-D00B0E4C4135}"/>
                </a:ext>
              </a:extLst>
            </p:cNvPr>
            <p:cNvSpPr/>
            <p:nvPr/>
          </p:nvSpPr>
          <p:spPr>
            <a:xfrm rot="20118823" flipH="1">
              <a:off x="5664912" y="3644253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</p:txBody>
        </p:sp>
        <p:sp>
          <p:nvSpPr>
            <p:cNvPr id="29" name="左矢印 22">
              <a:extLst>
                <a:ext uri="{FF2B5EF4-FFF2-40B4-BE49-F238E27FC236}">
                  <a16:creationId xmlns:a16="http://schemas.microsoft.com/office/drawing/2014/main" id="{0FFC8CEB-BD14-44DD-90A7-9DE9C3163EFC}"/>
                </a:ext>
              </a:extLst>
            </p:cNvPr>
            <p:cNvSpPr/>
            <p:nvPr/>
          </p:nvSpPr>
          <p:spPr>
            <a:xfrm rot="1481177" flipH="1" flipV="1">
              <a:off x="5186501" y="4377526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</p:txBody>
        </p:sp>
        <p:sp>
          <p:nvSpPr>
            <p:cNvPr id="30" name="左矢印 23">
              <a:extLst>
                <a:ext uri="{FF2B5EF4-FFF2-40B4-BE49-F238E27FC236}">
                  <a16:creationId xmlns:a16="http://schemas.microsoft.com/office/drawing/2014/main" id="{49287525-9062-47B0-BB44-BF30A79756BC}"/>
                </a:ext>
              </a:extLst>
            </p:cNvPr>
            <p:cNvSpPr/>
            <p:nvPr/>
          </p:nvSpPr>
          <p:spPr>
            <a:xfrm rot="16200000">
              <a:off x="4285748" y="4605418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C188FB-0380-492D-95F3-3079E221C665}"/>
              </a:ext>
            </a:extLst>
          </p:cNvPr>
          <p:cNvSpPr/>
          <p:nvPr/>
        </p:nvSpPr>
        <p:spPr>
          <a:xfrm>
            <a:off x="539552" y="209659"/>
            <a:ext cx="820891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6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○ 5S မလုံလောက်ပါက ...</a:t>
            </a:r>
            <a:r>
              <a:rPr lang="my-MM" sz="14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	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 5S မလုံလောက်ပါက အောက်တွင်ဖော်ပြထားသကဲ့သို့သော မကောင်းသည့်သက်ရောက်မှုအမျိုးမျိုး ဖြစ်နိုင်ပါသည်။ သေချာပေါက် လက်တွေ့ကျင့်သုံးပါ။</a:t>
            </a:r>
            <a:endParaRPr lang="en-US" altLang="ja-JP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12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0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5" y="1483239"/>
            <a:ext cx="8519949" cy="4820326"/>
            <a:chOff x="467544" y="588415"/>
            <a:chExt cx="8136904" cy="6775561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my-MM" sz="160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ကုန်ထုတ်လုပ်မှုလုပ်ငန်းခွင်၌ဖြစ်ပွားသောမတော်တဆမှုများကို အခြေခံပြီး အောက်ပါဘေးကင်းလုံခြုံရေးအဓိကအချက်များကို လက်တွေ့ကျင့်သုံးပါ။</a:t>
              </a:r>
              <a:endParaRPr lang="en-US" altLang="ja-JP" sz="160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588415"/>
              <a:ext cx="8136904" cy="67755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>
                <a:lnSpc>
                  <a:spcPct val="150000"/>
                </a:lnSpc>
                <a:spcBef>
                  <a:spcPts val="600"/>
                </a:spcBef>
                <a:defRPr/>
              </a:pPr>
              <a:r>
                <a:rPr lang="my-MM" sz="12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 လုပ်ငန်းဆောင်ရွက်သူများသည် ဘေးကင်းလုံခြုံသောလုပ်ငန်းဆောင်ရွက်မှုမျိုးဖြစ်စေရန် နှလုံးသွင်းထားခြင်း!</a:t>
              </a:r>
              <a:endParaRPr lang="en-US" altLang="ja-JP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　စွန့်ပစ်ပစ္စည်းစွန့်ထုတ်သည့်မူလနေရာမှ ပရဝုဏ်အတွင်းတွင် တစ်ဦးတည်းဆောင်ရွက်ရသောလုပ်ငန်းမျိုးလည်းရှိပြီး မိမိကိုယ်တိုင် ကိုယ်ပိုင်အသိစိတ်ဖြင့်</a:t>
              </a:r>
              <a:r>
                <a:rPr lang="en-US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 </a:t>
              </a: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ဘေးကင်းလုံခြုံသော လုပ်ငန်းဆောင်ရွက်မှုနည်းလမ်းများကို လိုက်နာစောင့်ထိန်းခြင်း။</a:t>
              </a:r>
              <a:endParaRPr lang="en-US" altLang="ja-JP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spcBef>
                  <a:spcPts val="600"/>
                </a:spcBef>
                <a:defRPr/>
              </a:pPr>
              <a:r>
                <a:rPr lang="my-MM" sz="12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 ​ရွေ့လျားစက်ခါးပတ်၏ ပစ္စည်းပိတ်ဆို့မှု၊ စစ်ဆေးမှု၊ ပြုပြင်ထိန်းသိမ်းမှုများအတွက် စက်ကိုရပ်တန့်ပြီးမှသာလုပ်ဆောင်ခြင်း!</a:t>
              </a:r>
            </a:p>
            <a:p>
              <a:pPr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・ပစ္စည်းပိတ်ဆို့မှုအတွက် ပြုပြင်ခြင်းနှင့်ထိန်းသိမ်းခြင်း၊ စစ်ဆေးခြင်းတို့လုပ်ဆောင်ရန် ရွေ့လျားစက်ခါးပတ်ကို </a:t>
              </a:r>
              <a:r>
                <a:rPr lang="ja-JP" altLang="en-US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　　　　　　　　　</a:t>
              </a: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သေသေချာချာ ရပ်တန့်ပြီးမှ လုပ်ဆောင်ပါ။</a:t>
              </a:r>
            </a:p>
            <a:p>
              <a:pPr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・​ရွေ့လျားစက်ခါးပတ်ကို မခွပါနှင့်။ 　</a:t>
              </a:r>
            </a:p>
            <a:p>
              <a:pPr rtl="0">
                <a:lnSpc>
                  <a:spcPct val="150000"/>
                </a:lnSpc>
                <a:spcBef>
                  <a:spcPts val="600"/>
                </a:spcBef>
                <a:defRPr/>
              </a:pPr>
              <a:r>
                <a:rPr lang="my-MM" sz="12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 ပရဝုဏ်အတွင်းဖြတ်သန်းသွားသောအခါအကြီးစားစက်ယန္တရားများနှင့် ဝန်ပင့်စက်တို့ဖြင့် မထိမိစေရန် သတိပြုပါ!</a:t>
              </a:r>
            </a:p>
            <a:p>
              <a:pPr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・ဘေးကင်းလုံခြုံသည့်လမ်းကြောင်းမှ လမ်းလျှောက်ပါ။</a:t>
              </a:r>
            </a:p>
            <a:p>
              <a:pPr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・ပစ္စည်းများ၏နောက်ကွယ်မှ ခုန်ထွက်ခြင်းမပြုပါနှင့်။</a:t>
              </a:r>
              <a:endParaRPr lang="en-US" altLang="ja-JP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spcBef>
                  <a:spcPts val="600"/>
                </a:spcBef>
                <a:defRPr/>
              </a:pPr>
              <a:r>
                <a:rPr lang="my-MM" sz="12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 အကြီးစားစက်ယန္တရားမောင်းနှင်သူများသည် လမ်းလျှောက်သူများနှင့် မတိုက်မိစေရန်ကာကွယ်ပါ!</a:t>
              </a:r>
            </a:p>
            <a:p>
              <a:pPr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・ရပ်တန့်ထားသော အကြီးစားစက်ယန္တရားများကို စက်နှိုးထားသော်လည်း ယာဉ်ပေါ်သို့မတက်ခြင်း၊ စက်သတ်ရန်မလုပ်ဆောင်ခြင်း။</a:t>
              </a:r>
            </a:p>
            <a:p>
              <a:pPr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・ယာဉ်မောင်းထိုင်ခုံမှ ခန္ဓာကိုယ်ပြူမထွက်ပါနှင့်။</a:t>
              </a:r>
            </a:p>
            <a:p>
              <a:pPr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・အကြီးစားစက်ယန္တရားပေါ်သို့ ဝန်များတင်ဆောင်ပြီး ​ရှေ့သို့ဆက်လက်ရွေ့လျားသည့်အခါ လမ်းလျှောက်သူများနှင့် မတိုက်မိစေရန် သတိပြုခြင်း။</a:t>
              </a:r>
            </a:p>
            <a:p>
              <a:pPr rtl="0">
                <a:lnSpc>
                  <a:spcPct val="150000"/>
                </a:lnSpc>
                <a:defRPr/>
              </a:pPr>
              <a:endParaRPr lang="en-US" altLang="ja-JP" sz="12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defRPr/>
              </a:pPr>
              <a:endParaRPr lang="ja-JP" altLang="en-US" sz="12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04810" y="1002214"/>
            <a:ext cx="851994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my-MM" sz="16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(1) “ညပ်မိခြင်း၊ ညပ်ပါသွားခြင်း” ဘေးအန္တရာယ်များကို ကြိုတင်ကာကွယ်ရန်အတွက် အဓိကအချက်များ</a:t>
            </a:r>
            <a:endParaRPr lang="en-US" altLang="ja-JP" sz="1600" b="1" dirty="0">
              <a:solidFill>
                <a:srgbClr val="C0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85637F-3A30-4C0A-BD0D-20602EA9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92896"/>
            <a:ext cx="2085203" cy="1656184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04812" y="115087"/>
            <a:ext cx="8127628" cy="7767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50000"/>
              </a:lnSpc>
            </a:pPr>
            <a:r>
              <a:rPr lang="my-MM" sz="1200" b="1" dirty="0">
                <a:solidFill>
                  <a:prstClr val="white"/>
                </a:solidFill>
                <a:latin typeface="Myanmar Text" panose="020B0502040204020203" pitchFamily="34" charset="0"/>
                <a:ea typeface="ＭＳ ゴシック" pitchFamily="49" charset="-128"/>
                <a:cs typeface="Myanmar Text" panose="020B0502040204020203" pitchFamily="34" charset="0"/>
              </a:rPr>
              <a:t>အဓိကအချက် 6 ဘေးကင်းလုံခြုံသောလုပ်ငန်းဆောင်ရွက်မှုမျိုးကို အားလုံးဖြင့်အတူတကွဖော်ဆောင်ပြီး လုပ်ငန်းခွင်ကို ဘေးကင်းလုံခြုံမှု</a:t>
            </a:r>
            <a:r>
              <a:rPr lang="en-US" sz="1200" b="1" dirty="0">
                <a:solidFill>
                  <a:prstClr val="white"/>
                </a:solidFill>
                <a:latin typeface="Myanmar Text" panose="020B0502040204020203" pitchFamily="34" charset="0"/>
                <a:ea typeface="ＭＳ ゴシック" pitchFamily="49" charset="-128"/>
                <a:cs typeface="Myanmar Text" panose="020B0502040204020203" pitchFamily="34" charset="0"/>
              </a:rPr>
              <a:t> </a:t>
            </a:r>
            <a:r>
              <a:rPr lang="my-MM" sz="1200" b="1" dirty="0">
                <a:solidFill>
                  <a:prstClr val="white"/>
                </a:solidFill>
                <a:latin typeface="Myanmar Text" panose="020B0502040204020203" pitchFamily="34" charset="0"/>
                <a:ea typeface="ＭＳ ゴシック" pitchFamily="49" charset="-128"/>
                <a:cs typeface="Myanmar Text" panose="020B0502040204020203" pitchFamily="34" charset="0"/>
              </a:rPr>
              <a:t>ရှိစေခြင်း!</a:t>
            </a:r>
            <a:endParaRPr lang="ja-JP" altLang="en-US" sz="1200" b="1" dirty="0">
              <a:solidFill>
                <a:prstClr val="white"/>
              </a:solidFill>
              <a:latin typeface="Myanmar Text" panose="020B0502040204020203" pitchFamily="34" charset="0"/>
              <a:ea typeface="ＭＳ ゴシック" pitchFamily="49" charset="-128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1148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/>
              <a:t>13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2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412403" y="692696"/>
            <a:ext cx="5887789" cy="194421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■သာဓက②-1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ကြိတ်ခွဲစက်၏ ပစ္စည်းထည့်သွင်းသည့် ရွေ့လျားစက်ခါးပတ်မှ ဘက်ပြန်ဒလိမ့်တုံး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အပိုင်းတွင် ကပ်နေသော ဂျစ်ပဆမ်အမှုန့်များကို ဝါယာဘရပ်ရှ်သုံးပြီး ခါထုတ်သည့်အခါ ပစ္စည်း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ထည့်သွင်းသည့် ရွေ့လျားစက်ခါးပတ်ကို မရပ်တန့်ဘဲ လုပ်ငန်းဆောင်ရွက်ခြင်း။ ဘက်ပြန်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ဒလိမ့်တုံးအပိုင်းနှင့် ရွေ့လျားစက်ခါးပတ်တို့အကြားသို့ ဝါယာဘရပ်ရှ်အပါအဝင် ညာဘက်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လက်မောင်းနေရာမှစပြီး ရင်ဘတ်ပိုင်းအထိညပ်ပါသွားခဲ့ပါသည်။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2" y="39539"/>
            <a:ext cx="5806653" cy="541275"/>
          </a:xfrm>
          <a:prstGeom prst="rect">
            <a:avLst/>
          </a:prstGeom>
          <a:noFill/>
        </p:spPr>
        <p:txBody>
          <a:bodyPr wrap="square" tIns="108000" bIns="108000" rtlCol="0" anchor="ctr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400" dirty="0">
                <a:solidFill>
                  <a:srgbClr val="0000CC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[ညပ်မိသွားခြင်း၊ ညပ်ပါသွားခြင်းမတော်တဆမှုများအတွက် သာဓက]</a:t>
            </a:r>
            <a:endParaRPr lang="ja-JP" altLang="en-US" sz="1400" dirty="0">
              <a:solidFill>
                <a:srgbClr val="0000CC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707C8C-20B9-4318-9F4A-EC2DB7054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5" y="695907"/>
            <a:ext cx="2395985" cy="179698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0D2B55B-1169-40C0-86FD-637AF7F3764A}"/>
              </a:ext>
            </a:extLst>
          </p:cNvPr>
          <p:cNvSpPr/>
          <p:nvPr/>
        </p:nvSpPr>
        <p:spPr bwMode="auto">
          <a:xfrm>
            <a:off x="395536" y="2852936"/>
            <a:ext cx="5887789" cy="158546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■သာဓက②-2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ရွေ့လျားစက်ခါးပတ်လည်ပတ်နေစဉ်အတွင်း ခါးပတ်ချိန်းကြိုး၏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တင်းရင်းမှုအနေ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အထားကို စစ်ဆေးလိုက်သည့်အတွက် ရွေ့လျားစက်ခါးပတ်ပေါ်တွင် ​ရွေ့လျားနေသော ပစ္စည်း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များထဲသို့ ခန္ဓာကိုယ်ညပ်သွားပါသည်။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DEBBA7-D233-446B-A1BD-3A91239AC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64" y="2852936"/>
            <a:ext cx="2448272" cy="194421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7E3BFAA-CB61-48C3-9C78-3D88FDEB6811}"/>
              </a:ext>
            </a:extLst>
          </p:cNvPr>
          <p:cNvSpPr/>
          <p:nvPr/>
        </p:nvSpPr>
        <p:spPr bwMode="auto">
          <a:xfrm>
            <a:off x="412403" y="4632083"/>
            <a:ext cx="5887789" cy="172947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■သာဓက②-3 </a:t>
            </a:r>
            <a:r>
              <a:rPr lang="my-MM" sz="12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အမှိုက်သိမ်းကား (Packer Car)အတွက် ယာဉ်စစ်ဆေးမှုလုပ်ဆောင်ရာတွင် အမှိုက်ထည့်သည့်ကန်နှင့် ကန်နောက်ဖုံးတို့၏ အဆက်နေရာများ စစ်ဆေးမှုကို လုပ်ဆောင်ရန်</a:t>
            </a:r>
            <a:r>
              <a:rPr lang="en-US" sz="12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အတွက် နောက်ဖုံးကို အပေါ်သို့ပင့်တင်ထားသည့်အချိန်တွင် နောက်ဖုံး ရုတ်တရက်ပြုတ်ကျပြီး ညပ်မိသွားပါသည်။</a:t>
            </a:r>
            <a:r>
              <a:rPr lang="my-MM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ကားနှင့်ထိမိပြီး အမှိုက်ကန်အတွင်းသို့ ပြုတ်ကျလုနီးနီးဖြစ်သွားခဲ့ပါသည်။</a:t>
            </a:r>
            <a:endParaRPr lang="en-US" altLang="ja-JP" sz="12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1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1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0E4BD55-DBAF-4D11-9CF8-DA352E242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1" y="4581128"/>
            <a:ext cx="2395984" cy="170713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53336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14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196752"/>
            <a:ext cx="8351142" cy="4968552"/>
            <a:chOff x="467544" y="548679"/>
            <a:chExt cx="8136904" cy="7125081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my-MM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ကုန်ထုတ်လုပ်မှုလုပ်ငန်းခွင်၌ဖြစ်ပွားသောမတော်တဆမှုများကို အခြေခံပြီး အောက်ပါဘေးကင်းလုံခြုံရေးအဓိကအချက်များကို လက်တွေ့ကျင့်သုံးပါ။</a:t>
              </a:r>
              <a:endParaRPr lang="en-US" altLang="ja-JP" sz="16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548679"/>
              <a:ext cx="8136904" cy="712508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1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 လုပ်ငန်းဆောင်ရွက်သူများသည် ဘေးကင်းလုံခြုံသောလုပ်ငန်းဆောင်ရွက်မှုမျိုးဖြစ်စေရန် နှလုံးသွင်းထားခြင်း!</a:t>
              </a:r>
              <a:endParaRPr lang="en-US" altLang="ja-JP" sz="11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1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　စွန့်ပစ်ပစ္စည်းစွန့်ထုတ်သည့်မူလနေရာမှ ပရဝုဏ်အတွင်းတွင် တစ်ဦးတည်းဆောင်ရွက်ရသောလုပ်ငန်းမျိုးလည်းရှိပြီး မိမိကိုယ်တိုင် ကိုယ်ပိုင်အသိစိတ်ဖြင့်</a:t>
              </a:r>
              <a:r>
                <a:rPr lang="en-US" sz="11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 </a:t>
              </a:r>
              <a:r>
                <a:rPr lang="my-MM" sz="11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ဘေးကင်းလုံခြုံသောလုပ်ငန်းဆောင်ရွက်မှုနည်းလမ်းများကို လိုက်နာစောင့်ထိန်းပါ။</a:t>
              </a:r>
              <a:endParaRPr lang="en-US" altLang="ja-JP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1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■ကုန်တင်ယာဉ်ဘေးကာအပြားပေါ်တက်ပြီး လုပ်ငန်းဆောင်ရွက်မှုမျိုးကို ​ရှောင်ကြဉ်ခြင်း! </a:t>
              </a:r>
              <a:endParaRPr lang="en-US" altLang="ja-JP" sz="11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marL="182563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100" spc="-5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ကုန်တင်ယာဉ်၏ ပစ္စည်းတင်သည့်ဝမ်းပေါ်၌ လုပ်ဆောင်ရမည့်လုပ်ငန်းအတွက် ပစ္စည်းတင်သည့်ဝမ်းနားတွင် ​ရွေ့လျားငြမ်းစင်စသည်တို့ ထားရှိထားပြီး ယာဉ်ဘေးကာအပြားပေါ်သို့တက်၍ လုပ်ငန်းဆောင်ရွက်ခြင်းမှ ​ရှောင်ကြဉ်ပါ။</a:t>
              </a:r>
              <a:endParaRPr lang="en-US" altLang="ja-JP" sz="1100" spc="-5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1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■ကုန်တင်ယာဉ်၏ပစ္စည်းတင်သည့်ဝမ်းပေါ်သို့ အတက်အဆင်းပြုရန်အတွက် ပစ္စည်းကိရိယာများ အသုံးပြုခြင်း!</a:t>
              </a:r>
              <a:endParaRPr lang="en-US" altLang="ja-JP" sz="11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1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　</a:t>
              </a:r>
              <a:r>
                <a:rPr lang="my-MM" sz="11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စွန့်ပစ်ပစ္စည်းစွန့်ထုတ်သည့်မူလနေရာမှ ပရဝုဏ်အတွင်းဖြစ်ပါက စွန့်ပစ်ပစ္စည်းစွန့်ထုတ်သည့်မူလနေရာထံမှ နားလည်မှုရယူပြီး အတက်အဆင်းပြုရန်အတွက် ပစ္စည်းကိရိယာများကို ထားရှိပါ။</a:t>
              </a:r>
              <a:endParaRPr lang="en-US" altLang="ja-JP" sz="11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1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(ဓာတ်ပုံ③)</a:t>
              </a:r>
              <a:endParaRPr lang="en-US" altLang="ja-JP" sz="11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1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■“အမြင့်မှပြုတ်ကျမှုကာကွယ်ရေးကိရိယာ”*တပ်ဆင်အသုံးပြုရမည့်ပစ္စည်းများရှိပါက သေချာပေါက်အသုံးပြုပါ။ </a:t>
              </a:r>
              <a:endParaRPr lang="en-US" altLang="ja-JP" sz="11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marL="182563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y-MM" sz="1100" dirty="0">
                  <a:solidFill>
                    <a:schemeClr val="tx1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ကုန်တင်ကားပေါ်ရှိ စွန့်ပစ်ပစ္စည်းများပေါ်စသည့် နေရာအမြင့်များမှ လုပ်ငန်းဆောင်ရွက်မှုများအတွက် “အမြင့်မှပြုတ်ကျမှုကာကွယ်ရေးကိရိယာ” တပ်ဆင်ရမည့်ပစ္စည်းကိရိယာများရှိသည့်အခါ အမြင့်မှပြုတ်ကျမှုကာကွယ်ရေးကိရိယာများကို မပျက်မကွက် တပ်ဆင်အသုံးပြုခြင်း။　(ဓါတ်ပုံများ①နှင့်②)</a:t>
              </a:r>
              <a:endParaRPr lang="en-US" altLang="ja-JP" sz="11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marL="182563" rtl="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my-MM" sz="1100" dirty="0">
                  <a:solidFill>
                    <a:srgbClr val="C00000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* “လုံခြုံရေးခါးပတ်”၏ အခေါ်အဝေါ်ကို ဥပ​ဒေပြင်ဆင်မှုဖြင့် “အမြင့်မှပြုတ်ကျမှုကာကွယ်ရေးကိရိယာ” ဟု ပြောင်းလဲထားပါသည်။ (ဆလိုက် 9 ကိုကြည့်ပါ)</a:t>
              </a:r>
              <a:endParaRPr lang="en-US" altLang="ja-JP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</p:txBody>
        </p:sp>
      </p:grpSp>
      <p:pic>
        <p:nvPicPr>
          <p:cNvPr id="8" name="Picture 3" descr="C:\Users\mhu\SkyDrive\01厚労省委託H28\未熟練_陸運\マニュアル\HH資料\HH陸運(トラック転落)G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556792"/>
            <a:ext cx="1115616" cy="936690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395536" y="522040"/>
            <a:ext cx="8208912" cy="407016"/>
          </a:xfrm>
          <a:prstGeom prst="rect">
            <a:avLst/>
          </a:prstGeom>
        </p:spPr>
        <p:txBody>
          <a:bodyPr wrap="square" tIns="144000" rtlCol="0" anchor="ctr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(2) “အမြင့်မှပြုတ်ကျခြင်း၊ လိမ့်ကျခြင်း” ဘေးအန္တရာယ်များကို ကြိုတင်ကာကွယ်ရန်အတွက် အဓိကအချက်များ</a:t>
            </a:r>
            <a:endParaRPr lang="en-US" altLang="ja-JP" sz="1400" b="1" dirty="0">
              <a:solidFill>
                <a:srgbClr val="C0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6253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"/>
          <p:cNvGrpSpPr>
            <a:grpSpLocks noChangeAspect="1"/>
          </p:cNvGrpSpPr>
          <p:nvPr/>
        </p:nvGrpSpPr>
        <p:grpSpPr bwMode="auto">
          <a:xfrm>
            <a:off x="541337" y="962244"/>
            <a:ext cx="8134675" cy="5491092"/>
            <a:chOff x="467544" y="548680"/>
            <a:chExt cx="8136904" cy="4629314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my-MM" sz="1600"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ကုန်ထုတ်လုပ်မှုလုပ်ငန်းခွင်၌ဖြစ်ပွားသောမတော်တဆမှုများကို အခြေခံပြီး အောက်ပါဘေးကင်းလုံခြုံရေးအဓိကအချက်များကို လက်တွေ့ကျင့်သုံးပါ။</a:t>
              </a:r>
              <a:endParaRPr lang="en-US" altLang="ja-JP" sz="160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67544" y="548680"/>
              <a:ext cx="8136904" cy="46293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/>
            <a:lstStyle/>
            <a:p>
              <a:pPr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18611" y="458188"/>
            <a:ext cx="8134674" cy="415498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[အမြင့်မှပြုတ်ကျခြင်း၊ လိမ့်ကျခြင်း ဘေးအန္တရာယ်များမှ ကာကွယ်ရန်အတွက် တန်ပြန်အစီအမံ သာဓက]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3382" y="5034662"/>
            <a:ext cx="3166284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1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ဓာတ်ပုံ② အမြင့်မှပြုတ်ကျမှုကာကွယ်ရေးကိရိယာ</a:t>
            </a:r>
            <a:r>
              <a:rPr lang="en-US" sz="11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1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တပ်ဆင်ထားသည့်ပစ္စည်း </a:t>
            </a:r>
            <a:endParaRPr kumimoji="1" lang="ja-JP" altLang="en-US" sz="11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22185" y="5814183"/>
            <a:ext cx="33805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1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ဓာတ်ပုံ③ ကုန်တင်ကား၏ ပစ္စည်းတင်သည့်ဝမ်းပေါ်သို့ အတက်အဆင်းပြုလုပ်သည့်စင်</a:t>
            </a:r>
          </a:p>
        </p:txBody>
      </p:sp>
      <p:cxnSp>
        <p:nvCxnSpPr>
          <p:cNvPr id="13" name="直線矢印コネクタ 12"/>
          <p:cNvCxnSpPr>
            <a:cxnSpLocks/>
          </p:cNvCxnSpPr>
          <p:nvPr/>
        </p:nvCxnSpPr>
        <p:spPr>
          <a:xfrm flipV="1">
            <a:off x="6042358" y="4653136"/>
            <a:ext cx="0" cy="320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4" descr="C:\Users\mhu\SkyDrive\01厚労省委託H28\未熟練_陸運\マニュアル\pics\昇降設備2.jpg">
            <a:extLst>
              <a:ext uri="{FF2B5EF4-FFF2-40B4-BE49-F238E27FC236}">
                <a16:creationId xmlns:a16="http://schemas.microsoft.com/office/drawing/2014/main" id="{925EABAE-FCAB-4EC5-ACCA-8D4654C1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4973477"/>
            <a:ext cx="1440159" cy="1263835"/>
          </a:xfrm>
          <a:prstGeom prst="rect">
            <a:avLst/>
          </a:prstGeom>
          <a:noFill/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A622E0-5BE5-486F-8C8C-14D2BB220D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3912691" y="1288825"/>
            <a:ext cx="4403725" cy="329530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F592FC5-5D53-4D3D-8FDE-0F936EF7B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9" y="1288825"/>
            <a:ext cx="2806239" cy="374165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4AB1B12-8686-404F-93EC-E5EA82F5B34B}"/>
              </a:ext>
            </a:extLst>
          </p:cNvPr>
          <p:cNvSpPr txBox="1"/>
          <p:nvPr/>
        </p:nvSpPr>
        <p:spPr>
          <a:xfrm>
            <a:off x="539552" y="5178678"/>
            <a:ext cx="316628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2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ဓာတ်ပုံ① အမြင့်မှပြုတ်ကျမှုကာကွယ်ရေးကိရိယာ</a:t>
            </a:r>
            <a:r>
              <a:rPr lang="en-US" sz="12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2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တပ်ဆင်ထားသည့်ပစ္စည်း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16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476672" y="1041918"/>
            <a:ext cx="5768317" cy="177546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1200" dirty="0">
                <a:solidFill>
                  <a:srgbClr val="3D3DD8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■သာဓက①-1 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အမှိုက်ကန်ဘက်သို့ကားနောက်ဆုတ်နေသော အမှိုက်ကားကို သတ်မှတ်နေရာအထိ လမ်းကြောင်းပြပြီး နောက်သို့ဆုတ်လိုက်သည့်အခါ အနီးအနားတွင်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နောက်ကျောဘက်မှလာသော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အခြားအမှိုက်ကားနှင့်တိုက်မိပြီး အမှိုက်ကန်အတွင်းသို့ ပြုတ်ကျလုနီးနီးဖြစ်သွားပါသည်။ </a:t>
            </a:r>
            <a:r>
              <a:rPr lang="my-MM" sz="12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နောက်ကျောဘက်မှလာသော</a:t>
            </a:r>
            <a:r>
              <a:rPr lang="en-US" sz="12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အခြားအမှိုက်ကားနှင့် တိုက်မိပြီး အမှိုက်ကန်အတွင်းသို့ ပြုတ်ကျလုနီးနီးဖြစ်သွားပါသည်။</a:t>
            </a:r>
            <a:endParaRPr lang="en-US" altLang="ja-JP" sz="12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  <a:spcBef>
                <a:spcPts val="600"/>
              </a:spcBef>
              <a:defRPr/>
            </a:pP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  <a:defRPr/>
            </a:pP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  <a:defRPr/>
            </a:pPr>
            <a:endParaRPr lang="ja-JP" altLang="en-US" sz="16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1" y="278795"/>
            <a:ext cx="7695729" cy="46935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rtl="0">
              <a:lnSpc>
                <a:spcPct val="200000"/>
              </a:lnSpc>
            </a:pPr>
            <a:r>
              <a:rPr lang="my-MM" sz="1400" dirty="0">
                <a:solidFill>
                  <a:srgbClr val="0000CC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[အမြင့်မှပြုတ်ကျခြင်း၊ လိမ့်ကျခြင်း မတော်တဆမှုများမဖြစ်ပွားမီ ကြိုတင်ကာကွယ်သည့်သာဓကများ]</a:t>
            </a:r>
            <a:endParaRPr lang="ja-JP" altLang="en-US" sz="1400" dirty="0">
              <a:solidFill>
                <a:srgbClr val="0000CC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186091E-FBCA-48F4-A4A2-327ACB244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45" y="3486594"/>
            <a:ext cx="2555794" cy="181461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1AC09F6-2A21-4847-9939-5B400B1A3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7" y="903123"/>
            <a:ext cx="1914259" cy="1914259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7E3BFAA-CB61-48C3-9C78-3D88FDEB6811}"/>
              </a:ext>
            </a:extLst>
          </p:cNvPr>
          <p:cNvSpPr/>
          <p:nvPr/>
        </p:nvSpPr>
        <p:spPr bwMode="auto">
          <a:xfrm>
            <a:off x="412404" y="3411335"/>
            <a:ext cx="5777382" cy="196188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■သာဓက①-2</a:t>
            </a:r>
            <a:r>
              <a:rPr lang="my-MM" sz="11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စွန့်ပစ်ပစ္စည်းစာရွက်စာတမ်း (1 ခုလျှင် 15 ကီလို) ပါသော ဂျပ်ဖာ 25 ခုကို ကုန်တင်ကားပေါ်သို့စုပုံတင်ပြီးနောက် မိုးကာစအုပ်သည့်လုပ်ငန်းကိုဆောင်ရွက်ခဲ့ပါသည်။ ဘယ်ဘက်ခြမ်းတွင် မိုးကာစချည်နှောင်ပြီး တစ်ပြင်လုံးကို မိုးကာစချည်ရန်အတွက် ညာဘက်မှ ပစ္စည်းနှင့် ကားဝမ်းဗိုက်ဘေးကာအပြားကြားသို့ ခြေထောက်ရွှေ့လိုက်သည့်အခါ ခလုတ်တိုက်မိပြီး လိမ့်ကျလုနီးနီး ဖြစ်သွားခဲ့ပါသည်။</a:t>
            </a:r>
            <a:r>
              <a:rPr lang="my-MM" sz="12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အခြားအမှိုက်ကားနှင့် တိုက်မိပြီး အမှိုက်ကန်အတွင်းသို့ ပြုတ်ကျလုနီးနီးဖြစ်သွားပါသည်။</a:t>
            </a:r>
            <a:endParaRPr lang="en-US" altLang="ja-JP" sz="12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  <a:spcBef>
                <a:spcPts val="600"/>
              </a:spcBef>
              <a:defRPr/>
            </a:pPr>
            <a:endParaRPr lang="en-US" altLang="ja-JP" sz="12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  <a:defRPr/>
            </a:pPr>
            <a:endParaRPr lang="en-US" altLang="ja-JP" sz="12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  <a:defRPr/>
            </a:pPr>
            <a:endParaRPr lang="ja-JP" altLang="en-US" sz="12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17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7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01349" y="1124744"/>
            <a:ext cx="8207126" cy="4896544"/>
            <a:chOff x="467544" y="-99266"/>
            <a:chExt cx="8136904" cy="5305408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my-MM" sz="160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ကုန်ထုတ်လုပ်မှုလုပ်ငန်းခွင်၌ဖြစ်ပွားသောမတော်တဆမှုများကို အခြေခံပြီး အောက်ပါဘေးကင်းလုံခြုံရေးအဓိကအချက်များကို လက်တွေ့ကျင့်သုံးပါ။</a:t>
              </a:r>
              <a:endParaRPr lang="en-US" altLang="ja-JP" sz="160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-99266"/>
              <a:ext cx="8136904" cy="53054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/>
            <a:lstStyle/>
            <a:p>
              <a:pPr rtl="0">
                <a:lnSpc>
                  <a:spcPct val="150000"/>
                </a:lnSpc>
                <a:defRPr/>
              </a:pPr>
              <a:endParaRPr lang="en-US" altLang="ja-JP" sz="12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spcBef>
                  <a:spcPts val="1200"/>
                </a:spcBef>
                <a:defRPr/>
              </a:pPr>
              <a:r>
                <a:rPr lang="my-MM" sz="12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■ပစ္စည်းသယ်ဆောင်ပြီး ရွေ့လျားမှုပြုခြင်းသည် “လဲကျခြင်း” ဖြစ်စေရန်အတွက် အန္တရာယ်ကြီးကြီးမားမားဖြစ်ပါသည်!</a:t>
              </a:r>
              <a:endParaRPr lang="en-US" altLang="ja-JP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marL="358775" indent="-358775"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 ・</a:t>
              </a: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ပစ္စည်းသယ်ဆောင်ပြီး ရွေ့လျားမှုပြုရာတွင် ခြေထောက်ပိုင်းကို မြင်ရမလွယ်ကူသည့်အတွက် ဟန်ချက်</a:t>
              </a:r>
              <a:endParaRPr lang="en-US" altLang="ja-JP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marL="358775" indent="-358775"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　 ထိန်းရန်ခက်ခဲခြင်းစသည်တို့ကြောင့် လဲကျမှုဖြစ်နိုင်ခြေ မြင့်ပါသည်။</a:t>
              </a:r>
              <a:endParaRPr lang="en-US" altLang="ja-JP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marL="358775" indent="-358775"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 ・ပစ္စည်းသယ်ဆောင်ပြီး လှေကားဆင်းသည့်အခါတွင် လုံးဝ အလျင်မလိုပါနှင့်!</a:t>
              </a:r>
              <a:endParaRPr lang="en-US" altLang="ja-JP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spcBef>
                  <a:spcPts val="1200"/>
                </a:spcBef>
                <a:defRPr/>
              </a:pPr>
              <a:r>
                <a:rPr lang="my-MM" sz="12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■ကြမ်းပြင်ကိုအမြဲတမ်း “စနစ်တကျထားခြင်း”၊ “သပ်သပ်ရပ်ရပ်ထားခြင်း”၊ “သန့်ရှင်းမှုရှိခြင်း”၊ “သန့်ရှင်းရေးလုပ်ခြင်း”တို့ လုပ်ဆောင်ပြီး ဘေးကင်းလုံခြုံအောင်ထားပါ!</a:t>
              </a:r>
              <a:endParaRPr lang="en-US" altLang="ja-JP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 ・စိုစွတ်သောကြမ်းပြင်ကို​ သေသေချာချာသုတ်ပါ (သန့်ရှင်းရေးပြုလုပ်နေသည့်နေရာမှ ကြမ်းပြင်စိုစွတ်မှုကို သတိထားပါ)</a:t>
              </a:r>
              <a:endParaRPr lang="en-US" altLang="ja-JP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 ・မဆိုင်သည့်ပစ္စည်းများရှိနေပါက “ခလုတ်တိုက်”ပြီး လဲကျမှုဖြစ်စေနိုင်ပါသည်</a:t>
              </a:r>
              <a:endParaRPr lang="en-US" altLang="ja-JP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spcBef>
                  <a:spcPts val="1200"/>
                </a:spcBef>
                <a:defRPr/>
              </a:pPr>
              <a:r>
                <a:rPr lang="my-MM" sz="12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■ကြီးမားသော၊ လေးလံသောပစ္စည်းများအတွက် “တွန်းလှည်း”ကို အသုံးပြုပါ!</a:t>
              </a:r>
              <a:endParaRPr lang="en-US" altLang="ja-JP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marL="182563" rtl="0">
                <a:lnSpc>
                  <a:spcPct val="150000"/>
                </a:lnSpc>
                <a:defRPr/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တွန်းလှည်းမသုံးနိုင်သည့်အချိန်များတွင် လူနှစ်ယောက်ဖြင့်မခြင်း၊ အကြိမ်ကြိမ်ခွဲသယ်ခြင်းပြုပါ</a:t>
              </a:r>
              <a:endParaRPr lang="en-US" altLang="ja-JP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spcBef>
                  <a:spcPts val="1200"/>
                </a:spcBef>
                <a:defRPr/>
              </a:pPr>
              <a:r>
                <a:rPr lang="my-MM" sz="1200" dirty="0">
                  <a:solidFill>
                    <a:srgbClr val="0000CC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 အလွယ်တကူ မချော်နိုင်သော၊ ခလုတ်မတိုက်နိုင်သောဖိနပ်များကို ဝတ်ဆင်ပါ။</a:t>
              </a:r>
              <a:endParaRPr lang="en-US" altLang="ja-JP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spcBef>
                  <a:spcPts val="1200"/>
                </a:spcBef>
                <a:defRPr/>
              </a:pPr>
              <a:endParaRPr lang="ja-JP" altLang="en-US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467544" y="446449"/>
            <a:ext cx="672652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defRPr/>
            </a:pPr>
            <a:r>
              <a:rPr lang="my-MM" sz="16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(3) “လဲကျခြင်း” ဘေးအန္တရာယ်မှကြိုတင်ကာကွယ်ရန်အတွက် အဓိကအချက်များ</a:t>
            </a:r>
          </a:p>
        </p:txBody>
      </p:sp>
      <p:pic>
        <p:nvPicPr>
          <p:cNvPr id="8" name="Picture 3" descr="C:\Users\mhu\SkyDrive\01厚労省委託H28\未熟練_陸運\マニュアル\pics\HH転倒(冷凍庫)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65" y="1916832"/>
            <a:ext cx="1378387" cy="864096"/>
          </a:xfrm>
          <a:prstGeom prst="rect">
            <a:avLst/>
          </a:prstGeom>
          <a:noFill/>
        </p:spPr>
      </p:pic>
      <p:pic>
        <p:nvPicPr>
          <p:cNvPr id="9" name="Picture 2" descr="C:\Users\mhu\SkyDrive\01厚労省委託H28\未熟練_陸運\マニュアル\HH資料\陸運転倒HH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81147"/>
            <a:ext cx="1814602" cy="1296144"/>
          </a:xfrm>
          <a:prstGeom prst="rect">
            <a:avLst/>
          </a:prstGeom>
          <a:noFill/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376243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18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6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9E17B1-5C79-4DEF-B858-0F72251CA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7" y="4110868"/>
            <a:ext cx="8862539" cy="227046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639BEBC-8ACB-4223-B89B-62F6B79AC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51" y="-32256"/>
            <a:ext cx="5616623" cy="7090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1C5C435-E7A9-4C01-A594-07C047777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5" y="1052736"/>
            <a:ext cx="8899881" cy="266429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6564F2-1661-46FD-995D-4E550D8E9A09}"/>
              </a:ext>
            </a:extLst>
          </p:cNvPr>
          <p:cNvSpPr/>
          <p:nvPr/>
        </p:nvSpPr>
        <p:spPr>
          <a:xfrm>
            <a:off x="251520" y="620688"/>
            <a:ext cx="4911922" cy="41549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defRPr/>
            </a:pPr>
            <a:r>
              <a:rPr lang="my-MM" sz="1400" b="1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&lt;လဲကျခြင်းဘေးအန္တရာယ်ဖြစ်စေသည့် အဓိကအကြောင်းရင်းများ&gt;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2AB0D4C-1BE7-4E23-89C8-30C751689E66}"/>
              </a:ext>
            </a:extLst>
          </p:cNvPr>
          <p:cNvSpPr/>
          <p:nvPr/>
        </p:nvSpPr>
        <p:spPr>
          <a:xfrm>
            <a:off x="251520" y="3779748"/>
            <a:ext cx="437651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defRPr/>
            </a:pPr>
            <a:r>
              <a:rPr lang="my-MM" sz="1200" b="1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&lt;လဲကျခြင်းဘေးအန္တရာယ်မှကာကွယ်ရန်အတွက် အဓိကအချက်များ&gt;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19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864230-A929-46F1-BE46-96230EA9A441}"/>
              </a:ext>
            </a:extLst>
          </p:cNvPr>
          <p:cNvSpPr txBox="1"/>
          <p:nvPr/>
        </p:nvSpPr>
        <p:spPr>
          <a:xfrm>
            <a:off x="302638" y="2236222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8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&lt;အဓိကအကြောင်းအရင်း&gt;</a:t>
            </a:r>
            <a:endParaRPr lang="zh-CN" altLang="en-US" sz="8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E1DE6C-8048-45EB-B85B-1F9FA7908BC6}"/>
              </a:ext>
            </a:extLst>
          </p:cNvPr>
          <p:cNvSpPr txBox="1"/>
          <p:nvPr/>
        </p:nvSpPr>
        <p:spPr>
          <a:xfrm>
            <a:off x="3303591" y="2190056"/>
            <a:ext cx="152754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0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&lt;အဓိကအကြောင်းအရင်း&gt;</a:t>
            </a:r>
            <a:endParaRPr lang="zh-CN" altLang="en-US" sz="10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42D804-B9AC-4523-AB83-3CDAB3450A31}"/>
              </a:ext>
            </a:extLst>
          </p:cNvPr>
          <p:cNvSpPr txBox="1"/>
          <p:nvPr/>
        </p:nvSpPr>
        <p:spPr>
          <a:xfrm>
            <a:off x="6189139" y="2236222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8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&lt;အဓိကအကြောင်းအရင်း&gt;</a:t>
            </a:r>
            <a:endParaRPr lang="zh-CN" altLang="en-US" sz="8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0494B79-07B7-4A65-962F-A9FD56E966FA}"/>
              </a:ext>
            </a:extLst>
          </p:cNvPr>
          <p:cNvSpPr txBox="1"/>
          <p:nvPr/>
        </p:nvSpPr>
        <p:spPr>
          <a:xfrm>
            <a:off x="105776" y="260648"/>
            <a:ext cx="5186304" cy="369332"/>
          </a:xfrm>
          <a:prstGeom prst="rect">
            <a:avLst/>
          </a:prstGeom>
          <a:solidFill>
            <a:srgbClr val="F5C702"/>
          </a:solidFill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my-MM" sz="1600" b="1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STOP! လဲကျခြင်းဘေးအန္တရာယ်ပ​ရောဂျက်</a:t>
            </a:r>
            <a:endParaRPr lang="zh-CN" altLang="en-US" sz="1600" b="1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610A6F4-F938-4535-AF68-9B9309332EA3}"/>
              </a:ext>
            </a:extLst>
          </p:cNvPr>
          <p:cNvSpPr txBox="1"/>
          <p:nvPr/>
        </p:nvSpPr>
        <p:spPr>
          <a:xfrm>
            <a:off x="447996" y="1391814"/>
            <a:ext cx="1152128" cy="36933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my-MM" sz="16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ချောခြင်း</a:t>
            </a:r>
            <a:endParaRPr lang="zh-CN" altLang="en-US" sz="1600" b="1" dirty="0">
              <a:solidFill>
                <a:schemeClr val="bg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18134B9-9233-40C0-8C11-9A6204144938}"/>
              </a:ext>
            </a:extLst>
          </p:cNvPr>
          <p:cNvSpPr txBox="1"/>
          <p:nvPr/>
        </p:nvSpPr>
        <p:spPr>
          <a:xfrm>
            <a:off x="3419872" y="1437593"/>
            <a:ext cx="115212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my-MM" sz="12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ခလုတ်တိုက်ခြင်း</a:t>
            </a:r>
            <a:endParaRPr lang="zh-CN" altLang="en-US" sz="1200" b="1" dirty="0">
              <a:solidFill>
                <a:schemeClr val="bg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8915680-E148-4698-9BE2-0D12A536D10C}"/>
              </a:ext>
            </a:extLst>
          </p:cNvPr>
          <p:cNvSpPr txBox="1"/>
          <p:nvPr/>
        </p:nvSpPr>
        <p:spPr>
          <a:xfrm>
            <a:off x="6256641" y="1419321"/>
            <a:ext cx="115212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my-MM" sz="12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ခြေလှမ်းချော်ခြင်း</a:t>
            </a:r>
            <a:endParaRPr lang="zh-CN" altLang="en-US" sz="1200" b="1" dirty="0">
              <a:solidFill>
                <a:schemeClr val="bg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7F6617F-4C02-49F5-AAF8-2932CBB63A31}"/>
              </a:ext>
            </a:extLst>
          </p:cNvPr>
          <p:cNvSpPr txBox="1"/>
          <p:nvPr/>
        </p:nvSpPr>
        <p:spPr>
          <a:xfrm>
            <a:off x="302638" y="2492896"/>
            <a:ext cx="2882737" cy="1134926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0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・ကြမ်းပြင်သည်ချော်လဲလွယ်သော ကုန်ကြမ်းဖြစ်နေခြင်း။</a:t>
            </a:r>
            <a:endParaRPr lang="en-US" altLang="ja-JP" sz="10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0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・ကြမ်းပြင်ပေါ်တွင် ရေ သို့မဟုတ် ဆီတို့ ရွှဲနေခြင်း။</a:t>
            </a:r>
          </a:p>
          <a:p>
            <a:pPr rtl="0">
              <a:lnSpc>
                <a:spcPct val="150000"/>
              </a:lnSpc>
            </a:pPr>
            <a:r>
              <a:rPr lang="my-MM" sz="10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・ပလတ်စတစ်နှင့်စက္ကူကဲ့သို့သောချော်လဲလွယ်သော ပြင်ပပစ္စည်းများ ကြမ်းပြင်ပေါ်သို့ကျနေခြင်း။</a:t>
            </a:r>
            <a:endParaRPr lang="en-US" altLang="ja-JP" sz="10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0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・လမ်းမျက်နှာပြင် အေးခဲနေခြင်း။</a:t>
            </a:r>
            <a:endParaRPr lang="zh-CN" altLang="en-US" sz="10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501F04-BFF6-48FF-B67A-F6D7BC56C8CC}"/>
              </a:ext>
            </a:extLst>
          </p:cNvPr>
          <p:cNvSpPr txBox="1"/>
          <p:nvPr/>
        </p:nvSpPr>
        <p:spPr>
          <a:xfrm>
            <a:off x="3280969" y="2492896"/>
            <a:ext cx="2731191" cy="923330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0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・ကြမ်းပြင်တွင် ချိုင့်ခွက်နှင့် အနိမ့်အမြင့်မညီညာမှုများ</a:t>
            </a:r>
            <a:r>
              <a:rPr lang="en-US" sz="10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ရှိခြင်း။</a:t>
            </a:r>
            <a:endParaRPr lang="en-US" altLang="ja-JP" sz="10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0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・ဝန်စည်များနှင့်ကုန်ပစ္စည်းများကိုကြမ်းပြင်ပေါ်တွင် ပစ်ထားခြင်း။</a:t>
            </a:r>
            <a:endParaRPr lang="zh-CN" altLang="en-US" sz="10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C304382-D571-4934-B850-C1755EC9A091}"/>
              </a:ext>
            </a:extLst>
          </p:cNvPr>
          <p:cNvSpPr txBox="1"/>
          <p:nvPr/>
        </p:nvSpPr>
        <p:spPr>
          <a:xfrm>
            <a:off x="6189139" y="2492896"/>
            <a:ext cx="2652223" cy="923330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0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・ကြီးမားသောပစ္စည်းများကို ပွေ့ပိုက်ခြင်းစသည်ဖြင့် ခြေထောက်ပိုင်းကို မမြင်နိုင်သည့် အခြေအနေဖြင့် လုပ်ငန်းဆောင်ရွက်နေခြင်း။</a:t>
            </a:r>
            <a:endParaRPr lang="en-US" altLang="ja-JP" sz="10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endParaRPr lang="zh-CN" altLang="en-US" sz="10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C99B8E1-1932-46A7-AE77-CB5965539AB1}"/>
              </a:ext>
            </a:extLst>
          </p:cNvPr>
          <p:cNvSpPr txBox="1"/>
          <p:nvPr/>
        </p:nvSpPr>
        <p:spPr>
          <a:xfrm>
            <a:off x="3299440" y="4221088"/>
            <a:ext cx="2686943" cy="415498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my-MM" sz="9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အလွယ်တကူလဲမကျနိုင်သည့်လုပ်ငန်းဆောင်ရွက်မှု</a:t>
            </a:r>
            <a:r>
              <a:rPr lang="en-US" sz="9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9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နည်းလမ်း</a:t>
            </a:r>
            <a:endParaRPr lang="zh-CN" altLang="en-US" sz="900" b="1" dirty="0">
              <a:solidFill>
                <a:schemeClr val="bg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3F6618-1903-4939-916F-75E769A40952}"/>
              </a:ext>
            </a:extLst>
          </p:cNvPr>
          <p:cNvSpPr txBox="1"/>
          <p:nvPr/>
        </p:nvSpPr>
        <p:spPr>
          <a:xfrm>
            <a:off x="323927" y="4210707"/>
            <a:ext cx="2870986" cy="442429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my-MM" sz="10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4S</a:t>
            </a:r>
            <a:r>
              <a:rPr lang="my-MM" sz="1000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(စနစ်တကျထားခြင်း၊ သပ်သပ်ရပ်ရပ်ထားခြင်း၊ သန့်ရှင်းမှုရှိခြင်း၊ သန့်ရှင်းရေးလုပ်ခြင်း)</a:t>
            </a:r>
            <a:endParaRPr lang="zh-CN" altLang="en-US" sz="1000" dirty="0">
              <a:solidFill>
                <a:schemeClr val="bg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84EBDBF-9D99-4119-AD37-816CE9938504}"/>
              </a:ext>
            </a:extLst>
          </p:cNvPr>
          <p:cNvSpPr txBox="1"/>
          <p:nvPr/>
        </p:nvSpPr>
        <p:spPr>
          <a:xfrm>
            <a:off x="6156176" y="4304129"/>
            <a:ext cx="2731191" cy="276999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my-MM" sz="12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အခြားတန်ပြန်အစီအမံ</a:t>
            </a:r>
            <a:endParaRPr lang="zh-CN" altLang="en-US" sz="1200" b="1" dirty="0">
              <a:solidFill>
                <a:schemeClr val="bg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B40E8D-D26A-4883-9F6C-C833BBCF24FE}"/>
              </a:ext>
            </a:extLst>
          </p:cNvPr>
          <p:cNvSpPr txBox="1"/>
          <p:nvPr/>
        </p:nvSpPr>
        <p:spPr>
          <a:xfrm>
            <a:off x="356271" y="4698691"/>
            <a:ext cx="2686943" cy="14542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・အရာဝတ္ထုများကို</a:t>
            </a:r>
            <a:r>
              <a:rPr lang="en-US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လမ်းလျှောက်သည့်နေရာတွင်</a:t>
            </a:r>
            <a:r>
              <a:rPr lang="en-US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မထားခြင်း</a:t>
            </a:r>
          </a:p>
          <a:p>
            <a:pPr rtl="0">
              <a:lnSpc>
                <a:spcPct val="150000"/>
              </a:lnSpc>
            </a:pPr>
            <a:r>
              <a:rPr lang="my-MM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・ကြမ်းပြင်ပေါ်ရှိအညစ်အကြေးများ (ရေ၊ ဆီ၊ အမှုန့်</a:t>
            </a:r>
            <a:r>
              <a:rPr lang="en-US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စသည်) ကိုဖယ်ရှားခြင်း</a:t>
            </a:r>
          </a:p>
          <a:p>
            <a:pPr rtl="0">
              <a:lnSpc>
                <a:spcPct val="150000"/>
              </a:lnSpc>
            </a:pPr>
            <a:r>
              <a:rPr lang="my-MM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・ကြမ်းပြင်ရှိ ချိုင့်ခွက်နှင့် အနိမ့်အမြင့်မညီညာမှုများ</a:t>
            </a:r>
            <a:r>
              <a:rPr lang="en-US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ကို ဖြေရှင်းခြင်း</a:t>
            </a:r>
            <a:endParaRPr lang="zh-CN" altLang="en-US" sz="105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EB97152-5811-4CAA-8B83-056C875F56F8}"/>
              </a:ext>
            </a:extLst>
          </p:cNvPr>
          <p:cNvSpPr txBox="1"/>
          <p:nvPr/>
        </p:nvSpPr>
        <p:spPr>
          <a:xfrm>
            <a:off x="3325217" y="4713818"/>
            <a:ext cx="2686943" cy="15234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・အချိန်အပိုယူပြီး လုပ်ဆောင်ခြင်း</a:t>
            </a:r>
          </a:p>
          <a:p>
            <a:pPr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・ချော်လဲလွယ်သောနေရာများတွင် ခြေလှမ်းစိတ်စိတ်ဖြင့်</a:t>
            </a:r>
            <a:r>
              <a:rPr lang="en-US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လမ်းလျှောက်ခြင်း</a:t>
            </a:r>
          </a:p>
          <a:p>
            <a:pPr rtl="0">
              <a:lnSpc>
                <a:spcPct val="150000"/>
              </a:lnSpc>
            </a:pPr>
            <a:r>
              <a:rPr lang="ja-JP" altLang="en-US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</a:t>
            </a: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ခြေထောက်ပိုင်းမြင်နိုင်ရန်ခဲယဉ်းသည့်</a:t>
            </a:r>
            <a:r>
              <a:rPr lang="en-US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အနေအထားမျိုးဖြင့် လုပ်ငန်းဆောင်ရွက်မှုမပြုခြင်း</a:t>
            </a:r>
            <a:endParaRPr lang="en-US" altLang="ja-JP" sz="11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B75ABA3-DEA6-4937-8D4F-99E41EDA9221}"/>
              </a:ext>
            </a:extLst>
          </p:cNvPr>
          <p:cNvSpPr txBox="1"/>
          <p:nvPr/>
        </p:nvSpPr>
        <p:spPr>
          <a:xfrm>
            <a:off x="6167968" y="4734978"/>
            <a:ext cx="2686943" cy="15234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・ရွေ့လျားခြင်းနှင့်အလုပ်လုပ်ခြင်းအတွက်</a:t>
            </a:r>
            <a:r>
              <a:rPr lang="en-US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သင့်တော်သောဖိနပ်များဝတ်ဆင်ပါ</a:t>
            </a:r>
          </a:p>
          <a:p>
            <a:pPr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・လုပ်ငန်းခွင်အန္တရာယ်မြေပုံတစ်ခုဖန်တီး၍ သတင်းအချက်အလက်မျှဝေခြင်း</a:t>
            </a:r>
          </a:p>
          <a:p>
            <a:pPr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・လဲကျနိုင်ခြေရှိသောနေရာများကို စတစ်ကာများ</a:t>
            </a:r>
            <a:r>
              <a:rPr lang="en-US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သုံး၍ သတိမူမိစေခြင်း</a:t>
            </a:r>
            <a:endParaRPr lang="en-US" altLang="ja-JP" sz="11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5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CDDC0E5-F01E-444C-9FBA-7859CC770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803630"/>
            <a:ext cx="4536504" cy="3849506"/>
          </a:xfrm>
          <a:prstGeom prst="roundRect">
            <a:avLst>
              <a:gd name="adj" fmla="val 5127"/>
            </a:avLst>
          </a:prstGeom>
          <a:solidFill>
            <a:srgbClr val="99CCFF">
              <a:alpha val="26000"/>
            </a:srgbClr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144000" tIns="0" rtlCol="0"/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1. အလုပ်ခွင်တွင်အန္တရာယ်အမျိုးမျိုးရှိသည်ကို အလုပ်သမားများနားလည်စေခြင်း။</a:t>
            </a:r>
            <a:r>
              <a:rPr lang="my-MM" sz="105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</a:t>
            </a:r>
            <a:endParaRPr lang="en-US" altLang="ja-JP" sz="1050" dirty="0">
              <a:solidFill>
                <a:srgbClr val="C0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2. “ ဖြစ်နိုင်ခြေ” ဖြင့်အန္တရာယ်ကိုသတိပြုမိစေခြင်း။ </a:t>
            </a:r>
            <a:r>
              <a:rPr lang="my-MM" sz="105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</a:t>
            </a:r>
            <a:endParaRPr lang="en-US" altLang="ja-JP" sz="1050" b="1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05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3. လုပ်ငန်းခွင်မတော်တဆမှုကာကွယ်ခြင်း၏အခြေခံကိုသင်ကြားခြင်း (အပိုင်း 1)　</a:t>
            </a:r>
            <a:endParaRPr lang="en-US" altLang="ja-JP" sz="1050" b="1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စည်းမျဉ်းစည်းကမ်းနှင့်လှုပ်ရှားမှုများအမျိုးမျိုးရှိသည်ကို နားလည်စေခြင်း။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(1) ဘေးကင်းသောလုပ်ငန်းဆောင်ရွက်မှုသည် မှန်ကန်သော</a:t>
            </a:r>
            <a:r>
              <a:rPr lang="en-US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လုပ်ငန်းခွင်</a:t>
            </a:r>
            <a:r>
              <a:rPr lang="en-US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အဝတ်အစားဖြင့် စတင်သည်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(2) လုပ်ငန်းဆောင်ရွက်မှုဆိုင်ရာလုပ်ထုံးလုပ်နည်းများကို လိုက်နာကျင့်သုံး</a:t>
            </a:r>
            <a:r>
              <a:rPr lang="en-US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ခြင်း　　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(3) 4S (seiri, seiton, seiketsu, souji) နှင့် 5S (seiri, seiton, seiketsu, souji, shuukan(shitsuke)) တို့ကို လိုက်နာကျင့်သုံးခြင်း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(4) မတော်တဆမှုမဖြစ်ပွားမီ ကြိုတင်ကာကွယ်သည့်လှုပ်ရှားမှု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(5) အန္တရာယ်ကြိုတင်ခန့်မှန်းသည့်လေ့ကျင့်မှု (KYT)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(6) အန္တရာယ်အကဲဖြတ်ခြင်း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7" name="角丸四角形 10">
            <a:extLst>
              <a:ext uri="{FF2B5EF4-FFF2-40B4-BE49-F238E27FC236}">
                <a16:creationId xmlns:a16="http://schemas.microsoft.com/office/drawing/2014/main" id="{EAF78DC6-D182-4F07-8F67-55F56EDCA608}"/>
              </a:ext>
            </a:extLst>
          </p:cNvPr>
          <p:cNvSpPr/>
          <p:nvPr/>
        </p:nvSpPr>
        <p:spPr>
          <a:xfrm>
            <a:off x="827584" y="260648"/>
            <a:ext cx="7272808" cy="40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အတွေ့အကြုံနည်းသေးသောအလုပ်သမားများအတွက် </a:t>
            </a:r>
            <a:r>
              <a:rPr lang="my-MM" sz="1400" b="1" dirty="0">
                <a:solidFill>
                  <a:schemeClr val="bg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လုံခြုံရေးနှင့်ကျန်းမာရေးပညာပေးအစီအစဉ်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AAC9736-FC5F-42D3-9BFA-D0EECDC8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05897"/>
            <a:ext cx="4536504" cy="4642353"/>
          </a:xfrm>
          <a:prstGeom prst="roundRect">
            <a:avLst>
              <a:gd name="adj" fmla="val 512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144000" tIns="0" rtlCol="0"/>
          <a:lstStyle/>
          <a:p>
            <a:pPr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05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4. ဘေးအန္တရာယ်ကာကွယ်ရေးအခြေခံများကိုသင်ကြားခြင်း (အပိုင်း 2)</a:t>
            </a:r>
            <a:r>
              <a:rPr lang="my-MM" sz="1050" dirty="0">
                <a:solidFill>
                  <a:srgbClr val="FF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</a:t>
            </a:r>
            <a:endParaRPr lang="en-US" altLang="ja-JP" sz="1050" dirty="0">
              <a:solidFill>
                <a:srgbClr val="FF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ဘေးကင်းသောလုပ်ငန်းဆောင်ရွက်မှုကို အားလုံးအတူတကွဖော်ဆောင်ပြီး လုပ်ငန်းခွင်ကိုဘေးကင်းလုံခြုံစေခြင်း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</a:t>
            </a:r>
            <a:r>
              <a:rPr lang="my-MM" sz="1050" dirty="0">
                <a:solidFill>
                  <a:srgbClr val="FF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(1) “ညပ်မိခြင်း၊ ညပ်ပါသွားခြင်း” ဘေးအန္တရာယ်များကို ကြိုတင်ကာကွယ်</a:t>
            </a:r>
            <a:r>
              <a:rPr lang="en-US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ရန်အတွက် အဓိကအချက်များ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(2) “အမြင့်မှပြုတ်ကျခြင်း၊ လိမ့်ကျခြင်း” ဘေးအန္တရာယ်များကို ကြိုတင်</a:t>
            </a:r>
            <a:r>
              <a:rPr lang="en-US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ကာကွယ်ရန်အတွက် အဓိကအချက်များ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(3) “လဲကျခြင်း” ဘေးအန္တရာယ်မှကြိုတင်ကာကွယ်ရန်အတွက် အဓိက</a:t>
            </a:r>
            <a:r>
              <a:rPr lang="en-US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အချက်များ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(4) “ခါးနာခြင်း” ကိုကြိုတင်ကာကွယ်ရန်အတွက် အဓိကအချက်များ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(5) “ဝင်တိုက်မိခြင်း” “ဝင်တိုက်ခံရခြင်း” ဘေးအန္တရာယ်များကို ကြိုတင်</a:t>
            </a:r>
            <a:r>
              <a:rPr lang="en-US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ကာကွယ်ရန်အတွက် အဓိကအချက်များ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266700" indent="-266700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05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5. ဘေးအန္တရာယ်ကာကွယ်ရေးအခြေခံများကိုသင်ကြားခြင်း (အပိုင်း 3)</a:t>
            </a:r>
            <a:r>
              <a:rPr lang="my-MM" sz="105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</a:t>
            </a:r>
            <a:endParaRPr lang="en-US" altLang="ja-JP" sz="1050" dirty="0">
              <a:solidFill>
                <a:srgbClr val="C0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အကယ်၍ ပုံမှန်မဟုတ်သောအခြေအနေများ သို့မဟုတ် လုပ်ငန်းခွင်မတော်</a:t>
            </a:r>
            <a:r>
              <a:rPr lang="en-US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တဆမှုများဖြစ်ခဲ့ပါက ယင်းအချိန်၌ တုံ့ပြန်ဆောင်ရွက်ရမည်တို့ကို တတ်</a:t>
            </a:r>
            <a:r>
              <a:rPr lang="en-US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မြောက်ထားစေခြင်း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・ပုံမှန်မဟုတ်သောအခြေအနေမျိုးရှိ တုံ့ပြန်ဆောင်ရွက်မှု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　・လုပ်ငန်းခွင်မတော်တဆမှုဖြစ်ပွားချိန်ရှိ တုံ့ပြန်ဆောင်ရွက်မှု</a:t>
            </a:r>
            <a:endParaRPr lang="en-US" altLang="ja-JP" sz="105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/>
              <a:t>2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0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07.PC007\OneDrive\01厚労省委託C\未熟練\参考資料\pics\厚労省転倒はきもの(くつ)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10" y="1124744"/>
            <a:ext cx="2467042" cy="126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320458"/>
            <a:ext cx="4330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dirty="0">
                <a:solidFill>
                  <a:srgbClr val="0000CC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[မှန်ကန်သောဖိနပ်​ရွေးနည်း]</a:t>
            </a:r>
            <a:endParaRPr lang="ja-JP" altLang="en-US" dirty="0">
              <a:solidFill>
                <a:srgbClr val="0000CC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07504" y="836711"/>
            <a:ext cx="8882215" cy="4968553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  <a:defRPr/>
            </a:pPr>
            <a:endParaRPr lang="ja-JP" altLang="en-US" sz="1600">
              <a:solidFill>
                <a:prstClr val="white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4248" y="2339588"/>
            <a:ext cx="5040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my-MM">
                <a:solidFill>
                  <a:srgbClr val="FF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×</a:t>
            </a:r>
            <a:endParaRPr lang="ja-JP" altLang="en-US" dirty="0">
              <a:solidFill>
                <a:srgbClr val="FF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368" y="2339588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my-MM" sz="1600" b="1">
                <a:solidFill>
                  <a:srgbClr val="FF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○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CA295CE-C5C0-4E41-9DB3-6464B864141D}"/>
              </a:ext>
            </a:extLst>
          </p:cNvPr>
          <p:cNvGrpSpPr/>
          <p:nvPr/>
        </p:nvGrpSpPr>
        <p:grpSpPr>
          <a:xfrm>
            <a:off x="293171" y="5904670"/>
            <a:ext cx="5352578" cy="714109"/>
            <a:chOff x="293171" y="5819502"/>
            <a:chExt cx="5352578" cy="714109"/>
          </a:xfrm>
        </p:grpSpPr>
        <p:pic>
          <p:nvPicPr>
            <p:cNvPr id="10" name="図 9" descr="C:\Users\User07.PC007\OneDrive\01厚労省委託C\社会福祉\マニュアル\スプリング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09" y="5819502"/>
              <a:ext cx="2361640" cy="7141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93171" y="6042774"/>
              <a:ext cx="321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50000"/>
                </a:lnSpc>
              </a:pPr>
              <a:r>
                <a:rPr lang="my-MM" sz="1200" dirty="0">
                  <a:solidFill>
                    <a:prstClr val="black"/>
                  </a:solidFill>
                  <a:latin typeface="Myanmar Text" panose="020B0502040204020203" pitchFamily="34" charset="0"/>
                  <a:cs typeface="Myanmar Text" panose="020B0502040204020203" pitchFamily="34" charset="0"/>
                </a:rPr>
                <a:t>(ခြေချောင်းထိပ်နှင့် ကြမ်းပြင်ကြားအကွာအ​ဝေး)</a:t>
              </a:r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F3039BD-EA34-4FA4-BC6A-8259CDD0F9B2}"/>
              </a:ext>
            </a:extLst>
          </p:cNvPr>
          <p:cNvSpPr/>
          <p:nvPr/>
        </p:nvSpPr>
        <p:spPr>
          <a:xfrm>
            <a:off x="293171" y="146619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>
              <a:lnSpc>
                <a:spcPct val="150000"/>
              </a:lnSpc>
            </a:pPr>
            <a:r>
              <a:rPr lang="my-MM" sz="1600" b="1" dirty="0">
                <a:solidFill>
                  <a:sysClr val="windowText" lastClr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အရွယ်အစား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65C36C0-3E3B-4AD7-B506-C28764662F73}"/>
              </a:ext>
            </a:extLst>
          </p:cNvPr>
          <p:cNvSpPr/>
          <p:nvPr/>
        </p:nvSpPr>
        <p:spPr>
          <a:xfrm>
            <a:off x="293171" y="2143074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>
              <a:lnSpc>
                <a:spcPct val="150000"/>
              </a:lnSpc>
            </a:pPr>
            <a:r>
              <a:rPr lang="my-MM" sz="1600" b="1" dirty="0">
                <a:solidFill>
                  <a:sysClr val="windowText" lastClr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ပျော့ပြောင်းမှုရှိခြင်း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CE2853F-7D80-4264-B733-DAB59EC229D8}"/>
              </a:ext>
            </a:extLst>
          </p:cNvPr>
          <p:cNvSpPr/>
          <p:nvPr/>
        </p:nvSpPr>
        <p:spPr>
          <a:xfrm>
            <a:off x="293171" y="281994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>
              <a:lnSpc>
                <a:spcPct val="150000"/>
              </a:lnSpc>
            </a:pPr>
            <a:r>
              <a:rPr lang="my-MM" sz="1600" b="1" dirty="0">
                <a:solidFill>
                  <a:sysClr val="windowText" lastClr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အလေးချိန်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98CC083-41AA-4976-874D-83BC3120543C}"/>
              </a:ext>
            </a:extLst>
          </p:cNvPr>
          <p:cNvSpPr/>
          <p:nvPr/>
        </p:nvSpPr>
        <p:spPr>
          <a:xfrm>
            <a:off x="293171" y="3496824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>
              <a:lnSpc>
                <a:spcPct val="150000"/>
              </a:lnSpc>
            </a:pPr>
            <a:r>
              <a:rPr lang="my-MM" sz="1200" b="1" dirty="0">
                <a:solidFill>
                  <a:sysClr val="windowText" lastClr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အလေးချိန်မျှခြေ (ရှေ့နှင့်နောက်)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6CF32CD-AC99-4F82-AAAA-28C820215430}"/>
              </a:ext>
            </a:extLst>
          </p:cNvPr>
          <p:cNvSpPr/>
          <p:nvPr/>
        </p:nvSpPr>
        <p:spPr>
          <a:xfrm>
            <a:off x="293171" y="417369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>
              <a:lnSpc>
                <a:spcPct val="150000"/>
              </a:lnSpc>
            </a:pPr>
            <a:r>
              <a:rPr lang="my-MM" sz="1600" b="1" dirty="0">
                <a:solidFill>
                  <a:sysClr val="windowText" lastClr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ခြေချောင်းပိုင်းအမြင့်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14E7612-5596-4B74-AE45-DAD222C6E7D8}"/>
              </a:ext>
            </a:extLst>
          </p:cNvPr>
          <p:cNvSpPr/>
          <p:nvPr/>
        </p:nvSpPr>
        <p:spPr>
          <a:xfrm>
            <a:off x="293171" y="4850575"/>
            <a:ext cx="2406621" cy="594649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>
              <a:lnSpc>
                <a:spcPct val="150000"/>
              </a:lnSpc>
            </a:pPr>
            <a:r>
              <a:rPr lang="my-MM" sz="1100" b="1" dirty="0">
                <a:solidFill>
                  <a:sysClr val="windowText" lastClr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ဖိနပ်ဆိုးပြားနှင့် ကြမ်းပြင်၏ချောထွက်မှုခံနိုင်ရည်တို့မျှခြေ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F3A74F-0B87-432A-98F1-465928F2A519}"/>
              </a:ext>
            </a:extLst>
          </p:cNvPr>
          <p:cNvSpPr txBox="1"/>
          <p:nvPr/>
        </p:nvSpPr>
        <p:spPr>
          <a:xfrm>
            <a:off x="2915816" y="1434842"/>
            <a:ext cx="3753545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သေးလွန်းခြင်း၊ ကြီးလွန်းခြင်းဖြစ်ပါက နင်းလိုက်သည့်အခါ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altLang="ja-JP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ဟန်ချက်ပျက်လွယ်စေပါသည်</a:t>
            </a:r>
            <a:endParaRPr lang="en-US" altLang="ja-JP" sz="1200" dirty="0">
              <a:solidFill>
                <a:prstClr val="black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CB5647-2A71-4D11-B3E7-3A9D4A002ADE}"/>
              </a:ext>
            </a:extLst>
          </p:cNvPr>
          <p:cNvSpPr txBox="1"/>
          <p:nvPr/>
        </p:nvSpPr>
        <p:spPr>
          <a:xfrm>
            <a:off x="2915816" y="2060848"/>
            <a:ext cx="43204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ပျော့ပြောင်းမှုမရှိပါက ခြေချော်ခြင်းဖြစ်လွယ်ပြီး</a:t>
            </a:r>
            <a:endParaRPr lang="en-US" altLang="ja-JP" sz="1200" dirty="0">
              <a:solidFill>
                <a:prstClr val="black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ခလုတ်တိုက်ရသည့်အကြောင်းအရင်းဖြစ်စေပါသည်။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CA2299-6994-4660-BDEF-8EDEB40250AD}"/>
              </a:ext>
            </a:extLst>
          </p:cNvPr>
          <p:cNvSpPr txBox="1"/>
          <p:nvPr/>
        </p:nvSpPr>
        <p:spPr>
          <a:xfrm>
            <a:off x="2915816" y="2780928"/>
            <a:ext cx="37535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လေးလံလွန်းပါက ခြေထောက်မြှောက်ရန်ခက်ခဲပြီး</a:t>
            </a:r>
            <a:endParaRPr lang="en-US" altLang="ja-JP" sz="1200" dirty="0">
              <a:solidFill>
                <a:prstClr val="black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ခလုတ်တိုက်ရသည့်အကြောင်းအရင်းဖြစ်စေပါသည်။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58D9CF2-A594-40C4-8639-7FDFD1908166}"/>
              </a:ext>
            </a:extLst>
          </p:cNvPr>
          <p:cNvSpPr txBox="1"/>
          <p:nvPr/>
        </p:nvSpPr>
        <p:spPr>
          <a:xfrm>
            <a:off x="2915816" y="3487429"/>
            <a:ext cx="61206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ခြေချောင်းထိပ်ပိုင်းတွင် အလေးချိန်ပိုနေပါက လမ်းလျှောက်သည့်အချိန်တွင် </a:t>
            </a:r>
            <a:endParaRPr lang="en-US" altLang="ja-JP" sz="1200" dirty="0">
              <a:solidFill>
                <a:prstClr val="black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ခြေချောင်းများမှာ အောက်သို့ဆိုက်နေပြီး ခလုတ်တိုက်ရသည့်အဓိကအကြောင်းအရင်းဖြစ်စေပါသည်။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9F063B-1A5E-4039-B09E-1DB2C0F38028}"/>
              </a:ext>
            </a:extLst>
          </p:cNvPr>
          <p:cNvSpPr txBox="1"/>
          <p:nvPr/>
        </p:nvSpPr>
        <p:spPr>
          <a:xfrm>
            <a:off x="2915816" y="4099138"/>
            <a:ext cx="43204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ခြေချောင်းပိုင်းအမြင့်မှာ နိမ့်နေပါက အနည်းငယ်မျှဖြစ်သော အနိမ့်အမြင့်မညီညာမှုဖြစ်သော်လည်း ခလုတ်တိုက်လွယ်စေပါသည်။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708E6F-A490-4C11-8695-66421E768574}"/>
              </a:ext>
            </a:extLst>
          </p:cNvPr>
          <p:cNvSpPr txBox="1"/>
          <p:nvPr/>
        </p:nvSpPr>
        <p:spPr>
          <a:xfrm>
            <a:off x="2915816" y="4697268"/>
            <a:ext cx="605098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လုပ်ငန်းခွင်နှင့် လုပ်ငန်းအမျိုးအစားတို့နှင့်ကိုက်ညီသည့် ချောထွက်မှုခံနိုင်ရည်ရှိရန်မှာ အရေးကြီးပါသည်။ ဥပမာအားဖြင့် အလွယ်တကူမချော်လဲနိုင်သောကြမ်းပြင်တွင် အလွယ်တကူမချော်လဲနိုင်သော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ဖိနပ်ဆိုးပြားတို့ ပွတ်တိုက်မှုမှာ ပြင်းထန်ပြီး ခလုတ်တိုက်ရသည့်အကြောင်းအရင်းဖြစ်စေပါသည်။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289F6F8-3A35-407B-9BA2-26AE4AB8F601}"/>
              </a:ext>
            </a:extLst>
          </p:cNvPr>
          <p:cNvSpPr txBox="1"/>
          <p:nvPr/>
        </p:nvSpPr>
        <p:spPr>
          <a:xfrm>
            <a:off x="154281" y="931387"/>
            <a:ext cx="60509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solidFill>
                  <a:prstClr val="black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&lt;လဲကျခြင်းမဖြစ်စေရန်အတွက် ဖိနပ်ရွေးနည်း၏ အဓိကအချက်များ&gt;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9DA1-C827-470C-9A48-AAB32430F41A}"/>
              </a:ext>
            </a:extLst>
          </p:cNvPr>
          <p:cNvSpPr txBox="1"/>
          <p:nvPr/>
        </p:nvSpPr>
        <p:spPr>
          <a:xfrm>
            <a:off x="107504" y="-55459"/>
            <a:ext cx="20162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dirty="0">
                <a:solidFill>
                  <a:prstClr val="black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(ကိုးကားစရာ)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20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1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522287" y="692696"/>
            <a:ext cx="8226177" cy="5744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1588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■လုပ်ငန်းဆောင်ရွက်ချိန်ရှိ ကိုယ်အနေအထား၊ လှုပ်ရှားမှု</a:t>
            </a: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(လေးလံသောအရာဝတ္ထုများကိုကိုင်တွယ်ခြင်း)</a:t>
            </a:r>
            <a:endParaRPr lang="en-US" altLang="ja-JP" sz="1600" u="sng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588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CC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20837" y="1412776"/>
            <a:ext cx="4527227" cy="423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179388" algn="just" rtl="0">
              <a:lnSpc>
                <a:spcPct val="150000"/>
              </a:lnSpc>
              <a:spcBef>
                <a:spcPts val="600"/>
              </a:spcBef>
            </a:pP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လေးလံသောအရာဝတ္ထုများကို တတ်နိုင်သလောက် ခန္ဓာကိုယ်နှင့်</a:t>
            </a:r>
            <a:r>
              <a:rPr lang="en-US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ကပ်ထားပြီး အလေးချိန်ဗဟိုချက်ကို လျော့ကျသွားစေသည့် ကိုယ်အနေအထားဖြင့် လုပ်ဆောင်ပါ။</a:t>
            </a:r>
            <a:endParaRPr lang="en-US" altLang="ja-JP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600"/>
              </a:spcBef>
            </a:pPr>
            <a:r>
              <a:rPr lang="my-MM" sz="12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[လေးလံသောအရာဝတ္ထုများကိုမတင်သောအခါ]</a:t>
            </a:r>
          </a:p>
          <a:p>
            <a:pPr marL="361950" indent="-179388" algn="just" rtl="0">
              <a:lnSpc>
                <a:spcPct val="150000"/>
              </a:lnSpc>
              <a:spcBef>
                <a:spcPts val="300"/>
              </a:spcBef>
            </a:pP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</a:t>
            </a:r>
            <a:r>
              <a:rPr lang="my-MM" sz="1200" spc="-2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ခြေထောက်တစ်ဖက်ကို ​ရှေ့သို့အနည်းငယ်ထုတ်ပြီး ဒူးကွေးကာ ခါးကို</a:t>
            </a:r>
            <a:r>
              <a:rPr lang="en-US" sz="1200" spc="-2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spc="-2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အလုံအလောက်ထိုင်ချလိုက်ပြီး လေးလံသည့်အရာဝတ္ထုကို ပွေ့ပိုက်</a:t>
            </a:r>
            <a:r>
              <a:rPr lang="en-US" sz="1200" spc="-2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spc="-2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ပါမည်။</a:t>
            </a:r>
            <a:endParaRPr lang="en-US" altLang="ja-JP" sz="1200" spc="-2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300"/>
              </a:spcBef>
            </a:pPr>
            <a:r>
              <a:rPr lang="my-MM" sz="1200" spc="-2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ဒူးဆန့်ထုတ်လိုက်ခြင်းအားဖြင့် မတ်တပ်ရပ်ပါမည်။</a:t>
            </a:r>
            <a:endParaRPr lang="en-US" altLang="ja-JP" sz="1200" spc="-2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300"/>
              </a:spcBef>
            </a:pPr>
            <a:r>
              <a:rPr lang="my-MM" sz="1200" spc="-2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③</a:t>
            </a: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လေးလံသောအရာဝတ္ထုများကိုမတင်သောအခါ အသက်ဝဝရှူပြီး ဝမ်းဗိုက်ဖိအားကို ပေါင်းစပ်ကာ လုပ်ဆောင်ပါမည်။</a:t>
            </a:r>
            <a:endParaRPr lang="en-US" altLang="ja-JP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0"/>
              </a:spcBef>
            </a:pPr>
            <a:endParaRPr lang="en-US" altLang="ja-JP" sz="1200" dirty="0">
              <a:solidFill>
                <a:srgbClr val="C0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600"/>
              </a:spcBef>
            </a:pPr>
            <a:r>
              <a:rPr lang="my-MM" sz="12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[လေးလံသောအရာဝတ္ထုများကိုသယ်ဆောင်ပြီးရွေ့လျားခြင်း]</a:t>
            </a:r>
          </a:p>
          <a:p>
            <a:pPr marL="361950" indent="-179388" algn="just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 ရွေ့လျားရမည့်ခရီးအကွာအဝေးကိုတိုအောင်လုပ်ဆောင်ပြီး လူအားဖြင့် လှေကားအတက်အဆင်းကို ရှောင်ကြဉ်ပါ။</a:t>
            </a:r>
            <a:endParaRPr lang="en-US" altLang="ja-JP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grpSp>
        <p:nvGrpSpPr>
          <p:cNvPr id="6" name="グループ化 11"/>
          <p:cNvGrpSpPr>
            <a:grpSpLocks noChangeAspect="1"/>
          </p:cNvGrpSpPr>
          <p:nvPr/>
        </p:nvGrpSpPr>
        <p:grpSpPr bwMode="auto">
          <a:xfrm>
            <a:off x="5343425" y="1700808"/>
            <a:ext cx="3333031" cy="4034567"/>
            <a:chOff x="6084168" y="1366770"/>
            <a:chExt cx="2639380" cy="3195254"/>
          </a:xfrm>
        </p:grpSpPr>
        <p:pic>
          <p:nvPicPr>
            <p:cNvPr id="7" name="Picture 3" descr="C:\Users\User07.PC007\OneDrive\01厚労省委託C\未熟練\参考資料\重量物姿勢(OK)Acolo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1775096"/>
              <a:ext cx="724008" cy="93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07.PC007\OneDrive\01厚労省委託C\未熟練\参考資料\重量物姿勢(OK)Bcolo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1775096"/>
              <a:ext cx="782735" cy="92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Users\User07.PC007\OneDrive\01厚労省委託C\未熟練\参考資料\重量物姿勢(NG)colo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68022" y="3321179"/>
              <a:ext cx="937783" cy="93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右矢印 9"/>
            <p:cNvSpPr/>
            <p:nvPr/>
          </p:nvSpPr>
          <p:spPr>
            <a:xfrm>
              <a:off x="6805236" y="2477966"/>
              <a:ext cx="154191" cy="21543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</p:txBody>
        </p:sp>
        <p:sp>
          <p:nvSpPr>
            <p:cNvPr id="11" name="テキスト ボックス 17"/>
            <p:cNvSpPr txBox="1">
              <a:spLocks noChangeArrowheads="1"/>
            </p:cNvSpPr>
            <p:nvPr/>
          </p:nvSpPr>
          <p:spPr bwMode="auto">
            <a:xfrm>
              <a:off x="6130543" y="2799317"/>
              <a:ext cx="2418176" cy="32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rtl="0">
                <a:lnSpc>
                  <a:spcPct val="150000"/>
                </a:lnSpc>
              </a:pPr>
              <a:r>
                <a:rPr lang="my-MM" sz="1400" dirty="0"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ကောင်းသောကိုယ်ဟန်အနေအထား</a:t>
              </a:r>
            </a:p>
          </p:txBody>
        </p:sp>
        <p:sp>
          <p:nvSpPr>
            <p:cNvPr id="12" name="テキスト ボックス 18"/>
            <p:cNvSpPr txBox="1">
              <a:spLocks noChangeArrowheads="1"/>
            </p:cNvSpPr>
            <p:nvPr/>
          </p:nvSpPr>
          <p:spPr bwMode="auto">
            <a:xfrm>
              <a:off x="6084168" y="4196399"/>
              <a:ext cx="2639380" cy="36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rtl="0">
                <a:lnSpc>
                  <a:spcPct val="150000"/>
                </a:lnSpc>
              </a:pPr>
              <a:r>
                <a:rPr lang="my-MM" sz="1600" dirty="0"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မကောင်းသောကိုယ်ဟန်အနေအထား</a:t>
              </a:r>
            </a:p>
          </p:txBody>
        </p:sp>
        <p:pic>
          <p:nvPicPr>
            <p:cNvPr id="13" name="Picture 2" descr="C:\Users\User07.PC007\OneDrive\01厚労省委託C\未熟練\参考資料\pics\重量物取扱いS02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929210" y="1366770"/>
              <a:ext cx="656250" cy="149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右矢印 13"/>
            <p:cNvSpPr/>
            <p:nvPr/>
          </p:nvSpPr>
          <p:spPr>
            <a:xfrm>
              <a:off x="7739449" y="2493841"/>
              <a:ext cx="156457" cy="21543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476671" y="94702"/>
            <a:ext cx="7149022" cy="5078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(4) “ခါးနာခြင်း” ကိုကြိုတင်ကာကွယ်ရန်အတွက် အဓိကအချက်များ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53336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21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596652" y="3933056"/>
            <a:ext cx="6855668" cy="244827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 အသက်ကိုအောင့်မထားဘဲ ဖြည်းဖြည်းချင်း ရှုထုတ်ရင်းဖြင့် အကြောဆန့်ခြင်းလုပ်ဆောင်ပါ</a:t>
            </a: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တွန့်ဆုတ်ခြင်း၊ အရှိန်ထည့်ခြင်း မပြုရပါ</a:t>
            </a: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③ အကြောဆန့်ရမည့်ကြွက်သားများကို သတိပြုခြင်း</a:t>
            </a: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④ တင်းမာမှုခံစားရသော်လည်းနာကျင်မှုမရှိသည်အထိဆန့်ပါ</a:t>
            </a: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⑤ စက္ကန့် 20 မှ 30 အထိဆက်တိုက်ဆန့်ပါ</a:t>
            </a: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⑥ ကြွက်သားများပြန်ဖြေလျှော့သောအခါ ဖြည်းဖြည်းချင်း နည်းနည်းစီ ပြန်ဖြေရန် သတိပြုပါ</a:t>
            </a: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⑦ အကြောဆန့်ခြင်းတစ်ခါလုပ်ဆောင်ပါက 1 ကြိမ်မှ 3 ကြိမ်မျှ လုပ်ဆောင်ပါ</a:t>
            </a: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88640"/>
            <a:ext cx="8640960" cy="780256"/>
          </a:xfrm>
          <a:prstGeom prst="rect">
            <a:avLst/>
          </a:prstGeom>
          <a:noFill/>
          <a:ln w="19050">
            <a:noFill/>
          </a:ln>
        </p:spPr>
        <p:txBody>
          <a:bodyPr rtlCol="0"/>
          <a:lstStyle/>
          <a:p>
            <a:pPr marL="1588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600" b="1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[ခါးနာခြင်းမှကြိုတင်ကာကွယ်ရန်အတွက် လေ့ကျင့်ခန်းများ]</a:t>
            </a:r>
            <a:endParaRPr lang="ja-JP" altLang="en-US" sz="1600" b="1" dirty="0">
              <a:solidFill>
                <a:srgbClr val="0000CC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415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အကြောဆန့်ခြင်းကိုအဓိကထားသည့် ခါးနာခြင်းမှကြိုတင်ကာကွယ်ရန်အတွက် လေ့ကျင့်ခန်းများကို လုပ်ဆောင်ပါ။</a:t>
            </a: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356372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my-MM" sz="1400" dirty="0">
                <a:solidFill>
                  <a:srgbClr val="0000CC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[ထိရောက်သောအကြောဆန့်သည့်နည်းလမ်း]</a:t>
            </a:r>
            <a:endParaRPr kumimoji="1" lang="ja-JP" altLang="en-US" sz="1400" dirty="0">
              <a:solidFill>
                <a:srgbClr val="0000CC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7" name="Picture 11" descr="C:\Users\mhu\SkyDrive\01厚労省委託C\未熟練\参考資料\ストレッチScolor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797" y="1446139"/>
            <a:ext cx="1565459" cy="16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Users\mhu\SkyDrive\01厚労省委託C\未熟練\参考資料\ストレッチScolor_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660" y="1052736"/>
            <a:ext cx="1502561" cy="20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User07.PC007\OneDrive\01厚労省委託C\未熟練\参考資料\腰痛ストレッチcol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9269" y="836712"/>
            <a:ext cx="24211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187799" y="3162454"/>
            <a:ext cx="5867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my-MM" sz="16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(ပုံ 1) </a:t>
            </a:r>
            <a:r>
              <a:rPr lang="ja-JP" altLang="en-US" sz="16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　　　　　　　　　　　</a:t>
            </a:r>
            <a:r>
              <a:rPr lang="my-MM" sz="16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(ပုံ 2) </a:t>
            </a:r>
            <a:r>
              <a:rPr lang="ja-JP" altLang="en-US" sz="16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　　　　　　　　　　　　　</a:t>
            </a:r>
            <a:r>
              <a:rPr lang="my-MM" sz="16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(ပုံ 3)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/>
              <a:t>22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6" y="1151365"/>
            <a:ext cx="8519949" cy="4077835"/>
            <a:chOff x="467544" y="858467"/>
            <a:chExt cx="8136904" cy="4112441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my-MM" sz="160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ကုန်ထုတ်လုပ်မှုလုပ်ငန်းခွင်၌ဖြစ်ပွားသောမတော်တဆမှုများကို အခြေခံပြီး အောက်ပါဘေးကင်းလုံခြုံရေးအဓိကအချက်များကို လက်တွေ့ကျင့်သုံးပါ။</a:t>
              </a:r>
              <a:endParaRPr lang="en-US" altLang="ja-JP" sz="160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7"/>
              <a:ext cx="8136904" cy="41124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>
                <a:lnSpc>
                  <a:spcPct val="150000"/>
                </a:lnSpc>
                <a:defRPr/>
              </a:pPr>
              <a:r>
                <a:rPr lang="my-MM" sz="1600" dirty="0">
                  <a:solidFill>
                    <a:srgbClr val="C00000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■ကုန်တင်ကား၏ ပစ္စည်းတင်သည့်ဝမ်းဗိုက်၊ မောင်းနှင်သူထိုင်ခုံတို့မှ ခုန်ထွက်ခြင်း မပြုရ!</a:t>
              </a:r>
            </a:p>
            <a:p>
              <a:pPr rtl="0">
                <a:lnSpc>
                  <a:spcPct val="150000"/>
                </a:lnSpc>
                <a:defRPr/>
              </a:pPr>
              <a:r>
                <a:rPr lang="my-MM" sz="16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・အတက်အဆင်းပြုရန်အတွက် ပစ္စည်းကိရိယာများရှိသည့်အခါ ၎င်းကို မပျက်မကွက် အသုံးပြုခြင်း။</a:t>
              </a:r>
            </a:p>
            <a:p>
              <a:pPr rtl="0">
                <a:lnSpc>
                  <a:spcPct val="150000"/>
                </a:lnSpc>
                <a:defRPr/>
              </a:pPr>
              <a:r>
                <a:rPr lang="my-MM" sz="16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　・အကယ်၍ မရှိပါက ထောက်ကူ 3 ချက်ဖြင့် အတက်အဆင်းပြုခြင်း</a:t>
              </a:r>
            </a:p>
            <a:p>
              <a:pPr rtl="0">
                <a:lnSpc>
                  <a:spcPct val="150000"/>
                </a:lnSpc>
                <a:spcBef>
                  <a:spcPts val="600"/>
                </a:spcBef>
                <a:defRPr/>
              </a:pPr>
              <a:r>
                <a:rPr lang="my-MM" sz="1600" dirty="0">
                  <a:solidFill>
                    <a:srgbClr val="C00000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■အကြီးစားစက်ယန္တရားများကြောင့် ဝင်တိုက်မိသည့်ဘေးအန္တရာယ်မှ ကြိုတင်ကာကွယ်ပါ!</a:t>
              </a:r>
            </a:p>
            <a:p>
              <a:pPr marL="357188" indent="-182563" rtl="0">
                <a:lnSpc>
                  <a:spcPct val="150000"/>
                </a:lnSpc>
                <a:defRPr/>
              </a:pPr>
              <a:r>
                <a:rPr lang="my-MM" sz="16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・ပရဝုဏ်အတွင်း အကြီးစားစက်ယန္တရားများ၊ ဝန်ပင့်စက်များဖြင့် မောင်းနှင်သွားလာသည့်အခါ ကန့်သတ်အမြန်နှုန်းကိုလိုက်နာခြင်းနှင့်အတူ လမ်းလျှောက်သူတို့ကိုလည်း သတိပြုရပါမည်။</a:t>
              </a:r>
            </a:p>
            <a:p>
              <a:pPr marL="357188" indent="-182563" rtl="0">
                <a:lnSpc>
                  <a:spcPct val="150000"/>
                </a:lnSpc>
                <a:defRPr/>
              </a:pPr>
              <a:r>
                <a:rPr lang="my-MM" sz="1600" dirty="0">
                  <a:solidFill>
                    <a:prstClr val="black"/>
                  </a:solidFill>
                  <a:latin typeface="Myanmar Text" panose="020B0502040204020203" pitchFamily="34" charset="0"/>
                  <a:ea typeface="メイリオ" pitchFamily="50" charset="-128"/>
                  <a:cs typeface="Myanmar Text" panose="020B0502040204020203" pitchFamily="34" charset="0"/>
                </a:rPr>
                <a:t>・ပရဝုဏ်အတွင်း ဖြတ်သန်းသွားလာသည့်အချိန်တွင် အခြားသူမှမောင်းနှင်လျက်ရှိသော အကြီးစားစက်၊ ဝန်ပင့်စက်တို့နှင့် တိုက်မိခြင်းမှ ကာကွယ်ရန်အတွက် ဘေးကင်းလုံခြုံသောလမ်းကြောင်းမှ လမ်းလျှောက်ခြင်းနှင့်အတူ ပစ္စည်းများ၏နောက်ကွယ်မှ ခုန်ထွက်မှု မပြုခြင်း။</a:t>
              </a:r>
            </a:p>
            <a:p>
              <a:pPr rtl="0">
                <a:lnSpc>
                  <a:spcPct val="150000"/>
                </a:lnSpc>
                <a:defRPr/>
              </a:pPr>
              <a:endParaRPr lang="en-US" altLang="ja-JP" sz="16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defRPr/>
              </a:pPr>
              <a:endParaRPr lang="en-US" altLang="ja-JP" sz="16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  <a:p>
              <a:pPr rtl="0">
                <a:lnSpc>
                  <a:spcPct val="150000"/>
                </a:lnSpc>
                <a:defRPr/>
              </a:pPr>
              <a:endParaRPr lang="ja-JP" altLang="en-US" sz="16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04811" y="620688"/>
            <a:ext cx="851067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defRPr/>
            </a:pPr>
            <a:r>
              <a:rPr lang="my-MM" sz="14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(5) “ဝင်တိုက်မိခြင်း” “ဝင်တိုက်ခံရခြင်း” ဘေးအန္တရာယ်များကို ကြိုတင်ကာကွယ်ရန်အတွက် အဓိကအချက်များ</a:t>
            </a:r>
            <a:endParaRPr lang="en-US" altLang="ja-JP" sz="1400" b="1" dirty="0">
              <a:solidFill>
                <a:srgbClr val="C0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23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9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zeninfo.mhlw.go.jp/anzen/sai/image/sai13/sai13-962-43-1.gif">
            <a:extLst>
              <a:ext uri="{FF2B5EF4-FFF2-40B4-BE49-F238E27FC236}">
                <a16:creationId xmlns:a16="http://schemas.microsoft.com/office/drawing/2014/main" id="{380C67AD-A127-4B05-8F36-B896C8B2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2127"/>
            <a:ext cx="2240944" cy="16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1EFF93-AD88-4AA4-876B-9FA53EC8572F}"/>
              </a:ext>
            </a:extLst>
          </p:cNvPr>
          <p:cNvSpPr txBox="1"/>
          <p:nvPr/>
        </p:nvSpPr>
        <p:spPr>
          <a:xfrm>
            <a:off x="476672" y="152992"/>
            <a:ext cx="560749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solidFill>
                  <a:srgbClr val="0000CC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[ဝင်တိုက်မိခြင်း၊ ဝင်တိုက်ခံရခြင်း မတော်တဆမှုသာဓက]</a:t>
            </a:r>
            <a:endParaRPr lang="ja-JP" altLang="en-US" sz="1600" dirty="0">
              <a:solidFill>
                <a:srgbClr val="0000CC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FE507F-AC41-4B1B-887C-5B8E6B61EB35}"/>
              </a:ext>
            </a:extLst>
          </p:cNvPr>
          <p:cNvSpPr/>
          <p:nvPr/>
        </p:nvSpPr>
        <p:spPr bwMode="auto">
          <a:xfrm>
            <a:off x="421162" y="2060848"/>
            <a:ext cx="5663008" cy="201622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■သာဓက③-2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စက်မှုစွန့်ပစ်ပစ္စည်းများထည့်ထားသည့် အမှိုက်ပုံးများကို ကရိန်းတပ်ဆင်ထား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သည့်ကားဖြင့် ကုန်တင်ကားပေါ်သို့ စွန့်ပစ်တင်နေသည့်လုပ်ငန်းဆောင်ရွက်နေစဉ်အတွင်း ချော်ကျလာသည့် ပုံးဖြင့် ညပ်သွားပါသည်။ ပုံးများ၏ တစ်ဖက်ခြမ်းကို ကားဝမ်းဗိုက်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အကာပြားနှင့်ကပ်ထားသည့်အနေအထားဖြင့် ဆိုင်းကြိုး 4 ချောင်းမှ 2 ချောင်း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ပြုတ်ထွက်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သွားသည့်အခါ ချော်ထွက်သွားသည့်ပုံးဖြင့် ဝင်တိုက်ခံခဲ့ရပါသည်။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40221E-9CFD-4E97-8600-B70083DE35EB}"/>
              </a:ext>
            </a:extLst>
          </p:cNvPr>
          <p:cNvSpPr/>
          <p:nvPr/>
        </p:nvSpPr>
        <p:spPr bwMode="auto">
          <a:xfrm>
            <a:off x="421161" y="692696"/>
            <a:ext cx="5663008" cy="100949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■သာဓက③-1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ရွေ့လျားကရိန်းဖြင့် ပုံဖျက်သည့်လုပ်ငန်းတွင်သုံးသည့် ဆောက်လုပ်ရေး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လုပ်ငန်းသုံးစက်ယန္တရားတွင် ချိတ်ဆွဲထားသည့် ပစ္စည်းများကို ချနေစဉ်အတွင်း ပစ္စည်းများ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မှာ လှုပ်ရမ်းသွားပြီး ခြေထောက်ညပ်သွားခဲ့ပါသည်။</a:t>
            </a:r>
          </a:p>
        </p:txBody>
      </p:sp>
      <p:pic>
        <p:nvPicPr>
          <p:cNvPr id="5122" name="Picture 2" descr="http://anzeninfo.mhlw.go.jp/anzen/sai/image/sai10-765-43-1.gif">
            <a:extLst>
              <a:ext uri="{FF2B5EF4-FFF2-40B4-BE49-F238E27FC236}">
                <a16:creationId xmlns:a16="http://schemas.microsoft.com/office/drawing/2014/main" id="{9C8659D8-1AF9-4E25-9465-85220742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7" y="2348880"/>
            <a:ext cx="2240942" cy="16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12D7B7-2128-450F-B336-9651143FF29F}"/>
              </a:ext>
            </a:extLst>
          </p:cNvPr>
          <p:cNvSpPr/>
          <p:nvPr/>
        </p:nvSpPr>
        <p:spPr bwMode="auto">
          <a:xfrm>
            <a:off x="421160" y="4437112"/>
            <a:ext cx="5663008" cy="1921813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12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■သာဓက③-3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ပြန်လည်သုံးစွဲရန်ပြုပြင်ထုတ်လုပ်သည့်စက်ပစ္စည်းမျာဖြစ်သော ချေဖျက်စက်မှ ပုံမှန်မဟုတ်သည့်အသံထွက်လာသည့်အတွက် စက်မောင်းနှင်သူသည် ပြန်လည်သုံးစွဲရန်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ပြုပြင်ထုတ်လုပ်သည့်စက်ကတော့အတွင်းတွင် စက်ရပ်ပြီး စစ်ဆေးမှုလုပ်ဆောင်နေခဲ့ပါ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သည်။  အခြား ဘက်ဟိုးမောင်းနှင်သူသည် စစ်ဆေးမှုပြုနေသူကို သတိမပြုမိဘဲ မဆိုင်</a:t>
            </a:r>
            <a:r>
              <a:rPr lang="en-US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သည့်အရာများဖယ်ရှားရန် ကတော့အတွင်းသို့ အမှိုက်ပုံးကို ထည့်</a:t>
            </a:r>
            <a:r>
              <a:rPr lang="my-MM" sz="12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လိုက်</a:t>
            </a:r>
            <a:r>
              <a:rPr lang="my-MM" sz="1200" dirty="0">
                <a:solidFill>
                  <a:prstClr val="black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သည့်အတွက် ဝင်တိုက်ခံလိုက်ရပါသည်။</a:t>
            </a:r>
          </a:p>
        </p:txBody>
      </p:sp>
      <p:pic>
        <p:nvPicPr>
          <p:cNvPr id="5124" name="Picture 4" descr="http://anzeninfo.mhlw.go.jp/anzen/sai/image/sai10-647-43-1.gif">
            <a:extLst>
              <a:ext uri="{FF2B5EF4-FFF2-40B4-BE49-F238E27FC236}">
                <a16:creationId xmlns:a16="http://schemas.microsoft.com/office/drawing/2014/main" id="{E6D633B8-5062-4188-9BFC-E4BA0A84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5" y="4509120"/>
            <a:ext cx="2240943" cy="16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24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05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1424608"/>
            <a:ext cx="8045648" cy="2580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 ပုံမှန်မဟုတ်သောအခြေအနေမျိုးတွင် ဘာဖြစ်နေသလဲဆိုသည်ကို ဦးစွာ စစ်ဆေးပါ။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ပတ်ဝန်းကျင်ရှိ တာဝန်ရှိသူနှင့် လုပ်ဖော်ကိုင်ဖက်များကိုအသံကျယ်ကျယ်ဖြင့်အကြောင်းကြားပါ။</a:t>
            </a:r>
            <a:endParaRPr lang="en-US" altLang="ja-JP" sz="1400" b="1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③ လိုအပ်လျှင်အရေးပေါ်ရပ်တန့်သောခလုတ်ဖြင့်စက်ကိုရပ်ပါ။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④ တာဝန်ရှိသူ၏ညွှန်ကြားမှုအောက်တွင် လုပ်ဖော်ကိုင်ဖက်များနှင့်ပူးပေါင်းဆောင်ရွက်ပြီး</a:t>
            </a:r>
            <a:r>
              <a:rPr lang="en-US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သင့်လျော်သော</a:t>
            </a:r>
            <a:r>
              <a:rPr lang="en-US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ဆောင်ရွက်</a:t>
            </a:r>
            <a:r>
              <a:rPr lang="en-US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မှုများပြုလုပ်ပါ။</a:t>
            </a:r>
            <a:endParaRPr lang="en-US" altLang="ja-JP" sz="1400" b="1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4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⑤ တစ်ယောက်တည်း မိမိသဘောဖြင့် မလုပ်ဆောင်ရပါ။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ja-JP" altLang="en-US" sz="1400" b="1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b="1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76250" y="260648"/>
            <a:ext cx="7787580" cy="5549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50000"/>
              </a:lnSpc>
            </a:pPr>
            <a:r>
              <a:rPr lang="my-MM" sz="1400" b="1" dirty="0">
                <a:solidFill>
                  <a:schemeClr val="bg1"/>
                </a:solidFill>
                <a:latin typeface="Myanmar Text" panose="020B0502040204020203" pitchFamily="34" charset="0"/>
                <a:ea typeface="ＭＳ ゴシック" pitchFamily="49" charset="-128"/>
                <a:cs typeface="Myanmar Text" panose="020B0502040204020203" pitchFamily="34" charset="0"/>
              </a:rPr>
              <a:t>အဓိကအချက် 7 အကယ်၍ ပုံမှန်မဟုတ်သောအခြေအနေ သို့မဟုတ်လုပ်ငန်းခွင်မတော်တဆမှုဖြစ်ပွားပါက!</a:t>
            </a:r>
            <a:endParaRPr lang="ja-JP" altLang="en-US" sz="1400" b="1" dirty="0">
              <a:solidFill>
                <a:schemeClr val="bg1"/>
              </a:solidFill>
              <a:latin typeface="Myanmar Text" panose="020B0502040204020203" pitchFamily="34" charset="0"/>
              <a:ea typeface="ＭＳ ゴシック" pitchFamily="49" charset="-128"/>
              <a:cs typeface="Myanmar Text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800" y="899428"/>
            <a:ext cx="6029424" cy="5078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(1) “ပုံမှန်မဟုတ်သောအခြေအနေ”ကို တွေ့ရှိပါက!</a:t>
            </a:r>
            <a:endParaRPr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9552" y="4437112"/>
            <a:ext cx="3403798" cy="1792798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my-MM" sz="1200" b="1" dirty="0">
                <a:solidFill>
                  <a:srgbClr val="FF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[အသိပေးပါ! ]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စက်ယန္တရားများသို့မဟုတ်ပစ္စည်းကိရိယာများသည် ပုံမှန်မဟုတ်သောသို့မဟုတ်အန္တရာယ်များသောအခြေအနေတွင်ရှိသည်ဟုခံစားရပါက</a:t>
            </a:r>
            <a:r>
              <a:rPr lang="en-US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ခေါင်းဆောင် သို့မဟုတ် ပစ္စည်းစွန့်ပစ်သည့်ဘက်မှ တာဝန်ခံ</a:t>
            </a:r>
            <a:r>
              <a:rPr lang="en-US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စသူတို့ထံ ချက်ချင်း အသိပေးအကြောင်းကြားပါ!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BEFAAD7-EA3B-4E30-BE23-06FE32FCA2A4}"/>
              </a:ext>
            </a:extLst>
          </p:cNvPr>
          <p:cNvSpPr/>
          <p:nvPr/>
        </p:nvSpPr>
        <p:spPr>
          <a:xfrm>
            <a:off x="4788024" y="4746179"/>
            <a:ext cx="3475806" cy="984885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my-MM" sz="16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အခြေခံများမှာ ...</a:t>
            </a:r>
            <a:endParaRPr lang="en-US" altLang="ja-JP" sz="1600" b="1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my-MM" sz="1600" b="1" dirty="0">
                <a:solidFill>
                  <a:srgbClr val="FF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ရပ်ပါ! ခေါ်ပါ! စောင့်ပါ!</a:t>
            </a:r>
            <a:r>
              <a:rPr lang="my-MM" sz="16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</a:t>
            </a:r>
            <a:endParaRPr lang="en-US" altLang="ja-JP" sz="16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BB72D62-4FED-46C5-B01F-E733119FF9E2}"/>
              </a:ext>
            </a:extLst>
          </p:cNvPr>
          <p:cNvSpPr/>
          <p:nvPr/>
        </p:nvSpPr>
        <p:spPr>
          <a:xfrm>
            <a:off x="4067944" y="4941168"/>
            <a:ext cx="648072" cy="708248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491880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25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2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548680"/>
            <a:ext cx="8208912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2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 စက်ကိုရပ်ပြီး မူလခလုတ်ကို ပိတ်ပါမည်။　</a:t>
            </a:r>
            <a:r>
              <a:rPr lang="my-MM" sz="1200" b="1" dirty="0">
                <a:solidFill>
                  <a:srgbClr val="FF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ရပ်ပါ!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2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ပတ်ဝန်းကျင်ရှိ တာဝန်ရှိသူနှင့် လုပ်ဖော်ကိုင်ဖက်များကိုအသံကျယ်ကျယ်ဖြင့် ပုံမှန်မဟုတ်သည့်အနေအထားအကြောင်းကို အကြောင်းကြားပါ။　</a:t>
            </a:r>
            <a:r>
              <a:rPr lang="my-MM" sz="1200" b="1" dirty="0">
                <a:solidFill>
                  <a:srgbClr val="FF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ခေါ်ပါ!</a:t>
            </a:r>
            <a:endParaRPr lang="en-US" altLang="ja-JP" sz="1200" b="1" dirty="0">
              <a:solidFill>
                <a:srgbClr val="FF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>
              <a:lnSpc>
                <a:spcPct val="150000"/>
              </a:lnSpc>
              <a:spcBef>
                <a:spcPts val="300"/>
              </a:spcBef>
              <a:defRPr/>
            </a:pPr>
            <a:r>
              <a:rPr lang="my-MM" sz="12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③ တာဝန်ရှိသူ၏ညွှန်ကြားချက်ကိုလိုက်နာပါ။　　</a:t>
            </a:r>
            <a:r>
              <a:rPr lang="my-MM" sz="1200" b="1" dirty="0">
                <a:solidFill>
                  <a:srgbClr val="FF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စောင့်ပါ!</a:t>
            </a:r>
            <a:endParaRPr lang="en-US" altLang="ja-JP" sz="1200" b="1" dirty="0">
              <a:solidFill>
                <a:srgbClr val="FF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>
              <a:lnSpc>
                <a:spcPct val="150000"/>
              </a:lnSpc>
              <a:defRPr/>
            </a:pPr>
            <a:r>
              <a:rPr lang="my-MM" sz="12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 </a:t>
            </a: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→ တစ်ယောက်တည်း မိမိသဘောဖြင့် မလုပ်ဆောင်ရပါ။</a:t>
            </a:r>
            <a:endParaRPr lang="en-US" altLang="ja-JP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2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④ လုပ်ငန်းဆောင်ရွက်ချိန်တွင် မတော်တဆဖွင့်မိခြင်းမှကာကွယ်ရန်အစီအမံများပြုလုပ်ပါ!</a:t>
            </a:r>
            <a:endParaRPr lang="en-US" altLang="ja-JP" sz="1200" b="1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・ပင်မခလုတ်တွင် သော့ခတ်ထားပီး စက်နှိုး၍မရအောင် လုပ်ဆောင်ထားပါ။</a:t>
            </a:r>
            <a:endParaRPr lang="en-US" altLang="ja-JP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・အခြားသူများမှ စက်နှိုးခြင်းမပြုနိုင်ရန်အတွက် လုပ်ငန်းဆောင်ရွက်နေဆဲဖြစ်ကြောင်း ဖော်ပြချက်၊ ကြေညာချက်ကို ပြုလုပ်ပါ။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2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⑤ လိုအပ်လျှင်အလုပ်ခွင်တွင် “လုပ်ငန်းဆောင်ရွက်ဆဲ!” ဆိုင်းဘုတ်ကိုတပ်ပါ!</a:t>
            </a:r>
            <a:endParaRPr lang="en-US" altLang="ja-JP" sz="1200" b="1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218" y="116632"/>
            <a:ext cx="8925596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defRPr/>
            </a:pPr>
            <a:r>
              <a:rPr lang="my-MM" sz="14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(2) ရွေ့လျားစက်ခါးပတ်ကြိုးထဲကို မဆိုင်တဲ့အရာညပ်သွားပြီ! ချေဖျက်စက်ကနေ ပုံမှန်မဟုတ်တဲ့အသံနဲ့အနံ့ ထွက်လာတယ်!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E27781B-066B-4F18-82B5-089539723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81" y="3645024"/>
            <a:ext cx="6933203" cy="288032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26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06327DE9-E319-4214-BCA4-DAF882A68196}"/>
              </a:ext>
            </a:extLst>
          </p:cNvPr>
          <p:cNvSpPr/>
          <p:nvPr/>
        </p:nvSpPr>
        <p:spPr>
          <a:xfrm>
            <a:off x="1331640" y="3717032"/>
            <a:ext cx="2133600" cy="504056"/>
          </a:xfrm>
          <a:prstGeom prst="wedgeEllipseCallout">
            <a:avLst>
              <a:gd name="adj1" fmla="val 43625"/>
              <a:gd name="adj2" fmla="val 44863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>
              <a:lnSpc>
                <a:spcPct val="150000"/>
              </a:lnSpc>
            </a:pP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လီဗာ</a:t>
            </a:r>
            <a:r>
              <a:rPr lang="my-MM" sz="1100" b="1" dirty="0">
                <a:solidFill>
                  <a:srgbClr val="A32827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ချောင်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နေတယ်</a:t>
            </a:r>
            <a:endParaRPr lang="zh-CN" altLang="en-US" sz="11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163B2CEE-B712-478D-9B97-428D1301D986}"/>
              </a:ext>
            </a:extLst>
          </p:cNvPr>
          <p:cNvSpPr/>
          <p:nvPr/>
        </p:nvSpPr>
        <p:spPr>
          <a:xfrm>
            <a:off x="1094383" y="4416042"/>
            <a:ext cx="2325489" cy="586879"/>
          </a:xfrm>
          <a:prstGeom prst="wedgeEllipseCallout">
            <a:avLst>
              <a:gd name="adj1" fmla="val 40451"/>
              <a:gd name="adj2" fmla="val -46680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>
              <a:lnSpc>
                <a:spcPct val="150000"/>
              </a:lnSpc>
            </a:pP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အနီရောင်အချက်ပြမီး </a:t>
            </a:r>
            <a:r>
              <a:rPr lang="my-MM" sz="105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လင်း</a:t>
            </a: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နေ</a:t>
            </a:r>
            <a:r>
              <a:rPr lang="en-US" sz="105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တယ</a:t>
            </a:r>
            <a:r>
              <a:rPr lang="en-US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E468FA87-D6BE-4FEA-8533-996828159605}"/>
              </a:ext>
            </a:extLst>
          </p:cNvPr>
          <p:cNvSpPr/>
          <p:nvPr/>
        </p:nvSpPr>
        <p:spPr>
          <a:xfrm>
            <a:off x="611560" y="5432147"/>
            <a:ext cx="2628264" cy="589140"/>
          </a:xfrm>
          <a:prstGeom prst="wedgeEllipseCallout">
            <a:avLst>
              <a:gd name="adj1" fmla="val 38099"/>
              <a:gd name="adj2" fmla="val -52559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>
              <a:lnSpc>
                <a:spcPct val="150000"/>
              </a:lnSpc>
            </a:pPr>
            <a:r>
              <a:rPr lang="my-MM" sz="10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အချက်ပြမီးက </a:t>
            </a:r>
            <a:r>
              <a:rPr lang="my-MM" sz="100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မှိတ်တုတ်မှိတ်တုတ်လင်း</a:t>
            </a:r>
            <a:r>
              <a:rPr lang="my-MM" sz="10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နေ</a:t>
            </a:r>
            <a:r>
              <a:rPr lang="en-US" sz="100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တယ</a:t>
            </a:r>
            <a:r>
              <a:rPr lang="en-US" sz="10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endParaRPr lang="zh-CN" altLang="en-US" sz="10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1342EB10-FDD3-49BC-B444-83DA913EBF08}"/>
              </a:ext>
            </a:extLst>
          </p:cNvPr>
          <p:cNvSpPr/>
          <p:nvPr/>
        </p:nvSpPr>
        <p:spPr>
          <a:xfrm>
            <a:off x="3635896" y="6021287"/>
            <a:ext cx="1782184" cy="421793"/>
          </a:xfrm>
          <a:prstGeom prst="wedgeEllipseCallout">
            <a:avLst>
              <a:gd name="adj1" fmla="val 21947"/>
              <a:gd name="adj2" fmla="val -66372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>
              <a:lnSpc>
                <a:spcPct val="150000"/>
              </a:lnSpc>
            </a:pPr>
            <a:r>
              <a:rPr lang="my-MM" sz="1050" b="1" dirty="0">
                <a:solidFill>
                  <a:schemeClr val="tx1"/>
                </a:solidFill>
                <a:latin typeface="Times New Roman" panose="02020603050405020304" pitchFamily="18" charset="0"/>
                <a:cs typeface="Myanmar Text" panose="020B0502040204020203" pitchFamily="34" charset="0"/>
              </a:rPr>
              <a:t>○○</a:t>
            </a:r>
            <a:r>
              <a:rPr lang="my-MM" sz="105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မရှိ</a:t>
            </a:r>
            <a:r>
              <a:rPr lang="en-US" sz="1050" b="1" dirty="0" err="1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ဘူး</a:t>
            </a:r>
            <a:endParaRPr lang="zh-CN" altLang="en-US" sz="1050" b="1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8DE948DD-60B2-443F-8F04-7A1E62AFDBCD}"/>
              </a:ext>
            </a:extLst>
          </p:cNvPr>
          <p:cNvSpPr/>
          <p:nvPr/>
        </p:nvSpPr>
        <p:spPr>
          <a:xfrm>
            <a:off x="4372581" y="3631322"/>
            <a:ext cx="1800202" cy="570936"/>
          </a:xfrm>
          <a:prstGeom prst="wedgeEllipseCallout">
            <a:avLst>
              <a:gd name="adj1" fmla="val -9587"/>
              <a:gd name="adj2" fmla="val 65716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>
              <a:lnSpc>
                <a:spcPct val="150000"/>
              </a:lnSpc>
            </a:pP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ပုံမှန်မဟုတ်</a:t>
            </a:r>
            <a:r>
              <a:rPr lang="en-US" sz="110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တဲ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့</a:t>
            </a:r>
            <a:r>
              <a:rPr lang="my-MM" sz="110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အနံ့ 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ရ</a:t>
            </a:r>
            <a:r>
              <a:rPr lang="en-US" sz="110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တယ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endParaRPr lang="zh-CN" altLang="en-US" sz="11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3" name="对话气泡: 椭圆形 12">
            <a:extLst>
              <a:ext uri="{FF2B5EF4-FFF2-40B4-BE49-F238E27FC236}">
                <a16:creationId xmlns:a16="http://schemas.microsoft.com/office/drawing/2014/main" id="{A2631A77-DFA3-4E2E-A0C2-D5556F3799BF}"/>
              </a:ext>
            </a:extLst>
          </p:cNvPr>
          <p:cNvSpPr/>
          <p:nvPr/>
        </p:nvSpPr>
        <p:spPr>
          <a:xfrm>
            <a:off x="5652120" y="4133698"/>
            <a:ext cx="1800202" cy="504056"/>
          </a:xfrm>
          <a:prstGeom prst="wedgeEllipseCallout">
            <a:avLst>
              <a:gd name="adj1" fmla="val -26518"/>
              <a:gd name="adj2" fmla="val 66720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>
              <a:lnSpc>
                <a:spcPct val="150000"/>
              </a:lnSpc>
            </a:pP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ပုံမှန်မဟုတ်</a:t>
            </a:r>
            <a:r>
              <a:rPr lang="en-US" sz="105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တဲ</a:t>
            </a:r>
            <a:r>
              <a:rPr lang="en-US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့</a:t>
            </a: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05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အသံ </a:t>
            </a: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ထွက်</a:t>
            </a:r>
            <a:r>
              <a:rPr lang="en-US" sz="105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တယ</a:t>
            </a:r>
            <a:r>
              <a:rPr lang="en-US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endParaRPr lang="zh-CN" altLang="en-US" sz="105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4" name="对话气泡: 椭圆形 13">
            <a:extLst>
              <a:ext uri="{FF2B5EF4-FFF2-40B4-BE49-F238E27FC236}">
                <a16:creationId xmlns:a16="http://schemas.microsoft.com/office/drawing/2014/main" id="{065053B8-AF50-4827-9216-E94DA3305420}"/>
              </a:ext>
            </a:extLst>
          </p:cNvPr>
          <p:cNvSpPr/>
          <p:nvPr/>
        </p:nvSpPr>
        <p:spPr>
          <a:xfrm>
            <a:off x="5743484" y="4917838"/>
            <a:ext cx="2305335" cy="589140"/>
          </a:xfrm>
          <a:prstGeom prst="wedgeEllipseCallout">
            <a:avLst>
              <a:gd name="adj1" fmla="val -42168"/>
              <a:gd name="adj2" fmla="val -44163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>
              <a:lnSpc>
                <a:spcPct val="150000"/>
              </a:lnSpc>
            </a:pP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အပြာရောင်အချက်ပြမီး </a:t>
            </a:r>
            <a:r>
              <a:rPr lang="my-MM" sz="105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ပိတ်</a:t>
            </a: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နေ</a:t>
            </a:r>
            <a:r>
              <a:rPr lang="en-US" sz="105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တယ</a:t>
            </a:r>
            <a:r>
              <a:rPr lang="en-US" sz="105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endParaRPr lang="zh-CN" altLang="en-US" sz="1050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5" name="对话气泡: 椭圆形 14">
            <a:extLst>
              <a:ext uri="{FF2B5EF4-FFF2-40B4-BE49-F238E27FC236}">
                <a16:creationId xmlns:a16="http://schemas.microsoft.com/office/drawing/2014/main" id="{C96CD92F-0D8D-4EAF-86BB-17962FEC8F77}"/>
              </a:ext>
            </a:extLst>
          </p:cNvPr>
          <p:cNvSpPr/>
          <p:nvPr/>
        </p:nvSpPr>
        <p:spPr>
          <a:xfrm>
            <a:off x="6012160" y="5721073"/>
            <a:ext cx="1603514" cy="421793"/>
          </a:xfrm>
          <a:prstGeom prst="wedgeEllipseCallout">
            <a:avLst>
              <a:gd name="adj1" fmla="val -44252"/>
              <a:gd name="adj2" fmla="val -55332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>
              <a:lnSpc>
                <a:spcPct val="150000"/>
              </a:lnSpc>
            </a:pP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ထိလိုက်လျှင် </a:t>
            </a:r>
            <a:r>
              <a:rPr lang="my-MM" sz="110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ပူ</a:t>
            </a:r>
            <a:r>
              <a:rPr lang="en-US" sz="110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တယ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endParaRPr lang="zh-CN" altLang="en-US" sz="1100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26960" y="744514"/>
            <a:ext cx="8149496" cy="2540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600" b="1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&lt;ရပ်တန့်ထားသောကုန်တင်ကားများ၊ အကြီးစားစက်ယန္တရား၊ ဝန်ပင့်စက်တို့ စက်နှိုးသွားခဲ့ပါသည်&gt;</a:t>
            </a:r>
            <a:endParaRPr lang="en-US" altLang="ja-JP" sz="1600" b="1" dirty="0">
              <a:solidFill>
                <a:srgbClr val="0000CC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rgbClr val="FF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6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① အတင်းအဓမ္မ ရပ်တန့်ရန်မလုပ်ဘဲ “ထွက်ပြေးပါ!”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6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② ပတ်ဝန်းကျင်ကိုလည်း အသံကျယ်ကျယ်ဖြင့် “ထွက်ပြေးပါ!” ဟု အော်ပါ။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1600" b="1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③ နေ့စဉ်ပုံမှန် ဘေးကင်းရေးနှင့်ကျန်းမာရေးပညာပေးသင်ကြားခြင်းဖြင့် “ထွက်ပြေးခြင်း” ကို တတ်မြောက်စေခြင်း။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5364088" y="4797152"/>
            <a:ext cx="1224136" cy="437023"/>
          </a:xfrm>
          <a:prstGeom prst="wedgeEllipseCallout">
            <a:avLst>
              <a:gd name="adj1" fmla="val 37202"/>
              <a:gd name="adj2" fmla="val 778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5400" rIns="0" bIns="0" rtlCol="0" anchor="ctr"/>
          <a:lstStyle/>
          <a:p>
            <a:pPr algn="ctr" rtl="0">
              <a:lnSpc>
                <a:spcPct val="150000"/>
              </a:lnSpc>
            </a:pPr>
            <a:r>
              <a:rPr lang="my-MM" sz="14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ထွက်ပြေးပါ!</a:t>
            </a:r>
            <a:endParaRPr lang="ja-JP" altLang="en-US" sz="14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060848" y="1412776"/>
            <a:ext cx="432048" cy="14401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 sz="160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6912" y="1196752"/>
            <a:ext cx="44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60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(လူ့စွမ်းအားဖြင့်မရပ်တန့်နိုင်ပါ!)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043E20-32DD-417E-A730-484D00EBA453}"/>
              </a:ext>
            </a:extLst>
          </p:cNvPr>
          <p:cNvSpPr txBox="1"/>
          <p:nvPr/>
        </p:nvSpPr>
        <p:spPr>
          <a:xfrm>
            <a:off x="395536" y="116632"/>
            <a:ext cx="8640960" cy="5078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defRPr/>
            </a:pPr>
            <a:r>
              <a:rPr lang="my-MM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(3) ရပ်တန့်ထားသောကုန်တင်ယာဉ်၊ အကြီးစားစက်ယန္တရား၊ ဝန်ပင့်စက်တို့ စက်နှိုးသွားပါက...</a:t>
            </a:r>
            <a:endParaRPr lang="ja-JP" altLang="en-US" b="1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pic>
        <p:nvPicPr>
          <p:cNvPr id="1026" name="Picture 2" descr="http://anzeninfo.mhlw.go.jp/anzen/sai/image/sai10-439-43-1.gif">
            <a:extLst>
              <a:ext uri="{FF2B5EF4-FFF2-40B4-BE49-F238E27FC236}">
                <a16:creationId xmlns:a16="http://schemas.microsoft.com/office/drawing/2014/main" id="{73D58D37-29FC-4E39-B40A-4C725850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3489631" cy="26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27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1D2E937-9DED-4513-A91F-07C0AC3E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98" y="476672"/>
            <a:ext cx="2688298" cy="2016224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662533" y="2564904"/>
            <a:ext cx="7797899" cy="3744416"/>
          </a:xfrm>
          <a:prstGeom prst="roundRect">
            <a:avLst>
              <a:gd name="adj" fmla="val 56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934" y="690464"/>
            <a:ext cx="6140102" cy="15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2000" rtlCol="0" anchor="ctr"/>
          <a:lstStyle/>
          <a:p>
            <a:pPr algn="just" rtl="0">
              <a:lnSpc>
                <a:spcPct val="150000"/>
              </a:lnSpc>
              <a:spcBef>
                <a:spcPts val="600"/>
              </a:spcBef>
            </a:pP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လုံခြုံစိတ်ချရသောအလုပ်ခွင်များတွင်ပင် မတော်တဆထိခိုက်မှုဖြစ်နိုင်ခြေကို သုညဖြစ်အောင်</a:t>
            </a:r>
            <a:endParaRPr lang="en-US" altLang="ja-JP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လုပ်ဆောင်၍မရပါ။</a:t>
            </a:r>
            <a:endParaRPr lang="en-US" altLang="ja-JP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algn="just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　အကယ်၍ လုပ်ငန်းခွင်မတော်တဆမှုဖြစ်ပွားပါက အောက်ပါတုံ့ပြန်ဆောင်ရွက်မှုများကို လုပ်ဆောင်</a:t>
            </a:r>
            <a:r>
              <a:rPr lang="en-US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12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ပါ။</a:t>
            </a:r>
            <a:endParaRPr lang="en-US" altLang="ja-JP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00682" y="2276872"/>
            <a:ext cx="5775573" cy="4928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လုပ်ငန်းခွင်မတော်တဆမှုဖြစ်ပွားချိန်ရှိ တုံ့ပြန်ဆောင်ရွက်မှု (သာဓက)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83768" y="2852935"/>
            <a:ext cx="5339206" cy="13425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 ဦးစွာ စိတ်အေးအေးထားပါ!　　　</a:t>
            </a:r>
            <a:endParaRPr lang="en-US" altLang="ja-JP" sz="14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　  ・ပျာယာခတ်ပြီး ပြေးကပ်သွားခြင်းဖြင့် ထပ်ဆင့်မတော်တဆမှုကို မဖြစ်ပွားစေခြင်း</a:t>
            </a:r>
            <a:endParaRPr lang="en-US" altLang="ja-JP" sz="1400" dirty="0">
              <a:solidFill>
                <a:schemeClr val="tx1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266700" indent="-2667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　  ・ အသံကျယ်ကျယ်ဖြင့်အသိပေးရန်လုပ်ဆောင်ခြင်း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73154" y="4411499"/>
            <a:ext cx="5339206" cy="17560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　</a:t>
            </a:r>
            <a:r>
              <a:rPr lang="my-MM" sz="14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ထိခိုက်သူများကို ကယ်ဆယ်ခြင်း!</a:t>
            </a:r>
            <a:endParaRPr lang="en-US" altLang="ja-JP" sz="14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　အထက်လူကြီး (တာဝန်ရှိသူ) ကို</a:t>
            </a:r>
            <a:r>
              <a:rPr lang="en-US" sz="14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4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ဆက်သွယ်ခြင်း!</a:t>
            </a:r>
          </a:p>
          <a:p>
            <a:pPr marL="403225" indent="-403225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　 ・တာဝန်ရှိသူမှ ညွှန်ကြားချက်ပေးထားပါက ထောက်ပံ့ကူညီမှုများ လုပ်ဆောင်ခြင်း </a:t>
            </a:r>
            <a:endParaRPr lang="en-US" altLang="ja-JP" sz="1400" dirty="0">
              <a:solidFill>
                <a:schemeClr val="tx1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403225" indent="-403225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　　　(ထိခိုက်သူများကို ဆေးရုံသို့ပို့ဆောင်ခြင်းစသည်)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　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783294" y="4699843"/>
            <a:ext cx="1772482" cy="6013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အခင်းဖြစ်ပွားရာနေရာ</a:t>
            </a:r>
            <a:r>
              <a:rPr lang="my-MM" sz="1100" b="1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တွင် တုံ့ပြန်ဆောင်ရွက်ခြင်း</a:t>
            </a:r>
          </a:p>
        </p:txBody>
      </p:sp>
      <p:sp>
        <p:nvSpPr>
          <p:cNvPr id="10" name="爆発 1 9"/>
          <p:cNvSpPr/>
          <p:nvPr/>
        </p:nvSpPr>
        <p:spPr>
          <a:xfrm>
            <a:off x="783294" y="2852936"/>
            <a:ext cx="1844490" cy="1368152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9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လုပ်ငန်းခွင်မတော်တဆမှု</a:t>
            </a:r>
            <a:endParaRPr lang="en-US" altLang="ja-JP" sz="9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9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ဖြစ်ပွားခြင်း</a:t>
            </a:r>
          </a:p>
        </p:txBody>
      </p:sp>
      <p:sp>
        <p:nvSpPr>
          <p:cNvPr id="11" name="下矢印 10"/>
          <p:cNvSpPr/>
          <p:nvPr/>
        </p:nvSpPr>
        <p:spPr>
          <a:xfrm>
            <a:off x="1463104" y="4221088"/>
            <a:ext cx="444600" cy="353002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0138" y="208953"/>
            <a:ext cx="6094753" cy="5078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(4) </a:t>
            </a:r>
            <a:r>
              <a:rPr b="1" dirty="0" err="1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အကယ</a:t>
            </a:r>
            <a:r>
              <a:rPr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်၍ </a:t>
            </a:r>
            <a:r>
              <a:rPr b="1" dirty="0" err="1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လုပ်ငန်းခွင်မတော်တဆမှုဖြစ်ပွားပါက</a:t>
            </a:r>
            <a:r>
              <a:rPr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!</a:t>
            </a:r>
            <a:endParaRPr lang="ja-JP" altLang="en-US" b="1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90528" y="6381328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28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/>
          </p:cNvSpPr>
          <p:nvPr/>
        </p:nvSpPr>
        <p:spPr>
          <a:xfrm>
            <a:off x="1619672" y="2258690"/>
            <a:ext cx="6101481" cy="1170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txBody>
          <a:bodyPr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2400" dirty="0">
                <a:solidFill>
                  <a:srgbClr val="339933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အန္တရာယ်ကင်းစွာဖြင့်</a:t>
            </a:r>
          </a:p>
        </p:txBody>
      </p:sp>
      <p:sp>
        <p:nvSpPr>
          <p:cNvPr id="4" name="object 15"/>
          <p:cNvSpPr>
            <a:spLocks noChangeAspect="1"/>
          </p:cNvSpPr>
          <p:nvPr/>
        </p:nvSpPr>
        <p:spPr bwMode="auto">
          <a:xfrm>
            <a:off x="5704929" y="1909456"/>
            <a:ext cx="1921784" cy="61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 rtlCol="0"/>
          <a:lstStyle/>
          <a:p>
            <a:pPr rtl="0"/>
            <a:endParaRPr lang="ja-JP" altLang="en-US" sz="240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356350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5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3BBC954-56E3-4E64-9FAB-EF108B016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65" y="980728"/>
            <a:ext cx="2953474" cy="2238670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99592" y="44624"/>
            <a:ext cx="5832648" cy="484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my-MM" sz="1600" b="1" dirty="0">
                <a:solidFill>
                  <a:schemeClr val="bg1"/>
                </a:solidFill>
                <a:latin typeface="Myanmar Text" panose="020B0502040204020203" pitchFamily="34" charset="0"/>
                <a:ea typeface="ＭＳ ゴシック" pitchFamily="49" charset="-128"/>
                <a:cs typeface="Myanmar Text" panose="020B0502040204020203" pitchFamily="34" charset="0"/>
              </a:rPr>
              <a:t>　အဓိကအချက် 1 အလုပ်ခွင်တွင် ဘေးအန္တရာယ်အမျိုးမျိုးရှိသည်!</a:t>
            </a:r>
            <a:endParaRPr kumimoji="1" lang="ja-JP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yanmar Text" panose="020B0502040204020203" pitchFamily="34" charset="0"/>
              <a:ea typeface="ＭＳ Ｐゴシック" pitchFamily="50" charset="-128"/>
              <a:cs typeface="Myanmar Text" panose="020B0502040204020203" pitchFamily="34" charset="0"/>
            </a:endParaRPr>
          </a:p>
        </p:txBody>
      </p:sp>
      <p:sp>
        <p:nvSpPr>
          <p:cNvPr id="15" name="正方形/長方形 23"/>
          <p:cNvSpPr>
            <a:spLocks noChangeArrowheads="1"/>
          </p:cNvSpPr>
          <p:nvPr/>
        </p:nvSpPr>
        <p:spPr bwMode="auto">
          <a:xfrm>
            <a:off x="251520" y="899428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lnSpc>
                <a:spcPct val="150000"/>
              </a:lnSpc>
              <a:spcBef>
                <a:spcPts val="600"/>
              </a:spcBef>
            </a:pPr>
            <a:r>
              <a:rPr lang="my-MM" sz="12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1. လုပ်ငန်းခွင်မတော်တဆမှုဖြစ်ပွားခြင်း</a:t>
            </a:r>
            <a:endParaRPr lang="ja-JP" altLang="en-US" sz="11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16" name="正方形/長方形 40"/>
          <p:cNvSpPr>
            <a:spLocks noChangeArrowheads="1"/>
          </p:cNvSpPr>
          <p:nvPr/>
        </p:nvSpPr>
        <p:spPr bwMode="auto">
          <a:xfrm>
            <a:off x="232561" y="2838342"/>
            <a:ext cx="54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lvl="1" indent="-92075" algn="just" rtl="0">
              <a:lnSpc>
                <a:spcPct val="150000"/>
              </a:lnSpc>
              <a:spcBef>
                <a:spcPts val="600"/>
              </a:spcBef>
            </a:pPr>
            <a:r>
              <a:rPr lang="my-MM" sz="12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2. ဘေးအန္တရာယ်ဖြစ်ပွားရသည့်အကြောင်းအရင်း</a:t>
            </a:r>
            <a:endParaRPr lang="ja-JP" altLang="en-US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32561" y="4594973"/>
            <a:ext cx="5563575" cy="469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92075" indent="-92075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2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3. ဘေးကင်းလုံခြုံသော လုပ်ငန်းဆောင်ရွက်မှုအတွက်</a:t>
            </a:r>
            <a:endParaRPr lang="en-US" altLang="ja-JP" sz="11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8216" y="588097"/>
            <a:ext cx="8396272" cy="34638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lnSpc>
                <a:spcPct val="150000"/>
              </a:lnSpc>
              <a:defRPr/>
            </a:pPr>
            <a:r>
              <a:rPr lang="my-MM" sz="1100" b="1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[ဘေးအန္တရာယ်သာဓက 1] စက်မှုစွန့်ပစ်ပစ္စည်းများကိုခွဲထုတ်ခြင်းလုပ်ငန်းဆောင်ရွက်နေစဉ် မြေတူးစက်ဖြင့် ဆွဲငင်ခံရပြီး သေဆုံးခြင်း!</a:t>
            </a:r>
          </a:p>
        </p:txBody>
      </p:sp>
      <p:sp>
        <p:nvSpPr>
          <p:cNvPr id="11" name="正方形/長方形 23">
            <a:extLst>
              <a:ext uri="{FF2B5EF4-FFF2-40B4-BE49-F238E27FC236}">
                <a16:creationId xmlns:a16="http://schemas.microsoft.com/office/drawing/2014/main" id="{6FE30880-97BB-44CE-A97E-D9C593ED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1278920"/>
            <a:ext cx="5448913" cy="149271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269875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 ထိခိုက်သူ C သည် သတ္တုအမျိုးအစားများ စုပုံထားသည့်နေရာတွင် ပစ္စည်းခွဲထုတ်သည့်လုပ်ငန်းဆောင်ရွက်နေစဉ်</a:t>
            </a:r>
            <a:r>
              <a:rPr lang="en-US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အတွင်းဖြစ်ပါသည်။</a:t>
            </a:r>
          </a:p>
          <a:p>
            <a:pPr marL="361950" indent="-269875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A သည် ထိုစုပုံထားသည့်နေရာအနီးရှိ မြေတူးစက်ကို လက်တံဝင်ရောက်မည့်လမ်းကြောင်းအနီးသို့ ​ရွှေ့ရန်</a:t>
            </a:r>
            <a:r>
              <a:rPr lang="en-US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မောင်းနှင်</a:t>
            </a:r>
            <a:r>
              <a:rPr lang="en-US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ခဲ့ပါသည်။</a:t>
            </a:r>
          </a:p>
          <a:p>
            <a:pPr marL="361950" indent="-269875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③ ဘယ်ဘက်သို့လှည့်ပြီးနောက် 2 မီတာခန့်ဆက်သွားပြီးသည့်နေရာတွင် ပစ္စည်းခွဲထုတ်သည့်လုပ်ငန်းဆောင်ရွက်နေသူ C အား မြေတူးစက်၏ညာဘက်ရှိ လမ်းလျှောက်ချိန်းဖြင့် ဆွဲမိသွားပါသည်။</a:t>
            </a:r>
          </a:p>
        </p:txBody>
      </p:sp>
      <p:sp>
        <p:nvSpPr>
          <p:cNvPr id="13" name="正方形/長方形 40">
            <a:extLst>
              <a:ext uri="{FF2B5EF4-FFF2-40B4-BE49-F238E27FC236}">
                <a16:creationId xmlns:a16="http://schemas.microsoft.com/office/drawing/2014/main" id="{89AA8EF3-7FC7-4CE1-9480-235E9979B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3239066"/>
            <a:ext cx="7200801" cy="128496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algn="just" rtl="0">
              <a:lnSpc>
                <a:spcPct val="150000"/>
              </a:lnSpc>
              <a:spcBef>
                <a:spcPts val="3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 မြေတူးစက်သွားလာမည့်လမ်းကြောင်းထဲသို့ ဝင်ရောက်ခွင့်တားမြစ်သည့်အစီအမံကို လုပ်ဆောင်ထားခြင်းမရှိခဲ့ပါ။</a:t>
            </a:r>
            <a:endParaRPr lang="en-US" altLang="ja-JP" sz="9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>
              <a:lnSpc>
                <a:spcPct val="150000"/>
              </a:lnSpc>
              <a:spcBef>
                <a:spcPts val="3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လမ်းကြောင်းပြသူကိုလည်း နေရာချထားပေးခြင်းမရှိခဲ့ပါ။</a:t>
            </a:r>
          </a:p>
          <a:p>
            <a:pPr marL="92075" algn="just" rtl="0">
              <a:lnSpc>
                <a:spcPct val="150000"/>
              </a:lnSpc>
              <a:spcBef>
                <a:spcPts val="3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③ မြေတူးစက်မောင်းနှင်သူသည် စက်မောင်းနှင်ခြင်းမပြုမီ ဘေးပတ်ဝန်းကျင်၌ ဘေးကင်းမှုရှိမရှိအတည်ပြုခြင်းကို လုံလောက်စွာ မလုပ်ဆောင်ခဲ့ပါ။</a:t>
            </a:r>
          </a:p>
          <a:p>
            <a:pPr marL="92075" algn="just" rtl="0">
              <a:lnSpc>
                <a:spcPct val="150000"/>
              </a:lnSpc>
              <a:spcBef>
                <a:spcPts val="3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④ လုပ်ငန်းဆောင်ရွက်မှုအစီအစဉ်ကို ရေးဆွဲချမှတ်ထားခြင်း မရှိခဲ့ပါ။</a:t>
            </a:r>
          </a:p>
          <a:p>
            <a:pPr marL="92075" algn="just" rtl="0">
              <a:lnSpc>
                <a:spcPct val="150000"/>
              </a:lnSpc>
              <a:spcBef>
                <a:spcPts val="3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⑤ သက်ဆိုင်ရာလုပ်ငန်းဆောင်ရွက်သူအား ဘေးအန္တရာယ်ကင်းရှင်းရေးနှင့်ကျန်းမာရေးပညာပေးမှုများ လုပ်ဆောင်မပေးခဲ့ပါ။</a:t>
            </a:r>
            <a:endParaRPr lang="ja-JP" altLang="en-US" sz="10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B03925FB-4EC4-4FE9-B49E-61B7E90E683A}"/>
              </a:ext>
            </a:extLst>
          </p:cNvPr>
          <p:cNvSpPr/>
          <p:nvPr/>
        </p:nvSpPr>
        <p:spPr>
          <a:xfrm>
            <a:off x="7465202" y="3092030"/>
            <a:ext cx="971535" cy="395554"/>
          </a:xfrm>
          <a:prstGeom prst="wedgeRectCallout">
            <a:avLst>
              <a:gd name="adj1" fmla="val -86955"/>
              <a:gd name="adj2" fmla="val -6557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12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ထိခိုက်သူ C </a:t>
            </a:r>
            <a:endParaRPr kumimoji="1" lang="ja-JP" altLang="en-US" sz="12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836FEB-6021-47EF-8824-20270B8BC5B8}"/>
              </a:ext>
            </a:extLst>
          </p:cNvPr>
          <p:cNvSpPr/>
          <p:nvPr/>
        </p:nvSpPr>
        <p:spPr bwMode="auto">
          <a:xfrm>
            <a:off x="395536" y="4960470"/>
            <a:ext cx="8352928" cy="149526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Autofit/>
          </a:bodyPr>
          <a:lstStyle/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① မြေတူးစက်နှင့် လုပ်ငန်းဆောင်ရွက်နေသူတို့ ထိတွေ့မှုရှိနိုင်သည့်နေရာများတွင် ဝင်ရောက်ခွင့်တားမြစ်သည့်နယ်နိမိတ်ကို ချမှတ်ခြင်း။</a:t>
            </a:r>
            <a:endParaRPr lang="en-US" altLang="ja-JP" sz="9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② လမ်းကြောင်းပြသူထားရှိပေးပြီး စက်ကိုလမ်းကြောင်းပြပေးစေခြင်း။</a:t>
            </a:r>
            <a:endParaRPr lang="en-US" altLang="ja-JP" sz="9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③ မြေတူးစက်စသည့် စက်မောင်းနှင်သူများကို မောင်းနှင်ခြင်းမပြုမီ ဘေးပတ်ဝန်းကျင်၌ ဘေးကင်းမှုရှိမရှိ အတည်ပြုစစ်ဆေးရန်အတွက် ပညာပေးခြင်း။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④ မောင်းနှင်မည့်လမ်းကြောင်း၊ ဝင်ရောက်ခွင့်တားမြစ်သည့်အစီအမံ၊ လမ်းကြောင်းပြသူထားရှိပေးခြင်း၊ အချက်ပြခြင်းစသည့် လုပ်ငန်းဆောင်ရွက်မှုနည်းလမ်းများနှင့်ပတ်သက်ပြီး လုပ်ငန်းဆောင်ရွက်မှုအစီအစဉ်ကို ရေးဆွဲချမှတ်ခြင်း။</a:t>
            </a:r>
            <a:endParaRPr lang="en-US" altLang="ja-JP" sz="9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⑤ ရေးဆွဲချမှတ်ထားသောလုပ်ငန်းဆောင်ရွက်မှုအစီအစဉ်အကြောင်းအရာကို သက်ဆိုင်ရာလုပ်ငန်းဆောင်ရွက်မည့်သူများအား အသေးစိတ်သိရှိစေခြင်း။</a:t>
            </a:r>
            <a:endParaRPr lang="en-US" altLang="ja-JP" sz="9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18520" y="6520259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3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1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555536" y="6492875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4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200" y="188640"/>
            <a:ext cx="8396272" cy="67478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1162050" indent="-1162050" rtl="0">
              <a:lnSpc>
                <a:spcPct val="150000"/>
              </a:lnSpc>
              <a:defRPr/>
            </a:pPr>
            <a:r>
              <a:rPr lang="my-MM" sz="1200" b="1" dirty="0">
                <a:solidFill>
                  <a:srgbClr val="0000CC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[ဘေးအန္တရာယ်သာဓက 2] ပစ္စည်းထည့်သွင်းသည့်​ရွေ့လျားစက်ခါးပတ်ကို ရပ်တန့်ခြင်းမပြုဘဲ ဒလိမ့်တုံးအစိတ်အပိုင်းကို သန့်ရှင်းရေးလုပ်ဆောင်နေစဉ်အတွင်း ညာဘက်လက်မောင်းမှ ရင်ဘတ်နားအထိ ညပ်ပါသွားခဲ့ပါသည်။</a:t>
            </a:r>
            <a:endParaRPr lang="en-US" altLang="ja-JP" sz="1200" b="1" dirty="0">
              <a:solidFill>
                <a:srgbClr val="0000CC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836712"/>
            <a:ext cx="560749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lnSpc>
                <a:spcPct val="150000"/>
              </a:lnSpc>
              <a:spcBef>
                <a:spcPts val="600"/>
              </a:spcBef>
            </a:pPr>
            <a:r>
              <a:rPr lang="my-MM" sz="14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1. လုပ်ငန်းခွင်မတော်တဆမှုဖြစ်ပွားခြင်း</a:t>
            </a:r>
            <a:endParaRPr lang="ja-JP" altLang="en-US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222711" y="2411889"/>
            <a:ext cx="338437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indent="-92075" algn="just" rtl="0">
              <a:lnSpc>
                <a:spcPct val="150000"/>
              </a:lnSpc>
              <a:spcBef>
                <a:spcPts val="600"/>
              </a:spcBef>
            </a:pPr>
            <a:r>
              <a:rPr lang="my-MM" sz="14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2. အကြောင်းအရင်း</a:t>
            </a:r>
            <a:endParaRPr lang="ja-JP" altLang="en-US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D8D6D7D-6C42-473B-8791-8580EC9F7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94" y="921199"/>
            <a:ext cx="2501078" cy="2003745"/>
          </a:xfrm>
          <a:prstGeom prst="rect">
            <a:avLst/>
          </a:prstGeom>
        </p:spPr>
      </p:pic>
      <p:sp>
        <p:nvSpPr>
          <p:cNvPr id="11" name="正方形/長方形 23">
            <a:extLst>
              <a:ext uri="{FF2B5EF4-FFF2-40B4-BE49-F238E27FC236}">
                <a16:creationId xmlns:a16="http://schemas.microsoft.com/office/drawing/2014/main" id="{023A6A31-4C2E-493D-8507-A8996CDE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1314059"/>
            <a:ext cx="5804977" cy="100027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57188" indent="-269875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 ကြိတ်ခွဲစက်ထဲသို့ ပစ္စည်းထည့်သွင်းသည့်ရွေ့လျားစက်ခါးပတ်၏ ဘက်ပြန်ဒလိမ့်တုံးအပိုင်း၌ ကပ်ငြိနေသော ဂျစ်ပဆမ်အမှုန့်</a:t>
            </a:r>
            <a:r>
              <a:rPr lang="en-US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များကို </a:t>
            </a: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ဝါယာဘရှပ်ရှ်ဖြင့် ပွတ်တိုက်ဖယ်ရှားခြင်းကို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တစ်ဦးတည်းလုပ်ဆောင်နေခဲ့ပါသည်။</a:t>
            </a:r>
            <a:endParaRPr lang="en-US" altLang="ja-JP" sz="9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57188" indent="-269875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</a:t>
            </a: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ရွေ့လျားစက်ခါးပတ်ကိုမရပ်တန့်ဘဲ လုပ်ငန်းဆောင်ရွက်ခြင်း။​​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​ ဒလိမ့်တုံးအပိုင်းနှင့် ရွေ့လျားစက်ခါးပတ်ကြိုးတို့အကြားသို့ ဝါယာဘရပ်ရှ်အပါအဝင် ညာဘက်လက်မောင်းနေရာမှစပြီး ညပ်ပါသွားခဲ့ပါသည်။</a:t>
            </a:r>
          </a:p>
        </p:txBody>
      </p:sp>
      <p:sp>
        <p:nvSpPr>
          <p:cNvPr id="12" name="正方形/長方形 40">
            <a:extLst>
              <a:ext uri="{FF2B5EF4-FFF2-40B4-BE49-F238E27FC236}">
                <a16:creationId xmlns:a16="http://schemas.microsoft.com/office/drawing/2014/main" id="{C745B3DE-6A30-4C6D-818C-25C45C8B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08" y="2982722"/>
            <a:ext cx="8252256" cy="143885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57188" indent="-265113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 ဘက်ပြန်ဒလိမ့်တုံးအပိုင်းတွင် အဖုံး၊ အကာအရံ၊ ညပ်ပါသွားခြင်းမရှိစေရန်ကာကွယ်ပေးသည့်အတားအဆီး စသည်တို့ မရှိခဲ့ပါ။</a:t>
            </a:r>
          </a:p>
          <a:p>
            <a:pPr marL="357188" indent="-265113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ဘက်ပြန်ဒလိမ့်တုံးအပိုင်းကို သန့်ရှင်းရေးပြုလုပ်သည့်အချိန်တွင် ​ရွေ့လျားစက်ခါးပတ်လည်ပတ်နေခြင်းကို ရပ်တန့်ခြင်းမပြုခဲ့ပါ။</a:t>
            </a:r>
          </a:p>
          <a:p>
            <a:pPr marL="357188" indent="-265113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③ ဘက်ပြန်ဒလိမ့်တုံးအပိုင်းကို သန့်ရှင်းရေးပြုလုပ်သည့်အချိန်တွင် ညပ်ပါသွားနိုင်ခြေရှိသည့် သားရေလက်အိတ်ကို ဝတ်ဆင်ထားခဲ့ပါသည်။</a:t>
            </a:r>
            <a:endParaRPr lang="en-US" altLang="ja-JP" sz="9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57188" indent="-265113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④ လက်လှမ်းမီသောနေရာတွင် “အ​ရေးပေါ်ရပ်တန့်ရန်ကိရိယာ” ကို တပ်ဆင်ထားခြင်း မရှိခဲ့ပါ။</a:t>
            </a:r>
          </a:p>
          <a:p>
            <a:pPr marL="357188" indent="-265113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⑤ လုပ်ငန်းခွင်ရှိ “ဘေးကင်းလုံခြုံမှုဆိုင်ရာစည်းမျဉ်းများ (ဥပမာအားဖြင့် ပြုပြင်ထိန်းသိမ်းမှုများပြုလုပ်နေစဉ်အတွင်းလျှပ်စစ်ဓာတ်အားပိတ်ထားခြင်း)” ကိုမလိုက်နာခဲ့ပါ။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4FB4D4-5858-41C8-9854-10E14396F05E}"/>
              </a:ext>
            </a:extLst>
          </p:cNvPr>
          <p:cNvSpPr txBox="1"/>
          <p:nvPr/>
        </p:nvSpPr>
        <p:spPr>
          <a:xfrm>
            <a:off x="222711" y="4576912"/>
            <a:ext cx="841563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4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3. တန်ပြန်အစီအမံ</a:t>
            </a:r>
            <a:endParaRPr lang="ja-JP" altLang="en-US" sz="12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2F1EDA-F31B-4B4D-A768-C2B0A7D78FB6}"/>
              </a:ext>
            </a:extLst>
          </p:cNvPr>
          <p:cNvSpPr txBox="1"/>
          <p:nvPr/>
        </p:nvSpPr>
        <p:spPr>
          <a:xfrm>
            <a:off x="496208" y="4992410"/>
            <a:ext cx="8415635" cy="1546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 ညပ်ပါသွားနိုင်ခြေရှိသည့်နေရာများတွင် အဖုံး၊ အကာအရံ၊ ညပ်ပါသွားခြင်းမရှိစေရန်ကာကွယ်ပေးသည့်အတားအဆီးများ တပ်ဆင်ထားရှိခြင်း။</a:t>
            </a:r>
          </a:p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စက်သန့်ရှင်းရေးလုပ်ဆောင်ခြင်း စသည်တို့တွင် အန္တရာယ်ရှိနိုင်သည့်အခါ စက်လည်ပတ်မှုကို ရပ်တန့်ထားပြီး လျှပ်စစ်ဓာတ်အားပိတ်ထားရန် လိုက်နာကျင့်သုံးစေခြင်း။</a:t>
            </a:r>
          </a:p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③ ဘက်ပြန်ဒလိမ့်တုံးကို ဂျစ်ပဆမ်အမှုန့်များမကပ်နိုင်သည့်ပစ္စည်းအမျိုးအစားဖြင့် အစားထိုးခြင်း။</a:t>
            </a:r>
          </a:p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④ ဘက်အလှည့်အပြောင်းအပိုင်းထဲသို့ ညပ်ပါသွားနိုင်ခြေရှိသည့်နေရာများအား ချဉ်းကပ်ခြင်းမပြုရန် လုပ်ငန်းဆောင်ရွက်သူအား အပြည့်အဝလိုက်နာစေခြင်း။</a:t>
            </a:r>
          </a:p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⑤ ဘက်အလှည့်အပြောင်းပြုသည့်ပစ္စည်းထဲသို့ လက်ညပ်ပါသွားနိုင်ခြေရှိသည့်အခါ လုပ်ငန်းဆောင်ရွက်သူအား လက်အိတ်ဝတ်ဆင်မှုမပြုစေခြင်း။</a:t>
            </a:r>
          </a:p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⑥ လုပ်ငန်းခွင်၌ သတ်မှတ်ထားသည့်စည်းမျဉ်းစည်းကမ်းများကို တိကျသေချာစွာ လိုက်နာကျင့်သုံးခြင်းရှိစေရန်အတွက် ဘေးအန္တရာယ်စီမံခန့်ခွဲမှုစနစ် ဖြည့်စည်းဆောင်ရွက်ထားရန် ကြံဆောင်ခြင်း။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590528" y="6520259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5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564063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lnSpc>
                <a:spcPct val="150000"/>
              </a:lnSpc>
              <a:spcBef>
                <a:spcPts val="600"/>
              </a:spcBef>
            </a:pPr>
            <a:r>
              <a:rPr lang="my-MM" sz="12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1. လုပ်ငန်းခွင်မတော်တဆမှုဖြစ်ပွားခြင်း</a:t>
            </a:r>
            <a:endParaRPr lang="en-US" altLang="ja-JP" sz="1200" b="1" dirty="0">
              <a:solidFill>
                <a:srgbClr val="C0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287525" y="3011392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indent="-92075" algn="just" rtl="0">
              <a:lnSpc>
                <a:spcPct val="150000"/>
              </a:lnSpc>
              <a:spcBef>
                <a:spcPts val="600"/>
              </a:spcBef>
            </a:pPr>
            <a:r>
              <a:rPr lang="my-MM" sz="12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2. အကြောင်းအရင်း</a:t>
            </a:r>
            <a:endParaRPr lang="en-US" altLang="ja-JP" sz="1200" b="1" dirty="0">
              <a:solidFill>
                <a:srgbClr val="C00000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87525" y="4478260"/>
            <a:ext cx="4392488" cy="4064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1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3. ထပ်မံမဖြစ်ပွားရန်ကာကွယ်သည့် တန်ပြန်အစီအမံ</a:t>
            </a:r>
            <a:endParaRPr lang="en-US" altLang="ja-JP" sz="11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200" y="188640"/>
            <a:ext cx="8396272" cy="34820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lnSpc>
                <a:spcPct val="150000"/>
              </a:lnSpc>
              <a:defRPr/>
            </a:pPr>
            <a:r>
              <a:rPr lang="my-MM" sz="1200" b="1" dirty="0">
                <a:solidFill>
                  <a:srgbClr val="0000CC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[ဘေးအန္တရာယ်သာဓက 3] စက်မှုစွန့်ပစ်ပစ္စည်းသန့်စင်စက်ရုံတွင် လုပ်ငန်းဆောင်ရွက်နေစဉ် အပူလျှပ်ပြီးသေဆုံးခြင်း</a:t>
            </a:r>
            <a:endParaRPr lang="en-US" altLang="ja-JP" sz="1200" b="1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F31974-775C-4AC9-A9C7-888C6333B972}"/>
              </a:ext>
            </a:extLst>
          </p:cNvPr>
          <p:cNvSpPr/>
          <p:nvPr/>
        </p:nvSpPr>
        <p:spPr>
          <a:xfrm>
            <a:off x="424200" y="933395"/>
            <a:ext cx="4867880" cy="14927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1950" indent="-269875" algn="just" rtl="0">
              <a:lnSpc>
                <a:spcPct val="150000"/>
              </a:lnSpc>
              <a:spcBef>
                <a:spcPts val="4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 နံနက် 8 နာရီခန့်မှစ၍ ဆောက်လုပ်ရေးစွန့်ပစ်ပစ္စည်းများ အမျိုးအစားခွဲထုတ်ခြင်းကို စတင်လုပ်ဆောင်</a:t>
            </a:r>
            <a:r>
              <a:rPr lang="en-US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ပါသည်။</a:t>
            </a:r>
            <a:endParaRPr lang="en-US" altLang="ja-JP" sz="9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361950" indent="-269875" algn="just" rtl="0">
              <a:lnSpc>
                <a:spcPct val="150000"/>
              </a:lnSpc>
              <a:spcBef>
                <a:spcPts val="4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မွန်းတည့်ချိန်မှစ၍ သန့်စင်စက်ရုံရှိ သံစည်ပိုင်းလွတ်များကြားတွင် အစားစာပါသည်။</a:t>
            </a:r>
          </a:p>
          <a:p>
            <a:pPr marL="361950" indent="-269875" algn="just" rtl="0">
              <a:lnSpc>
                <a:spcPct val="150000"/>
              </a:lnSpc>
              <a:spcBef>
                <a:spcPts val="4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③ ညနေ 3 နာရီကျော်တွင် ဒယီးဒယိုင်ဖြစ်ပြီးလဲကျသွားပါသည်။</a:t>
            </a:r>
          </a:p>
          <a:p>
            <a:pPr marL="361950" indent="-269875" algn="just" rtl="0">
              <a:lnSpc>
                <a:spcPct val="150000"/>
              </a:lnSpc>
              <a:spcBef>
                <a:spcPts val="4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④ “နေလို့မကောင်းဘူး”ဟုဆိုကာ ရုံးခန်းဘက်သို့ လမ်းလျှောက်သွားခဲ့သော်လည်း ဆောင့်ကြောင့်လဲကျ</a:t>
            </a:r>
            <a:r>
              <a:rPr lang="en-US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သွားပြီး မလှုပ်နိုင်တော့ပါ။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A90EDF-CE58-45F9-A20E-032D1DF2CC2C}"/>
              </a:ext>
            </a:extLst>
          </p:cNvPr>
          <p:cNvSpPr/>
          <p:nvPr/>
        </p:nvSpPr>
        <p:spPr>
          <a:xfrm>
            <a:off x="431540" y="2461333"/>
            <a:ext cx="8352928" cy="5591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1950" indent="-269875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⑤ လုပ်ဖော်ကိုင်ဖက်များမှ အနားကပ်လာပြီး အသံပြုခေါ်ဆိုသော်လည်း တုန့်ပြန်မှုမရှိပါ။ သောက်စရာတိုက်သော်လည်း မသောက်နိုင်ခဲ့ပါ။</a:t>
            </a:r>
          </a:p>
          <a:p>
            <a:pPr marL="361950" indent="-269875" algn="just" rtl="0">
              <a:lnSpc>
                <a:spcPct val="150000"/>
              </a:lnSpc>
              <a:spcBef>
                <a:spcPts val="4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⑥ ကားမှလေအေးပေးစက်ကိုဖွင့်၍ အိပ်ခိုင်းခဲ့သော်လည်း မသက်သာသည့်အတွက် ဆေးရုံသို့ပို့ပေးခဲ့ပါသည်။ ည 11 နာရီတွင် အပူလျှပ်ခြင်းကြောင့် သေဆုံးသွားပါသည်။ </a:t>
            </a:r>
          </a:p>
        </p:txBody>
      </p:sp>
      <p:sp>
        <p:nvSpPr>
          <p:cNvPr id="13" name="正方形/長方形 40">
            <a:extLst>
              <a:ext uri="{FF2B5EF4-FFF2-40B4-BE49-F238E27FC236}">
                <a16:creationId xmlns:a16="http://schemas.microsoft.com/office/drawing/2014/main" id="{62B61538-E142-42D5-8982-D20538BE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404998"/>
            <a:ext cx="8496944" cy="105157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algn="just" rtl="0">
              <a:lnSpc>
                <a:spcPct val="150000"/>
              </a:lnSpc>
              <a:spcBef>
                <a:spcPts val="6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① နွေရာသီ၏ပူပြင်းသောအပူချိန်အောက်၌ အချိန်ကြာမြင့်စွာအလုပ်လုပ်ခြင်း။ သင့်လျော်သော ရေဓာတ်နှင့်ဆားဓာတ် ရရှိရန်မလုပ်ဆောင်ဘဲ လုပ်ငန်းဆောင်ရွက်ခဲ့ပါသည်။</a:t>
            </a:r>
            <a:endParaRPr lang="en-US" altLang="ja-JP" sz="900" dirty="0"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92075" algn="just" rtl="0">
              <a:lnSpc>
                <a:spcPct val="150000"/>
              </a:lnSpc>
              <a:spcBef>
                <a:spcPts val="5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② အတွင်းဘက်တွင် တဘက်ကိုပတ်ထည့်ထားသည့် အကာအကွယ်ဦးထုပ်ဝတ်ဆင်ခြင်းစသည်ဖြင့် နေရောင်ခြည်တိုက်ရိုက်ကျသောနေရာအတွက် သင့်လျော်မှုမရှိသော ဝတ်ဆင်မှုမျိုးဖြစ်</a:t>
            </a:r>
            <a:r>
              <a:rPr lang="en-US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ခဲ့ခြင်း။</a:t>
            </a:r>
          </a:p>
          <a:p>
            <a:pPr marL="92075" algn="just" rtl="0">
              <a:lnSpc>
                <a:spcPct val="150000"/>
              </a:lnSpc>
              <a:spcBef>
                <a:spcPts val="500"/>
              </a:spcBef>
            </a:pPr>
            <a:r>
              <a:rPr lang="my-MM" sz="900" dirty="0"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③ ကျန်းမာရေးအခြေအနေမှာ ပြည့်စုံသည့်အနေအထားတွင်မရှိခဲ့ခြင်း (လုပ်ငန်းဆောင်ရွက်သည့်ယင်းနေ့ရှိ ကျန်းမာရေးအခြေအနေကိုလည်း အတည်ပြုစစ်ဆေးခြင်း မလုပ်ဆောင်ခဲ့ပါ။)　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C7F396-B9B7-4C94-8E85-89896948770D}"/>
              </a:ext>
            </a:extLst>
          </p:cNvPr>
          <p:cNvSpPr/>
          <p:nvPr/>
        </p:nvSpPr>
        <p:spPr>
          <a:xfrm>
            <a:off x="424200" y="959243"/>
            <a:ext cx="8468280" cy="206121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F1CEA9-221D-4FBB-BB68-A82B0CF4A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705225" cy="195262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B69F60-5E06-42F4-899E-B89B1CB8505F}"/>
              </a:ext>
            </a:extLst>
          </p:cNvPr>
          <p:cNvSpPr/>
          <p:nvPr/>
        </p:nvSpPr>
        <p:spPr bwMode="auto">
          <a:xfrm>
            <a:off x="395537" y="4883040"/>
            <a:ext cx="8496943" cy="1637219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Autofit/>
          </a:bodyPr>
          <a:lstStyle/>
          <a:p>
            <a:pPr marL="358775" indent="-266700" algn="just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① အပူလျှပ်သည့်လက္ခဏာများကိုကြိုတင်၍ ပညာပေးထားခြင်း။</a:t>
            </a:r>
          </a:p>
          <a:p>
            <a:pPr marL="358775" indent="-266700" algn="just" rtl="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② လုပ်ငန်းဆောင်ရွက်မှုမစတင်မီအချိန်မှစ၍ ရေဓာတ်နှင့်ဆားဓာတ်ကိုမကြာခဏဖြည့်ပေးခြင်း။</a:t>
            </a:r>
          </a:p>
          <a:p>
            <a:pPr marL="358775" indent="-266700" algn="just" rtl="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③ ချည်သားဖြင့်ပြုလုပ်ထားသော လုပ်ငန်းခွင်ဝတ်စုံ၊ နားပန်းကျယ်သောဦးထုပ်စသည်တို့ဝတ်ဆင်ခြင်းအားဖြင့် အဝတ်အစားအတွက် ဖန်တီးမှုပြုလုပ်ခြင်း။</a:t>
            </a:r>
          </a:p>
          <a:p>
            <a:pPr marL="358775" indent="-266700" algn="just" rtl="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④ အရိပ်ကဲ့သို့ အေးသောအနားယူရန်နေရာကို သေသေချာချာရှိစေပြီးခေတ္တအနားယူခြင်း။ ရေခဲသေတ္တာ၊ ရေချိုးခန်းစသည်တို့တပ်ဆင်ထားခြင်း။</a:t>
            </a:r>
          </a:p>
          <a:p>
            <a:pPr marL="358775" indent="-266700" algn="just" rtl="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⑤ ရှေးဦးသူနာပြုနည်းများကို သင့်လျော်မှန်ကန်စွာ လုပ်ဆောင်ခြင်း။</a:t>
            </a:r>
          </a:p>
          <a:p>
            <a:pPr marL="358775" indent="-266700" algn="just" rtl="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my-MM" sz="9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⑥ သင့်လျော်မှန်ကန်သော ကျန်းမာ​ရေးစီမံစောင့်ရှောက်မှုကို ပုံမှန်လုပ်ဆောင်ခြင်း။</a:t>
            </a:r>
            <a:endParaRPr lang="en-US" altLang="ja-JP" sz="9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635896" y="6376243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6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424200" y="655067"/>
            <a:ext cx="3211696" cy="29558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marL="182563" indent="-182563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1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1. သေဆုံးဒဏ်ရာရသည့် အရေအတွက်မှာ တိုးပွားသည့်ဘက်သို့ ရောက်နေခြင်း!</a:t>
            </a:r>
            <a:endParaRPr lang="en-US" altLang="ja-JP" sz="1100" b="1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182563" indent="-182563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1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　　သေဆုံးသည့် အရေအတွက်မှာ အနည်းငယ်ကျဆင်းသည့်ဘက်သို့ ရောက်နေခြင်း</a:t>
            </a:r>
            <a:endParaRPr lang="en-US" altLang="ja-JP" sz="1100" b="1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180975" indent="-180975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1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2. သေဆုံးမှုတွင် “ညပ်မိခြင်း၊ ညပ်ပါသွားခြင်း”မှာ 50% ရှိ! ၎င်းနောက်တွင် “ဝင်တိုက်ခံရခြင်း”၊ “ယာဉ်မတော်တဆမှု” တို့ရှိ</a:t>
            </a:r>
            <a:endParaRPr lang="en-US" altLang="ja-JP" sz="1100" b="1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182563" indent="-182563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1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3. သေဆုံးဒဏ်ရာရမှုတွင် “အမြင့်မှပြုတ်ကျခြင်း၊ လိမ့်ကျခြင်း” နှင့် “ညပ်မိခြင်း၊ ညပ်ပါသွားခြင်း” တို့မှာ 21% စီရှိ</a:t>
            </a:r>
            <a:endParaRPr lang="en-US" altLang="ja-JP" sz="1100" b="1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8098" y="44624"/>
            <a:ext cx="8396272" cy="50405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lnSpc>
                <a:spcPct val="150000"/>
              </a:lnSpc>
              <a:defRPr/>
            </a:pPr>
            <a:r>
              <a:rPr lang="my-MM" sz="16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[စက်မှုစွန့်ပစ်ပစ္စည်းဖျက်သိမ်းရေးလုပ်ငန်းမှ လုပ်ငန်းခွင်မတော်တဆမှုများ၏ဝိသေသလက္ခဏာများ]</a:t>
            </a:r>
            <a:endParaRPr lang="en-US" altLang="ja-JP" sz="1600" b="1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76972"/>
              </p:ext>
            </p:extLst>
          </p:nvPr>
        </p:nvGraphicFramePr>
        <p:xfrm>
          <a:off x="3779912" y="579348"/>
          <a:ext cx="5203733" cy="299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1259632" y="3717352"/>
            <a:ext cx="2880000" cy="2880000"/>
            <a:chOff x="1259632" y="3717352"/>
            <a:chExt cx="2880000" cy="2880000"/>
          </a:xfrm>
        </p:grpSpPr>
        <p:graphicFrame>
          <p:nvGraphicFramePr>
            <p:cNvPr id="8" name="グラフ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2031635"/>
                </p:ext>
              </p:extLst>
            </p:nvPr>
          </p:nvGraphicFramePr>
          <p:xfrm>
            <a:off x="1259632" y="3717352"/>
            <a:ext cx="288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テキスト ボックス 1"/>
            <p:cNvSpPr txBox="1"/>
            <p:nvPr/>
          </p:nvSpPr>
          <p:spPr>
            <a:xfrm>
              <a:off x="2051720" y="4926520"/>
              <a:ext cx="115196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my-MM" sz="900" dirty="0">
                  <a:latin typeface="Myanmar Text" panose="020B0502040204020203" pitchFamily="34" charset="0"/>
                  <a:cs typeface="Myanmar Text" panose="020B0502040204020203" pitchFamily="34" charset="0"/>
                </a:rPr>
                <a:t>2017 ခုနှစ် သေဆုံးမှု</a:t>
              </a:r>
              <a:endParaRPr kumimoji="1" lang="en-US" altLang="ja-JP" sz="900" dirty="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  <a:p>
              <a:pPr algn="ctr" rtl="0">
                <a:lnSpc>
                  <a:spcPct val="150000"/>
                </a:lnSpc>
              </a:pPr>
              <a:r>
                <a:rPr lang="my-MM" sz="900" dirty="0">
                  <a:latin typeface="Myanmar Text" panose="020B0502040204020203" pitchFamily="34" charset="0"/>
                  <a:cs typeface="Myanmar Text" panose="020B0502040204020203" pitchFamily="34" charset="0"/>
                </a:rPr>
                <a:t>18 ဦး</a:t>
              </a:r>
              <a:endParaRPr kumimoji="1" lang="ja-JP" altLang="en-US" sz="900" dirty="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265760" y="3726822"/>
            <a:ext cx="2880000" cy="2880000"/>
            <a:chOff x="5265760" y="3726822"/>
            <a:chExt cx="2880000" cy="2880000"/>
          </a:xfrm>
        </p:grpSpPr>
        <p:graphicFrame>
          <p:nvGraphicFramePr>
            <p:cNvPr id="10" name="グラフ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22132080"/>
                </p:ext>
              </p:extLst>
            </p:nvPr>
          </p:nvGraphicFramePr>
          <p:xfrm>
            <a:off x="5265760" y="3726822"/>
            <a:ext cx="288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テキスト ボックス 18"/>
            <p:cNvSpPr txBox="1"/>
            <p:nvPr/>
          </p:nvSpPr>
          <p:spPr>
            <a:xfrm>
              <a:off x="6156176" y="4822644"/>
              <a:ext cx="1008112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my-MM" sz="900" dirty="0">
                  <a:latin typeface="Myanmar Text" panose="020B0502040204020203" pitchFamily="34" charset="0"/>
                  <a:cs typeface="Myanmar Text" panose="020B0502040204020203" pitchFamily="34" charset="0"/>
                </a:rPr>
                <a:t>2017</a:t>
              </a:r>
              <a:r>
                <a:rPr lang="en-US" sz="900" dirty="0">
                  <a:latin typeface="Myanmar Text" panose="020B0502040204020203" pitchFamily="34" charset="0"/>
                  <a:cs typeface="Myanmar Text" panose="020B0502040204020203" pitchFamily="34" charset="0"/>
                </a:rPr>
                <a:t> </a:t>
              </a:r>
              <a:r>
                <a:rPr lang="my-MM" sz="900" dirty="0">
                  <a:latin typeface="Myanmar Text" panose="020B0502040204020203" pitchFamily="34" charset="0"/>
                  <a:cs typeface="Myanmar Text" panose="020B0502040204020203" pitchFamily="34" charset="0"/>
                </a:rPr>
                <a:t>ခုနှစ် သေဆုံးဒဏ်ရာရမှု</a:t>
              </a:r>
              <a:endParaRPr kumimoji="1" lang="en-US" altLang="ja-JP" sz="900" dirty="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  <a:p>
              <a:pPr algn="ctr" rtl="0">
                <a:lnSpc>
                  <a:spcPct val="150000"/>
                </a:lnSpc>
              </a:pPr>
              <a:r>
                <a:rPr lang="my-MM" sz="900" dirty="0">
                  <a:latin typeface="Myanmar Text" panose="020B0502040204020203" pitchFamily="34" charset="0"/>
                  <a:cs typeface="Myanmar Text" panose="020B0502040204020203" pitchFamily="34" charset="0"/>
                </a:rPr>
                <a:t>1,383 ဦး</a:t>
              </a:r>
              <a:endParaRPr kumimoji="1" lang="ja-JP" altLang="en-US" sz="900" dirty="0">
                <a:latin typeface="Myanmar Text" panose="020B0502040204020203" pitchFamily="34" charset="0"/>
                <a:cs typeface="Myanmar Tex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46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7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EE2A2AC-EA62-42A0-8C41-24135181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50553"/>
            <a:ext cx="9073008" cy="459700"/>
          </a:xfrm>
          <a:prstGeom prst="round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400" b="1" dirty="0">
                <a:solidFill>
                  <a:schemeClr val="bg1"/>
                </a:solidFill>
                <a:latin typeface="Myanmar Text" panose="020B0502040204020203" pitchFamily="34" charset="0"/>
                <a:ea typeface="ＭＳ ゴシック" pitchFamily="49" charset="-128"/>
                <a:cs typeface="Myanmar Text" panose="020B0502040204020203" pitchFamily="34" charset="0"/>
              </a:rPr>
              <a:t>လုပ်ငန်းအတွေ့အကြုံနှစ်နည်းသောသူ(ကျွမ်းကျင်မှုမရှိသောအလုပ်သမားများ)၏လုပ်ငန်းခွင်မတော်တဆမှုမှာ 40% ကျော်ရှိ</a:t>
            </a:r>
            <a:endParaRPr lang="ja-JP" altLang="en-US" sz="1400" b="1" dirty="0">
              <a:solidFill>
                <a:schemeClr val="bg1"/>
              </a:solidFill>
              <a:latin typeface="Myanmar Text" panose="020B0502040204020203" pitchFamily="34" charset="0"/>
              <a:ea typeface="ＭＳ ゴシック" pitchFamily="49" charset="-128"/>
              <a:cs typeface="Myanmar Text" panose="020B0502040204020203" pitchFamily="34" charset="0"/>
            </a:endParaRPr>
          </a:p>
        </p:txBody>
      </p:sp>
      <p:sp>
        <p:nvSpPr>
          <p:cNvPr id="16" name="線吹き出し 1 (枠付き) 2">
            <a:extLst>
              <a:ext uri="{FF2B5EF4-FFF2-40B4-BE49-F238E27FC236}">
                <a16:creationId xmlns:a16="http://schemas.microsoft.com/office/drawing/2014/main" id="{16EFF398-2F8A-463D-AFAB-7DED036D3947}"/>
              </a:ext>
            </a:extLst>
          </p:cNvPr>
          <p:cNvSpPr/>
          <p:nvPr/>
        </p:nvSpPr>
        <p:spPr>
          <a:xfrm>
            <a:off x="3528798" y="2184119"/>
            <a:ext cx="863021" cy="523811"/>
          </a:xfrm>
          <a:prstGeom prst="borderCallout1">
            <a:avLst>
              <a:gd name="adj1" fmla="val 18750"/>
              <a:gd name="adj2" fmla="val -8333"/>
              <a:gd name="adj3" fmla="val 110797"/>
              <a:gd name="adj4" fmla="val -24715"/>
            </a:avLst>
          </a:prstGeom>
          <a:noFill/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1 နှစ်မပြည့်</a:t>
            </a:r>
            <a:endParaRPr lang="en-US" altLang="ja-JP" sz="1050" dirty="0">
              <a:solidFill>
                <a:schemeClr val="tx1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23%</a:t>
            </a:r>
            <a:endParaRPr lang="ja-JP" altLang="en-US" sz="1050" dirty="0">
              <a:solidFill>
                <a:schemeClr val="tx1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7" name="線吹き出し 1 (枠付き) 22">
            <a:extLst>
              <a:ext uri="{FF2B5EF4-FFF2-40B4-BE49-F238E27FC236}">
                <a16:creationId xmlns:a16="http://schemas.microsoft.com/office/drawing/2014/main" id="{5E5DE7A7-3174-4AF7-94E7-F7CF7F4531D2}"/>
              </a:ext>
            </a:extLst>
          </p:cNvPr>
          <p:cNvSpPr/>
          <p:nvPr/>
        </p:nvSpPr>
        <p:spPr>
          <a:xfrm>
            <a:off x="3122186" y="3861048"/>
            <a:ext cx="1171436" cy="523811"/>
          </a:xfrm>
          <a:prstGeom prst="borderCallout1">
            <a:avLst>
              <a:gd name="adj1" fmla="val 7271"/>
              <a:gd name="adj2" fmla="val 646"/>
              <a:gd name="adj3" fmla="val 39622"/>
              <a:gd name="adj4" fmla="val -50178"/>
            </a:avLst>
          </a:prstGeom>
          <a:noFill/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3 နှစ်မပြည့်</a:t>
            </a:r>
            <a:endParaRPr lang="en-US" altLang="ja-JP" sz="1050" dirty="0">
              <a:solidFill>
                <a:schemeClr val="tx1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43%</a:t>
            </a:r>
            <a:endParaRPr lang="ja-JP" altLang="en-US" sz="1050" dirty="0">
              <a:solidFill>
                <a:schemeClr val="tx1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040706-2C22-4EFC-82D3-0680F962680D}"/>
              </a:ext>
            </a:extLst>
          </p:cNvPr>
          <p:cNvSpPr txBox="1"/>
          <p:nvPr/>
        </p:nvSpPr>
        <p:spPr bwMode="auto">
          <a:xfrm>
            <a:off x="323528" y="548680"/>
            <a:ext cx="5136004" cy="9058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marL="182563" indent="-182563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1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■</a:t>
            </a:r>
            <a:r>
              <a:rPr lang="my-MM" sz="11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စက်မှုစွန့်ပစ်ပစ္စည်းဖျက်သိမ်းရေးလုပ်ငန်းမှ လုပ်ငန်းခွင်မတော်တဆမှုများကို လုပ်သက်နှစ်အပိုင်းအခြားအလိုက် ခွဲခြားကြည့်ပါက လုပ်ငန်းအတွေ့အကြုံနှစ် 3 နှစ်မပြည့်</a:t>
            </a:r>
            <a:r>
              <a:rPr lang="en-US" sz="11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1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သည့်သူများမှာ 43% ဖြင့် အများဆုံးနေရာသို့ရောက်နေပါသည်။ </a:t>
            </a:r>
            <a:endParaRPr lang="en-US" altLang="ja-JP" sz="1100" b="1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C5A3AE-E879-43C9-9782-B5358AAEE468}"/>
              </a:ext>
            </a:extLst>
          </p:cNvPr>
          <p:cNvSpPr txBox="1"/>
          <p:nvPr/>
        </p:nvSpPr>
        <p:spPr bwMode="auto">
          <a:xfrm>
            <a:off x="51958" y="4437112"/>
            <a:ext cx="4992434" cy="20171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marL="182563" indent="-182563" algn="just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0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■ </a:t>
            </a:r>
            <a:r>
              <a:rPr lang="my-MM" sz="10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ကျွမ်းကျင်မှုမရှိသောအလုပ်သမားများ၏မတော်တဆမှုများကို</a:t>
            </a:r>
            <a:r>
              <a:rPr lang="en-US" sz="10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မတော်တဆမှုအမျိုးအစားနှင့်ကြည့်</a:t>
            </a:r>
            <a:r>
              <a:rPr lang="en-US" sz="10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လျှင် “ညပ်မိသွားခြင်း၊ ညပ်ပါသွားခြင်း” တို့မှာ 24% ဖြင့် အများဆုံးဖြစ်နေပါသည်။</a:t>
            </a:r>
            <a:endParaRPr lang="en-US" altLang="ja-JP" sz="1000" b="1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182563" indent="-182563" algn="just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0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■</a:t>
            </a:r>
            <a:r>
              <a:rPr lang="my-MM" sz="10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အတွေ့အကြုံနည်းသေးသောအလုပ်သမားများ၏မတော်တဆမှုများကို အကြောင်းရင်းအားဖြင့်</a:t>
            </a:r>
            <a:r>
              <a:rPr lang="en-US" sz="10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ကြည့်ပါက dump truck နှင့် ရွေ့လျားစက်ခါးပတ်စသည့် “စွမ်းအင်သုံးသယ်ဆောင်ရေးယာဉ်”များ</a:t>
            </a:r>
            <a:r>
              <a:rPr lang="en-US" sz="10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b="1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ကြောင့်ဖြစ်ရသည့် မတော်တဆမှုမှာ 32% ဖြင့် အများဆုံးဖြစ်ပါသည်။　</a:t>
            </a:r>
            <a:endParaRPr lang="en-US" altLang="ja-JP" sz="1000" b="1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655689"/>
              </p:ext>
            </p:extLst>
          </p:nvPr>
        </p:nvGraphicFramePr>
        <p:xfrm>
          <a:off x="395536" y="1526509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284440"/>
              </p:ext>
            </p:extLst>
          </p:nvPr>
        </p:nvGraphicFramePr>
        <p:xfrm>
          <a:off x="5508104" y="620688"/>
          <a:ext cx="3635896" cy="308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373367"/>
              </p:ext>
            </p:extLst>
          </p:nvPr>
        </p:nvGraphicFramePr>
        <p:xfrm>
          <a:off x="5148064" y="3828697"/>
          <a:ext cx="399857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353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anzeninfo.mhlw.go.jp/anzen/sai/image/sai13/sai13-920-43-1.gif">
            <a:extLst>
              <a:ext uri="{FF2B5EF4-FFF2-40B4-BE49-F238E27FC236}">
                <a16:creationId xmlns:a16="http://schemas.microsoft.com/office/drawing/2014/main" id="{E52CB117-D4EE-4941-AC6A-3FA9E17A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66" y="5199380"/>
            <a:ext cx="1656600" cy="12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nzeninfo.mhlw.go.jp/anzen/sai/image/sai16/sai16-118-45-1.jpg">
            <a:extLst>
              <a:ext uri="{FF2B5EF4-FFF2-40B4-BE49-F238E27FC236}">
                <a16:creationId xmlns:a16="http://schemas.microsoft.com/office/drawing/2014/main" id="{996D9B32-E074-4018-9829-BD487AAC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20" y="3429000"/>
            <a:ext cx="1643180" cy="12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å´åç½å®³äºä¾ã¤ã©ã¹ã">
            <a:extLst>
              <a:ext uri="{FF2B5EF4-FFF2-40B4-BE49-F238E27FC236}">
                <a16:creationId xmlns:a16="http://schemas.microsoft.com/office/drawing/2014/main" id="{3408A6A4-70F4-4D29-97CA-A0D264CE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82" y="3754471"/>
            <a:ext cx="1656601" cy="12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491880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8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04812" y="223708"/>
            <a:ext cx="6903491" cy="4732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50000"/>
              </a:lnSpc>
            </a:pPr>
            <a:r>
              <a:rPr lang="my-MM" sz="1600" b="1" dirty="0">
                <a:solidFill>
                  <a:schemeClr val="bg1"/>
                </a:solidFill>
                <a:latin typeface="Myanmar Text" panose="020B0502040204020203" pitchFamily="34" charset="0"/>
                <a:ea typeface="ＭＳ ゴシック" pitchFamily="49" charset="-128"/>
                <a:cs typeface="Myanmar Text" panose="020B0502040204020203" pitchFamily="34" charset="0"/>
              </a:rPr>
              <a:t>အဓိကအချက် 2 “ ဖြစ်နိုင်ခြေ” ဖြင့်အန္တရာယ်ကိုသတိပြုမိစေခြင်း။</a:t>
            </a:r>
            <a:endParaRPr lang="ja-JP" altLang="en-US" sz="1600" b="1" dirty="0">
              <a:solidFill>
                <a:schemeClr val="bg1"/>
              </a:solidFill>
              <a:latin typeface="Myanmar Text" panose="020B0502040204020203" pitchFamily="34" charset="0"/>
              <a:ea typeface="ＭＳ ゴシック" pitchFamily="49" charset="-128"/>
              <a:cs typeface="Myanmar Text" panose="020B0502040204020203" pitchFamily="34" charset="0"/>
            </a:endParaRPr>
          </a:p>
        </p:txBody>
      </p:sp>
      <p:sp>
        <p:nvSpPr>
          <p:cNvPr id="7" name="テキスト ボックス 18"/>
          <p:cNvSpPr txBox="1">
            <a:spLocks noChangeArrowheads="1"/>
          </p:cNvSpPr>
          <p:nvPr/>
        </p:nvSpPr>
        <p:spPr bwMode="auto">
          <a:xfrm>
            <a:off x="2886725" y="3175757"/>
            <a:ext cx="175339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sysDash"/>
            <a:miter lim="800000"/>
            <a:headEnd/>
            <a:tailEnd/>
          </a:ln>
        </p:spPr>
        <p:txBody>
          <a:bodyPr wrap="square" lIns="72000" rIns="3600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600" b="1" dirty="0">
                <a:solidFill>
                  <a:srgbClr val="FF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ဖြစ်နိုင်ခြေရှိသည်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5536" y="954668"/>
            <a:ext cx="295232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563" indent="-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6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[လူတို့၏ “ ဖြစ်နိုင်ခြေ”]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107504" y="1556792"/>
            <a:ext cx="2520279" cy="4458927"/>
          </a:xfrm>
          <a:prstGeom prst="wedgeRoundRectCallout">
            <a:avLst>
              <a:gd name="adj1" fmla="val 62203"/>
              <a:gd name="adj2" fmla="val -1591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100" b="1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လူတို့သည်</a:t>
            </a:r>
            <a:endParaRPr lang="en-US" altLang="ja-JP" sz="1100" b="1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・ပြုတ်ကျသည်</a:t>
            </a:r>
            <a:endParaRPr lang="en-US" altLang="ja-JP" sz="11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・ခါးနားခြင်းဖြစ်စေသည်</a:t>
            </a:r>
            <a:endParaRPr lang="en-US" altLang="ja-JP" sz="11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 လိမ့်ကျသည်</a:t>
            </a:r>
            <a:endParaRPr lang="en-US" altLang="ja-JP" sz="11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dirty="0">
                <a:solidFill>
                  <a:srgbClr val="A32827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・</a:t>
            </a:r>
            <a:r>
              <a:rPr sz="1100" b="1" dirty="0" err="1">
                <a:solidFill>
                  <a:srgbClr val="A32827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ညပ်မိသွားသည</a:t>
            </a:r>
            <a:r>
              <a:rPr sz="1100" b="1" dirty="0">
                <a:solidFill>
                  <a:srgbClr val="A32827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endParaRPr lang="en-US" altLang="ja-JP" sz="1100" b="1" dirty="0">
              <a:solidFill>
                <a:srgbClr val="A32827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266700" indent="-2667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100" dirty="0">
                <a:solidFill>
                  <a:srgbClr val="A32827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</a:t>
            </a:r>
            <a:r>
              <a:rPr lang="my-MM" sz="1100" b="1" dirty="0">
                <a:solidFill>
                  <a:srgbClr val="A32827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ညပ်ပါသွားသည်</a:t>
            </a:r>
            <a:endParaRPr lang="en-US" altLang="ja-JP" sz="1100" b="1" dirty="0">
              <a:solidFill>
                <a:srgbClr val="A32827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100" dirty="0">
                <a:solidFill>
                  <a:srgbClr val="A32827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 ထိမှန်သည်</a:t>
            </a:r>
            <a:endParaRPr lang="en-US" altLang="ja-JP" sz="1100" dirty="0">
              <a:solidFill>
                <a:srgbClr val="A32827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・</a:t>
            </a:r>
            <a:r>
              <a:rPr sz="1050" b="1" dirty="0" err="1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ဘေးဖြစ်စေသည</a:t>
            </a:r>
            <a:r>
              <a:rPr sz="105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့်</a:t>
            </a:r>
            <a:r>
              <a:rPr sz="1050" b="1" dirty="0" err="1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အရာများနှင</a:t>
            </a:r>
            <a:r>
              <a:rPr sz="105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့်</a:t>
            </a:r>
            <a:r>
              <a:rPr sz="1050" b="1" dirty="0" err="1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ထိတွေ့မိ</a:t>
            </a:r>
            <a:r>
              <a:rPr lang="en-US" sz="105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sz="1050" b="1" dirty="0" err="1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သည</a:t>
            </a:r>
            <a:r>
              <a:rPr sz="105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endParaRPr lang="en-US" altLang="ja-JP" sz="1050" b="1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・အပူလောင်သည်</a:t>
            </a:r>
            <a:endParaRPr lang="en-US" altLang="ja-JP" sz="11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・ဓာတ်လိုက်သည်</a:t>
            </a:r>
            <a:endParaRPr lang="en-US" altLang="ja-JP" sz="11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266700" indent="-2667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</a:t>
            </a:r>
            <a:r>
              <a:rPr lang="my-MM" sz="11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ဓာတ်ငွေ့အဆိပ်သင့်သည်</a:t>
            </a:r>
            <a:endParaRPr lang="en-US" altLang="ja-JP" sz="1100" b="1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・အောက်စီဂျင်ကျသည်</a:t>
            </a:r>
            <a:endParaRPr lang="en-US" altLang="ja-JP" sz="11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marL="266700" indent="-2667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1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 အန္တရာယ်ရှိသောပစ္စည်းများနှင့် ထိတွေ့မိသည်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E92C248-D2CC-4FFB-941C-8C438422DA4D}"/>
              </a:ext>
            </a:extLst>
          </p:cNvPr>
          <p:cNvSpPr/>
          <p:nvPr/>
        </p:nvSpPr>
        <p:spPr>
          <a:xfrm>
            <a:off x="5445224" y="920552"/>
            <a:ext cx="337524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600" dirty="0">
                <a:solidFill>
                  <a:srgbClr val="0000CC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[အရာဝတ္တုများ၏ “ ဖြစ်နိုင်ခြေ”]</a:t>
            </a:r>
          </a:p>
        </p:txBody>
      </p:sp>
      <p:sp>
        <p:nvSpPr>
          <p:cNvPr id="18" name="角丸四角形吹き出し 21">
            <a:extLst>
              <a:ext uri="{FF2B5EF4-FFF2-40B4-BE49-F238E27FC236}">
                <a16:creationId xmlns:a16="http://schemas.microsoft.com/office/drawing/2014/main" id="{11C48E23-46A9-4918-A968-657074D262FF}"/>
              </a:ext>
            </a:extLst>
          </p:cNvPr>
          <p:cNvSpPr/>
          <p:nvPr/>
        </p:nvSpPr>
        <p:spPr>
          <a:xfrm>
            <a:off x="4789868" y="1585480"/>
            <a:ext cx="1654340" cy="4337050"/>
          </a:xfrm>
          <a:prstGeom prst="wedgeRoundRectCallout">
            <a:avLst>
              <a:gd name="adj1" fmla="val -62286"/>
              <a:gd name="adj2" fmla="val 234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300" b="1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အရာဝတ္ထုများသည်</a:t>
            </a:r>
            <a:endParaRPr lang="en-US" altLang="ja-JP" sz="1300" b="1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my-MM" sz="13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</a:t>
            </a:r>
            <a:r>
              <a:rPr lang="my-MM" sz="13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​ရွေ့လျားသည်</a:t>
            </a:r>
            <a:endParaRPr lang="en-US" altLang="ja-JP" sz="1300" b="1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3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・လည်သည်</a:t>
            </a:r>
            <a:endParaRPr lang="en-US" altLang="ja-JP" sz="13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3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 လွင့်ထွက်သည်</a:t>
            </a:r>
            <a:endParaRPr lang="en-US" altLang="ja-JP" sz="13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3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・ပြုတ်ကျသည်</a:t>
            </a:r>
            <a:endParaRPr lang="en-US" altLang="ja-JP" sz="13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3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・ကျွတ်ထွက်သည်</a:t>
            </a:r>
            <a:endParaRPr lang="en-US" altLang="ja-JP" sz="13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3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・မီးလောင်သည်</a:t>
            </a:r>
            <a:endParaRPr lang="en-US" altLang="ja-JP" sz="13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3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</a:t>
            </a:r>
            <a:r>
              <a:rPr lang="my-MM" sz="13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လဲကျသည်</a:t>
            </a:r>
            <a:endParaRPr lang="en-US" altLang="ja-JP" sz="1300" b="1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300" b="1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・ပြိုကျသည်</a:t>
            </a:r>
            <a:endParaRPr lang="en-US" altLang="ja-JP" sz="1300" b="1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3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 ပေါက်ကွဲသည်</a:t>
            </a:r>
            <a:endParaRPr lang="en-US" altLang="ja-JP" sz="1300" dirty="0">
              <a:solidFill>
                <a:srgbClr val="C00000"/>
              </a:solidFill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y-MM" sz="13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・ ယိုစိမ့်သည်</a:t>
            </a:r>
          </a:p>
        </p:txBody>
      </p:sp>
      <p:pic>
        <p:nvPicPr>
          <p:cNvPr id="2052" name="Picture 4" descr="http://anzeninfo.mhlw.go.jp/anzen/sai/image/sai18/sai18-02-47-1.gif">
            <a:extLst>
              <a:ext uri="{FF2B5EF4-FFF2-40B4-BE49-F238E27FC236}">
                <a16:creationId xmlns:a16="http://schemas.microsoft.com/office/drawing/2014/main" id="{1AEE1083-8F87-4F6D-BAD5-D5C65536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9739"/>
            <a:ext cx="1652295" cy="12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A38C743-0FCA-4E52-BF64-90F078B8B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668" y="1721038"/>
            <a:ext cx="1800201" cy="1350151"/>
          </a:xfrm>
          <a:prstGeom prst="rect">
            <a:avLst/>
          </a:prstGeom>
        </p:spPr>
      </p:pic>
      <p:pic>
        <p:nvPicPr>
          <p:cNvPr id="2056" name="Picture 8" descr="http://anzeninfo.mhlw.go.jp/anzen/sai/image/sai13/sai13-949-43-1.gif">
            <a:extLst>
              <a:ext uri="{FF2B5EF4-FFF2-40B4-BE49-F238E27FC236}">
                <a16:creationId xmlns:a16="http://schemas.microsoft.com/office/drawing/2014/main" id="{BCB18455-8B01-48A1-979E-25FD5113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73718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61617" y="1721038"/>
            <a:ext cx="28624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>
                <a:solidFill>
                  <a:srgbClr val="FF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59832" y="3560629"/>
            <a:ext cx="28624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>
                <a:solidFill>
                  <a:srgbClr val="FF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②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74828" y="4972526"/>
            <a:ext cx="28624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>
                <a:solidFill>
                  <a:srgbClr val="FF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③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66668" y="1428383"/>
            <a:ext cx="28624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>
                <a:solidFill>
                  <a:srgbClr val="FF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④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23991" y="3244334"/>
            <a:ext cx="28624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>
                <a:solidFill>
                  <a:srgbClr val="FF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⑤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23991" y="4848445"/>
            <a:ext cx="28624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>
                <a:solidFill>
                  <a:srgbClr val="FF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hu\SkyDrive\00ToDo_H30年\A_林災防ｲﾝｽﾄ20180712\H30 年new\フルハーネス.jpg">
            <a:extLst>
              <a:ext uri="{FF2B5EF4-FFF2-40B4-BE49-F238E27FC236}">
                <a16:creationId xmlns:a16="http://schemas.microsoft.com/office/drawing/2014/main" id="{CD39E54E-BF9E-43B5-ACFE-FF891A59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9731"/>
            <a:ext cx="4068526" cy="24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32F91D-967F-49DE-90E0-C1C132BF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96752"/>
            <a:ext cx="1757255" cy="3918618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FFF87B68-49BE-48BF-83D2-B4153D30B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64" y="56456"/>
            <a:ext cx="8433658" cy="4202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50000"/>
              </a:lnSpc>
            </a:pPr>
            <a:r>
              <a:rPr lang="my-MM" sz="1400" b="1" dirty="0">
                <a:solidFill>
                  <a:schemeClr val="bg1"/>
                </a:solidFill>
                <a:latin typeface="Myanmar Text" panose="020B0502040204020203" pitchFamily="34" charset="0"/>
                <a:ea typeface="ＭＳ ゴシック" pitchFamily="49" charset="-128"/>
                <a:cs typeface="Myanmar Text" panose="020B0502040204020203" pitchFamily="34" charset="0"/>
              </a:rPr>
              <a:t>အဓိကအချက် (3) ဘေးကင်းသောလုပ်ငန်းဆောင်ရွက်မှုသည် မှန်ကန်သောလုပ်ငန်းခွင်အဝတ်အစားဖြင့် စတင်သည်!</a:t>
            </a:r>
            <a:endParaRPr lang="ja-JP" altLang="en-US" sz="1400" b="1" dirty="0">
              <a:solidFill>
                <a:schemeClr val="bg1"/>
              </a:solidFill>
              <a:latin typeface="Myanmar Text" panose="020B0502040204020203" pitchFamily="34" charset="0"/>
              <a:ea typeface="ＭＳ ゴシック" pitchFamily="49" charset="-128"/>
              <a:cs typeface="Myanmar Text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E1159D-069D-442B-8D13-2450DCB8CACB}"/>
              </a:ext>
            </a:extLst>
          </p:cNvPr>
          <p:cNvSpPr txBox="1"/>
          <p:nvPr/>
        </p:nvSpPr>
        <p:spPr>
          <a:xfrm>
            <a:off x="5406163" y="830903"/>
            <a:ext cx="3404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・အကာအကွယ်ဦးထုပ်ကိုဝတ်ဆင်ပြီး မေးသိုင်းကြိုးကို သေသေချာချာတပ်ဆင်ထားခြင်းရှိမရှိ (မျက်နှာသုတ်ပုဝါစသည်တို့အပေါ်မှထပ်၍ ဝတ်ဆင်ခြင်းမပြုရ)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141FD2-61C2-4922-BE19-B25DD49D71E3}"/>
              </a:ext>
            </a:extLst>
          </p:cNvPr>
          <p:cNvSpPr txBox="1"/>
          <p:nvPr/>
        </p:nvSpPr>
        <p:spPr>
          <a:xfrm>
            <a:off x="5415658" y="1844824"/>
            <a:ext cx="30489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・ချည်သားလက်သုတ်ပုဝါကို လည်ပင်းတွင်</a:t>
            </a:r>
            <a:r>
              <a:rPr lang="en-US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ပတ်ထားခြင်း ရှိမရှိ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C33FA3-BECD-4F5C-9A81-E3A02A35FD7D}"/>
              </a:ext>
            </a:extLst>
          </p:cNvPr>
          <p:cNvSpPr txBox="1"/>
          <p:nvPr/>
        </p:nvSpPr>
        <p:spPr>
          <a:xfrm>
            <a:off x="5415658" y="2396788"/>
            <a:ext cx="34048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・လုပ်ငန်းခွင်ဝတ်စုံတွင် ချုပ်ရိုးပြေနေခြင်းနှင့် စုတ်ပြဲနေခြင်း ရှိမရှိ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E1E5B42-BA69-47A5-A0F8-E279A5492B03}"/>
              </a:ext>
            </a:extLst>
          </p:cNvPr>
          <p:cNvSpPr txBox="1"/>
          <p:nvPr/>
        </p:nvSpPr>
        <p:spPr>
          <a:xfrm>
            <a:off x="5487044" y="2972852"/>
            <a:ext cx="27573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・အင်္ကျီလက်အနားကို စနစ်တကျဝတ်ဆင်ထားခြင်းရှိမရှိ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9A6FA5-1D03-4250-8245-CDB321D02420}"/>
              </a:ext>
            </a:extLst>
          </p:cNvPr>
          <p:cNvSpPr txBox="1"/>
          <p:nvPr/>
        </p:nvSpPr>
        <p:spPr>
          <a:xfrm>
            <a:off x="5415658" y="3573016"/>
            <a:ext cx="32429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・လုံခြုံရေးခါးပတ်ကိုပတ်ထားခြင်းရှိမရှိ (2 မီတာနှင့်</a:t>
            </a:r>
            <a:r>
              <a:rPr lang="en-US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အထက်မြင့်သောနေရာများတွင် လုံခြုံရေးခါးပတ်ကို အသုံးပြုနေခြင်း ရှိမရှိ)</a:t>
            </a:r>
          </a:p>
        </p:txBody>
      </p:sp>
      <p:sp>
        <p:nvSpPr>
          <p:cNvPr id="27" name="角丸四角形 4">
            <a:extLst>
              <a:ext uri="{FF2B5EF4-FFF2-40B4-BE49-F238E27FC236}">
                <a16:creationId xmlns:a16="http://schemas.microsoft.com/office/drawing/2014/main" id="{7BD35902-AC3F-441F-9CCB-BC39C907A891}"/>
              </a:ext>
            </a:extLst>
          </p:cNvPr>
          <p:cNvSpPr/>
          <p:nvPr/>
        </p:nvSpPr>
        <p:spPr>
          <a:xfrm>
            <a:off x="266280" y="536848"/>
            <a:ext cx="3102236" cy="3633206"/>
          </a:xfrm>
          <a:prstGeom prst="roundRect">
            <a:avLst>
              <a:gd name="adj" fmla="val 69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61950" indent="-361950" algn="just" rtl="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[အကာအကွယ်ဦးထုပ်ကိုမှန်ကန်စွာဝတ်ဆင်ခြင်း]</a:t>
            </a:r>
          </a:p>
          <a:p>
            <a:pPr marL="182563" indent="-182563" algn="just" rtl="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・မေးသိုင်းကြိုး၊ လျော့ရဲမှု၊ ဦးထုပ်နောက်သို့လန်နေခြင်းရှိမရှိ စစ်ဆေးခြင်း</a:t>
            </a:r>
            <a:endParaRPr lang="en-US" altLang="ja-JP" sz="9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indent="-182563" algn="just" rtl="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・ပစ္စည်းအဟောင်း၊ အနာအဆာများရှိမရှိ စစ်ဆေးခြင်း</a:t>
            </a:r>
            <a:endParaRPr lang="en-US" altLang="ja-JP" sz="9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indent="-182563" algn="just" rtl="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・အခြေခံအားဖြင့် ပြုတ်ကျသည့်အချိန်အတွက် အကာအကွယ်</a:t>
            </a:r>
            <a:r>
              <a:rPr lang="en-US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ပစ္စည်း</a:t>
            </a:r>
            <a:endParaRPr lang="en-US" altLang="ja-JP" sz="900" dirty="0">
              <a:solidFill>
                <a:schemeClr val="tx1"/>
              </a:solidFill>
              <a:latin typeface="Myanmar Text" panose="020B0502040204020203" pitchFamily="34" charset="0"/>
              <a:ea typeface="メイリオ" pitchFamily="50" charset="-128"/>
              <a:cs typeface="Myanmar Text" panose="020B0502040204020203" pitchFamily="34" charset="0"/>
            </a:endParaRPr>
          </a:p>
          <a:p>
            <a:pPr marL="182563" lvl="0" indent="-182563"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[လုံခြုံရေးခါးပတ် </a:t>
            </a:r>
            <a:r>
              <a:rPr lang="my-MM" sz="900" dirty="0">
                <a:solidFill>
                  <a:srgbClr val="FF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*</a:t>
            </a:r>
            <a:r>
              <a:rPr lang="my-MM" sz="900" dirty="0">
                <a:solidFill>
                  <a:srgbClr val="C00000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မှန်ကန်စွာအသုံးပြုခြင်း]</a:t>
            </a:r>
          </a:p>
          <a:p>
            <a:pPr marL="182563" indent="-182563" algn="just" rtl="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・အမြင့်တွင်အလုပ်လုပ်သောအခါ</a:t>
            </a:r>
            <a:r>
              <a:rPr lang="en-US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ဘေးကင်းလုံခြုံရေးခါးပတ်</a:t>
            </a:r>
            <a:r>
              <a:rPr lang="en-US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ချိတ်ဆက်ရမည့်တပ်ဆင်ထားရှိမှုများရှိပါက</a:t>
            </a:r>
            <a:r>
              <a:rPr lang="en-US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၎င်းကိုသေချာစွာ</a:t>
            </a:r>
            <a:r>
              <a:rPr lang="en-US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အသုံးပြုပါ။</a:t>
            </a:r>
          </a:p>
          <a:p>
            <a:pPr marL="182563" indent="-182563" algn="just" rtl="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・ချိတ်ချိတ်ရမည့်နေရာသည် လုံခြုံရေးခါးပတ်ဝတ်ထားသည့်</a:t>
            </a:r>
            <a:r>
              <a:rPr lang="en-US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 </a:t>
            </a: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ခါးနေရာထက် အပေါ်သို့ရောက်ရပါမည်</a:t>
            </a:r>
          </a:p>
          <a:p>
            <a:pPr marL="182563" indent="-182563" algn="just" rtl="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my-MM" sz="900" dirty="0">
                <a:solidFill>
                  <a:schemeClr val="tx1"/>
                </a:solidFill>
                <a:latin typeface="Myanmar Text" panose="020B0502040204020203" pitchFamily="34" charset="0"/>
                <a:ea typeface="メイリオ" pitchFamily="50" charset="-128"/>
                <a:cs typeface="Myanmar Text" panose="020B0502040204020203" pitchFamily="34" charset="0"/>
              </a:rPr>
              <a:t>・ အခြေခံအားဖြင့် သိုင်းကြိုးအပြည့်အစုံအမျိုးအစား။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CBAE74-727F-4582-9ECE-A691A31062A8}"/>
              </a:ext>
            </a:extLst>
          </p:cNvPr>
          <p:cNvSpPr txBox="1"/>
          <p:nvPr/>
        </p:nvSpPr>
        <p:spPr>
          <a:xfrm>
            <a:off x="5292080" y="5469612"/>
            <a:ext cx="340481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>
              <a:lnSpc>
                <a:spcPct val="150000"/>
              </a:lnSpc>
            </a:pPr>
            <a:r>
              <a:rPr lang="my-MM" sz="1100" dirty="0">
                <a:solidFill>
                  <a:srgbClr val="FF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* </a:t>
            </a: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“လုံခြုံရေးခါးပတ်”၏ အခေါ်အဝေါ်ကို ဥပ​ဒေပြင်ဆင်မှုဖြင့် </a:t>
            </a:r>
            <a:endParaRPr kumimoji="1" lang="en-US" altLang="ja-JP" sz="11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87313" indent="-87313"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“အမြင့်မှပြုတ်ကျမှုကာကွယ်ရေးကိရိယာ” ဟု ပြောင်းလဲထားပါသည်။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B6CB1FD-91A9-4478-B9A8-EC55DFD0004B}"/>
              </a:ext>
            </a:extLst>
          </p:cNvPr>
          <p:cNvCxnSpPr>
            <a:cxnSpLocks/>
          </p:cNvCxnSpPr>
          <p:nvPr/>
        </p:nvCxnSpPr>
        <p:spPr>
          <a:xfrm flipH="1">
            <a:off x="4832687" y="1101803"/>
            <a:ext cx="573476" cy="30066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CDCB074-3E9E-414B-947F-12E31BCD4CDA}"/>
              </a:ext>
            </a:extLst>
          </p:cNvPr>
          <p:cNvCxnSpPr>
            <a:cxnSpLocks/>
          </p:cNvCxnSpPr>
          <p:nvPr/>
        </p:nvCxnSpPr>
        <p:spPr>
          <a:xfrm flipH="1">
            <a:off x="5004048" y="2060848"/>
            <a:ext cx="42946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A7ABA89-15AC-4836-B9CF-265F07F99F9B}"/>
              </a:ext>
            </a:extLst>
          </p:cNvPr>
          <p:cNvCxnSpPr>
            <a:cxnSpLocks/>
          </p:cNvCxnSpPr>
          <p:nvPr/>
        </p:nvCxnSpPr>
        <p:spPr>
          <a:xfrm flipH="1" flipV="1">
            <a:off x="5218780" y="2564903"/>
            <a:ext cx="242100" cy="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C66725C-9738-4D11-8F32-A6FDE53C8C3E}"/>
              </a:ext>
            </a:extLst>
          </p:cNvPr>
          <p:cNvCxnSpPr>
            <a:cxnSpLocks/>
          </p:cNvCxnSpPr>
          <p:nvPr/>
        </p:nvCxnSpPr>
        <p:spPr>
          <a:xfrm flipH="1" flipV="1">
            <a:off x="5218780" y="2996954"/>
            <a:ext cx="289324" cy="7200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CC7527A-FFF7-4B01-BCE8-3F08102A572B}"/>
              </a:ext>
            </a:extLst>
          </p:cNvPr>
          <p:cNvCxnSpPr>
            <a:cxnSpLocks/>
          </p:cNvCxnSpPr>
          <p:nvPr/>
        </p:nvCxnSpPr>
        <p:spPr>
          <a:xfrm flipH="1" flipV="1">
            <a:off x="5145476" y="3501008"/>
            <a:ext cx="253302" cy="14401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C8F98F6-FE74-4DD0-8EEB-B6C26244A22C}"/>
              </a:ext>
            </a:extLst>
          </p:cNvPr>
          <p:cNvSpPr txBox="1"/>
          <p:nvPr/>
        </p:nvSpPr>
        <p:spPr>
          <a:xfrm>
            <a:off x="5508104" y="4428401"/>
            <a:ext cx="3242948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・လုံခြုံရေးဖိနပ်ကို ဝတ်ဆင်ထားခြင်းရှိမရှိ</a:t>
            </a:r>
            <a:endParaRPr kumimoji="1" lang="en-US" altLang="ja-JP" sz="11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1627573-6236-4BB7-BB03-EA21B23CC5AD}"/>
              </a:ext>
            </a:extLst>
          </p:cNvPr>
          <p:cNvCxnSpPr>
            <a:cxnSpLocks/>
          </p:cNvCxnSpPr>
          <p:nvPr/>
        </p:nvCxnSpPr>
        <p:spPr>
          <a:xfrm flipH="1">
            <a:off x="5145476" y="4657492"/>
            <a:ext cx="288032" cy="6025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90528" y="6448251"/>
            <a:ext cx="2133600" cy="36512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fld id="{94AA4217-AB25-474B-8523-140E3806D2F1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algn="ctr" rtl="0">
                <a:lnSpc>
                  <a:spcPct val="150000"/>
                </a:lnSpc>
              </a:pPr>
              <a:t>9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E1A9EDC-BCA3-4946-A46E-50744F5C7BB3}"/>
              </a:ext>
            </a:extLst>
          </p:cNvPr>
          <p:cNvSpPr txBox="1"/>
          <p:nvPr/>
        </p:nvSpPr>
        <p:spPr>
          <a:xfrm>
            <a:off x="1376642" y="4656865"/>
            <a:ext cx="343367" cy="1269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5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ပခုံးခါးပတ်</a:t>
            </a:r>
            <a:endParaRPr lang="zh-CN" altLang="en-US" sz="55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D80CCD2-F9DE-4994-8081-C69332844DB8}"/>
              </a:ext>
            </a:extLst>
          </p:cNvPr>
          <p:cNvSpPr txBox="1"/>
          <p:nvPr/>
        </p:nvSpPr>
        <p:spPr>
          <a:xfrm>
            <a:off x="1376642" y="4295526"/>
            <a:ext cx="819094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5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အဖြုတ်အတပ်လုပ်နိုင်သော ချိတ်ဆက်ခါးပတ်</a:t>
            </a:r>
            <a:endParaRPr lang="zh-CN" altLang="en-US" sz="55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8EA19BD-F589-40C8-9850-05CE5F4404F7}"/>
              </a:ext>
            </a:extLst>
          </p:cNvPr>
          <p:cNvSpPr txBox="1"/>
          <p:nvPr/>
        </p:nvSpPr>
        <p:spPr>
          <a:xfrm>
            <a:off x="1548325" y="5392689"/>
            <a:ext cx="343367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5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ခန္ဓာကိုယ်ပိုင်း ခါးပတ်</a:t>
            </a:r>
            <a:endParaRPr lang="zh-CN" altLang="en-US" sz="55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CA6A4B-C758-4872-A82F-5FA952A2F3CD}"/>
              </a:ext>
            </a:extLst>
          </p:cNvPr>
          <p:cNvSpPr txBox="1"/>
          <p:nvPr/>
        </p:nvSpPr>
        <p:spPr>
          <a:xfrm>
            <a:off x="156364" y="4980579"/>
            <a:ext cx="455196" cy="1269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55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ရင်ဘတ်ခါးပတ်</a:t>
            </a:r>
            <a:endParaRPr lang="zh-CN" altLang="en-US" sz="55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4A38922-DDF6-4FDB-ACD8-C75EE99FF2C2}"/>
              </a:ext>
            </a:extLst>
          </p:cNvPr>
          <p:cNvSpPr txBox="1"/>
          <p:nvPr/>
        </p:nvSpPr>
        <p:spPr>
          <a:xfrm>
            <a:off x="1282604" y="6421363"/>
            <a:ext cx="481993" cy="1269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5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ပေါင်ခါးပတ်</a:t>
            </a:r>
            <a:endParaRPr lang="zh-CN" altLang="en-US" sz="55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ADD5758-D72B-4378-B274-4D9DB7311A9F}"/>
              </a:ext>
            </a:extLst>
          </p:cNvPr>
          <p:cNvSpPr txBox="1"/>
          <p:nvPr/>
        </p:nvSpPr>
        <p:spPr>
          <a:xfrm>
            <a:off x="2806744" y="6112586"/>
            <a:ext cx="648072" cy="1269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5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ခရာကြိုး</a:t>
            </a:r>
            <a:endParaRPr lang="zh-CN" altLang="en-US" sz="55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8FB5381-F500-4C39-AAB3-7A73F0357D8A}"/>
              </a:ext>
            </a:extLst>
          </p:cNvPr>
          <p:cNvSpPr txBox="1"/>
          <p:nvPr/>
        </p:nvSpPr>
        <p:spPr>
          <a:xfrm>
            <a:off x="2880647" y="6371328"/>
            <a:ext cx="746720" cy="1269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5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တင်ပါးဆုံကွင်းခါးပတ်</a:t>
            </a:r>
            <a:endParaRPr lang="zh-CN" altLang="en-US" sz="55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D6344D6-9A29-4E6A-9319-4AC84F8FF11F}"/>
              </a:ext>
            </a:extLst>
          </p:cNvPr>
          <p:cNvSpPr txBox="1"/>
          <p:nvPr/>
        </p:nvSpPr>
        <p:spPr>
          <a:xfrm>
            <a:off x="2635060" y="4930543"/>
            <a:ext cx="546281" cy="1269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5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Dပုံ သံကွင်း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B7F408E-E261-4B86-A89F-47D85ED512D0}"/>
              </a:ext>
            </a:extLst>
          </p:cNvPr>
          <p:cNvSpPr txBox="1"/>
          <p:nvPr/>
        </p:nvSpPr>
        <p:spPr>
          <a:xfrm>
            <a:off x="3526301" y="5290335"/>
            <a:ext cx="643007" cy="229312"/>
          </a:xfrm>
          <a:prstGeom prst="rect">
            <a:avLst/>
          </a:prstGeom>
          <a:solidFill>
            <a:srgbClr val="00994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600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ခရာကြိုး (နှစ်ဆ)</a:t>
            </a:r>
            <a:endParaRPr lang="zh-CN" altLang="en-US" sz="600" dirty="0">
              <a:solidFill>
                <a:schemeClr val="bg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49A3EA0-D4BE-4A07-BE85-2DF9CFCDC490}"/>
              </a:ext>
            </a:extLst>
          </p:cNvPr>
          <p:cNvSpPr txBox="1"/>
          <p:nvPr/>
        </p:nvSpPr>
        <p:spPr>
          <a:xfrm>
            <a:off x="3136120" y="5088577"/>
            <a:ext cx="287609" cy="150191"/>
          </a:xfrm>
          <a:prstGeom prst="rect">
            <a:avLst/>
          </a:prstGeom>
          <a:solidFill>
            <a:schemeClr val="bg1"/>
          </a:solidFill>
          <a:ln>
            <a:solidFill>
              <a:srgbClr val="00994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6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ချိတ်</a:t>
            </a:r>
            <a:endParaRPr lang="zh-CN" altLang="en-US" sz="55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B28DCAE-C85F-4E00-9051-68CD64C888BD}"/>
              </a:ext>
            </a:extLst>
          </p:cNvPr>
          <p:cNvSpPr txBox="1"/>
          <p:nvPr/>
        </p:nvSpPr>
        <p:spPr>
          <a:xfrm>
            <a:off x="2986143" y="5573807"/>
            <a:ext cx="476389" cy="184399"/>
          </a:xfrm>
          <a:prstGeom prst="rect">
            <a:avLst/>
          </a:prstGeom>
          <a:solidFill>
            <a:schemeClr val="bg1"/>
          </a:solidFill>
          <a:ln>
            <a:solidFill>
              <a:srgbClr val="00994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60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ရှော့ဘား</a:t>
            </a:r>
            <a:endParaRPr lang="zh-CN" altLang="en-US" sz="5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12320</TotalTime>
  <Words>21012</Words>
  <Application>Microsoft Office PowerPoint</Application>
  <PresentationFormat>画面に合わせる (4:3)</PresentationFormat>
  <Paragraphs>492</Paragraphs>
  <Slides>29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メイリオ</vt:lpstr>
      <vt:lpstr>Arial</vt:lpstr>
      <vt:lpstr>Calibri</vt:lpstr>
      <vt:lpstr>Myanmar Text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Printed>2019-01-20T14:32:19Z</cp:lastPrinted>
  <dcterms:created xsi:type="dcterms:W3CDTF">2016-01-17T01:15:27Z</dcterms:created>
  <dcterms:modified xsi:type="dcterms:W3CDTF">2021-07-28T08:24:18Z</dcterms:modified>
</cp:coreProperties>
</file>