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71" r:id="rId2"/>
    <p:sldId id="363" r:id="rId3"/>
    <p:sldId id="289" r:id="rId4"/>
    <p:sldId id="336" r:id="rId5"/>
    <p:sldId id="337" r:id="rId6"/>
    <p:sldId id="382" r:id="rId7"/>
    <p:sldId id="383" r:id="rId8"/>
    <p:sldId id="339" r:id="rId9"/>
    <p:sldId id="340" r:id="rId10"/>
    <p:sldId id="344" r:id="rId11"/>
    <p:sldId id="345" r:id="rId12"/>
    <p:sldId id="366" r:id="rId13"/>
    <p:sldId id="374" r:id="rId14"/>
    <p:sldId id="375" r:id="rId15"/>
    <p:sldId id="346" r:id="rId16"/>
    <p:sldId id="347" r:id="rId17"/>
    <p:sldId id="381" r:id="rId18"/>
    <p:sldId id="378" r:id="rId19"/>
    <p:sldId id="379" r:id="rId20"/>
    <p:sldId id="380" r:id="rId21"/>
    <p:sldId id="350" r:id="rId22"/>
    <p:sldId id="351" r:id="rId23"/>
    <p:sldId id="376" r:id="rId24"/>
    <p:sldId id="377" r:id="rId25"/>
    <p:sldId id="373" r:id="rId26"/>
    <p:sldId id="359" r:id="rId27"/>
    <p:sldId id="360" r:id="rId28"/>
    <p:sldId id="361" r:id="rId29"/>
    <p:sldId id="362" r:id="rId30"/>
  </p:sldIdLst>
  <p:sldSz cx="9144000" cy="6858000" type="screen4x3"/>
  <p:notesSz cx="6735763" cy="9866313"/>
  <p:defaultTextStyle>
    <a:defPPr rtl="0">
      <a:defRPr lang="ne-N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030"/>
    <a:srgbClr val="A32827"/>
    <a:srgbClr val="7E7E7E"/>
    <a:srgbClr val="FFFFFF"/>
    <a:srgbClr val="EEECDF"/>
    <a:srgbClr val="75736F"/>
    <a:srgbClr val="F5C702"/>
    <a:srgbClr val="009943"/>
    <a:srgbClr val="5C5D5F"/>
    <a:srgbClr val="CACA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42" autoAdjust="0"/>
    <p:restoredTop sz="94590" autoAdjust="0"/>
  </p:normalViewPr>
  <p:slideViewPr>
    <p:cSldViewPr>
      <p:cViewPr varScale="1">
        <p:scale>
          <a:sx n="98" d="100"/>
          <a:sy n="98" d="100"/>
        </p:scale>
        <p:origin x="90" y="17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ja-JP" sz="900" b="0" i="0" u="none" strike="noStrike" kern="1200" spc="0" baseline="0">
                <a:solidFill>
                  <a:schemeClr val="tx1">
                    <a:lumMod val="65000"/>
                    <a:lumOff val="35000"/>
                  </a:schemeClr>
                </a:solidFill>
                <a:latin typeface="+mn-lt"/>
                <a:ea typeface="+mn-ea"/>
                <a:cs typeface="+mn-cs"/>
              </a:defRPr>
            </a:pPr>
            <a:r>
              <a:rPr lang="ja-JP" altLang="en-US" sz="900"/>
              <a:t>औद्योगिक फोहोर व्यवस्थापन कार्यमा हुने व्यावसायिक दुर्घटनाको समय अनुसारको परिवर्तन</a:t>
            </a:r>
          </a:p>
        </c:rich>
      </c:tx>
      <c:layout>
        <c:manualLayout>
          <c:xMode val="edge"/>
          <c:yMode val="edge"/>
          <c:x val="0.25313769941693781"/>
          <c:y val="9.5837307325477641E-3"/>
        </c:manualLayout>
      </c:layout>
      <c:overlay val="0"/>
      <c:spPr>
        <a:noFill/>
        <a:ln>
          <a:noFill/>
        </a:ln>
        <a:effectLst/>
      </c:spPr>
      <c:txPr>
        <a:bodyPr rot="0" spcFirstLastPara="1" vertOverflow="ellipsis" vert="horz" wrap="square" anchor="ctr" anchorCtr="1"/>
        <a:lstStyle/>
        <a:p>
          <a:pPr>
            <a:defRPr lang="ja-JP" sz="9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9.1201643128115906E-2"/>
          <c:y val="8.2499742498685746E-2"/>
          <c:w val="0.85030035168983498"/>
          <c:h val="0.82896261080916944"/>
        </c:manualLayout>
      </c:layout>
      <c:barChart>
        <c:barDir val="col"/>
        <c:grouping val="clustered"/>
        <c:varyColors val="0"/>
        <c:ser>
          <c:idx val="0"/>
          <c:order val="1"/>
          <c:tx>
            <c:strRef>
              <c:f>Sheet1!$D$21</c:f>
              <c:strCache>
                <c:ptCount val="1"/>
                <c:pt idx="0">
                  <c:v>मृत्यु</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Sheet1!$B$22:$B$31</c:f>
              <c:strCache>
                <c:ptCount val="10"/>
                <c:pt idx="0">
                  <c:v>2008 साल</c:v>
                </c:pt>
                <c:pt idx="1">
                  <c:v>2009 साल</c:v>
                </c:pt>
                <c:pt idx="2">
                  <c:v>2010 साल</c:v>
                </c:pt>
                <c:pt idx="3">
                  <c:v>2011 साल</c:v>
                </c:pt>
                <c:pt idx="4">
                  <c:v>2012 साल</c:v>
                </c:pt>
                <c:pt idx="5">
                  <c:v>2013 साल</c:v>
                </c:pt>
                <c:pt idx="6">
                  <c:v>2014 साल</c:v>
                </c:pt>
                <c:pt idx="7">
                  <c:v>2015 साल</c:v>
                </c:pt>
                <c:pt idx="8">
                  <c:v>2016 साल</c:v>
                </c:pt>
                <c:pt idx="9">
                  <c:v>2017 साल</c:v>
                </c:pt>
              </c:strCache>
            </c:strRef>
          </c:cat>
          <c:val>
            <c:numRef>
              <c:f>Sheet1!$D$22:$D$31</c:f>
              <c:numCache>
                <c:formatCode>General</c:formatCode>
                <c:ptCount val="10"/>
                <c:pt idx="0">
                  <c:v>23</c:v>
                </c:pt>
                <c:pt idx="1">
                  <c:v>19</c:v>
                </c:pt>
                <c:pt idx="2">
                  <c:v>24</c:v>
                </c:pt>
                <c:pt idx="3">
                  <c:v>22</c:v>
                </c:pt>
                <c:pt idx="4">
                  <c:v>19</c:v>
                </c:pt>
                <c:pt idx="5">
                  <c:v>23</c:v>
                </c:pt>
                <c:pt idx="6">
                  <c:v>18</c:v>
                </c:pt>
                <c:pt idx="7">
                  <c:v>18</c:v>
                </c:pt>
                <c:pt idx="8">
                  <c:v>16</c:v>
                </c:pt>
                <c:pt idx="9">
                  <c:v>18</c:v>
                </c:pt>
              </c:numCache>
            </c:numRef>
          </c:val>
          <c:extLst>
            <c:ext xmlns:c16="http://schemas.microsoft.com/office/drawing/2014/chart" uri="{C3380CC4-5D6E-409C-BE32-E72D297353CC}">
              <c16:uniqueId val="{00000000-F2B1-43E9-9162-00250A95E09A}"/>
            </c:ext>
          </c:extLst>
        </c:ser>
        <c:dLbls>
          <c:showLegendKey val="0"/>
          <c:showVal val="0"/>
          <c:showCatName val="0"/>
          <c:showSerName val="0"/>
          <c:showPercent val="0"/>
          <c:showBubbleSize val="0"/>
        </c:dLbls>
        <c:gapWidth val="150"/>
        <c:axId val="505775120"/>
        <c:axId val="505777472"/>
      </c:barChart>
      <c:lineChart>
        <c:grouping val="standard"/>
        <c:varyColors val="0"/>
        <c:ser>
          <c:idx val="1"/>
          <c:order val="0"/>
          <c:tx>
            <c:strRef>
              <c:f>Sheet1!$C$21</c:f>
              <c:strCache>
                <c:ptCount val="1"/>
                <c:pt idx="0">
                  <c:v>मृत्यु र चोटपटक</c:v>
                </c:pt>
              </c:strCache>
            </c:strRef>
          </c:tx>
          <c:spPr>
            <a:ln w="28575" cap="rnd">
              <a:solidFill>
                <a:schemeClr val="accent2"/>
              </a:solidFill>
              <a:round/>
            </a:ln>
            <a:effectLst/>
          </c:spPr>
          <c:marker>
            <c:symbol val="circle"/>
            <c:size val="5"/>
            <c:spPr>
              <a:solidFill>
                <a:srgbClr val="C00000"/>
              </a:solidFill>
              <a:ln w="9525">
                <a:solidFill>
                  <a:schemeClr val="accent2"/>
                </a:solidFill>
              </a:ln>
              <a:effectLst/>
            </c:spPr>
          </c:marker>
          <c:dLbls>
            <c:numFmt formatCode="#,##0_);\(#,##0\)" sourceLinked="0"/>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Sheet1!$B$22:$B$31</c:f>
              <c:strCache>
                <c:ptCount val="10"/>
                <c:pt idx="0">
                  <c:v>2008 साल</c:v>
                </c:pt>
                <c:pt idx="1">
                  <c:v>2009 साल</c:v>
                </c:pt>
                <c:pt idx="2">
                  <c:v>2010 साल</c:v>
                </c:pt>
                <c:pt idx="3">
                  <c:v>2011 साल</c:v>
                </c:pt>
                <c:pt idx="4">
                  <c:v>2012 साल</c:v>
                </c:pt>
                <c:pt idx="5">
                  <c:v>2013 साल</c:v>
                </c:pt>
                <c:pt idx="6">
                  <c:v>2014 साल</c:v>
                </c:pt>
                <c:pt idx="7">
                  <c:v>2015 साल</c:v>
                </c:pt>
                <c:pt idx="8">
                  <c:v>2016 साल</c:v>
                </c:pt>
                <c:pt idx="9">
                  <c:v>2017 साल</c:v>
                </c:pt>
              </c:strCache>
            </c:strRef>
          </c:cat>
          <c:val>
            <c:numRef>
              <c:f>Sheet1!$C$22:$C$31</c:f>
              <c:numCache>
                <c:formatCode>General</c:formatCode>
                <c:ptCount val="10"/>
                <c:pt idx="0">
                  <c:v>1283</c:v>
                </c:pt>
                <c:pt idx="1">
                  <c:v>1111</c:v>
                </c:pt>
                <c:pt idx="2">
                  <c:v>1143</c:v>
                </c:pt>
                <c:pt idx="3">
                  <c:v>1156</c:v>
                </c:pt>
                <c:pt idx="4">
                  <c:v>1233</c:v>
                </c:pt>
                <c:pt idx="5">
                  <c:v>1260</c:v>
                </c:pt>
                <c:pt idx="6">
                  <c:v>1244</c:v>
                </c:pt>
                <c:pt idx="7">
                  <c:v>1280</c:v>
                </c:pt>
                <c:pt idx="8">
                  <c:v>1320</c:v>
                </c:pt>
                <c:pt idx="9">
                  <c:v>1383</c:v>
                </c:pt>
              </c:numCache>
            </c:numRef>
          </c:val>
          <c:smooth val="0"/>
          <c:extLst>
            <c:ext xmlns:c16="http://schemas.microsoft.com/office/drawing/2014/chart" uri="{C3380CC4-5D6E-409C-BE32-E72D297353CC}">
              <c16:uniqueId val="{00000001-F2B1-43E9-9162-00250A95E09A}"/>
            </c:ext>
          </c:extLst>
        </c:ser>
        <c:dLbls>
          <c:showLegendKey val="0"/>
          <c:showVal val="0"/>
          <c:showCatName val="0"/>
          <c:showSerName val="0"/>
          <c:showPercent val="0"/>
          <c:showBubbleSize val="0"/>
        </c:dLbls>
        <c:marker val="1"/>
        <c:smooth val="0"/>
        <c:axId val="505770416"/>
        <c:axId val="505779824"/>
      </c:lineChart>
      <c:catAx>
        <c:axId val="50577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600" b="0" i="0" u="none" strike="noStrike" kern="1200" baseline="0">
                <a:solidFill>
                  <a:schemeClr val="tx1">
                    <a:lumMod val="65000"/>
                    <a:lumOff val="35000"/>
                  </a:schemeClr>
                </a:solidFill>
                <a:latin typeface="+mn-lt"/>
                <a:ea typeface="+mn-ea"/>
                <a:cs typeface="+mn-cs"/>
              </a:defRPr>
            </a:pPr>
            <a:endParaRPr lang="ja-JP"/>
          </a:p>
        </c:txPr>
        <c:crossAx val="505779824"/>
        <c:crosses val="autoZero"/>
        <c:auto val="1"/>
        <c:lblAlgn val="ctr"/>
        <c:lblOffset val="100"/>
        <c:noMultiLvlLbl val="0"/>
      </c:catAx>
      <c:valAx>
        <c:axId val="505779824"/>
        <c:scaling>
          <c:orientation val="minMax"/>
        </c:scaling>
        <c:delete val="0"/>
        <c:axPos val="l"/>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505770416"/>
        <c:crosses val="autoZero"/>
        <c:crossBetween val="between"/>
      </c:valAx>
      <c:valAx>
        <c:axId val="505777472"/>
        <c:scaling>
          <c:orientation val="minMax"/>
          <c:max val="4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505775120"/>
        <c:crosses val="max"/>
        <c:crossBetween val="between"/>
      </c:valAx>
      <c:catAx>
        <c:axId val="505775120"/>
        <c:scaling>
          <c:orientation val="minMax"/>
        </c:scaling>
        <c:delete val="1"/>
        <c:axPos val="b"/>
        <c:numFmt formatCode="General" sourceLinked="1"/>
        <c:majorTickMark val="out"/>
        <c:minorTickMark val="none"/>
        <c:tickLblPos val="nextTo"/>
        <c:crossAx val="505777472"/>
        <c:crosses val="autoZero"/>
        <c:auto val="1"/>
        <c:lblAlgn val="ctr"/>
        <c:lblOffset val="100"/>
        <c:noMultiLvlLbl val="0"/>
      </c:catAx>
      <c:spPr>
        <a:noFill/>
        <a:ln>
          <a:solidFill>
            <a:schemeClr val="accent1"/>
          </a:solidFill>
        </a:ln>
        <a:effectLst/>
      </c:spPr>
    </c:plotArea>
    <c:legend>
      <c:legendPos val="t"/>
      <c:layout>
        <c:manualLayout>
          <c:xMode val="edge"/>
          <c:yMode val="edge"/>
          <c:x val="0.59021821450101297"/>
          <c:y val="0.33751098560801746"/>
          <c:w val="0.32802297888842485"/>
          <c:h val="5.3908758531956404E-2"/>
        </c:manualLayout>
      </c:layout>
      <c:overlay val="1"/>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8083333333333333"/>
          <c:h val="0.98083333333333333"/>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03F-4B44-896A-2802FD89BB5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03F-4B44-896A-2802FD89BB5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03F-4B44-896A-2802FD89BB5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03F-4B44-896A-2802FD89BB5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03F-4B44-896A-2802FD89BB5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03F-4B44-896A-2802FD89BB5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03F-4B44-896A-2802FD89BB59}"/>
              </c:ext>
            </c:extLst>
          </c:dPt>
          <c:dLbls>
            <c:dLbl>
              <c:idx val="0"/>
              <c:showLegendKey val="0"/>
              <c:showVal val="0"/>
              <c:showCatName val="1"/>
              <c:showSerName val="0"/>
              <c:showPercent val="1"/>
              <c:showBubbleSize val="0"/>
              <c:extLst>
                <c:ext xmlns:c15="http://schemas.microsoft.com/office/drawing/2012/chart" uri="{CE6537A1-D6FC-4f65-9D91-7224C49458BB}">
                  <c15:layout>
                    <c:manualLayout>
                      <c:w val="0.24006527777777778"/>
                      <c:h val="0.23902916666666663"/>
                    </c:manualLayout>
                  </c15:layout>
                </c:ext>
                <c:ext xmlns:c16="http://schemas.microsoft.com/office/drawing/2014/chart" uri="{C3380CC4-5D6E-409C-BE32-E72D297353CC}">
                  <c16:uniqueId val="{00000001-F03F-4B44-896A-2802FD89BB59}"/>
                </c:ext>
              </c:extLst>
            </c:dLbl>
            <c:dLbl>
              <c:idx val="2"/>
              <c:showLegendKey val="0"/>
              <c:showVal val="0"/>
              <c:showCatName val="1"/>
              <c:showSerName val="0"/>
              <c:showPercent val="1"/>
              <c:showBubbleSize val="0"/>
              <c:extLst>
                <c:ext xmlns:c15="http://schemas.microsoft.com/office/drawing/2012/chart" uri="{CE6537A1-D6FC-4f65-9D91-7224C49458BB}">
                  <c15:layout>
                    <c:manualLayout>
                      <c:w val="0.21607638888888889"/>
                      <c:h val="0.18170277777777777"/>
                    </c:manualLayout>
                  </c15:layout>
                </c:ext>
                <c:ext xmlns:c16="http://schemas.microsoft.com/office/drawing/2014/chart" uri="{C3380CC4-5D6E-409C-BE32-E72D297353CC}">
                  <c16:uniqueId val="{00000005-F03F-4B44-896A-2802FD89BB59}"/>
                </c:ext>
              </c:extLst>
            </c:dLbl>
            <c:dLbl>
              <c:idx val="3"/>
              <c:layout>
                <c:manualLayout>
                  <c:x val="-4.2305902777777779E-2"/>
                  <c:y val="-4.0347222222222225E-3"/>
                </c:manualLayout>
              </c:layout>
              <c:spPr>
                <a:noFill/>
                <a:ln>
                  <a:noFill/>
                </a:ln>
                <a:effectLst/>
              </c:spPr>
              <c:txPr>
                <a:bodyPr rot="0" spcFirstLastPara="1" vertOverflow="overflow" horzOverflow="overflow" vert="horz" wrap="square" lIns="38100" tIns="19050" rIns="38100" bIns="19050" anchor="ctr" anchorCtr="1">
                  <a:noAutofit/>
                </a:bodyPr>
                <a:lstStyle/>
                <a:p>
                  <a:pPr>
                    <a:defRPr lang="ja-JP" sz="6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38125"/>
                      <c:h val="0.15524444444444443"/>
                    </c:manualLayout>
                  </c15:layout>
                </c:ext>
                <c:ext xmlns:c16="http://schemas.microsoft.com/office/drawing/2014/chart" uri="{C3380CC4-5D6E-409C-BE32-E72D297353CC}">
                  <c16:uniqueId val="{00000007-F03F-4B44-896A-2802FD89BB59}"/>
                </c:ext>
              </c:extLst>
            </c:dLbl>
            <c:dLbl>
              <c:idx val="4"/>
              <c:layout>
                <c:manualLayout>
                  <c:x val="-5.6034548611111124E-2"/>
                  <c:y val="-2.3409722222222203E-2"/>
                </c:manualLayout>
              </c:layout>
              <c:showLegendKey val="0"/>
              <c:showVal val="0"/>
              <c:showCatName val="1"/>
              <c:showSerName val="0"/>
              <c:showPercent val="1"/>
              <c:showBubbleSize val="0"/>
              <c:extLst>
                <c:ext xmlns:c15="http://schemas.microsoft.com/office/drawing/2012/chart" uri="{CE6537A1-D6FC-4f65-9D91-7224C49458BB}">
                  <c15:layout>
                    <c:manualLayout>
                      <c:w val="0.29104166666666664"/>
                      <c:h val="0.18170277777777777"/>
                    </c:manualLayout>
                  </c15:layout>
                </c:ext>
                <c:ext xmlns:c16="http://schemas.microsoft.com/office/drawing/2014/chart" uri="{C3380CC4-5D6E-409C-BE32-E72D297353CC}">
                  <c16:uniqueId val="{00000009-F03F-4B44-896A-2802FD89BB59}"/>
                </c:ext>
              </c:extLst>
            </c:dLbl>
            <c:dLbl>
              <c:idx val="5"/>
              <c:layout>
                <c:manualLayout>
                  <c:x val="-4.4097222222222225E-2"/>
                  <c:y val="-4.850694444444446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03F-4B44-896A-2802FD89BB59}"/>
                </c:ext>
              </c:extLst>
            </c:dLbl>
            <c:dLbl>
              <c:idx val="6"/>
              <c:layout>
                <c:manualLayout>
                  <c:x val="-8.819444444444444E-3"/>
                  <c:y val="-4.855590277777777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03F-4B44-896A-2802FD89BB59}"/>
                </c:ext>
              </c:extLst>
            </c:dLbl>
            <c:spPr>
              <a:noFill/>
              <a:ln>
                <a:noFill/>
              </a:ln>
              <a:effectLst/>
            </c:spPr>
            <c:txPr>
              <a:bodyPr rot="0" spcFirstLastPara="1" vertOverflow="overflow" horzOverflow="overflow" vert="horz" wrap="square" lIns="38100" tIns="19050" rIns="38100" bIns="19050" anchor="ctr" anchorCtr="1">
                <a:spAutoFit/>
              </a:bodyPr>
              <a:lstStyle/>
              <a:p>
                <a:pPr>
                  <a:defRPr lang="ja-JP" sz="6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Sheet1!$B$2:$B$8</c:f>
              <c:strCache>
                <c:ptCount val="7"/>
                <c:pt idx="0">
                  <c:v>च्यापिने र बेरिने</c:v>
                </c:pt>
                <c:pt idx="1">
                  <c:v>ठक्कर लाग्ने</c:v>
                </c:pt>
                <c:pt idx="2">
                  <c:v>सवारी साधन दुर्घटना</c:v>
                </c:pt>
                <c:pt idx="3">
                  <c:v>अग्लो ठाउँबाट खस्ने र लड्ने</c:v>
                </c:pt>
                <c:pt idx="4">
                  <c:v>भत्किने र ढल्ने</c:v>
                </c:pt>
                <c:pt idx="5">
                  <c:v>डुब्ने</c:v>
                </c:pt>
                <c:pt idx="6">
                  <c:v>हानिकारक तत्त्वको सम्पर्क</c:v>
                </c:pt>
              </c:strCache>
            </c:strRef>
          </c:cat>
          <c:val>
            <c:numRef>
              <c:f>Sheet1!$C$2:$C$8</c:f>
              <c:numCache>
                <c:formatCode>General</c:formatCode>
                <c:ptCount val="7"/>
                <c:pt idx="0">
                  <c:v>50</c:v>
                </c:pt>
                <c:pt idx="1">
                  <c:v>17</c:v>
                </c:pt>
                <c:pt idx="2">
                  <c:v>11</c:v>
                </c:pt>
                <c:pt idx="3">
                  <c:v>5</c:v>
                </c:pt>
                <c:pt idx="4">
                  <c:v>5</c:v>
                </c:pt>
                <c:pt idx="5">
                  <c:v>6</c:v>
                </c:pt>
                <c:pt idx="6">
                  <c:v>6</c:v>
                </c:pt>
              </c:numCache>
            </c:numRef>
          </c:val>
          <c:extLst>
            <c:ext xmlns:c16="http://schemas.microsoft.com/office/drawing/2014/chart" uri="{C3380CC4-5D6E-409C-BE32-E72D297353CC}">
              <c16:uniqueId val="{0000000E-F03F-4B44-896A-2802FD89BB59}"/>
            </c:ext>
          </c:extLst>
        </c:ser>
        <c:dLbls>
          <c:showLegendKey val="0"/>
          <c:showVal val="1"/>
          <c:showCatName val="0"/>
          <c:showSerName val="0"/>
          <c:showPercent val="0"/>
          <c:showBubbleSize val="0"/>
          <c:showLeaderLines val="1"/>
        </c:dLbls>
        <c:firstSliceAng val="0"/>
        <c:holeSize val="35"/>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doughnutChart>
        <c:varyColors val="1"/>
        <c:ser>
          <c:idx val="0"/>
          <c:order val="0"/>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38C-4209-BFF1-3459C769152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38C-4209-BFF1-3459C769152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38C-4209-BFF1-3459C769152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38C-4209-BFF1-3459C769152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38C-4209-BFF1-3459C769152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38C-4209-BFF1-3459C769152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38C-4209-BFF1-3459C769152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438C-4209-BFF1-3459C7691522}"/>
              </c:ext>
            </c:extLst>
          </c:dPt>
          <c:dLbls>
            <c:dLbl>
              <c:idx val="0"/>
              <c:showLegendKey val="0"/>
              <c:showVal val="0"/>
              <c:showCatName val="1"/>
              <c:showSerName val="0"/>
              <c:showPercent val="1"/>
              <c:showBubbleSize val="0"/>
              <c:extLst>
                <c:ext xmlns:c15="http://schemas.microsoft.com/office/drawing/2012/chart" uri="{CE6537A1-D6FC-4f65-9D91-7224C49458BB}">
                  <c15:layout>
                    <c:manualLayout>
                      <c:w val="0.238125"/>
                      <c:h val="0.18170277777777777"/>
                    </c:manualLayout>
                  </c15:layout>
                </c:ext>
                <c:ext xmlns:c16="http://schemas.microsoft.com/office/drawing/2014/chart" uri="{C3380CC4-5D6E-409C-BE32-E72D297353CC}">
                  <c16:uniqueId val="{00000001-438C-4209-BFF1-3459C7691522}"/>
                </c:ext>
              </c:extLst>
            </c:dLbl>
            <c:dLbl>
              <c:idx val="1"/>
              <c:showLegendKey val="0"/>
              <c:showVal val="0"/>
              <c:showCatName val="1"/>
              <c:showSerName val="0"/>
              <c:showPercent val="1"/>
              <c:showBubbleSize val="0"/>
              <c:extLst>
                <c:ext xmlns:c15="http://schemas.microsoft.com/office/drawing/2012/chart" uri="{CE6537A1-D6FC-4f65-9D91-7224C49458BB}">
                  <c15:layout>
                    <c:manualLayout>
                      <c:w val="0.24006527777777778"/>
                      <c:h val="0.23902916666666663"/>
                    </c:manualLayout>
                  </c15:layout>
                </c:ext>
                <c:ext xmlns:c16="http://schemas.microsoft.com/office/drawing/2014/chart" uri="{C3380CC4-5D6E-409C-BE32-E72D297353CC}">
                  <c16:uniqueId val="{00000003-438C-4209-BFF1-3459C7691522}"/>
                </c:ext>
              </c:extLst>
            </c:dLbl>
            <c:dLbl>
              <c:idx val="3"/>
              <c:layout>
                <c:manualLayout>
                  <c:x val="-2.204861111111113E-2"/>
                  <c:y val="5.2916493055555555E-2"/>
                </c:manualLayout>
              </c:layout>
              <c:showLegendKey val="0"/>
              <c:showVal val="0"/>
              <c:showCatName val="1"/>
              <c:showSerName val="0"/>
              <c:showPercent val="1"/>
              <c:showBubbleSize val="0"/>
              <c:extLst>
                <c:ext xmlns:c15="http://schemas.microsoft.com/office/drawing/2012/chart" uri="{CE6537A1-D6FC-4f65-9D91-7224C49458BB}">
                  <c15:layout>
                    <c:manualLayout>
                      <c:w val="0.27792256944444443"/>
                      <c:h val="0.23902916666666663"/>
                    </c:manualLayout>
                  </c15:layout>
                </c:ext>
                <c:ext xmlns:c16="http://schemas.microsoft.com/office/drawing/2014/chart" uri="{C3380CC4-5D6E-409C-BE32-E72D297353CC}">
                  <c16:uniqueId val="{00000007-438C-4209-BFF1-3459C7691522}"/>
                </c:ext>
              </c:extLst>
            </c:dLbl>
            <c:dLbl>
              <c:idx val="4"/>
              <c:layout>
                <c:manualLayout>
                  <c:x val="-1.3229166666666667E-2"/>
                  <c:y val="-8.0843973490926958E-17"/>
                </c:manualLayout>
              </c:layout>
              <c:showLegendKey val="0"/>
              <c:showVal val="0"/>
              <c:showCatName val="1"/>
              <c:showSerName val="0"/>
              <c:showPercent val="1"/>
              <c:showBubbleSize val="0"/>
              <c:extLst>
                <c:ext xmlns:c15="http://schemas.microsoft.com/office/drawing/2012/chart" uri="{CE6537A1-D6FC-4f65-9D91-7224C49458BB}">
                  <c15:layout>
                    <c:manualLayout>
                      <c:w val="0.24694444444444444"/>
                      <c:h val="0.18170277777777777"/>
                    </c:manualLayout>
                  </c15:layout>
                </c:ext>
                <c:ext xmlns:c16="http://schemas.microsoft.com/office/drawing/2014/chart" uri="{C3380CC4-5D6E-409C-BE32-E72D297353CC}">
                  <c16:uniqueId val="{00000009-438C-4209-BFF1-3459C7691522}"/>
                </c:ext>
              </c:extLst>
            </c:dLbl>
            <c:dLbl>
              <c:idx val="5"/>
              <c:layout>
                <c:manualLayout>
                  <c:x val="-5.2916666666666667E-2"/>
                  <c:y val="-4.409722222222222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438C-4209-BFF1-3459C7691522}"/>
                </c:ext>
              </c:extLst>
            </c:dLbl>
            <c:dLbl>
              <c:idx val="6"/>
              <c:layout>
                <c:manualLayout>
                  <c:x val="-1.7639062500000004E-2"/>
                  <c:y val="-2.204861111111111E-3"/>
                </c:manualLayout>
              </c:layout>
              <c:spPr>
                <a:noFill/>
                <a:ln>
                  <a:noFill/>
                </a:ln>
                <a:effectLst/>
              </c:spPr>
              <c:txPr>
                <a:bodyPr rot="0" spcFirstLastPara="1" vertOverflow="ellipsis" vert="horz" wrap="square" lIns="38100" tIns="19050" rIns="38100" bIns="19050" anchor="ctr" anchorCtr="1">
                  <a:noAutofit/>
                </a:bodyPr>
                <a:lstStyle/>
                <a:p>
                  <a:pPr>
                    <a:defRPr lang="ja-JP" sz="6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6004131944444442"/>
                      <c:h val="0.13319583333333335"/>
                    </c:manualLayout>
                  </c15:layout>
                </c:ext>
                <c:ext xmlns:c16="http://schemas.microsoft.com/office/drawing/2014/chart" uri="{C3380CC4-5D6E-409C-BE32-E72D297353CC}">
                  <c16:uniqueId val="{0000000D-438C-4209-BFF1-3459C7691522}"/>
                </c:ext>
              </c:extLst>
            </c:dLbl>
            <c:spPr>
              <a:noFill/>
              <a:ln>
                <a:noFill/>
              </a:ln>
              <a:effectLst/>
            </c:spPr>
            <c:txPr>
              <a:bodyPr rot="0" spcFirstLastPara="1" vertOverflow="ellipsis" vert="horz" wrap="square" lIns="38100" tIns="19050" rIns="38100" bIns="19050" anchor="ctr" anchorCtr="1">
                <a:spAutoFit/>
              </a:bodyPr>
              <a:lstStyle/>
              <a:p>
                <a:pPr>
                  <a:defRPr lang="ja-JP" sz="6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Sheet1!$B$11:$B$18</c:f>
              <c:strCache>
                <c:ptCount val="8"/>
                <c:pt idx="0">
                  <c:v>अग्लो ठाउँबाट खस्ने र लड्ने</c:v>
                </c:pt>
                <c:pt idx="1">
                  <c:v>च्यापिने र बेरिने</c:v>
                </c:pt>
                <c:pt idx="2">
                  <c:v>लड्ने</c:v>
                </c:pt>
                <c:pt idx="3">
                  <c:v>कार्यको प्रतिक्रिया र अव्यावहारिक (जवरजस्ती गर्ने) कार्य</c:v>
                </c:pt>
                <c:pt idx="4">
                  <c:v>उडेर आउने वा खस्ने</c:v>
                </c:pt>
                <c:pt idx="5">
                  <c:v>ठक्कर लाग्ने</c:v>
                </c:pt>
                <c:pt idx="6">
                  <c:v>काट्ने वा रगडिने</c:v>
                </c:pt>
                <c:pt idx="7">
                  <c:v>अन्य</c:v>
                </c:pt>
              </c:strCache>
            </c:strRef>
          </c:cat>
          <c:val>
            <c:numRef>
              <c:f>Sheet1!$C$11:$C$18</c:f>
              <c:numCache>
                <c:formatCode>General</c:formatCode>
                <c:ptCount val="8"/>
                <c:pt idx="0">
                  <c:v>21</c:v>
                </c:pt>
                <c:pt idx="1">
                  <c:v>21</c:v>
                </c:pt>
                <c:pt idx="2">
                  <c:v>12</c:v>
                </c:pt>
                <c:pt idx="3">
                  <c:v>10</c:v>
                </c:pt>
                <c:pt idx="4">
                  <c:v>9</c:v>
                </c:pt>
                <c:pt idx="5">
                  <c:v>6</c:v>
                </c:pt>
                <c:pt idx="6">
                  <c:v>5</c:v>
                </c:pt>
                <c:pt idx="7">
                  <c:v>16</c:v>
                </c:pt>
              </c:numCache>
            </c:numRef>
          </c:val>
          <c:extLst>
            <c:ext xmlns:c16="http://schemas.microsoft.com/office/drawing/2014/chart" uri="{C3380CC4-5D6E-409C-BE32-E72D297353CC}">
              <c16:uniqueId val="{00000010-438C-4209-BFF1-3459C7691522}"/>
            </c:ext>
          </c:extLst>
        </c:ser>
        <c:dLbls>
          <c:showLegendKey val="0"/>
          <c:showVal val="1"/>
          <c:showCatName val="0"/>
          <c:showSerName val="0"/>
          <c:showPercent val="0"/>
          <c:showBubbleSize val="0"/>
          <c:showLeaderLines val="0"/>
        </c:dLbls>
        <c:firstSliceAng val="0"/>
        <c:holeSize val="35"/>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D37-4AD5-8649-6FA55118380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D37-4AD5-8649-6FA55118380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D37-4AD5-8649-6FA55118380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D37-4AD5-8649-6FA55118380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D37-4AD5-8649-6FA55118380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D37-4AD5-8649-6FA55118380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9D37-4AD5-8649-6FA55118380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9D37-4AD5-8649-6FA55118380F}"/>
              </c:ext>
            </c:extLst>
          </c:dPt>
          <c:dLbls>
            <c:dLbl>
              <c:idx val="0"/>
              <c:layout>
                <c:manualLayout>
                  <c:x val="-7.3778125000000042E-2"/>
                  <c:y val="2.316597222222222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D37-4AD5-8649-6FA55118380F}"/>
                </c:ext>
              </c:extLst>
            </c:dLbl>
            <c:dLbl>
              <c:idx val="1"/>
              <c:dLblPos val="inEnd"/>
              <c:showLegendKey val="0"/>
              <c:showVal val="0"/>
              <c:showCatName val="1"/>
              <c:showSerName val="0"/>
              <c:showPercent val="1"/>
              <c:showBubbleSize val="0"/>
              <c:extLst>
                <c:ext xmlns:c15="http://schemas.microsoft.com/office/drawing/2012/chart" uri="{CE6537A1-D6FC-4f65-9D91-7224C49458BB}">
                  <c15:layout>
                    <c:manualLayout>
                      <c:w val="0.18110729166666667"/>
                      <c:h val="0.18170277777777777"/>
                    </c:manualLayout>
                  </c15:layout>
                </c:ext>
                <c:ext xmlns:c16="http://schemas.microsoft.com/office/drawing/2014/chart" uri="{C3380CC4-5D6E-409C-BE32-E72D297353CC}">
                  <c16:uniqueId val="{00000003-9D37-4AD5-8649-6FA55118380F}"/>
                </c:ext>
              </c:extLst>
            </c:dLbl>
            <c:dLbl>
              <c:idx val="2"/>
              <c:layout>
                <c:manualLayout>
                  <c:x val="-7.5222222222222218E-2"/>
                  <c:y val="0.17106371527777775"/>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41482256944444446"/>
                      <c:h val="0.23902916666666663"/>
                    </c:manualLayout>
                  </c15:layout>
                </c:ext>
                <c:ext xmlns:c16="http://schemas.microsoft.com/office/drawing/2014/chart" uri="{C3380CC4-5D6E-409C-BE32-E72D297353CC}">
                  <c16:uniqueId val="{00000005-9D37-4AD5-8649-6FA55118380F}"/>
                </c:ext>
              </c:extLst>
            </c:dLbl>
            <c:dLbl>
              <c:idx val="3"/>
              <c:layout>
                <c:manualLayout>
                  <c:x val="-3.8211805555555555E-3"/>
                  <c:y val="0.17847586805555554"/>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9042013888888888"/>
                      <c:h val="0.23902916666666663"/>
                    </c:manualLayout>
                  </c15:layout>
                </c:ext>
                <c:ext xmlns:c16="http://schemas.microsoft.com/office/drawing/2014/chart" uri="{C3380CC4-5D6E-409C-BE32-E72D297353CC}">
                  <c16:uniqueId val="{00000007-9D37-4AD5-8649-6FA55118380F}"/>
                </c:ext>
              </c:extLst>
            </c:dLbl>
            <c:dLbl>
              <c:idx val="4"/>
              <c:dLblPos val="inEnd"/>
              <c:showLegendKey val="0"/>
              <c:showVal val="0"/>
              <c:showCatName val="1"/>
              <c:showSerName val="0"/>
              <c:showPercent val="1"/>
              <c:showBubbleSize val="0"/>
              <c:extLst>
                <c:ext xmlns:c15="http://schemas.microsoft.com/office/drawing/2012/chart" uri="{CE6537A1-D6FC-4f65-9D91-7224C49458BB}">
                  <c15:layout>
                    <c:manualLayout>
                      <c:w val="0.35396631944444445"/>
                      <c:h val="0.18170277777777777"/>
                    </c:manualLayout>
                  </c15:layout>
                </c:ext>
                <c:ext xmlns:c16="http://schemas.microsoft.com/office/drawing/2014/chart" uri="{C3380CC4-5D6E-409C-BE32-E72D297353CC}">
                  <c16:uniqueId val="{00000009-9D37-4AD5-8649-6FA55118380F}"/>
                </c:ext>
              </c:extLst>
            </c:dLbl>
            <c:dLbl>
              <c:idx val="5"/>
              <c:dLblPos val="inEnd"/>
              <c:showLegendKey val="0"/>
              <c:showVal val="0"/>
              <c:showCatName val="1"/>
              <c:showSerName val="0"/>
              <c:showPercent val="1"/>
              <c:showBubbleSize val="0"/>
              <c:extLst>
                <c:ext xmlns:c15="http://schemas.microsoft.com/office/drawing/2012/chart" uri="{CE6537A1-D6FC-4f65-9D91-7224C49458BB}">
                  <c15:layout>
                    <c:manualLayout>
                      <c:w val="0.42805173611111103"/>
                      <c:h val="0.18170277777777777"/>
                    </c:manualLayout>
                  </c15:layout>
                </c:ext>
                <c:ext xmlns:c16="http://schemas.microsoft.com/office/drawing/2014/chart" uri="{C3380CC4-5D6E-409C-BE32-E72D297353CC}">
                  <c16:uniqueId val="{0000000B-9D37-4AD5-8649-6FA55118380F}"/>
                </c:ext>
              </c:extLst>
            </c:dLbl>
            <c:dLbl>
              <c:idx val="6"/>
              <c:layout>
                <c:manualLayout>
                  <c:x val="3.7505208333333331E-2"/>
                  <c:y val="-0.20489670138888888"/>
                </c:manualLayout>
              </c:layout>
              <c:spPr>
                <a:noFill/>
                <a:ln>
                  <a:noFill/>
                </a:ln>
                <a:effectLst/>
              </c:spPr>
              <c:txPr>
                <a:bodyPr rot="0" spcFirstLastPara="1" vertOverflow="ellipsis" vert="horz" wrap="square" lIns="38100" tIns="19050" rIns="38100" bIns="19050" anchor="ctr" anchorCtr="1">
                  <a:noAutofit/>
                </a:bodyPr>
                <a:lstStyle/>
                <a:p>
                  <a:pPr>
                    <a:defRPr lang="ja-JP" sz="600" b="0" i="0" u="none" strike="noStrike" kern="1200" baseline="0">
                      <a:solidFill>
                        <a:schemeClr val="bg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7954479166666666"/>
                      <c:h val="0.20816111111111107"/>
                    </c:manualLayout>
                  </c15:layout>
                </c:ext>
                <c:ext xmlns:c16="http://schemas.microsoft.com/office/drawing/2014/chart" uri="{C3380CC4-5D6E-409C-BE32-E72D297353CC}">
                  <c16:uniqueId val="{0000000D-9D37-4AD5-8649-6FA55118380F}"/>
                </c:ext>
              </c:extLst>
            </c:dLbl>
            <c:dLbl>
              <c:idx val="7"/>
              <c:spPr>
                <a:noFill/>
                <a:ln>
                  <a:noFill/>
                </a:ln>
                <a:effectLst/>
              </c:spPr>
              <c:txPr>
                <a:bodyPr rot="0" spcFirstLastPara="1" vertOverflow="ellipsis" vert="horz" wrap="square" lIns="38100" tIns="19050" rIns="38100" bIns="19050" anchor="ctr" anchorCtr="1">
                  <a:noAutofit/>
                </a:bodyPr>
                <a:lstStyle/>
                <a:p>
                  <a:pPr>
                    <a:defRPr lang="ja-JP" sz="600" b="0" i="0" u="none" strike="noStrike" kern="1200" baseline="0">
                      <a:solidFill>
                        <a:schemeClr val="bg1"/>
                      </a:solidFill>
                      <a:latin typeface="+mn-lt"/>
                      <a:ea typeface="+mn-ea"/>
                      <a:cs typeface="+mn-cs"/>
                    </a:defRPr>
                  </a:pPr>
                  <a:endParaRPr lang="ja-JP"/>
                </a:p>
              </c:txPr>
              <c:dLblPos val="inEnd"/>
              <c:showLegendKey val="0"/>
              <c:showVal val="0"/>
              <c:showCatName val="1"/>
              <c:showSerName val="0"/>
              <c:showPercent val="1"/>
              <c:showBubbleSize val="0"/>
              <c:extLst>
                <c:ext xmlns:c15="http://schemas.microsoft.com/office/drawing/2012/chart" uri="{CE6537A1-D6FC-4f65-9D91-7224C49458BB}">
                  <c15:layout>
                    <c:manualLayout>
                      <c:w val="0.26961041666666669"/>
                      <c:h val="0.17288333333333333"/>
                    </c:manualLayout>
                  </c15:layout>
                </c:ext>
                <c:ext xmlns:c16="http://schemas.microsoft.com/office/drawing/2014/chart" uri="{C3380CC4-5D6E-409C-BE32-E72D297353CC}">
                  <c16:uniqueId val="{0000000F-9D37-4AD5-8649-6FA55118380F}"/>
                </c:ext>
              </c:extLst>
            </c:dLbl>
            <c:spPr>
              <a:noFill/>
              <a:ln>
                <a:noFill/>
              </a:ln>
              <a:effectLst/>
            </c:spPr>
            <c:txPr>
              <a:bodyPr rot="0" spcFirstLastPara="1" vertOverflow="ellipsis" vert="horz" wrap="square" lIns="38100" tIns="19050" rIns="38100" bIns="19050" anchor="ctr" anchorCtr="1">
                <a:spAutoFit/>
              </a:bodyPr>
              <a:lstStyle/>
              <a:p>
                <a:pPr>
                  <a:defRPr lang="ja-JP" sz="600" b="0" i="0" u="none" strike="noStrike" kern="1200" baseline="0">
                    <a:solidFill>
                      <a:schemeClr val="bg1"/>
                    </a:solidFill>
                    <a:latin typeface="+mn-lt"/>
                    <a:ea typeface="+mn-ea"/>
                    <a:cs typeface="+mn-cs"/>
                  </a:defRPr>
                </a:pPr>
                <a:endParaRPr lang="ja-JP"/>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Sheet1!$B$34:$B$41</c:f>
              <c:strCache>
                <c:ptCount val="8"/>
                <c:pt idx="0">
                  <c:v>1 महिना भन्दा कम</c:v>
                </c:pt>
                <c:pt idx="1">
                  <c:v>1 महिना वा सोभन्दा बढी, 3 महिना भन्दा कम</c:v>
                </c:pt>
                <c:pt idx="2">
                  <c:v>3 महिना वा सोभन्दा बढी, 6 महिना भन्दा कम</c:v>
                </c:pt>
                <c:pt idx="3">
                  <c:v>6 महिना वा सोभन्दा बढी, 1 वर्ष भन्दा कम</c:v>
                </c:pt>
                <c:pt idx="4">
                  <c:v>1 वर्ष वा सोभन्दा बढी, 3 वर्ष भन्दा कम</c:v>
                </c:pt>
                <c:pt idx="5">
                  <c:v>3 वर्ष वा सोभन्दा बढी, 5 वर्ष भन्दा कम</c:v>
                </c:pt>
                <c:pt idx="6">
                  <c:v>5 वर्ष वा सोभन्दा बढी, 10 वर्ष भन्दा कम</c:v>
                </c:pt>
                <c:pt idx="7">
                  <c:v>10 वर्ष वा सोभन्दा बढी</c:v>
                </c:pt>
              </c:strCache>
            </c:strRef>
          </c:cat>
          <c:val>
            <c:numRef>
              <c:f>Sheet1!$C$34:$C$41</c:f>
              <c:numCache>
                <c:formatCode>General</c:formatCode>
                <c:ptCount val="8"/>
                <c:pt idx="0">
                  <c:v>1</c:v>
                </c:pt>
                <c:pt idx="1">
                  <c:v>8</c:v>
                </c:pt>
                <c:pt idx="2">
                  <c:v>6</c:v>
                </c:pt>
                <c:pt idx="3">
                  <c:v>8</c:v>
                </c:pt>
                <c:pt idx="4">
                  <c:v>19</c:v>
                </c:pt>
                <c:pt idx="5">
                  <c:v>14</c:v>
                </c:pt>
                <c:pt idx="6">
                  <c:v>17</c:v>
                </c:pt>
                <c:pt idx="7">
                  <c:v>27</c:v>
                </c:pt>
              </c:numCache>
            </c:numRef>
          </c:val>
          <c:extLst>
            <c:ext xmlns:c16="http://schemas.microsoft.com/office/drawing/2014/chart" uri="{C3380CC4-5D6E-409C-BE32-E72D297353CC}">
              <c16:uniqueId val="{00000010-9D37-4AD5-8649-6FA55118380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54064912747779"/>
          <c:y val="8.1709477124183E-2"/>
          <c:w val="0.90298611111111116"/>
          <c:h val="0.90298611111111116"/>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53-4537-84AB-A22768B52A5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853-4537-84AB-A22768B52A5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853-4537-84AB-A22768B52A5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853-4537-84AB-A22768B52A5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853-4537-84AB-A22768B52A5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853-4537-84AB-A22768B52A5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853-4537-84AB-A22768B52A5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853-4537-84AB-A22768B52A5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C853-4537-84AB-A22768B52A5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C853-4537-84AB-A22768B52A5F}"/>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C853-4537-84AB-A22768B52A5F}"/>
              </c:ext>
            </c:extLst>
          </c:dPt>
          <c:dLbls>
            <c:dLbl>
              <c:idx val="0"/>
              <c:layout>
                <c:manualLayout>
                  <c:x val="-6.3471180555555631E-2"/>
                  <c:y val="0.2311192708333333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43409305555555555"/>
                      <c:h val="0.23902916666666663"/>
                    </c:manualLayout>
                  </c15:layout>
                </c:ext>
                <c:ext xmlns:c16="http://schemas.microsoft.com/office/drawing/2014/chart" uri="{C3380CC4-5D6E-409C-BE32-E72D297353CC}">
                  <c16:uniqueId val="{00000001-C853-4537-84AB-A22768B52A5F}"/>
                </c:ext>
              </c:extLst>
            </c:dLbl>
            <c:dLbl>
              <c:idx val="1"/>
              <c:dLblPos val="inEnd"/>
              <c:showLegendKey val="0"/>
              <c:showVal val="0"/>
              <c:showCatName val="1"/>
              <c:showSerName val="0"/>
              <c:showPercent val="1"/>
              <c:showBubbleSize val="0"/>
              <c:extLst>
                <c:ext xmlns:c15="http://schemas.microsoft.com/office/drawing/2012/chart" uri="{CE6537A1-D6FC-4f65-9D91-7224C49458BB}">
                  <c15:layout>
                    <c:manualLayout>
                      <c:w val="0.2998045138888889"/>
                      <c:h val="0.18170277777777777"/>
                    </c:manualLayout>
                  </c15:layout>
                </c:ext>
                <c:ext xmlns:c16="http://schemas.microsoft.com/office/drawing/2014/chart" uri="{C3380CC4-5D6E-409C-BE32-E72D297353CC}">
                  <c16:uniqueId val="{00000003-C853-4537-84AB-A22768B52A5F}"/>
                </c:ext>
              </c:extLst>
            </c:dLbl>
            <c:dLbl>
              <c:idx val="2"/>
              <c:layout>
                <c:manualLayout>
                  <c:x val="-6.1476041666666745E-2"/>
                  <c:y val="-0.1102694444444444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853-4537-84AB-A22768B52A5F}"/>
                </c:ext>
              </c:extLst>
            </c:dLbl>
            <c:dLbl>
              <c:idx val="3"/>
              <c:layout>
                <c:manualLayout>
                  <c:x val="0.17852023270192546"/>
                  <c:y val="-6.9722222222222227E-2"/>
                </c:manualLayout>
              </c:layout>
              <c:spPr>
                <a:noFill/>
                <a:ln>
                  <a:noFill/>
                </a:ln>
                <a:effectLst/>
              </c:spPr>
              <c:txPr>
                <a:bodyPr rot="0" spcFirstLastPara="1" vertOverflow="ellipsis" vert="horz" wrap="square" lIns="38100" tIns="19050" rIns="38100" bIns="19050" anchor="ctr" anchorCtr="1">
                  <a:noAutofit/>
                </a:bodyPr>
                <a:lstStyle/>
                <a:p>
                  <a:pPr>
                    <a:defRPr lang="ja-JP" sz="600" b="0" i="0" u="none" strike="noStrike" kern="1200" baseline="0">
                      <a:solidFill>
                        <a:schemeClr val="bg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1688299115266224"/>
                      <c:h val="0.23072843137254903"/>
                    </c:manualLayout>
                  </c15:layout>
                </c:ext>
                <c:ext xmlns:c16="http://schemas.microsoft.com/office/drawing/2014/chart" uri="{C3380CC4-5D6E-409C-BE32-E72D297353CC}">
                  <c16:uniqueId val="{00000007-C853-4537-84AB-A22768B52A5F}"/>
                </c:ext>
              </c:extLst>
            </c:dLbl>
            <c:dLbl>
              <c:idx val="4"/>
              <c:layout>
                <c:manualLayout>
                  <c:x val="0.14663084422656752"/>
                  <c:y val="-0.109859313725490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6899305555555558"/>
                      <c:h val="0.18170277777777777"/>
                    </c:manualLayout>
                  </c15:layout>
                </c:ext>
                <c:ext xmlns:c16="http://schemas.microsoft.com/office/drawing/2014/chart" uri="{C3380CC4-5D6E-409C-BE32-E72D297353CC}">
                  <c16:uniqueId val="{00000009-C853-4537-84AB-A22768B52A5F}"/>
                </c:ext>
              </c:extLst>
            </c:dLbl>
            <c:dLbl>
              <c:idx val="5"/>
              <c:layout>
                <c:manualLayout>
                  <c:x val="0.17774765834886366"/>
                  <c:y val="-4.1503267973856967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C853-4537-84AB-A22768B52A5F}"/>
                </c:ext>
              </c:extLst>
            </c:dLbl>
            <c:dLbl>
              <c:idx val="6"/>
              <c:layout>
                <c:manualLayout>
                  <c:x val="-2.0957721728396203E-2"/>
                  <c:y val="4.9412009803921568E-2"/>
                </c:manualLayout>
              </c:layout>
              <c:spPr>
                <a:noFill/>
                <a:ln>
                  <a:noFill/>
                </a:ln>
                <a:effectLst/>
              </c:spPr>
              <c:txPr>
                <a:bodyPr rot="0" spcFirstLastPara="1" vertOverflow="ellipsis" vert="horz" wrap="square" lIns="38100" tIns="19050" rIns="38100" bIns="19050" anchor="ctr" anchorCtr="1">
                  <a:noAutofit/>
                </a:bodyPr>
                <a:lstStyle/>
                <a:p>
                  <a:pPr>
                    <a:defRPr lang="ja-JP" sz="6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1812587598765201"/>
                      <c:h val="0.17755261437908496"/>
                    </c:manualLayout>
                  </c15:layout>
                </c:ext>
                <c:ext xmlns:c16="http://schemas.microsoft.com/office/drawing/2014/chart" uri="{C3380CC4-5D6E-409C-BE32-E72D297353CC}">
                  <c16:uniqueId val="{0000000D-C853-4537-84AB-A22768B52A5F}"/>
                </c:ext>
              </c:extLst>
            </c:dLbl>
            <c:dLbl>
              <c:idx val="7"/>
              <c:layout>
                <c:manualLayout>
                  <c:x val="-1.6972295137154637E-2"/>
                  <c:y val="-1.5932679738562088E-2"/>
                </c:manualLayout>
              </c:layout>
              <c:spPr>
                <a:noFill/>
                <a:ln>
                  <a:noFill/>
                </a:ln>
                <a:effectLst/>
              </c:spPr>
              <c:txPr>
                <a:bodyPr rot="0" spcFirstLastPara="1" vertOverflow="ellipsis" vert="horz" wrap="square" lIns="38100" tIns="19050" rIns="38100" bIns="19050" anchor="ctr" anchorCtr="1">
                  <a:noAutofit/>
                </a:bodyPr>
                <a:lstStyle/>
                <a:p>
                  <a:pPr>
                    <a:defRPr lang="ja-JP" sz="6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6900868451682882"/>
                      <c:h val="0.18611241830065359"/>
                    </c:manualLayout>
                  </c15:layout>
                </c:ext>
                <c:ext xmlns:c16="http://schemas.microsoft.com/office/drawing/2014/chart" uri="{C3380CC4-5D6E-409C-BE32-E72D297353CC}">
                  <c16:uniqueId val="{0000000F-C853-4537-84AB-A22768B52A5F}"/>
                </c:ext>
              </c:extLst>
            </c:dLbl>
            <c:dLbl>
              <c:idx val="9"/>
              <c:layout>
                <c:manualLayout>
                  <c:x val="2.3249289858675824E-2"/>
                  <c:y val="7.6516339869280971E-3"/>
                </c:manualLayout>
              </c:layout>
              <c:spPr>
                <a:noFill/>
                <a:ln>
                  <a:noFill/>
                </a:ln>
                <a:effectLst/>
              </c:spPr>
              <c:txPr>
                <a:bodyPr rot="0" spcFirstLastPara="1" vertOverflow="ellipsis" vert="horz" wrap="square" lIns="38100" tIns="19050" rIns="38100" bIns="19050" anchor="ctr" anchorCtr="1">
                  <a:spAutoFit/>
                </a:bodyPr>
                <a:lstStyle/>
                <a:p>
                  <a:pPr>
                    <a:defRPr lang="ja-JP" sz="6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C853-4537-84AB-A22768B52A5F}"/>
                </c:ext>
              </c:extLst>
            </c:dLbl>
            <c:spPr>
              <a:noFill/>
              <a:ln>
                <a:noFill/>
              </a:ln>
              <a:effectLst/>
            </c:spPr>
            <c:txPr>
              <a:bodyPr rot="0" spcFirstLastPara="1" vertOverflow="ellipsis" vert="horz" wrap="square" lIns="38100" tIns="19050" rIns="38100" bIns="19050" anchor="ctr" anchorCtr="1">
                <a:spAutoFit/>
              </a:bodyPr>
              <a:lstStyle/>
              <a:p>
                <a:pPr>
                  <a:defRPr lang="ja-JP" sz="600" b="0" i="0" u="none" strike="noStrike" kern="1200" baseline="0">
                    <a:solidFill>
                      <a:schemeClr val="bg1"/>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Sheet1!$B$44:$B$54</c:f>
              <c:strCache>
                <c:ptCount val="11"/>
                <c:pt idx="0">
                  <c:v>च्यापिने र बेरिने</c:v>
                </c:pt>
                <c:pt idx="1">
                  <c:v>अग्लो ठाउँबाट खस्ने र लड्ने</c:v>
                </c:pt>
                <c:pt idx="2">
                  <c:v>लड्ने</c:v>
                </c:pt>
                <c:pt idx="3">
                  <c:v>कार्यको प्रतिक्रिया र अव्यावहारिक (जवरजस्ती गर्ने) कार्य</c:v>
                </c:pt>
                <c:pt idx="4">
                  <c:v>उडेर आउने वा खस्ने</c:v>
                </c:pt>
                <c:pt idx="5">
                  <c:v>ठक्कर लाग्ने</c:v>
                </c:pt>
                <c:pt idx="6">
                  <c:v>काट्ने वा रगडिने</c:v>
                </c:pt>
                <c:pt idx="7">
                  <c:v>सवारी साधन दुर्घटना (सडक)</c:v>
                </c:pt>
                <c:pt idx="8">
                  <c:v>ठोकिने</c:v>
                </c:pt>
                <c:pt idx="9">
                  <c:v>पैतालामा चोट</c:v>
                </c:pt>
                <c:pt idx="10">
                  <c:v>अन्य</c:v>
                </c:pt>
              </c:strCache>
            </c:strRef>
          </c:cat>
          <c:val>
            <c:numRef>
              <c:f>Sheet1!$C$44:$C$54</c:f>
              <c:numCache>
                <c:formatCode>General</c:formatCode>
                <c:ptCount val="11"/>
                <c:pt idx="0">
                  <c:v>24</c:v>
                </c:pt>
                <c:pt idx="1">
                  <c:v>18</c:v>
                </c:pt>
                <c:pt idx="2">
                  <c:v>11</c:v>
                </c:pt>
                <c:pt idx="3">
                  <c:v>10</c:v>
                </c:pt>
                <c:pt idx="4">
                  <c:v>9</c:v>
                </c:pt>
                <c:pt idx="5">
                  <c:v>6</c:v>
                </c:pt>
                <c:pt idx="6">
                  <c:v>6</c:v>
                </c:pt>
                <c:pt idx="7">
                  <c:v>5</c:v>
                </c:pt>
                <c:pt idx="8">
                  <c:v>5</c:v>
                </c:pt>
                <c:pt idx="9">
                  <c:v>2</c:v>
                </c:pt>
                <c:pt idx="10">
                  <c:v>4</c:v>
                </c:pt>
              </c:numCache>
            </c:numRef>
          </c:val>
          <c:extLst>
            <c:ext xmlns:c16="http://schemas.microsoft.com/office/drawing/2014/chart" uri="{C3380CC4-5D6E-409C-BE32-E72D297353CC}">
              <c16:uniqueId val="{00000016-C853-4537-84AB-A22768B52A5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3358984469664"/>
          <c:y val="0"/>
          <c:w val="0.71000147868840324"/>
          <c:h val="0.96031249999999979"/>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ECE-4FB6-88D4-F0CE0E9554B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ECE-4FB6-88D4-F0CE0E9554B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ECE-4FB6-88D4-F0CE0E9554B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ECE-4FB6-88D4-F0CE0E9554B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ECE-4FB6-88D4-F0CE0E9554B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ECE-4FB6-88D4-F0CE0E9554B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ECE-4FB6-88D4-F0CE0E9554B5}"/>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ECE-4FB6-88D4-F0CE0E9554B5}"/>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FECE-4FB6-88D4-F0CE0E9554B5}"/>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FECE-4FB6-88D4-F0CE0E9554B5}"/>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FECE-4FB6-88D4-F0CE0E9554B5}"/>
              </c:ext>
            </c:extLst>
          </c:dPt>
          <c:dLbls>
            <c:dLbl>
              <c:idx val="0"/>
              <c:layout>
                <c:manualLayout>
                  <c:x val="-9.7468055555555558E-2"/>
                  <c:y val="0.17790694444444444"/>
                </c:manualLayout>
              </c:layout>
              <c:spPr>
                <a:noFill/>
                <a:ln>
                  <a:noFill/>
                </a:ln>
                <a:effectLst/>
              </c:spPr>
              <c:txPr>
                <a:bodyPr rot="0" spcFirstLastPara="1" vertOverflow="ellipsis" vert="horz" wrap="square" lIns="38100" tIns="19050" rIns="38100" bIns="19050" anchor="ctr" anchorCtr="1">
                  <a:noAutofit/>
                </a:bodyPr>
                <a:lstStyle/>
                <a:p>
                  <a:pPr>
                    <a:defRPr lang="ja-JP" sz="600" b="0" i="0" u="none" strike="noStrike" kern="1200" baseline="0">
                      <a:solidFill>
                        <a:schemeClr val="bg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5621805555555555"/>
                      <c:h val="0.2258"/>
                    </c:manualLayout>
                  </c15:layout>
                </c:ext>
                <c:ext xmlns:c16="http://schemas.microsoft.com/office/drawing/2014/chart" uri="{C3380CC4-5D6E-409C-BE32-E72D297353CC}">
                  <c16:uniqueId val="{00000001-FECE-4FB6-88D4-F0CE0E9554B5}"/>
                </c:ext>
              </c:extLst>
            </c:dLbl>
            <c:dLbl>
              <c:idx val="1"/>
              <c:layout>
                <c:manualLayout>
                  <c:x val="-0.18519826388888888"/>
                  <c:y val="-0.1204868055555555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ECE-4FB6-88D4-F0CE0E9554B5}"/>
                </c:ext>
              </c:extLst>
            </c:dLbl>
            <c:dLbl>
              <c:idx val="4"/>
              <c:layout>
                <c:manualLayout>
                  <c:x val="1.478919448449224E-2"/>
                  <c:y val="7.7560763888888884E-2"/>
                </c:manualLayout>
              </c:layout>
              <c:spPr>
                <a:noFill/>
                <a:ln>
                  <a:noFill/>
                </a:ln>
                <a:effectLst/>
              </c:spPr>
              <c:txPr>
                <a:bodyPr rot="0" spcFirstLastPara="1" vertOverflow="ellipsis" vert="horz" wrap="square" lIns="38100" tIns="19050" rIns="38100" bIns="19050" anchor="ctr" anchorCtr="1">
                  <a:spAutoFit/>
                </a:bodyPr>
                <a:lstStyle/>
                <a:p>
                  <a:pPr>
                    <a:defRPr lang="ja-JP" sz="6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ECE-4FB6-88D4-F0CE0E9554B5}"/>
                </c:ext>
              </c:extLst>
            </c:dLbl>
            <c:dLbl>
              <c:idx val="6"/>
              <c:layout>
                <c:manualLayout>
                  <c:x val="-3.6517544527159121E-2"/>
                  <c:y val="2.6808680555555551E-2"/>
                </c:manualLayout>
              </c:layout>
              <c:spPr>
                <a:noFill/>
                <a:ln>
                  <a:noFill/>
                </a:ln>
                <a:effectLst/>
              </c:spPr>
              <c:txPr>
                <a:bodyPr rot="0" spcFirstLastPara="1" vertOverflow="ellipsis" vert="horz" wrap="square" lIns="38100" tIns="19050" rIns="38100" bIns="19050" anchor="ctr" anchorCtr="1">
                  <a:noAutofit/>
                </a:bodyPr>
                <a:lstStyle/>
                <a:p>
                  <a:pPr>
                    <a:defRPr lang="ja-JP" sz="6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2267738099638953"/>
                      <c:h val="0.17378715277777776"/>
                    </c:manualLayout>
                  </c15:layout>
                </c:ext>
                <c:ext xmlns:c16="http://schemas.microsoft.com/office/drawing/2014/chart" uri="{C3380CC4-5D6E-409C-BE32-E72D297353CC}">
                  <c16:uniqueId val="{0000000D-FECE-4FB6-88D4-F0CE0E9554B5}"/>
                </c:ext>
              </c:extLst>
            </c:dLbl>
            <c:dLbl>
              <c:idx val="7"/>
              <c:layout>
                <c:manualLayout>
                  <c:x val="-2.7807908025913233E-2"/>
                  <c:y val="2.0797569444444445E-2"/>
                </c:manualLayout>
              </c:layout>
              <c:spPr>
                <a:noFill/>
                <a:ln>
                  <a:noFill/>
                </a:ln>
                <a:effectLst/>
              </c:spPr>
              <c:txPr>
                <a:bodyPr rot="0" spcFirstLastPara="1" vertOverflow="ellipsis" vert="horz" wrap="square" lIns="38100" tIns="19050" rIns="38100" bIns="19050" anchor="ctr" anchorCtr="1">
                  <a:spAutoFit/>
                </a:bodyPr>
                <a:lstStyle/>
                <a:p>
                  <a:pPr>
                    <a:defRPr lang="ja-JP" sz="6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FECE-4FB6-88D4-F0CE0E9554B5}"/>
                </c:ext>
              </c:extLst>
            </c:dLbl>
            <c:dLbl>
              <c:idx val="8"/>
              <c:layout>
                <c:manualLayout>
                  <c:x val="-9.1346746269392376E-2"/>
                  <c:y val="-8.5204861111111106E-3"/>
                </c:manualLayout>
              </c:layout>
              <c:spPr>
                <a:noFill/>
                <a:ln>
                  <a:noFill/>
                </a:ln>
                <a:effectLst/>
              </c:spPr>
              <c:txPr>
                <a:bodyPr rot="0" spcFirstLastPara="1" vertOverflow="ellipsis" vert="horz" wrap="square" lIns="38100" tIns="19050" rIns="38100" bIns="19050" anchor="ctr" anchorCtr="1">
                  <a:spAutoFit/>
                </a:bodyPr>
                <a:lstStyle/>
                <a:p>
                  <a:pPr>
                    <a:defRPr lang="ja-JP" sz="6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7277582519816634"/>
                      <c:h val="0.16496770833333332"/>
                    </c:manualLayout>
                  </c15:layout>
                </c:ext>
                <c:ext xmlns:c16="http://schemas.microsoft.com/office/drawing/2014/chart" uri="{C3380CC4-5D6E-409C-BE32-E72D297353CC}">
                  <c16:uniqueId val="{00000011-FECE-4FB6-88D4-F0CE0E9554B5}"/>
                </c:ext>
              </c:extLst>
            </c:dLbl>
            <c:dLbl>
              <c:idx val="9"/>
              <c:layout>
                <c:manualLayout>
                  <c:x val="5.3292597521553908E-2"/>
                  <c:y val="0"/>
                </c:manualLayout>
              </c:layout>
              <c:spPr>
                <a:noFill/>
                <a:ln>
                  <a:noFill/>
                </a:ln>
                <a:effectLst/>
              </c:spPr>
              <c:txPr>
                <a:bodyPr rot="0" spcFirstLastPara="1" vertOverflow="ellipsis" vert="horz" wrap="square" lIns="38100" tIns="19050" rIns="38100" bIns="19050" anchor="ctr" anchorCtr="1">
                  <a:spAutoFit/>
                </a:bodyPr>
                <a:lstStyle/>
                <a:p>
                  <a:pPr>
                    <a:defRPr lang="ja-JP" sz="6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FECE-4FB6-88D4-F0CE0E9554B5}"/>
                </c:ext>
              </c:extLst>
            </c:dLbl>
            <c:dLbl>
              <c:idx val="10"/>
              <c:layout>
                <c:manualLayout>
                  <c:x val="9.3737948990841563E-2"/>
                  <c:y val="7.437847222222222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FECE-4FB6-88D4-F0CE0E9554B5}"/>
                </c:ext>
              </c:extLst>
            </c:dLbl>
            <c:spPr>
              <a:noFill/>
              <a:ln>
                <a:noFill/>
              </a:ln>
              <a:effectLst/>
            </c:spPr>
            <c:txPr>
              <a:bodyPr rot="0" spcFirstLastPara="1" vertOverflow="ellipsis" vert="horz" wrap="square" lIns="38100" tIns="19050" rIns="38100" bIns="19050" anchor="ctr" anchorCtr="1">
                <a:spAutoFit/>
              </a:bodyPr>
              <a:lstStyle/>
              <a:p>
                <a:pPr>
                  <a:defRPr lang="ja-JP" sz="600" b="0" i="0" u="none" strike="noStrike" kern="1200" baseline="0">
                    <a:solidFill>
                      <a:schemeClr val="bg1"/>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Sheet1!$B$57:$B$67</c:f>
              <c:strCache>
                <c:ptCount val="11"/>
                <c:pt idx="0">
                  <c:v>पावर ढुवानी मेसिन</c:v>
                </c:pt>
                <c:pt idx="1">
                  <c:v>अस्थायी संरचना, भवन, संरचना आदि</c:v>
                </c:pt>
                <c:pt idx="2">
                  <c:v>सामग्री</c:v>
                </c:pt>
                <c:pt idx="3">
                  <c:v>लोड</c:v>
                </c:pt>
                <c:pt idx="4">
                  <c:v>निर्माण मेसिन आदि</c:v>
                </c:pt>
                <c:pt idx="5">
                  <c:v>उपकरण</c:v>
                </c:pt>
                <c:pt idx="6">
                  <c:v>सामान्य पावर मेसिन</c:v>
                </c:pt>
                <c:pt idx="7">
                  <c:v>सवारी साधन</c:v>
                </c:pt>
                <c:pt idx="8">
                  <c:v>मानव शक्तिद्वारा सञ्चालन मेसिनका उपकरणहरू आदि</c:v>
                </c:pt>
                <c:pt idx="9">
                  <c:v>अन्य उपकरण र सुविधा</c:v>
                </c:pt>
                <c:pt idx="10">
                  <c:v>अन्य</c:v>
                </c:pt>
              </c:strCache>
            </c:strRef>
          </c:cat>
          <c:val>
            <c:numRef>
              <c:f>Sheet1!$C$57:$C$67</c:f>
              <c:numCache>
                <c:formatCode>General</c:formatCode>
                <c:ptCount val="11"/>
                <c:pt idx="0">
                  <c:v>32</c:v>
                </c:pt>
                <c:pt idx="1">
                  <c:v>13</c:v>
                </c:pt>
                <c:pt idx="2">
                  <c:v>11</c:v>
                </c:pt>
                <c:pt idx="3">
                  <c:v>8</c:v>
                </c:pt>
                <c:pt idx="4">
                  <c:v>6</c:v>
                </c:pt>
                <c:pt idx="5">
                  <c:v>5</c:v>
                </c:pt>
                <c:pt idx="6">
                  <c:v>4</c:v>
                </c:pt>
                <c:pt idx="7">
                  <c:v>3</c:v>
                </c:pt>
                <c:pt idx="8">
                  <c:v>3</c:v>
                </c:pt>
                <c:pt idx="9">
                  <c:v>3</c:v>
                </c:pt>
                <c:pt idx="10">
                  <c:v>12</c:v>
                </c:pt>
              </c:numCache>
            </c:numRef>
          </c:val>
          <c:extLst>
            <c:ext xmlns:c16="http://schemas.microsoft.com/office/drawing/2014/chart" uri="{C3380CC4-5D6E-409C-BE32-E72D297353CC}">
              <c16:uniqueId val="{00000016-FECE-4FB6-88D4-F0CE0E9554B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8831" cy="493316"/>
          </a:xfrm>
          <a:prstGeom prst="rect">
            <a:avLst/>
          </a:prstGeom>
        </p:spPr>
        <p:txBody>
          <a:bodyPr vert="horz" lIns="91423" tIns="45712" rIns="91423" bIns="45712" rtlCol="0"/>
          <a:lstStyle>
            <a:lvl1pPr algn="l">
              <a:defRPr sz="1200"/>
            </a:lvl1pPr>
          </a:lstStyle>
          <a:p>
            <a:pPr rtl="0"/>
            <a:endParaRPr kumimoji="1" lang="ja-JP" altLang="en-US"/>
          </a:p>
        </p:txBody>
      </p:sp>
      <p:sp>
        <p:nvSpPr>
          <p:cNvPr id="3" name="日付プレースホルダー 2"/>
          <p:cNvSpPr>
            <a:spLocks noGrp="1"/>
          </p:cNvSpPr>
          <p:nvPr>
            <p:ph type="dt" sz="quarter" idx="1"/>
          </p:nvPr>
        </p:nvSpPr>
        <p:spPr>
          <a:xfrm>
            <a:off x="3815376" y="2"/>
            <a:ext cx="2918831" cy="493316"/>
          </a:xfrm>
          <a:prstGeom prst="rect">
            <a:avLst/>
          </a:prstGeom>
        </p:spPr>
        <p:txBody>
          <a:bodyPr vert="horz" lIns="91423" tIns="45712" rIns="91423" bIns="45712" rtlCol="0"/>
          <a:lstStyle>
            <a:lvl1pPr algn="r">
              <a:defRPr sz="1200"/>
            </a:lvl1pPr>
          </a:lstStyle>
          <a:p>
            <a:pPr rtl="0"/>
            <a:fld id="{D95B7262-B3D8-4D0B-8E0A-45066E572441}" type="datetimeFigureOut">
              <a:rPr kumimoji="1" lang="ja-JP" altLang="en-US" smtClean="0"/>
              <a:pPr rtl="0"/>
              <a:t>2021/7/29</a:t>
            </a:fld>
            <a:endParaRPr kumimoji="1" lang="ja-JP" altLang="en-US"/>
          </a:p>
        </p:txBody>
      </p:sp>
      <p:sp>
        <p:nvSpPr>
          <p:cNvPr id="4" name="フッター プレースホルダー 3"/>
          <p:cNvSpPr>
            <a:spLocks noGrp="1"/>
          </p:cNvSpPr>
          <p:nvPr>
            <p:ph type="ftr" sz="quarter" idx="2"/>
          </p:nvPr>
        </p:nvSpPr>
        <p:spPr>
          <a:xfrm>
            <a:off x="3" y="9371287"/>
            <a:ext cx="2918831" cy="493316"/>
          </a:xfrm>
          <a:prstGeom prst="rect">
            <a:avLst/>
          </a:prstGeom>
        </p:spPr>
        <p:txBody>
          <a:bodyPr vert="horz" lIns="91423" tIns="45712" rIns="91423" bIns="45712" rtlCol="0" anchor="b"/>
          <a:lstStyle>
            <a:lvl1pPr algn="l">
              <a:defRPr sz="1200"/>
            </a:lvl1pPr>
          </a:lstStyle>
          <a:p>
            <a:pPr rtl="0"/>
            <a:endParaRPr kumimoji="1" lang="ja-JP" altLang="en-US"/>
          </a:p>
        </p:txBody>
      </p:sp>
      <p:sp>
        <p:nvSpPr>
          <p:cNvPr id="5" name="スライド番号プレースホルダー 4"/>
          <p:cNvSpPr>
            <a:spLocks noGrp="1"/>
          </p:cNvSpPr>
          <p:nvPr>
            <p:ph type="sldNum" sz="quarter" idx="3"/>
          </p:nvPr>
        </p:nvSpPr>
        <p:spPr>
          <a:xfrm>
            <a:off x="3815376" y="9371287"/>
            <a:ext cx="2918831" cy="493316"/>
          </a:xfrm>
          <a:prstGeom prst="rect">
            <a:avLst/>
          </a:prstGeom>
        </p:spPr>
        <p:txBody>
          <a:bodyPr vert="horz" lIns="91423" tIns="45712" rIns="91423" bIns="45712" rtlCol="0" anchor="b"/>
          <a:lstStyle>
            <a:lvl1pPr algn="r">
              <a:defRPr sz="1200"/>
            </a:lvl1pPr>
          </a:lstStyle>
          <a:p>
            <a:pPr rtl="0"/>
            <a:fld id="{B50DE259-8F01-4AB9-83D5-E3C021AA63C2}" type="slidenum">
              <a:rPr kumimoji="1" lang="ja-JP" altLang="en-US" smtClean="0"/>
              <a:pPr/>
              <a:t>‹#›</a:t>
            </a:fld>
            <a:endParaRPr kumimoji="1" lang="ja-JP" altLang="en-US"/>
          </a:p>
        </p:txBody>
      </p:sp>
    </p:spTree>
    <p:extLst>
      <p:ext uri="{BB962C8B-B14F-4D97-AF65-F5344CB8AC3E}">
        <p14:creationId xmlns:p14="http://schemas.microsoft.com/office/powerpoint/2010/main" val="7464596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8831" cy="493316"/>
          </a:xfrm>
          <a:prstGeom prst="rect">
            <a:avLst/>
          </a:prstGeom>
        </p:spPr>
        <p:txBody>
          <a:bodyPr vert="horz" lIns="91423" tIns="45712" rIns="91423" bIns="45712"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3815376" y="2"/>
            <a:ext cx="2918831" cy="493316"/>
          </a:xfrm>
          <a:prstGeom prst="rect">
            <a:avLst/>
          </a:prstGeom>
        </p:spPr>
        <p:txBody>
          <a:bodyPr vert="horz" lIns="91423" tIns="45712" rIns="91423" bIns="45712" rtlCol="0"/>
          <a:lstStyle>
            <a:lvl1pPr algn="r">
              <a:defRPr sz="1200"/>
            </a:lvl1pPr>
          </a:lstStyle>
          <a:p>
            <a:pPr rtl="0"/>
            <a:fld id="{025171F1-5164-480A-97A8-F69C2ED04A11}" type="datetimeFigureOut">
              <a:rPr kumimoji="1" lang="ja-JP" altLang="en-US" smtClean="0"/>
              <a:pPr rtl="0"/>
              <a:t>2021/7/29</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23" tIns="45712" rIns="91423" bIns="45712" rtlCol="0" anchor="ctr"/>
          <a:lstStyle/>
          <a:p>
            <a:pPr rtl="0"/>
            <a:endParaRPr lang="ja-JP" altLang="en-US"/>
          </a:p>
        </p:txBody>
      </p:sp>
      <p:sp>
        <p:nvSpPr>
          <p:cNvPr id="5" name="ノート プレースホルダー 4"/>
          <p:cNvSpPr>
            <a:spLocks noGrp="1"/>
          </p:cNvSpPr>
          <p:nvPr>
            <p:ph type="body" sz="quarter" idx="3"/>
          </p:nvPr>
        </p:nvSpPr>
        <p:spPr>
          <a:xfrm>
            <a:off x="673578" y="4686500"/>
            <a:ext cx="5388610" cy="4439841"/>
          </a:xfrm>
          <a:prstGeom prst="rect">
            <a:avLst/>
          </a:prstGeom>
        </p:spPr>
        <p:txBody>
          <a:bodyPr vert="horz" lIns="91423" tIns="45712" rIns="91423" bIns="45712" rtlCol="0"/>
          <a:lstStyle/>
          <a:p>
            <a:pPr lvl="0" rtl="0"/>
            <a:r>
              <a:rPr lang="ne-np"/>
              <a:t>マスター テキストの書式設定</a:t>
            </a:r>
          </a:p>
          <a:p>
            <a:pPr lvl="1" rtl="0"/>
            <a:r>
              <a:rPr lang="ne-np"/>
              <a:t>第 2 レベル</a:t>
            </a:r>
          </a:p>
          <a:p>
            <a:pPr lvl="2" rtl="0"/>
            <a:r>
              <a:rPr lang="ne-np"/>
              <a:t>第 3 レベル</a:t>
            </a:r>
          </a:p>
          <a:p>
            <a:pPr lvl="3" rtl="0"/>
            <a:r>
              <a:rPr lang="ne-np"/>
              <a:t>第 4 レベル</a:t>
            </a:r>
          </a:p>
          <a:p>
            <a:pPr lvl="4" rtl="0"/>
            <a:r>
              <a:rPr lang="ne-np"/>
              <a:t>第 5 レベル</a:t>
            </a:r>
          </a:p>
        </p:txBody>
      </p:sp>
      <p:sp>
        <p:nvSpPr>
          <p:cNvPr id="6" name="フッター プレースホルダー 5"/>
          <p:cNvSpPr>
            <a:spLocks noGrp="1"/>
          </p:cNvSpPr>
          <p:nvPr>
            <p:ph type="ftr" sz="quarter" idx="4"/>
          </p:nvPr>
        </p:nvSpPr>
        <p:spPr>
          <a:xfrm>
            <a:off x="3" y="9371287"/>
            <a:ext cx="2918831" cy="493316"/>
          </a:xfrm>
          <a:prstGeom prst="rect">
            <a:avLst/>
          </a:prstGeom>
        </p:spPr>
        <p:txBody>
          <a:bodyPr vert="horz" lIns="91423" tIns="45712" rIns="91423" bIns="45712"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3815376" y="9371287"/>
            <a:ext cx="2918831" cy="493316"/>
          </a:xfrm>
          <a:prstGeom prst="rect">
            <a:avLst/>
          </a:prstGeom>
        </p:spPr>
        <p:txBody>
          <a:bodyPr vert="horz" lIns="91423" tIns="45712" rIns="91423" bIns="45712" rtlCol="0" anchor="b"/>
          <a:lstStyle>
            <a:lvl1pPr algn="r">
              <a:defRPr sz="1200"/>
            </a:lvl1pPr>
          </a:lstStyle>
          <a:p>
            <a:pPr rtl="0"/>
            <a:fld id="{F15D19CC-259D-4E7D-8FA0-3520727AB6EE}" type="slidenum">
              <a:rPr kumimoji="1" lang="ja-JP" altLang="en-US" smtClean="0"/>
              <a:pPr/>
              <a:t>‹#›</a:t>
            </a:fld>
            <a:endParaRPr kumimoji="1" lang="ja-JP" altLang="en-US"/>
          </a:p>
        </p:txBody>
      </p:sp>
    </p:spTree>
    <p:extLst>
      <p:ext uri="{BB962C8B-B14F-4D97-AF65-F5344CB8AC3E}">
        <p14:creationId xmlns:p14="http://schemas.microsoft.com/office/powerpoint/2010/main" val="42052838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fld id="{F15D19CC-259D-4E7D-8FA0-3520727AB6EE}" type="slidenum">
              <a:rPr kumimoji="1" lang="ja-JP" altLang="en-US" smtClean="0"/>
              <a:pPr/>
              <a:t>4</a:t>
            </a:fld>
            <a:endParaRPr kumimoji="1" lang="ja-JP" altLang="en-US"/>
          </a:p>
        </p:txBody>
      </p:sp>
    </p:spTree>
    <p:extLst>
      <p:ext uri="{BB962C8B-B14F-4D97-AF65-F5344CB8AC3E}">
        <p14:creationId xmlns:p14="http://schemas.microsoft.com/office/powerpoint/2010/main" val="1413804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fld id="{F15D19CC-259D-4E7D-8FA0-3520727AB6EE}" type="slidenum">
              <a:rPr kumimoji="1" lang="ja-JP" altLang="en-US" smtClean="0"/>
              <a:pPr/>
              <a:t>8</a:t>
            </a:fld>
            <a:endParaRPr kumimoji="1" lang="ja-JP" altLang="en-US"/>
          </a:p>
        </p:txBody>
      </p:sp>
    </p:spTree>
    <p:extLst>
      <p:ext uri="{BB962C8B-B14F-4D97-AF65-F5344CB8AC3E}">
        <p14:creationId xmlns:p14="http://schemas.microsoft.com/office/powerpoint/2010/main" val="138137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10"/>
          </p:nvPr>
        </p:nvSpPr>
        <p:spPr/>
        <p:txBody>
          <a:bodyPr rtlCol="0"/>
          <a:lstStyle/>
          <a:p>
            <a:pPr rtl="0"/>
            <a:fld id="{F15D19CC-259D-4E7D-8FA0-3520727AB6EE}" type="slidenum">
              <a:rPr kumimoji="1" lang="ja-JP" altLang="en-US" smtClean="0"/>
              <a:pPr/>
              <a:t>14</a:t>
            </a:fld>
            <a:endParaRPr kumimoji="1" lang="ja-JP" altLang="en-US"/>
          </a:p>
        </p:txBody>
      </p:sp>
    </p:spTree>
    <p:extLst>
      <p:ext uri="{BB962C8B-B14F-4D97-AF65-F5344CB8AC3E}">
        <p14:creationId xmlns:p14="http://schemas.microsoft.com/office/powerpoint/2010/main" val="1230062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F15D19CC-259D-4E7D-8FA0-3520727AB6EE}"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2185299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fld id="{F15D19CC-259D-4E7D-8FA0-3520727AB6EE}"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2867598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fld id="{F15D19CC-259D-4E7D-8FA0-3520727AB6EE}" type="slidenum">
              <a:rPr kumimoji="1" lang="ja-JP" altLang="en-US" smtClean="0"/>
              <a:pPr/>
              <a:t>22</a:t>
            </a:fld>
            <a:endParaRPr kumimoji="1" lang="ja-JP" altLang="en-US"/>
          </a:p>
        </p:txBody>
      </p:sp>
    </p:spTree>
    <p:extLst>
      <p:ext uri="{BB962C8B-B14F-4D97-AF65-F5344CB8AC3E}">
        <p14:creationId xmlns:p14="http://schemas.microsoft.com/office/powerpoint/2010/main" val="1803881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rtlCol="0"/>
          <a:lstStyle/>
          <a:p>
            <a:pPr rtl="0"/>
            <a:r>
              <a:rPr lang="ne-np"/>
              <a:t>マスタ タイトルの書式設定</a:t>
            </a:r>
          </a:p>
        </p:txBody>
      </p:sp>
      <p:sp>
        <p:nvSpPr>
          <p:cNvPr id="3" name="サブタイトル 2"/>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ne-np"/>
              <a:t>マスタ サブタイトルの書式設定</a:t>
            </a:r>
          </a:p>
        </p:txBody>
      </p:sp>
      <p:sp>
        <p:nvSpPr>
          <p:cNvPr id="4" name="日付プレースホルダ 3"/>
          <p:cNvSpPr>
            <a:spLocks noGrp="1"/>
          </p:cNvSpPr>
          <p:nvPr>
            <p:ph type="dt" sz="half" idx="10"/>
          </p:nvPr>
        </p:nvSpPr>
        <p:spPr/>
        <p:txBody>
          <a:bodyPr rtlCol="0"/>
          <a:lstStyle/>
          <a:p>
            <a:pPr rtl="0"/>
            <a:r>
              <a:rPr kumimoji="1" lang="ja-JP" altLang="en-US"/>
              <a:t>2021/7/6</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ne-np"/>
              <a:t>マスタ タイトルの書式設定</a:t>
            </a:r>
          </a:p>
        </p:txBody>
      </p:sp>
      <p:sp>
        <p:nvSpPr>
          <p:cNvPr id="3" name="縦書きテキスト プレースホルダ 2"/>
          <p:cNvSpPr>
            <a:spLocks noGrp="1"/>
          </p:cNvSpPr>
          <p:nvPr>
            <p:ph type="body" orient="vert" idx="1"/>
          </p:nvPr>
        </p:nvSpPr>
        <p:spPr/>
        <p:txBody>
          <a:bodyPr vert="eaVert" rtlCol="0"/>
          <a:lstStyle/>
          <a:p>
            <a:pPr lvl="0" rtl="0"/>
            <a:r>
              <a:rPr lang="ne-np"/>
              <a:t>マスタ テキストの書式設定</a:t>
            </a:r>
          </a:p>
          <a:p>
            <a:pPr lvl="1" rtl="0"/>
            <a:r>
              <a:rPr lang="ne-np"/>
              <a:t>第 2 レベル</a:t>
            </a:r>
          </a:p>
          <a:p>
            <a:pPr lvl="2" rtl="0"/>
            <a:r>
              <a:rPr lang="ne-np"/>
              <a:t>第 3 レベル</a:t>
            </a:r>
          </a:p>
          <a:p>
            <a:pPr lvl="3" rtl="0"/>
            <a:r>
              <a:rPr lang="ne-np"/>
              <a:t>第 4 レベル</a:t>
            </a:r>
          </a:p>
          <a:p>
            <a:pPr lvl="4" rtl="0"/>
            <a:r>
              <a:rPr lang="ne-np"/>
              <a:t>第 5 レベル</a:t>
            </a:r>
          </a:p>
        </p:txBody>
      </p:sp>
      <p:sp>
        <p:nvSpPr>
          <p:cNvPr id="4" name="日付プレースホルダ 3"/>
          <p:cNvSpPr>
            <a:spLocks noGrp="1"/>
          </p:cNvSpPr>
          <p:nvPr>
            <p:ph type="dt" sz="half" idx="10"/>
          </p:nvPr>
        </p:nvSpPr>
        <p:spPr/>
        <p:txBody>
          <a:bodyPr rtlCol="0"/>
          <a:lstStyle/>
          <a:p>
            <a:pPr rtl="0"/>
            <a:r>
              <a:rPr kumimoji="1" lang="ja-JP" altLang="en-US"/>
              <a:t>2021/7/6</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rtlCol="0"/>
          <a:lstStyle/>
          <a:p>
            <a:pPr rtl="0"/>
            <a:r>
              <a:rPr lang="ne-np"/>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rtlCol="0"/>
          <a:lstStyle/>
          <a:p>
            <a:pPr lvl="0" rtl="0"/>
            <a:r>
              <a:rPr lang="ne-np"/>
              <a:t>マスタ テキストの書式設定</a:t>
            </a:r>
          </a:p>
          <a:p>
            <a:pPr lvl="1" rtl="0"/>
            <a:r>
              <a:rPr lang="ne-np"/>
              <a:t>第 2 レベル</a:t>
            </a:r>
          </a:p>
          <a:p>
            <a:pPr lvl="2" rtl="0"/>
            <a:r>
              <a:rPr lang="ne-np"/>
              <a:t>第 3 レベル</a:t>
            </a:r>
          </a:p>
          <a:p>
            <a:pPr lvl="3" rtl="0"/>
            <a:r>
              <a:rPr lang="ne-np"/>
              <a:t>第 4 レベル</a:t>
            </a:r>
          </a:p>
          <a:p>
            <a:pPr lvl="4" rtl="0"/>
            <a:r>
              <a:rPr lang="ne-np"/>
              <a:t>第 5 レベル</a:t>
            </a:r>
          </a:p>
        </p:txBody>
      </p:sp>
      <p:sp>
        <p:nvSpPr>
          <p:cNvPr id="4" name="日付プレースホルダ 3"/>
          <p:cNvSpPr>
            <a:spLocks noGrp="1"/>
          </p:cNvSpPr>
          <p:nvPr>
            <p:ph type="dt" sz="half" idx="10"/>
          </p:nvPr>
        </p:nvSpPr>
        <p:spPr/>
        <p:txBody>
          <a:bodyPr rtlCol="0"/>
          <a:lstStyle/>
          <a:p>
            <a:pPr rtl="0"/>
            <a:r>
              <a:rPr kumimoji="1" lang="ja-JP" altLang="en-US"/>
              <a:t>2021/7/6</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ne-np"/>
              <a:t>マスタ タイトルの書式設定</a:t>
            </a:r>
          </a:p>
        </p:txBody>
      </p:sp>
      <p:sp>
        <p:nvSpPr>
          <p:cNvPr id="3" name="コンテンツ プレースホルダ 2"/>
          <p:cNvSpPr>
            <a:spLocks noGrp="1"/>
          </p:cNvSpPr>
          <p:nvPr>
            <p:ph idx="1"/>
          </p:nvPr>
        </p:nvSpPr>
        <p:spPr/>
        <p:txBody>
          <a:bodyPr rtlCol="0"/>
          <a:lstStyle/>
          <a:p>
            <a:pPr lvl="0" rtl="0"/>
            <a:r>
              <a:rPr lang="ne-np"/>
              <a:t>マスタ テキストの書式設定</a:t>
            </a:r>
          </a:p>
          <a:p>
            <a:pPr lvl="1" rtl="0"/>
            <a:r>
              <a:rPr lang="ne-np"/>
              <a:t>第 2 レベル</a:t>
            </a:r>
          </a:p>
          <a:p>
            <a:pPr lvl="2" rtl="0"/>
            <a:r>
              <a:rPr lang="ne-np"/>
              <a:t>第 3 レベル</a:t>
            </a:r>
          </a:p>
          <a:p>
            <a:pPr lvl="3" rtl="0"/>
            <a:r>
              <a:rPr lang="ne-np"/>
              <a:t>第 4 レベル</a:t>
            </a:r>
          </a:p>
          <a:p>
            <a:pPr lvl="4" rtl="0"/>
            <a:r>
              <a:rPr lang="ne-np"/>
              <a:t>第 5 レベル</a:t>
            </a:r>
          </a:p>
        </p:txBody>
      </p:sp>
      <p:sp>
        <p:nvSpPr>
          <p:cNvPr id="4" name="日付プレースホルダ 3"/>
          <p:cNvSpPr>
            <a:spLocks noGrp="1"/>
          </p:cNvSpPr>
          <p:nvPr>
            <p:ph type="dt" sz="half" idx="10"/>
          </p:nvPr>
        </p:nvSpPr>
        <p:spPr/>
        <p:txBody>
          <a:bodyPr rtlCol="0"/>
          <a:lstStyle/>
          <a:p>
            <a:pPr rtl="0"/>
            <a:r>
              <a:rPr kumimoji="1" lang="ja-JP" altLang="en-US"/>
              <a:t>2021/7/6</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rtlCol="0" anchor="t"/>
          <a:lstStyle>
            <a:lvl1pPr algn="l">
              <a:defRPr sz="4000" b="1" cap="all"/>
            </a:lvl1pPr>
          </a:lstStyle>
          <a:p>
            <a:pPr rtl="0"/>
            <a:r>
              <a:rPr lang="ne-np"/>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e-np"/>
              <a:t>マスタ テキストの書式設定</a:t>
            </a:r>
          </a:p>
        </p:txBody>
      </p:sp>
      <p:sp>
        <p:nvSpPr>
          <p:cNvPr id="4" name="日付プレースホルダ 3"/>
          <p:cNvSpPr>
            <a:spLocks noGrp="1"/>
          </p:cNvSpPr>
          <p:nvPr>
            <p:ph type="dt" sz="half" idx="10"/>
          </p:nvPr>
        </p:nvSpPr>
        <p:spPr/>
        <p:txBody>
          <a:bodyPr rtlCol="0"/>
          <a:lstStyle/>
          <a:p>
            <a:pPr rtl="0"/>
            <a:r>
              <a:rPr kumimoji="1" lang="ja-JP" altLang="en-US"/>
              <a:t>2021/7/6</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ne-np"/>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ne-np"/>
              <a:t>マスタ テキストの書式設定</a:t>
            </a:r>
          </a:p>
          <a:p>
            <a:pPr lvl="1" rtl="0"/>
            <a:r>
              <a:rPr lang="ne-np"/>
              <a:t>第 2 レベル</a:t>
            </a:r>
          </a:p>
          <a:p>
            <a:pPr lvl="2" rtl="0"/>
            <a:r>
              <a:rPr lang="ne-np"/>
              <a:t>第 3 レベル</a:t>
            </a:r>
          </a:p>
          <a:p>
            <a:pPr lvl="3" rtl="0"/>
            <a:r>
              <a:rPr lang="ne-np"/>
              <a:t>第 4 レベル</a:t>
            </a:r>
          </a:p>
          <a:p>
            <a:pPr lvl="4" rtl="0"/>
            <a:r>
              <a:rPr lang="ne-np"/>
              <a:t>第 5 レベル</a:t>
            </a:r>
          </a:p>
        </p:txBody>
      </p:sp>
      <p:sp>
        <p:nvSpPr>
          <p:cNvPr id="4" name="コンテンツ プレースホルダ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ne-np"/>
              <a:t>マスタ テキストの書式設定</a:t>
            </a:r>
          </a:p>
          <a:p>
            <a:pPr lvl="1" rtl="0"/>
            <a:r>
              <a:rPr lang="ne-np"/>
              <a:t>第 2 レベル</a:t>
            </a:r>
          </a:p>
          <a:p>
            <a:pPr lvl="2" rtl="0"/>
            <a:r>
              <a:rPr lang="ne-np"/>
              <a:t>第 3 レベル</a:t>
            </a:r>
          </a:p>
          <a:p>
            <a:pPr lvl="3" rtl="0"/>
            <a:r>
              <a:rPr lang="ne-np"/>
              <a:t>第 4 レベル</a:t>
            </a:r>
          </a:p>
          <a:p>
            <a:pPr lvl="4" rtl="0"/>
            <a:r>
              <a:rPr lang="ne-np"/>
              <a:t>第 5 レベル</a:t>
            </a:r>
          </a:p>
        </p:txBody>
      </p:sp>
      <p:sp>
        <p:nvSpPr>
          <p:cNvPr id="5" name="日付プレースホルダ 4"/>
          <p:cNvSpPr>
            <a:spLocks noGrp="1"/>
          </p:cNvSpPr>
          <p:nvPr>
            <p:ph type="dt" sz="half" idx="10"/>
          </p:nvPr>
        </p:nvSpPr>
        <p:spPr/>
        <p:txBody>
          <a:bodyPr rtlCol="0"/>
          <a:lstStyle/>
          <a:p>
            <a:pPr rtl="0"/>
            <a:r>
              <a:rPr kumimoji="1" lang="ja-JP" altLang="en-US"/>
              <a:t>2021/7/6</a:t>
            </a:r>
          </a:p>
        </p:txBody>
      </p:sp>
      <p:sp>
        <p:nvSpPr>
          <p:cNvPr id="6" name="フッター プレースホルダ 5"/>
          <p:cNvSpPr>
            <a:spLocks noGrp="1"/>
          </p:cNvSpPr>
          <p:nvPr>
            <p:ph type="ftr" sz="quarter" idx="11"/>
          </p:nvPr>
        </p:nvSpPr>
        <p:spPr/>
        <p:txBody>
          <a:bodyPr rtlCol="0"/>
          <a:lstStyle/>
          <a:p>
            <a:pPr rtl="0"/>
            <a:endParaRPr kumimoji="1" lang="ja-JP" altLang="en-US"/>
          </a:p>
        </p:txBody>
      </p:sp>
      <p:sp>
        <p:nvSpPr>
          <p:cNvPr id="7" name="スライド番号プレースホルダ 6"/>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vl1pPr>
          </a:lstStyle>
          <a:p>
            <a:pPr rtl="0"/>
            <a:r>
              <a:rPr lang="ne-np"/>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e-np"/>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ne-np"/>
              <a:t>マスタ テキストの書式設定</a:t>
            </a:r>
          </a:p>
          <a:p>
            <a:pPr lvl="1" rtl="0"/>
            <a:r>
              <a:rPr lang="ne-np"/>
              <a:t>第 2 レベル</a:t>
            </a:r>
          </a:p>
          <a:p>
            <a:pPr lvl="2" rtl="0"/>
            <a:r>
              <a:rPr lang="ne-np"/>
              <a:t>第 3 レベル</a:t>
            </a:r>
          </a:p>
          <a:p>
            <a:pPr lvl="3" rtl="0"/>
            <a:r>
              <a:rPr lang="ne-np"/>
              <a:t>第 4 レベル</a:t>
            </a:r>
          </a:p>
          <a:p>
            <a:pPr lvl="4" rtl="0"/>
            <a:r>
              <a:rPr lang="ne-np"/>
              <a:t>第 5 レベル</a:t>
            </a:r>
          </a:p>
        </p:txBody>
      </p:sp>
      <p:sp>
        <p:nvSpPr>
          <p:cNvPr id="5" name="テキスト プレースホルダ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e-np"/>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ne-np"/>
              <a:t>マスタ テキストの書式設定</a:t>
            </a:r>
          </a:p>
          <a:p>
            <a:pPr lvl="1" rtl="0"/>
            <a:r>
              <a:rPr lang="ne-np"/>
              <a:t>第 2 レベル</a:t>
            </a:r>
          </a:p>
          <a:p>
            <a:pPr lvl="2" rtl="0"/>
            <a:r>
              <a:rPr lang="ne-np"/>
              <a:t>第 3 レベル</a:t>
            </a:r>
          </a:p>
          <a:p>
            <a:pPr lvl="3" rtl="0"/>
            <a:r>
              <a:rPr lang="ne-np"/>
              <a:t>第 4 レベル</a:t>
            </a:r>
          </a:p>
          <a:p>
            <a:pPr lvl="4" rtl="0"/>
            <a:r>
              <a:rPr lang="ne-np"/>
              <a:t>第 5 レベル</a:t>
            </a:r>
          </a:p>
        </p:txBody>
      </p:sp>
      <p:sp>
        <p:nvSpPr>
          <p:cNvPr id="7" name="日付プレースホルダ 6"/>
          <p:cNvSpPr>
            <a:spLocks noGrp="1"/>
          </p:cNvSpPr>
          <p:nvPr>
            <p:ph type="dt" sz="half" idx="10"/>
          </p:nvPr>
        </p:nvSpPr>
        <p:spPr/>
        <p:txBody>
          <a:bodyPr rtlCol="0"/>
          <a:lstStyle/>
          <a:p>
            <a:pPr rtl="0"/>
            <a:r>
              <a:rPr kumimoji="1" lang="ja-JP" altLang="en-US"/>
              <a:t>2021/7/6</a:t>
            </a:r>
          </a:p>
        </p:txBody>
      </p:sp>
      <p:sp>
        <p:nvSpPr>
          <p:cNvPr id="8" name="フッター プレースホルダ 7"/>
          <p:cNvSpPr>
            <a:spLocks noGrp="1"/>
          </p:cNvSpPr>
          <p:nvPr>
            <p:ph type="ftr" sz="quarter" idx="11"/>
          </p:nvPr>
        </p:nvSpPr>
        <p:spPr/>
        <p:txBody>
          <a:bodyPr rtlCol="0"/>
          <a:lstStyle/>
          <a:p>
            <a:pPr rtl="0"/>
            <a:endParaRPr kumimoji="1" lang="ja-JP" altLang="en-US"/>
          </a:p>
        </p:txBody>
      </p:sp>
      <p:sp>
        <p:nvSpPr>
          <p:cNvPr id="9" name="スライド番号プレースホルダ 8"/>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ne-np"/>
              <a:t>マスタ タイトルの書式設定</a:t>
            </a:r>
          </a:p>
        </p:txBody>
      </p:sp>
      <p:sp>
        <p:nvSpPr>
          <p:cNvPr id="3" name="日付プレースホルダ 2"/>
          <p:cNvSpPr>
            <a:spLocks noGrp="1"/>
          </p:cNvSpPr>
          <p:nvPr>
            <p:ph type="dt" sz="half" idx="10"/>
          </p:nvPr>
        </p:nvSpPr>
        <p:spPr/>
        <p:txBody>
          <a:bodyPr rtlCol="0"/>
          <a:lstStyle/>
          <a:p>
            <a:pPr rtl="0"/>
            <a:r>
              <a:rPr kumimoji="1" lang="ja-JP" altLang="en-US"/>
              <a:t>2021/7/6</a:t>
            </a:r>
          </a:p>
        </p:txBody>
      </p:sp>
      <p:sp>
        <p:nvSpPr>
          <p:cNvPr id="4" name="フッター プレースホルダ 3"/>
          <p:cNvSpPr>
            <a:spLocks noGrp="1"/>
          </p:cNvSpPr>
          <p:nvPr>
            <p:ph type="ftr" sz="quarter" idx="11"/>
          </p:nvPr>
        </p:nvSpPr>
        <p:spPr/>
        <p:txBody>
          <a:bodyPr rtlCol="0"/>
          <a:lstStyle/>
          <a:p>
            <a:pPr rtl="0"/>
            <a:endParaRPr kumimoji="1" lang="ja-JP" altLang="en-US"/>
          </a:p>
        </p:txBody>
      </p:sp>
      <p:sp>
        <p:nvSpPr>
          <p:cNvPr id="5" name="スライド番号プレースホルダ 4"/>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rtlCol="0"/>
          <a:lstStyle/>
          <a:p>
            <a:pPr rtl="0"/>
            <a:r>
              <a:rPr kumimoji="1" lang="ja-JP" altLang="en-US"/>
              <a:t>2021/7/6</a:t>
            </a:r>
          </a:p>
        </p:txBody>
      </p:sp>
      <p:sp>
        <p:nvSpPr>
          <p:cNvPr id="3" name="フッター プレースホルダ 2"/>
          <p:cNvSpPr>
            <a:spLocks noGrp="1"/>
          </p:cNvSpPr>
          <p:nvPr>
            <p:ph type="ftr" sz="quarter" idx="11"/>
          </p:nvPr>
        </p:nvSpPr>
        <p:spPr/>
        <p:txBody>
          <a:bodyPr rtlCol="0"/>
          <a:lstStyle/>
          <a:p>
            <a:pPr rtl="0"/>
            <a:endParaRPr kumimoji="1" lang="ja-JP" altLang="en-US"/>
          </a:p>
        </p:txBody>
      </p:sp>
      <p:sp>
        <p:nvSpPr>
          <p:cNvPr id="4" name="スライド番号プレースホルダ 3"/>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rtlCol="0" anchor="b"/>
          <a:lstStyle>
            <a:lvl1pPr algn="l">
              <a:defRPr sz="2000" b="1"/>
            </a:lvl1pPr>
          </a:lstStyle>
          <a:p>
            <a:pPr rtl="0"/>
            <a:r>
              <a:rPr lang="ne-np"/>
              <a:t>マスタ タイトルの書式設定</a:t>
            </a:r>
          </a:p>
        </p:txBody>
      </p:sp>
      <p:sp>
        <p:nvSpPr>
          <p:cNvPr id="3" name="コンテンツ プレースホルダ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ne-np"/>
              <a:t>マスタ テキストの書式設定</a:t>
            </a:r>
          </a:p>
          <a:p>
            <a:pPr lvl="1" rtl="0"/>
            <a:r>
              <a:rPr lang="ne-np"/>
              <a:t>第 2 レベル</a:t>
            </a:r>
          </a:p>
          <a:p>
            <a:pPr lvl="2" rtl="0"/>
            <a:r>
              <a:rPr lang="ne-np"/>
              <a:t>第 3 レベル</a:t>
            </a:r>
          </a:p>
          <a:p>
            <a:pPr lvl="3" rtl="0"/>
            <a:r>
              <a:rPr lang="ne-np"/>
              <a:t>第 4 レベル</a:t>
            </a:r>
          </a:p>
          <a:p>
            <a:pPr lvl="4" rtl="0"/>
            <a:r>
              <a:rPr lang="ne-np"/>
              <a:t>第 5 レベル</a:t>
            </a:r>
          </a:p>
        </p:txBody>
      </p:sp>
      <p:sp>
        <p:nvSpPr>
          <p:cNvPr id="4" name="テキスト プレースホルダ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e-np"/>
              <a:t>マスタ テキストの書式設定</a:t>
            </a:r>
          </a:p>
        </p:txBody>
      </p:sp>
      <p:sp>
        <p:nvSpPr>
          <p:cNvPr id="5" name="日付プレースホルダ 4"/>
          <p:cNvSpPr>
            <a:spLocks noGrp="1"/>
          </p:cNvSpPr>
          <p:nvPr>
            <p:ph type="dt" sz="half" idx="10"/>
          </p:nvPr>
        </p:nvSpPr>
        <p:spPr/>
        <p:txBody>
          <a:bodyPr rtlCol="0"/>
          <a:lstStyle/>
          <a:p>
            <a:pPr rtl="0"/>
            <a:r>
              <a:rPr kumimoji="1" lang="ja-JP" altLang="en-US"/>
              <a:t>2021/7/6</a:t>
            </a:r>
          </a:p>
        </p:txBody>
      </p:sp>
      <p:sp>
        <p:nvSpPr>
          <p:cNvPr id="6" name="フッター プレースホルダ 5"/>
          <p:cNvSpPr>
            <a:spLocks noGrp="1"/>
          </p:cNvSpPr>
          <p:nvPr>
            <p:ph type="ftr" sz="quarter" idx="11"/>
          </p:nvPr>
        </p:nvSpPr>
        <p:spPr/>
        <p:txBody>
          <a:bodyPr rtlCol="0"/>
          <a:lstStyle/>
          <a:p>
            <a:pPr rtl="0"/>
            <a:endParaRPr kumimoji="1" lang="ja-JP" altLang="en-US"/>
          </a:p>
        </p:txBody>
      </p:sp>
      <p:sp>
        <p:nvSpPr>
          <p:cNvPr id="7" name="スライド番号プレースホルダ 6"/>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rtlCol="0" anchor="b"/>
          <a:lstStyle>
            <a:lvl1pPr algn="l">
              <a:defRPr sz="2000" b="1"/>
            </a:lvl1pPr>
          </a:lstStyle>
          <a:p>
            <a:pPr rtl="0"/>
            <a:r>
              <a:rPr lang="ne-np"/>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e-np"/>
              <a:t>マスタ テキストの書式設定</a:t>
            </a:r>
          </a:p>
        </p:txBody>
      </p:sp>
      <p:sp>
        <p:nvSpPr>
          <p:cNvPr id="5" name="日付プレースホルダ 4"/>
          <p:cNvSpPr>
            <a:spLocks noGrp="1"/>
          </p:cNvSpPr>
          <p:nvPr>
            <p:ph type="dt" sz="half" idx="10"/>
          </p:nvPr>
        </p:nvSpPr>
        <p:spPr/>
        <p:txBody>
          <a:bodyPr rtlCol="0"/>
          <a:lstStyle/>
          <a:p>
            <a:pPr rtl="0"/>
            <a:r>
              <a:rPr kumimoji="1" lang="ja-JP" altLang="en-US"/>
              <a:t>2021/7/6</a:t>
            </a:r>
          </a:p>
        </p:txBody>
      </p:sp>
      <p:sp>
        <p:nvSpPr>
          <p:cNvPr id="6" name="フッター プレースホルダ 5"/>
          <p:cNvSpPr>
            <a:spLocks noGrp="1"/>
          </p:cNvSpPr>
          <p:nvPr>
            <p:ph type="ftr" sz="quarter" idx="11"/>
          </p:nvPr>
        </p:nvSpPr>
        <p:spPr/>
        <p:txBody>
          <a:bodyPr rtlCol="0"/>
          <a:lstStyle/>
          <a:p>
            <a:pPr rtl="0"/>
            <a:endParaRPr kumimoji="1" lang="ja-JP" altLang="en-US"/>
          </a:p>
        </p:txBody>
      </p:sp>
      <p:sp>
        <p:nvSpPr>
          <p:cNvPr id="7" name="スライド番号プレースホルダ 6"/>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rtl="0"/>
            <a:r>
              <a:rPr lang="ne-np"/>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rtl="0"/>
            <a:r>
              <a:rPr lang="ne-np"/>
              <a:t>マスタ テキストの書式設定</a:t>
            </a:r>
          </a:p>
          <a:p>
            <a:pPr lvl="1" rtl="0"/>
            <a:r>
              <a:rPr lang="ne-np"/>
              <a:t>第 2 レベル</a:t>
            </a:r>
          </a:p>
          <a:p>
            <a:pPr lvl="2" rtl="0"/>
            <a:r>
              <a:rPr lang="ne-np"/>
              <a:t>第 3 レベル</a:t>
            </a:r>
          </a:p>
          <a:p>
            <a:pPr lvl="3" rtl="0"/>
            <a:r>
              <a:rPr lang="ne-np"/>
              <a:t>第 4 レベル</a:t>
            </a:r>
          </a:p>
          <a:p>
            <a:pPr lvl="4" rtl="0"/>
            <a:r>
              <a:rPr lang="ne-np"/>
              <a:t>第 5 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kumimoji="1" lang="ja-JP" altLang="en-US"/>
              <a:t>2021/7/6</a:t>
            </a: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94AA4217-AB25-474B-8523-140E3806D2F1}"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gif"/></Relationships>
</file>

<file path=ppt/slides/_rels/slide1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gif"/><Relationship Id="rId4" Type="http://schemas.openxmlformats.org/officeDocument/2006/relationships/image" Target="../media/image3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gif"/><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ECC8DC9F-64C0-49B9-AE59-B52478A04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2793256"/>
            <a:ext cx="3535958" cy="2651968"/>
          </a:xfrm>
          <a:prstGeom prst="rect">
            <a:avLst/>
          </a:prstGeom>
        </p:spPr>
      </p:pic>
      <p:sp>
        <p:nvSpPr>
          <p:cNvPr id="2" name="正方形/長方形 1"/>
          <p:cNvSpPr/>
          <p:nvPr/>
        </p:nvSpPr>
        <p:spPr>
          <a:xfrm>
            <a:off x="899592" y="1431941"/>
            <a:ext cx="7446467" cy="792087"/>
          </a:xfrm>
          <a:prstGeom prst="rect">
            <a:avLst/>
          </a:prstGeom>
          <a:blipFill>
            <a:blip r:embed="rId3" cstate="print"/>
            <a:tile tx="0" ty="0" sx="100000" sy="100000" flip="none" algn="tl"/>
          </a:blipFill>
          <a:ln w="19050">
            <a:solidFill>
              <a:schemeClr val="bg1">
                <a:lumMod val="50000"/>
              </a:schemeClr>
            </a:solidFill>
          </a:ln>
          <a:effectLst>
            <a:outerShdw blurRad="50800" dist="190500" dir="2700000" algn="tl" rotWithShape="0">
              <a:prstClr val="black">
                <a:alpha val="40000"/>
              </a:prstClr>
            </a:outerShdw>
          </a:effectLst>
        </p:spPr>
        <p:txBody>
          <a:bodyPr wrap="square" rtlCol="0" anchor="ctr" anchorCtr="0">
            <a:noAutofit/>
          </a:bodyPr>
          <a:lstStyle/>
          <a:p>
            <a:pPr algn="ctr" rtl="0"/>
            <a:r>
              <a:rPr lang="ne-np" sz="2800" b="1">
                <a:solidFill>
                  <a:srgbClr val="0000CC"/>
                </a:solidFill>
                <a:latin typeface="メイリオ" pitchFamily="50" charset="-128"/>
                <a:ea typeface="メイリオ" pitchFamily="50" charset="-128"/>
                <a:cs typeface="メイリオ" pitchFamily="50" charset="-128"/>
              </a:rPr>
              <a:t>सुरक्षित र स्वस्थ तरिकामा काम गर्नको लागि</a:t>
            </a:r>
            <a:endParaRPr lang="en-US" altLang="ja-JP" sz="2800" b="1" dirty="0">
              <a:solidFill>
                <a:srgbClr val="0000CC"/>
              </a:solidFill>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899592" y="1037726"/>
            <a:ext cx="6840760" cy="400110"/>
          </a:xfrm>
          <a:prstGeom prst="rect">
            <a:avLst/>
          </a:prstGeom>
          <a:noFill/>
        </p:spPr>
        <p:txBody>
          <a:bodyPr wrap="square" rtlCol="0">
            <a:spAutoFit/>
          </a:bodyPr>
          <a:lstStyle/>
          <a:p>
            <a:pPr rtl="0"/>
            <a:r>
              <a:rPr lang="ne-np" sz="20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औद्योगिक फोहोर व्यवस्थापन क्षेत्रमा काम गर्ने सम्पूर्णको लागि</a:t>
            </a:r>
          </a:p>
        </p:txBody>
      </p:sp>
      <p:pic>
        <p:nvPicPr>
          <p:cNvPr id="7" name="図 6">
            <a:extLst>
              <a:ext uri="{FF2B5EF4-FFF2-40B4-BE49-F238E27FC236}">
                <a16:creationId xmlns:a16="http://schemas.microsoft.com/office/drawing/2014/main" id="{642A8D6D-3EA4-4EC0-A4C3-1FB3FA034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3306663"/>
            <a:ext cx="4618511" cy="3290689"/>
          </a:xfrm>
          <a:prstGeom prst="rect">
            <a:avLst/>
          </a:prstGeom>
        </p:spPr>
      </p:pic>
      <p:sp>
        <p:nvSpPr>
          <p:cNvPr id="3" name="スライド番号プレースホルダー 2"/>
          <p:cNvSpPr>
            <a:spLocks noGrp="1"/>
          </p:cNvSpPr>
          <p:nvPr>
            <p:ph type="sldNum" sz="quarter" idx="12"/>
          </p:nvPr>
        </p:nvSpPr>
        <p:spPr>
          <a:xfrm>
            <a:off x="3556025" y="6414789"/>
            <a:ext cx="2133600" cy="365125"/>
          </a:xfrm>
        </p:spPr>
        <p:txBody>
          <a:bodyPr rtlCol="0"/>
          <a:lstStyle/>
          <a:p>
            <a:pPr algn="ctr" rtl="0"/>
            <a:fld id="{94AA4217-AB25-474B-8523-140E3806D2F1}" type="slidenum">
              <a:rPr kumimoji="1" lang="ja-JP" altLang="en-US" sz="1050" smtClean="0"/>
              <a:pPr algn="ctr"/>
              <a:t>1</a:t>
            </a:fld>
            <a:endParaRPr kumimoji="1" lang="ja-JP" altLang="en-US" sz="10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404812" y="205060"/>
            <a:ext cx="5607347" cy="487636"/>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ne-np" sz="1600" b="1" dirty="0">
                <a:solidFill>
                  <a:schemeClr val="bg1"/>
                </a:solidFill>
                <a:latin typeface="ＭＳ ゴシック" pitchFamily="49" charset="-128"/>
                <a:ea typeface="ＭＳ ゴシック" pitchFamily="49" charset="-128"/>
                <a:cs typeface="Arial" charset="0"/>
              </a:rPr>
              <a:t>बुँदा 4　तोकिएको कार्य प्रक्रियाको पालना गर्ने!</a:t>
            </a:r>
            <a:endParaRPr lang="ja-JP" altLang="en-US" sz="1600" b="1" dirty="0">
              <a:solidFill>
                <a:schemeClr val="bg1"/>
              </a:solidFill>
              <a:ea typeface="ＭＳ ゴシック" pitchFamily="49" charset="-128"/>
              <a:cs typeface="Arial" charset="0"/>
            </a:endParaRPr>
          </a:p>
        </p:txBody>
      </p:sp>
      <p:sp>
        <p:nvSpPr>
          <p:cNvPr id="5" name="Rectangle 10"/>
          <p:cNvSpPr>
            <a:spLocks noChangeArrowheads="1"/>
          </p:cNvSpPr>
          <p:nvPr/>
        </p:nvSpPr>
        <p:spPr bwMode="auto">
          <a:xfrm>
            <a:off x="548680" y="1784648"/>
            <a:ext cx="8271792" cy="1788368"/>
          </a:xfrm>
          <a:prstGeom prst="rect">
            <a:avLst/>
          </a:prstGeom>
          <a:solidFill>
            <a:schemeClr val="accent3">
              <a:lumMod val="20000"/>
              <a:lumOff val="80000"/>
            </a:schemeClr>
          </a:solidFill>
          <a:ln w="28575">
            <a:solidFill>
              <a:srgbClr val="0000CC"/>
            </a:solidFill>
            <a:miter lim="800000"/>
            <a:headEnd/>
            <a:tailEnd/>
          </a:ln>
          <a:effectLst/>
        </p:spPr>
        <p:txBody>
          <a:bodyPr tIns="108000" rIns="72000" bIns="72000" rtlCol="0" anchor="ctr"/>
          <a:lstStyle/>
          <a:p>
            <a:pPr marL="358775" indent="-358775" rtl="0" fontAlgn="auto">
              <a:spcBef>
                <a:spcPts val="900"/>
              </a:spcBef>
              <a:spcAft>
                <a:spcPts val="0"/>
              </a:spcAft>
              <a:defRPr/>
            </a:pPr>
            <a:r>
              <a:rPr lang="ne-np" sz="1200" dirty="0">
                <a:solidFill>
                  <a:srgbClr val="0000CC"/>
                </a:solidFill>
                <a:latin typeface="メイリオ" pitchFamily="50" charset="-128"/>
                <a:ea typeface="メイリオ" pitchFamily="50" charset="-128"/>
                <a:cs typeface="メイリオ" pitchFamily="50" charset="-128"/>
              </a:rPr>
              <a:t>◆</a:t>
            </a:r>
            <a:r>
              <a:rPr lang="ne-np" sz="1200" dirty="0">
                <a:latin typeface="メイリオ" pitchFamily="50" charset="-128"/>
                <a:ea typeface="メイリオ" pitchFamily="50" charset="-128"/>
                <a:cs typeface="メイリオ" pitchFamily="50" charset="-128"/>
              </a:rPr>
              <a:t>　तोकिएको </a:t>
            </a:r>
            <a:r>
              <a:rPr lang="ne-np" sz="1200" dirty="0">
                <a:solidFill>
                  <a:srgbClr val="C00000"/>
                </a:solidFill>
                <a:latin typeface="メイリオ" pitchFamily="50" charset="-128"/>
                <a:ea typeface="メイリオ" pitchFamily="50" charset="-128"/>
                <a:cs typeface="メイリオ" pitchFamily="50" charset="-128"/>
              </a:rPr>
              <a:t>कार्य प्रक्रिया</a:t>
            </a:r>
            <a:r>
              <a:rPr lang="ne-np" sz="1200" dirty="0">
                <a:latin typeface="メイリオ" pitchFamily="50" charset="-128"/>
                <a:ea typeface="メイリオ" pitchFamily="50" charset="-128"/>
                <a:cs typeface="メイリオ" pitchFamily="50" charset="-128"/>
              </a:rPr>
              <a:t> (कार्य मानक) पूर्ण रूपमा पालना गर्ने।</a:t>
            </a:r>
            <a:endParaRPr lang="en-US" altLang="ja-JP" sz="1200" dirty="0">
              <a:latin typeface="メイリオ" pitchFamily="50" charset="-128"/>
              <a:ea typeface="メイリオ" pitchFamily="50" charset="-128"/>
              <a:cs typeface="メイリオ" pitchFamily="50" charset="-128"/>
            </a:endParaRPr>
          </a:p>
          <a:p>
            <a:pPr marL="358775" indent="-358775" rtl="0" fontAlgn="auto">
              <a:spcBef>
                <a:spcPts val="900"/>
              </a:spcBef>
              <a:spcAft>
                <a:spcPts val="0"/>
              </a:spcAft>
              <a:defRPr/>
            </a:pPr>
            <a:r>
              <a:rPr lang="ne-np" sz="1200" dirty="0">
                <a:solidFill>
                  <a:srgbClr val="0000CC"/>
                </a:solidFill>
                <a:latin typeface="メイリオ" pitchFamily="50" charset="-128"/>
                <a:ea typeface="メイリオ" pitchFamily="50" charset="-128"/>
                <a:cs typeface="メイリオ" pitchFamily="50" charset="-128"/>
              </a:rPr>
              <a:t>◆</a:t>
            </a:r>
            <a:r>
              <a:rPr lang="ne-np" sz="1200" dirty="0">
                <a:latin typeface="メイリオ" pitchFamily="50" charset="-128"/>
                <a:ea typeface="メイリオ" pitchFamily="50" charset="-128"/>
                <a:cs typeface="メイリオ" pitchFamily="50" charset="-128"/>
              </a:rPr>
              <a:t>　कामको </a:t>
            </a:r>
            <a:r>
              <a:rPr lang="ne-np" sz="1200" dirty="0" err="1">
                <a:latin typeface="メイリオ" pitchFamily="50" charset="-128"/>
                <a:ea typeface="メイリオ" pitchFamily="50" charset="-128"/>
                <a:cs typeface="メイリオ" pitchFamily="50" charset="-128"/>
              </a:rPr>
              <a:t>म्यानुअलमा</a:t>
            </a:r>
            <a:r>
              <a:rPr lang="ne-np" sz="1200" dirty="0">
                <a:latin typeface="メイリオ" pitchFamily="50" charset="-128"/>
                <a:ea typeface="メイリオ" pitchFamily="50" charset="-128"/>
                <a:cs typeface="メイリオ" pitchFamily="50" charset="-128"/>
              </a:rPr>
              <a:t> लेखिएको कार्य प्रक्रिया</a:t>
            </a:r>
            <a:r>
              <a:rPr lang="ne-np" sz="1200" dirty="0">
                <a:solidFill>
                  <a:srgbClr val="C00000"/>
                </a:solidFill>
                <a:latin typeface="メイリオ" pitchFamily="50" charset="-128"/>
                <a:ea typeface="メイリオ" pitchFamily="50" charset="-128"/>
                <a:cs typeface="メイリオ" pitchFamily="50" charset="-128"/>
              </a:rPr>
              <a:t> पटक-पटक अभ्यास</a:t>
            </a:r>
            <a:r>
              <a:rPr lang="ne-np" sz="1200" dirty="0">
                <a:latin typeface="メイリオ" pitchFamily="50" charset="-128"/>
                <a:ea typeface="メイリオ" pitchFamily="50" charset="-128"/>
                <a:cs typeface="メイリオ" pitchFamily="50" charset="-128"/>
              </a:rPr>
              <a:t> गरी नसोचीकन पनि गर्न सक्ने हुने।</a:t>
            </a:r>
            <a:endParaRPr lang="en-US" altLang="ja-JP" sz="1200" dirty="0">
              <a:latin typeface="メイリオ" pitchFamily="50" charset="-128"/>
              <a:ea typeface="メイリオ" pitchFamily="50" charset="-128"/>
              <a:cs typeface="メイリオ" pitchFamily="50" charset="-128"/>
            </a:endParaRPr>
          </a:p>
          <a:p>
            <a:pPr marL="358775" indent="-358775" rtl="0" fontAlgn="auto">
              <a:spcBef>
                <a:spcPts val="900"/>
              </a:spcBef>
              <a:spcAft>
                <a:spcPts val="0"/>
              </a:spcAft>
              <a:defRPr/>
            </a:pPr>
            <a:r>
              <a:rPr lang="ne-np" sz="1200" dirty="0">
                <a:solidFill>
                  <a:srgbClr val="0000CC"/>
                </a:solidFill>
                <a:latin typeface="メイリオ" pitchFamily="50" charset="-128"/>
                <a:ea typeface="メイリオ" pitchFamily="50" charset="-128"/>
                <a:cs typeface="メイリオ" pitchFamily="50" charset="-128"/>
              </a:rPr>
              <a:t>◆</a:t>
            </a:r>
            <a:r>
              <a:rPr lang="ne-np" sz="1200" dirty="0">
                <a:latin typeface="メイリオ" pitchFamily="50" charset="-128"/>
                <a:ea typeface="メイリオ" pitchFamily="50" charset="-128"/>
                <a:cs typeface="メイリオ" pitchFamily="50" charset="-128"/>
              </a:rPr>
              <a:t>　सुरक्षाको लागि </a:t>
            </a:r>
            <a:r>
              <a:rPr lang="ne-np" sz="1200" dirty="0">
                <a:solidFill>
                  <a:srgbClr val="C00000"/>
                </a:solidFill>
                <a:latin typeface="メイリオ" pitchFamily="50" charset="-128"/>
                <a:ea typeface="メイリオ" pitchFamily="50" charset="-128"/>
                <a:cs typeface="メイリオ" pitchFamily="50" charset="-128"/>
              </a:rPr>
              <a:t>गर्नुपर्ने कुरा</a:t>
            </a:r>
            <a:r>
              <a:rPr lang="ne-np" sz="1200" dirty="0">
                <a:latin typeface="メイリオ" pitchFamily="50" charset="-128"/>
                <a:ea typeface="メイリオ" pitchFamily="50" charset="-128"/>
                <a:cs typeface="メイリオ" pitchFamily="50" charset="-128"/>
              </a:rPr>
              <a:t> र</a:t>
            </a:r>
            <a:r>
              <a:rPr lang="ne-np" sz="1200" dirty="0">
                <a:solidFill>
                  <a:srgbClr val="C00000"/>
                </a:solidFill>
                <a:latin typeface="メイリオ" pitchFamily="50" charset="-128"/>
                <a:ea typeface="メイリオ" pitchFamily="50" charset="-128"/>
                <a:cs typeface="メイリオ" pitchFamily="50" charset="-128"/>
              </a:rPr>
              <a:t> गर्न नहुने कुरा</a:t>
            </a:r>
            <a:r>
              <a:rPr lang="ne-np" sz="1200" dirty="0">
                <a:latin typeface="メイリオ" pitchFamily="50" charset="-128"/>
                <a:ea typeface="メイリオ" pitchFamily="50" charset="-128"/>
                <a:cs typeface="メイリオ" pitchFamily="50" charset="-128"/>
              </a:rPr>
              <a:t> राम्रोसँग बुझ्ने।</a:t>
            </a:r>
            <a:endParaRPr lang="en-US" altLang="ja-JP" sz="1200" dirty="0">
              <a:latin typeface="メイリオ" pitchFamily="50" charset="-128"/>
              <a:ea typeface="メイリオ" pitchFamily="50" charset="-128"/>
              <a:cs typeface="メイリオ" pitchFamily="50" charset="-128"/>
            </a:endParaRPr>
          </a:p>
          <a:p>
            <a:pPr marL="358775" indent="-358775" rtl="0" fontAlgn="auto">
              <a:spcBef>
                <a:spcPts val="900"/>
              </a:spcBef>
              <a:spcAft>
                <a:spcPts val="0"/>
              </a:spcAft>
              <a:defRPr/>
            </a:pPr>
            <a:r>
              <a:rPr lang="ne-np" sz="1200" dirty="0">
                <a:solidFill>
                  <a:srgbClr val="0000CC"/>
                </a:solidFill>
                <a:latin typeface="メイリオ" pitchFamily="50" charset="-128"/>
                <a:ea typeface="メイリオ" pitchFamily="50" charset="-128"/>
                <a:cs typeface="メイリオ" pitchFamily="50" charset="-128"/>
              </a:rPr>
              <a:t>◆</a:t>
            </a:r>
            <a:r>
              <a:rPr lang="ne-np" sz="1200" dirty="0">
                <a:latin typeface="メイリオ" pitchFamily="50" charset="-128"/>
                <a:ea typeface="メイリオ" pitchFamily="50" charset="-128"/>
                <a:cs typeface="メイリオ" pitchFamily="50" charset="-128"/>
              </a:rPr>
              <a:t>　</a:t>
            </a:r>
            <a:r>
              <a:rPr lang="ne-np" sz="1200" spc="-50" dirty="0">
                <a:latin typeface="メイリオ" pitchFamily="50" charset="-128"/>
                <a:ea typeface="メイリオ" pitchFamily="50" charset="-128"/>
                <a:cs typeface="メイリオ" pitchFamily="50" charset="-128"/>
              </a:rPr>
              <a:t>कार्य प्रक्रिया</a:t>
            </a:r>
            <a:r>
              <a:rPr lang="ne-np" sz="1200" spc="-50" dirty="0">
                <a:solidFill>
                  <a:srgbClr val="C00000"/>
                </a:solidFill>
                <a:latin typeface="メイリオ" pitchFamily="50" charset="-128"/>
                <a:ea typeface="メイリオ" pitchFamily="50" charset="-128"/>
                <a:cs typeface="メイリオ" pitchFamily="50" charset="-128"/>
              </a:rPr>
              <a:t> नबुझेको बेला</a:t>
            </a:r>
            <a:r>
              <a:rPr lang="ne-np" sz="1200" spc="-50" dirty="0">
                <a:latin typeface="メイリオ" pitchFamily="50" charset="-128"/>
                <a:ea typeface="メイリオ" pitchFamily="50" charset="-128"/>
                <a:cs typeface="メイリオ" pitchFamily="50" charset="-128"/>
              </a:rPr>
              <a:t> त्यसलाई </a:t>
            </a:r>
            <a:r>
              <a:rPr lang="ne-np" sz="1200" spc="-50" dirty="0" err="1">
                <a:latin typeface="メイリオ" pitchFamily="50" charset="-128"/>
                <a:ea typeface="メイリオ" pitchFamily="50" charset="-128"/>
                <a:cs typeface="メイリオ" pitchFamily="50" charset="-128"/>
              </a:rPr>
              <a:t>त्यतीकै</a:t>
            </a:r>
            <a:r>
              <a:rPr lang="ne-np" sz="1200" spc="-50" dirty="0">
                <a:latin typeface="メイリオ" pitchFamily="50" charset="-128"/>
                <a:ea typeface="メイリオ" pitchFamily="50" charset="-128"/>
                <a:cs typeface="メイリオ" pitchFamily="50" charset="-128"/>
              </a:rPr>
              <a:t> नछोडीकन जिम्मेवार व्यक्तिसँग निश्चय गर्ने।</a:t>
            </a:r>
            <a:endParaRPr lang="en-US" altLang="ja-JP" sz="1200" spc="-50" dirty="0">
              <a:latin typeface="メイリオ" pitchFamily="50" charset="-128"/>
              <a:ea typeface="メイリオ" pitchFamily="50" charset="-128"/>
              <a:cs typeface="メイリオ" pitchFamily="50" charset="-128"/>
            </a:endParaRPr>
          </a:p>
          <a:p>
            <a:pPr marL="358775" indent="-358775" rtl="0" fontAlgn="auto">
              <a:spcBef>
                <a:spcPts val="900"/>
              </a:spcBef>
              <a:spcAft>
                <a:spcPts val="0"/>
              </a:spcAft>
              <a:defRPr/>
            </a:pPr>
            <a:r>
              <a:rPr lang="ne-np" sz="1200" dirty="0">
                <a:solidFill>
                  <a:srgbClr val="0000CC"/>
                </a:solidFill>
                <a:latin typeface="メイリオ" pitchFamily="50" charset="-128"/>
                <a:ea typeface="メイリオ" pitchFamily="50" charset="-128"/>
                <a:cs typeface="メイリオ" pitchFamily="50" charset="-128"/>
              </a:rPr>
              <a:t>◆</a:t>
            </a:r>
            <a:r>
              <a:rPr lang="ne-np" sz="1200" dirty="0">
                <a:latin typeface="メイリオ" pitchFamily="50" charset="-128"/>
                <a:ea typeface="メイリオ" pitchFamily="50" charset="-128"/>
                <a:cs typeface="メイリオ" pitchFamily="50" charset="-128"/>
              </a:rPr>
              <a:t>　</a:t>
            </a:r>
            <a:r>
              <a:rPr lang="ne-np" sz="1200" dirty="0">
                <a:solidFill>
                  <a:srgbClr val="C00000"/>
                </a:solidFill>
                <a:latin typeface="メイリオ" pitchFamily="50" charset="-128"/>
                <a:ea typeface="メイリオ" pitchFamily="50" charset="-128"/>
                <a:cs typeface="メイリオ" pitchFamily="50" charset="-128"/>
              </a:rPr>
              <a:t>बानी परेको कारण हुने चोट</a:t>
            </a:r>
            <a:r>
              <a:rPr lang="ne-np" sz="1200" dirty="0">
                <a:latin typeface="メイリオ" pitchFamily="50" charset="-128"/>
                <a:ea typeface="メイリオ" pitchFamily="50" charset="-128"/>
                <a:cs typeface="メイリオ" pitchFamily="50" charset="-128"/>
              </a:rPr>
              <a:t> मा ध्यान दिई लापर्बाह भएर वा </a:t>
            </a:r>
            <a:r>
              <a:rPr lang="ne-np" sz="1200" dirty="0" err="1">
                <a:latin typeface="メイリオ" pitchFamily="50" charset="-128"/>
                <a:ea typeface="メイリオ" pitchFamily="50" charset="-128"/>
                <a:cs typeface="メイリオ" pitchFamily="50" charset="-128"/>
              </a:rPr>
              <a:t>जवरजस्ती</a:t>
            </a:r>
            <a:r>
              <a:rPr lang="ne-np" sz="1200" dirty="0">
                <a:latin typeface="メイリオ" pitchFamily="50" charset="-128"/>
                <a:ea typeface="メイリオ" pitchFamily="50" charset="-128"/>
                <a:cs typeface="メイリオ" pitchFamily="50" charset="-128"/>
              </a:rPr>
              <a:t> काम नगर्ने।</a:t>
            </a:r>
            <a:endParaRPr lang="en-US" altLang="ja-JP" sz="1200" dirty="0">
              <a:latin typeface="メイリオ" pitchFamily="50" charset="-128"/>
              <a:ea typeface="メイリオ" pitchFamily="50" charset="-128"/>
              <a:cs typeface="メイリオ" pitchFamily="50" charset="-128"/>
            </a:endParaRPr>
          </a:p>
        </p:txBody>
      </p:sp>
      <p:sp>
        <p:nvSpPr>
          <p:cNvPr id="6" name="テキスト ボックス 5"/>
          <p:cNvSpPr txBox="1"/>
          <p:nvPr/>
        </p:nvSpPr>
        <p:spPr>
          <a:xfrm>
            <a:off x="468313" y="764704"/>
            <a:ext cx="8064127" cy="984885"/>
          </a:xfrm>
          <a:prstGeom prst="rect">
            <a:avLst/>
          </a:prstGeom>
          <a:noFill/>
        </p:spPr>
        <p:txBody>
          <a:bodyPr wrap="square" rtlCol="0">
            <a:spAutoFit/>
          </a:bodyPr>
          <a:lstStyle/>
          <a:p>
            <a:pPr rtl="0" fontAlgn="auto">
              <a:spcBef>
                <a:spcPts val="600"/>
              </a:spcBef>
              <a:spcAft>
                <a:spcPts val="0"/>
              </a:spcAft>
              <a:defRPr/>
            </a:pPr>
            <a:r>
              <a:rPr lang="ne-np" sz="1200">
                <a:latin typeface="メイリオ" panose="020B0604030504040204" pitchFamily="50" charset="-128"/>
                <a:ea typeface="メイリオ" panose="020B0604030504040204" pitchFamily="50" charset="-128"/>
                <a:cs typeface="メイリオ" panose="020B0604030504040204" pitchFamily="50" charset="-128"/>
              </a:rPr>
              <a:t>○ कार्यस्थलमा नसोचेको खतराहरू धेरै हुन्छन्।　</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rtl="0" fontAlgn="auto">
              <a:spcBef>
                <a:spcPts val="600"/>
              </a:spcBef>
              <a:spcAft>
                <a:spcPts val="0"/>
              </a:spcAft>
              <a:defRPr/>
            </a:pPr>
            <a:r>
              <a:rPr lang="ne-np" sz="1200">
                <a:latin typeface="メイリオ" panose="020B0604030504040204" pitchFamily="50" charset="-128"/>
                <a:ea typeface="メイリオ" panose="020B0604030504040204" pitchFamily="50" charset="-128"/>
                <a:cs typeface="メイリオ" panose="020B0604030504040204" pitchFamily="50" charset="-128"/>
              </a:rPr>
              <a:t>○ कार्यस्थलमा तोकिएका कार्य प्रक्रियाहरू भनेको सुरक्षापूर्वक, स्वच्छतापूर्वक र कार्यकुशलतापूर्वक काम गर्नको लागि बनाइएका नियमहरू हुन्।</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rtl="0" fontAlgn="auto">
              <a:spcBef>
                <a:spcPts val="600"/>
              </a:spcBef>
              <a:spcAft>
                <a:spcPts val="0"/>
              </a:spcAft>
              <a:defRPr/>
            </a:pPr>
            <a:r>
              <a:rPr lang="ne-np" sz="1200">
                <a:latin typeface="メイリオ" panose="020B0604030504040204" pitchFamily="50" charset="-128"/>
                <a:ea typeface="メイリオ" panose="020B0604030504040204" pitchFamily="50" charset="-128"/>
                <a:cs typeface="メイリオ" panose="020B0604030504040204" pitchFamily="50" charset="-128"/>
              </a:rPr>
              <a:t>○ कार्य प्रक्रियाको पालना गरी आफ्नो रक्षा गरौं।</a:t>
            </a:r>
          </a:p>
        </p:txBody>
      </p:sp>
      <p:grpSp>
        <p:nvGrpSpPr>
          <p:cNvPr id="7" name="グループ化 6"/>
          <p:cNvGrpSpPr/>
          <p:nvPr/>
        </p:nvGrpSpPr>
        <p:grpSpPr>
          <a:xfrm>
            <a:off x="7562628" y="1412776"/>
            <a:ext cx="1250717" cy="1607402"/>
            <a:chOff x="923973" y="4896811"/>
            <a:chExt cx="1023984" cy="1369700"/>
          </a:xfrm>
        </p:grpSpPr>
        <p:pic>
          <p:nvPicPr>
            <p:cNvPr id="8" name="Picture 2" descr="C:\Users\User07.PC007\AppData\Local\Microsoft\Windows\Temporary Internet Files\Content.IE5\4NMNC06D\gatag-0000256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908723">
              <a:off x="938070" y="4896811"/>
              <a:ext cx="1009887" cy="136970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rot="20973691">
              <a:off x="923973" y="5345887"/>
              <a:ext cx="974877" cy="393394"/>
            </a:xfrm>
            <a:prstGeom prst="rect">
              <a:avLst/>
            </a:prstGeom>
            <a:noFill/>
          </p:spPr>
          <p:txBody>
            <a:bodyPr wrap="square" rtlCol="0">
              <a:spAutoFit/>
            </a:bodyPr>
            <a:lstStyle/>
            <a:p>
              <a:pPr algn="ctr" rtl="0"/>
              <a:r>
                <a:rPr lang="ne-np" sz="1200" dirty="0">
                  <a:solidFill>
                    <a:srgbClr val="C00000"/>
                  </a:solidFill>
                </a:rPr>
                <a:t>कामको कार्यविधि पत्र</a:t>
              </a:r>
            </a:p>
          </p:txBody>
        </p:sp>
      </p:grpSp>
      <p:sp>
        <p:nvSpPr>
          <p:cNvPr id="10" name="テキスト ボックス 9"/>
          <p:cNvSpPr txBox="1"/>
          <p:nvPr/>
        </p:nvSpPr>
        <p:spPr>
          <a:xfrm>
            <a:off x="560736" y="3677830"/>
            <a:ext cx="8400707" cy="2508379"/>
          </a:xfrm>
          <a:prstGeom prst="rect">
            <a:avLst/>
          </a:prstGeom>
          <a:noFill/>
        </p:spPr>
        <p:txBody>
          <a:bodyPr wrap="square" rtlCol="0">
            <a:spAutoFit/>
          </a:bodyPr>
          <a:lstStyle/>
          <a:p>
            <a:pPr algn="just" rtl="0"/>
            <a:r>
              <a:rPr lang="ne-np" sz="120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【वर्गीकरण कार्यको उदाहरण】</a:t>
            </a:r>
          </a:p>
          <a:p>
            <a:pPr marL="182563" indent="-182563" algn="just" rtl="0">
              <a:spcBef>
                <a:spcPts val="600"/>
              </a:spcBef>
            </a:pPr>
            <a:r>
              <a:rPr lang="ne-np" sz="1200">
                <a:solidFill>
                  <a:srgbClr val="C00000"/>
                </a:solidFill>
                <a:latin typeface="メイリオ" panose="020B0604030504040204" pitchFamily="50" charset="-128"/>
                <a:ea typeface="メイリオ" panose="020B0604030504040204" pitchFamily="50" charset="-128"/>
              </a:rPr>
              <a:t>■ </a:t>
            </a:r>
            <a:r>
              <a:rPr lang="ne-np" sz="1200">
                <a:latin typeface="メイリオ" panose="020B0604030504040204" pitchFamily="50" charset="-128"/>
                <a:ea typeface="メイリオ" panose="020B0604030504040204" pitchFamily="50" charset="-128"/>
              </a:rPr>
              <a:t>वर्गीकरण गर्दा स्प्रे क्यान र ग्याँस कार्ट्रिज जस्ता खतरनाक वस्तुहरू, सिल गरिएका वस्तुहरू, अज्ञात वस्तुहरू आदि हटाउनुका साथै आपूर्तिकर्ताको पहिचान गर्न सक्ने खण्डमा फिर्ता गर्ने र पहिचान गर्न नसक्ने खण्डमा, तोकिएको कम्पनीलाई जिम्मा दिने।</a:t>
            </a:r>
            <a:endParaRPr lang="ja-JP" altLang="ja-JP" sz="1200" dirty="0">
              <a:latin typeface="メイリオ" panose="020B0604030504040204" pitchFamily="50" charset="-128"/>
              <a:ea typeface="メイリオ" panose="020B0604030504040204" pitchFamily="50" charset="-128"/>
            </a:endParaRPr>
          </a:p>
          <a:p>
            <a:pPr marL="182563" indent="-182563" algn="just" rtl="0">
              <a:spcBef>
                <a:spcPts val="600"/>
              </a:spcBef>
            </a:pPr>
            <a:r>
              <a:rPr lang="ne-np" sz="1200">
                <a:solidFill>
                  <a:srgbClr val="C00000"/>
                </a:solidFill>
                <a:latin typeface="メイリオ" panose="020B0604030504040204" pitchFamily="50" charset="-128"/>
                <a:ea typeface="メイリオ" panose="020B0604030504040204" pitchFamily="50" charset="-128"/>
              </a:rPr>
              <a:t>■ </a:t>
            </a:r>
            <a:r>
              <a:rPr lang="ne-np" sz="1200">
                <a:latin typeface="メイリオ" panose="020B0604030504040204" pitchFamily="50" charset="-128"/>
                <a:ea typeface="メイリオ" panose="020B0604030504040204" pitchFamily="50" charset="-128"/>
              </a:rPr>
              <a:t>कर्मचारीहरूले सामान प्राप्त गर्ने यार्ड आदिमा वर्गीकरणको काम गर्ने बेला फोर्कलिफ्ट, ढुवानी सवारी साधन जस्ता सवारी साधनहरूसँग ठोकिनबाट रोक्नको लागि, कार्य इलाका र सवारी साधन चलाउने इलाका छुट्ट्याउने, सवारी साधनको लागि मार्गदर्शकको व्यवस्था गर्ने जस्ता उपायहरू अपनाउने।</a:t>
            </a:r>
            <a:endParaRPr lang="ja-JP" altLang="ja-JP" sz="1200" dirty="0">
              <a:latin typeface="メイリオ" panose="020B0604030504040204" pitchFamily="50" charset="-128"/>
              <a:ea typeface="メイリオ" panose="020B0604030504040204" pitchFamily="50" charset="-128"/>
            </a:endParaRPr>
          </a:p>
          <a:p>
            <a:pPr marL="182563" indent="-182563" algn="just" rtl="0">
              <a:spcBef>
                <a:spcPts val="600"/>
              </a:spcBef>
            </a:pPr>
            <a:r>
              <a:rPr lang="ne-np" sz="1200">
                <a:solidFill>
                  <a:srgbClr val="C00000"/>
                </a:solidFill>
                <a:latin typeface="メイリオ" panose="020B0604030504040204" pitchFamily="50" charset="-128"/>
                <a:ea typeface="メイリオ" panose="020B0604030504040204" pitchFamily="50" charset="-128"/>
              </a:rPr>
              <a:t>■ </a:t>
            </a:r>
            <a:r>
              <a:rPr lang="ne-np" sz="1200">
                <a:latin typeface="メイリオ" panose="020B0604030504040204" pitchFamily="50" charset="-128"/>
                <a:ea typeface="メイリオ" panose="020B0604030504040204" pitchFamily="50" charset="-128"/>
              </a:rPr>
              <a:t>आवश्यकता अनुसार सुरक्षा टोपी, सुरक्षा चस्मा, डस्ट मास्क, सुरक्षा जुत्ता, छालाको पन्जा जस्ता सुरक्षा उपकरणहरू लगाउने।</a:t>
            </a:r>
            <a:endParaRPr lang="ja-JP" altLang="ja-JP" sz="1200" dirty="0">
              <a:latin typeface="メイリオ" panose="020B0604030504040204" pitchFamily="50" charset="-128"/>
              <a:ea typeface="メイリオ" panose="020B0604030504040204" pitchFamily="50" charset="-128"/>
            </a:endParaRPr>
          </a:p>
          <a:p>
            <a:pPr marL="182563" indent="-182563" algn="just" rtl="0">
              <a:spcBef>
                <a:spcPts val="600"/>
              </a:spcBef>
            </a:pPr>
            <a:r>
              <a:rPr lang="ne-np" sz="1200">
                <a:solidFill>
                  <a:srgbClr val="C00000"/>
                </a:solidFill>
                <a:latin typeface="メイリオ" panose="020B0604030504040204" pitchFamily="50" charset="-128"/>
                <a:ea typeface="メイリオ" panose="020B0604030504040204" pitchFamily="50" charset="-128"/>
              </a:rPr>
              <a:t>■ </a:t>
            </a:r>
            <a:r>
              <a:rPr lang="ne-np" sz="1200">
                <a:latin typeface="メイリオ" panose="020B0604030504040204" pitchFamily="50" charset="-128"/>
                <a:ea typeface="メイリオ" panose="020B0604030504040204" pitchFamily="50" charset="-128"/>
              </a:rPr>
              <a:t>धुलो उड्न सक्ने अवस्थामा पानी छरेर, धुलो नउड्ने गरी जमिन भिजाउने।</a:t>
            </a:r>
          </a:p>
          <a:p>
            <a:pPr marL="182563" indent="-182563" algn="just" rtl="0">
              <a:spcBef>
                <a:spcPts val="600"/>
              </a:spcBef>
            </a:pPr>
            <a:r>
              <a:rPr lang="ne-np" sz="1200">
                <a:solidFill>
                  <a:srgbClr val="C00000"/>
                </a:solidFill>
                <a:latin typeface="メイリオ" panose="020B0604030504040204" pitchFamily="50" charset="-128"/>
                <a:ea typeface="メイリオ" panose="020B0604030504040204" pitchFamily="50" charset="-128"/>
              </a:rPr>
              <a:t>■ </a:t>
            </a:r>
            <a:r>
              <a:rPr lang="ne-np" sz="1200" spc="-20">
                <a:latin typeface="メイリオ" panose="020B0604030504040204" pitchFamily="50" charset="-128"/>
                <a:ea typeface="メイリオ" panose="020B0604030504040204" pitchFamily="50" charset="-128"/>
              </a:rPr>
              <a:t>मानव शक्तिले गह्रुँगो वस्तुहरूको वर्गीकरण आदि गर्ने अवस्थामा, तोकिएको तौल भन्दा हलुका सामान मात्र वर्गीकरण आदि गर्ने र तल्लो कम्मर आदिमा भार नपर्ने गरी काम गर्ने। साथै बहुसङ्ख्य कर्मचारीहरू सँगै काम गर्ने बेला कार्य निर्देशक तोकेर निर्देशकले दिएको निर्देशनको पालना गर्ने।</a:t>
            </a:r>
            <a:endParaRPr kumimoji="1" lang="ja-JP" altLang="en-US" sz="1200" spc="-2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3491880" y="6453336"/>
            <a:ext cx="2133600" cy="365125"/>
          </a:xfrm>
        </p:spPr>
        <p:txBody>
          <a:bodyPr rtlCol="0"/>
          <a:lstStyle/>
          <a:p>
            <a:pPr algn="ctr" rtl="0"/>
            <a:fld id="{94AA4217-AB25-474B-8523-140E3806D2F1}" type="slidenum">
              <a:rPr kumimoji="1" lang="ja-JP" altLang="en-US" sz="1050" smtClean="0"/>
              <a:pPr algn="ctr"/>
              <a:t>10</a:t>
            </a:fld>
            <a:endParaRPr kumimoji="1" lang="ja-JP" altLang="en-US" sz="10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a:spLocks noChangeArrowheads="1"/>
          </p:cNvSpPr>
          <p:nvPr/>
        </p:nvSpPr>
        <p:spPr bwMode="auto">
          <a:xfrm>
            <a:off x="404813" y="116632"/>
            <a:ext cx="5976938" cy="487065"/>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ne-np" sz="1600" b="1">
                <a:solidFill>
                  <a:schemeClr val="bg1"/>
                </a:solidFill>
                <a:latin typeface="ＭＳ ゴシック" pitchFamily="49" charset="-128"/>
                <a:ea typeface="ＭＳ ゴシック" pitchFamily="49" charset="-128"/>
                <a:cs typeface="Arial" charset="0"/>
              </a:rPr>
              <a:t>बुँदा 5　4S र 5S को कार्यान्वयनद्वारा सुरक्षा स्तरलाई बढाउने!</a:t>
            </a:r>
            <a:endParaRPr lang="ja-JP" altLang="en-US" sz="1600" b="1" dirty="0">
              <a:solidFill>
                <a:schemeClr val="bg1"/>
              </a:solidFill>
              <a:ea typeface="ＭＳ ゴシック" pitchFamily="49" charset="-128"/>
              <a:cs typeface="Arial" charset="0"/>
            </a:endParaRPr>
          </a:p>
        </p:txBody>
      </p:sp>
      <p:graphicFrame>
        <p:nvGraphicFramePr>
          <p:cNvPr id="31" name="表 30">
            <a:extLst>
              <a:ext uri="{FF2B5EF4-FFF2-40B4-BE49-F238E27FC236}">
                <a16:creationId xmlns:a16="http://schemas.microsoft.com/office/drawing/2014/main" id="{8C8CDC7E-BDEB-4112-AF57-7D879CBC47F7}"/>
              </a:ext>
            </a:extLst>
          </p:cNvPr>
          <p:cNvGraphicFramePr>
            <a:graphicFrameLocks noGrp="1"/>
          </p:cNvGraphicFramePr>
          <p:nvPr>
            <p:extLst>
              <p:ext uri="{D42A27DB-BD31-4B8C-83A1-F6EECF244321}">
                <p14:modId xmlns:p14="http://schemas.microsoft.com/office/powerpoint/2010/main" val="4142403101"/>
              </p:ext>
            </p:extLst>
          </p:nvPr>
        </p:nvGraphicFramePr>
        <p:xfrm>
          <a:off x="476250" y="764705"/>
          <a:ext cx="8416230" cy="5616623"/>
        </p:xfrm>
        <a:graphic>
          <a:graphicData uri="http://schemas.openxmlformats.org/drawingml/2006/table">
            <a:tbl>
              <a:tblPr/>
              <a:tblGrid>
                <a:gridCol w="2079526">
                  <a:extLst>
                    <a:ext uri="{9D8B030D-6E8A-4147-A177-3AD203B41FA5}">
                      <a16:colId xmlns:a16="http://schemas.microsoft.com/office/drawing/2014/main" val="20000"/>
                    </a:ext>
                  </a:extLst>
                </a:gridCol>
                <a:gridCol w="6336704">
                  <a:extLst>
                    <a:ext uri="{9D8B030D-6E8A-4147-A177-3AD203B41FA5}">
                      <a16:colId xmlns:a16="http://schemas.microsoft.com/office/drawing/2014/main" val="20001"/>
                    </a:ext>
                  </a:extLst>
                </a:gridCol>
              </a:tblGrid>
              <a:tr h="11188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ne-np" sz="12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【वर्गीकरण (</a:t>
                      </a:r>
                      <a:r>
                        <a:rPr lang="ne-np" sz="1200" b="0" i="0" u="none" strike="noStrike" cap="none" normalizeH="0" dirty="0" err="1">
                          <a:ln>
                            <a:noFill/>
                          </a:ln>
                          <a:solidFill>
                            <a:srgbClr val="C00000"/>
                          </a:solidFill>
                          <a:effectLst/>
                          <a:latin typeface="メイリオ" pitchFamily="50" charset="-128"/>
                          <a:ea typeface="メイリオ" pitchFamily="50" charset="-128"/>
                          <a:cs typeface="メイリオ" pitchFamily="50" charset="-128"/>
                        </a:rPr>
                        <a:t>Seiri</a:t>
                      </a:r>
                      <a:r>
                        <a:rPr lang="ne-np" sz="12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ts val="600"/>
                        </a:spcBef>
                        <a:spcAft>
                          <a:spcPct val="0"/>
                        </a:spcAft>
                        <a:buClrTx/>
                        <a:buSzTx/>
                        <a:buFontTx/>
                        <a:buNone/>
                        <a:tabLst/>
                      </a:pPr>
                      <a:r>
                        <a:rPr lang="ne-np" sz="1200" b="0" i="0" u="none" strike="noStrike" cap="none" normalizeH="0">
                          <a:ln>
                            <a:noFill/>
                          </a:ln>
                          <a:solidFill>
                            <a:schemeClr val="tx1"/>
                          </a:solidFill>
                          <a:effectLst/>
                          <a:latin typeface="メイリオ" pitchFamily="50" charset="-128"/>
                          <a:ea typeface="メイリオ" pitchFamily="50" charset="-128"/>
                          <a:cs typeface="メイリオ" pitchFamily="50" charset="-128"/>
                        </a:rPr>
                        <a:t>　</a:t>
                      </a:r>
                      <a:r>
                        <a:rPr lang="ne-np" sz="1200" b="1" i="0" u="none" strike="noStrike" cap="none" normalizeH="0">
                          <a:ln>
                            <a:noFill/>
                          </a:ln>
                          <a:solidFill>
                            <a:schemeClr val="tx1"/>
                          </a:solidFill>
                          <a:effectLst/>
                          <a:latin typeface="メイリオ" pitchFamily="50" charset="-128"/>
                          <a:ea typeface="メイリオ" pitchFamily="50" charset="-128"/>
                          <a:cs typeface="メイリオ" pitchFamily="50" charset="-128"/>
                        </a:rPr>
                        <a:t>चाहिने चीज र नचाहिने चीज छुट्ट्याई, नचाहिने चीज फाल्ने।</a:t>
                      </a:r>
                      <a:endParaRPr kumimoji="0" lang="en-US" altLang="ja-JP" sz="12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p>
                      <a:pPr marL="92075" marR="0" lvl="0" indent="-92075" algn="l" defTabSz="914400" rtl="0" eaLnBrk="1" fontAlgn="base" latinLnBrk="0" hangingPunct="1">
                        <a:lnSpc>
                          <a:spcPct val="125000"/>
                        </a:lnSpc>
                        <a:spcBef>
                          <a:spcPct val="0"/>
                        </a:spcBef>
                        <a:spcAft>
                          <a:spcPct val="0"/>
                        </a:spcAft>
                        <a:buClrTx/>
                        <a:buSzTx/>
                        <a:buFontTx/>
                        <a:buNone/>
                        <a:tabLst/>
                      </a:pPr>
                      <a:r>
                        <a:rPr lang="ne-np" sz="1100" b="0" i="0" u="none" strike="noStrike" cap="none" normalizeH="0">
                          <a:ln>
                            <a:noFill/>
                          </a:ln>
                          <a:solidFill>
                            <a:schemeClr val="tx1"/>
                          </a:solidFill>
                          <a:effectLst/>
                          <a:latin typeface="メイリオ" pitchFamily="50" charset="-128"/>
                          <a:ea typeface="メイリオ" pitchFamily="50" charset="-128"/>
                          <a:cs typeface="メイリオ" pitchFamily="50" charset="-128"/>
                        </a:rPr>
                        <a:t>(नचाहिने चीज राख्यो भने ठेस लागेर लडिन्छ र कामको प्रवाहमा पनि बाधा पुग्छ।)</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188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ne-np" sz="12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【क्रममा मिलाएर राख्ने (</a:t>
                      </a:r>
                      <a:r>
                        <a:rPr lang="ne-np" sz="1200" b="0" i="0" u="none" strike="noStrike" cap="none" normalizeH="0" dirty="0" err="1">
                          <a:ln>
                            <a:noFill/>
                          </a:ln>
                          <a:solidFill>
                            <a:srgbClr val="C00000"/>
                          </a:solidFill>
                          <a:effectLst/>
                          <a:latin typeface="メイリオ" pitchFamily="50" charset="-128"/>
                          <a:ea typeface="メイリオ" pitchFamily="50" charset="-128"/>
                          <a:cs typeface="メイリオ" pitchFamily="50" charset="-128"/>
                        </a:rPr>
                        <a:t>Seiton</a:t>
                      </a:r>
                      <a:r>
                        <a:rPr lang="ne-np" sz="12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ts val="600"/>
                        </a:spcBef>
                        <a:spcAft>
                          <a:spcPct val="0"/>
                        </a:spcAft>
                        <a:buClrTx/>
                        <a:buSzTx/>
                        <a:buFontTx/>
                        <a:buNone/>
                        <a:tabLst/>
                      </a:pPr>
                      <a:r>
                        <a:rPr lang="ne-np" sz="1200" b="1" i="0" u="none" strike="noStrike" cap="none" normalizeH="0" dirty="0">
                          <a:ln>
                            <a:noFill/>
                          </a:ln>
                          <a:solidFill>
                            <a:schemeClr val="tx1"/>
                          </a:solidFill>
                          <a:effectLst/>
                          <a:latin typeface="メイリオ" pitchFamily="50" charset="-128"/>
                          <a:ea typeface="メイリオ" pitchFamily="50" charset="-128"/>
                          <a:cs typeface="メイリオ" pitchFamily="50" charset="-128"/>
                        </a:rPr>
                        <a:t>　सजिलै प्रयोग गर्न सक्ने गरी चाहिने चीजलाई सजिलै भेटिने ठाउँमा राख्ने।</a:t>
                      </a:r>
                      <a:endParaRPr kumimoji="0" lang="en-US" altLang="ja-JP" sz="12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p>
                      <a:pPr marL="92075" marR="0" lvl="0" indent="-92075" algn="l" defTabSz="914400" rtl="0" eaLnBrk="1" fontAlgn="base" latinLnBrk="0" hangingPunct="1">
                        <a:lnSpc>
                          <a:spcPct val="125000"/>
                        </a:lnSpc>
                        <a:spcBef>
                          <a:spcPts val="600"/>
                        </a:spcBef>
                        <a:spcAft>
                          <a:spcPct val="0"/>
                        </a:spcAft>
                        <a:buClrTx/>
                        <a:buSzTx/>
                        <a:buFontTx/>
                        <a:buNone/>
                        <a:tabLst/>
                      </a:pPr>
                      <a:r>
                        <a:rPr lang="ne-np" sz="1100" b="0" i="0" u="none" strike="noStrike" cap="none" normalizeH="0" dirty="0">
                          <a:ln>
                            <a:noFill/>
                          </a:ln>
                          <a:solidFill>
                            <a:schemeClr val="tx1"/>
                          </a:solidFill>
                          <a:effectLst/>
                          <a:latin typeface="メイリオ" pitchFamily="50" charset="-128"/>
                          <a:ea typeface="メイリオ" pitchFamily="50" charset="-128"/>
                          <a:cs typeface="メイリオ" pitchFamily="50" charset="-128"/>
                        </a:rPr>
                        <a:t>(चाहिने चीज खोज्नुपर्ने भयो भने कार्यदक्षता घट्छ। क्रममा मिलाएर राखिएको स्थितिको फोटो खिचेर राख्यो भने मिलाएर राखेको क्रम सजिलै बुझ्न सकिन्छ।)</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188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ne-np" sz="12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a:t>
                      </a:r>
                      <a:r>
                        <a:rPr lang="ne-NP" sz="12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सफा स्थितिलाई कायम राख्ने (</a:t>
                      </a:r>
                      <a:r>
                        <a:rPr lang="en-GB" sz="1200" b="0" i="0" u="none" strike="noStrike" cap="none" normalizeH="0" dirty="0" err="1">
                          <a:ln>
                            <a:noFill/>
                          </a:ln>
                          <a:solidFill>
                            <a:srgbClr val="C00000"/>
                          </a:solidFill>
                          <a:effectLst/>
                          <a:latin typeface="メイリオ" pitchFamily="50" charset="-128"/>
                          <a:ea typeface="メイリオ" pitchFamily="50" charset="-128"/>
                          <a:cs typeface="メイリオ" pitchFamily="50" charset="-128"/>
                        </a:rPr>
                        <a:t>Seiketsu</a:t>
                      </a:r>
                      <a:r>
                        <a:rPr lang="en-GB" sz="12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a:t>
                      </a:r>
                      <a:r>
                        <a:rPr lang="ne-np" sz="12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a:t>
                      </a:r>
                      <a:r>
                        <a:rPr lang="ne-np" sz="1200" b="0" i="0" u="none" strike="noStrike" cap="none" normalizeH="0" dirty="0">
                          <a:ln>
                            <a:noFill/>
                          </a:ln>
                          <a:solidFill>
                            <a:srgbClr val="FF0000"/>
                          </a:solidFill>
                          <a:effectLst/>
                          <a:latin typeface="メイリオ" pitchFamily="50" charset="-128"/>
                          <a:ea typeface="メイリオ" pitchFamily="50" charset="-128"/>
                          <a:cs typeface="メイリオ" pitchFamily="50" charset="-128"/>
                        </a:rPr>
                        <a:t>　</a:t>
                      </a:r>
                      <a:endParaRPr kumimoji="0" lang="ja-JP" altLang="en-US" sz="12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ts val="600"/>
                        </a:spcBef>
                        <a:spcAft>
                          <a:spcPct val="0"/>
                        </a:spcAft>
                        <a:buClrTx/>
                        <a:buSzTx/>
                        <a:buFontTx/>
                        <a:buNone/>
                        <a:tabLst/>
                      </a:pPr>
                      <a:r>
                        <a:rPr lang="ne-np" sz="1200" b="1" i="0" u="none" strike="noStrike" cap="none" normalizeH="0">
                          <a:ln>
                            <a:noFill/>
                          </a:ln>
                          <a:solidFill>
                            <a:schemeClr val="tx1"/>
                          </a:solidFill>
                          <a:effectLst/>
                          <a:latin typeface="メイリオ" pitchFamily="50" charset="-128"/>
                          <a:ea typeface="メイリオ" pitchFamily="50" charset="-128"/>
                          <a:cs typeface="メイリオ" pitchFamily="50" charset="-128"/>
                        </a:rPr>
                        <a:t>　फोहोर हटाई आफू वरपरको सामान र ठाउँलाई सफा राख्ने।</a:t>
                      </a:r>
                      <a:endParaRPr kumimoji="0" lang="en-US" altLang="ja-JP" sz="12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p>
                      <a:pPr marL="92075" marR="0" lvl="0" indent="-92075" algn="l" defTabSz="914400" rtl="0" eaLnBrk="1" fontAlgn="base" latinLnBrk="0" hangingPunct="1">
                        <a:lnSpc>
                          <a:spcPct val="125000"/>
                        </a:lnSpc>
                        <a:spcBef>
                          <a:spcPts val="600"/>
                        </a:spcBef>
                        <a:spcAft>
                          <a:spcPct val="0"/>
                        </a:spcAft>
                        <a:buClrTx/>
                        <a:buSzTx/>
                        <a:buFontTx/>
                        <a:buNone/>
                        <a:tabLst/>
                      </a:pPr>
                      <a:r>
                        <a:rPr lang="ne-np" sz="1100" b="0" i="0" u="none" strike="noStrike" cap="none" normalizeH="0">
                          <a:ln>
                            <a:noFill/>
                          </a:ln>
                          <a:solidFill>
                            <a:schemeClr val="tx1"/>
                          </a:solidFill>
                          <a:effectLst/>
                          <a:latin typeface="メイリオ" pitchFamily="50" charset="-128"/>
                          <a:ea typeface="メイリオ" pitchFamily="50" charset="-128"/>
                          <a:cs typeface="メイリオ" pitchFamily="50" charset="-128"/>
                        </a:rPr>
                        <a:t>(मेसिनको सामान्य अपरेसनलाई कायम राख्नको लागि सरसफाइ आवश्यक हुन्छ। साथै ग्राहकको सामान सम्हाल्ने कार्यस्थलमा सामानहरू फोहोर हुन नदिनको लागि पनि सरसफाइ अपरिहार्य हुन्छ।)</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89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ne-np" sz="12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a:t>
                      </a:r>
                      <a:r>
                        <a:rPr lang="ne-NP" sz="12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सरसफाइ (</a:t>
                      </a:r>
                      <a:r>
                        <a:rPr lang="en-GB" sz="1200" b="0" i="0" u="none" strike="noStrike" cap="none" normalizeH="0" dirty="0" err="1">
                          <a:ln>
                            <a:noFill/>
                          </a:ln>
                          <a:solidFill>
                            <a:srgbClr val="C00000"/>
                          </a:solidFill>
                          <a:effectLst/>
                          <a:latin typeface="メイリオ" pitchFamily="50" charset="-128"/>
                          <a:ea typeface="メイリオ" pitchFamily="50" charset="-128"/>
                          <a:cs typeface="メイリオ" pitchFamily="50" charset="-128"/>
                        </a:rPr>
                        <a:t>Seiso</a:t>
                      </a:r>
                      <a:r>
                        <a:rPr lang="en-GB" sz="12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a:t>
                      </a:r>
                      <a:r>
                        <a:rPr lang="ne-np" sz="12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ts val="600"/>
                        </a:spcBef>
                        <a:spcAft>
                          <a:spcPct val="0"/>
                        </a:spcAft>
                        <a:buClrTx/>
                        <a:buSzTx/>
                        <a:buFontTx/>
                        <a:buNone/>
                        <a:tabLst/>
                      </a:pPr>
                      <a:r>
                        <a:rPr lang="ne-np" sz="1200" b="1" i="0" u="none" strike="noStrike" cap="none" normalizeH="0">
                          <a:ln>
                            <a:noFill/>
                          </a:ln>
                          <a:solidFill>
                            <a:schemeClr val="tx1"/>
                          </a:solidFill>
                          <a:effectLst/>
                          <a:latin typeface="メイリオ" pitchFamily="50" charset="-128"/>
                          <a:ea typeface="メイリオ" pitchFamily="50" charset="-128"/>
                          <a:cs typeface="メイリオ" pitchFamily="50" charset="-128"/>
                        </a:rPr>
                        <a:t>　मेसिन र उपकरण, लोड र अनलोड गर्ने ठाउँ, भण्डार आदिको धुलो र फोहोर हटाउने।</a:t>
                      </a:r>
                    </a:p>
                    <a:p>
                      <a:pPr marL="92075" marR="0" lvl="0" indent="-92075" algn="l" defTabSz="914400" rtl="0" eaLnBrk="1" fontAlgn="base" latinLnBrk="0" hangingPunct="1">
                        <a:lnSpc>
                          <a:spcPct val="125000"/>
                        </a:lnSpc>
                        <a:spcBef>
                          <a:spcPts val="600"/>
                        </a:spcBef>
                        <a:spcAft>
                          <a:spcPct val="0"/>
                        </a:spcAft>
                        <a:buClrTx/>
                        <a:buSzTx/>
                        <a:buFontTx/>
                        <a:buNone/>
                        <a:tabLst/>
                      </a:pPr>
                      <a:r>
                        <a:rPr lang="ne-np" sz="1100" b="0" i="0" u="none" strike="noStrike" cap="none" normalizeH="0">
                          <a:ln>
                            <a:noFill/>
                          </a:ln>
                          <a:solidFill>
                            <a:schemeClr val="tx1"/>
                          </a:solidFill>
                          <a:effectLst/>
                          <a:latin typeface="メイリオ" pitchFamily="50" charset="-128"/>
                          <a:ea typeface="メイリオ" pitchFamily="50" charset="-128"/>
                          <a:cs typeface="メイリオ" pitchFamily="50" charset="-128"/>
                        </a:rPr>
                        <a:t>(भिजेको भुईँ तुरुन्तै पुछ्ने कुरा लड्नबाट रोक्नको लागि पनि जरुरी हुन्छ।)</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811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ne-np" sz="12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【बानी </a:t>
                      </a:r>
                      <a:r>
                        <a:rPr lang="ne-np" sz="1200" b="0" i="0" u="none" strike="noStrike" cap="none" normalizeH="0" dirty="0" err="1">
                          <a:ln>
                            <a:noFill/>
                          </a:ln>
                          <a:solidFill>
                            <a:srgbClr val="C00000"/>
                          </a:solidFill>
                          <a:effectLst/>
                          <a:latin typeface="メイリオ" pitchFamily="50" charset="-128"/>
                          <a:ea typeface="メイリオ" pitchFamily="50" charset="-128"/>
                          <a:cs typeface="メイリオ" pitchFamily="50" charset="-128"/>
                        </a:rPr>
                        <a:t>बसाल्ने</a:t>
                      </a:r>
                      <a:r>
                        <a:rPr lang="ne-np" sz="12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 (</a:t>
                      </a:r>
                      <a:r>
                        <a:rPr lang="ne-np" sz="1200" b="0" i="0" u="none" strike="noStrike" cap="none" normalizeH="0" dirty="0" err="1">
                          <a:ln>
                            <a:noFill/>
                          </a:ln>
                          <a:solidFill>
                            <a:srgbClr val="C00000"/>
                          </a:solidFill>
                          <a:effectLst/>
                          <a:latin typeface="メイリオ" pitchFamily="50" charset="-128"/>
                          <a:ea typeface="メイリオ" pitchFamily="50" charset="-128"/>
                          <a:cs typeface="メイリオ" pitchFamily="50" charset="-128"/>
                        </a:rPr>
                        <a:t>Shitsuke</a:t>
                      </a:r>
                      <a:r>
                        <a:rPr lang="ne-np" sz="12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ts val="600"/>
                        </a:spcBef>
                        <a:spcAft>
                          <a:spcPct val="0"/>
                        </a:spcAft>
                        <a:buClrTx/>
                        <a:buSzTx/>
                        <a:buFontTx/>
                        <a:buNone/>
                        <a:tabLst/>
                      </a:pPr>
                      <a:r>
                        <a:rPr lang="ne-np" sz="1200" b="0" i="0" u="none" strike="noStrike" cap="none" normalizeH="0" dirty="0">
                          <a:ln>
                            <a:noFill/>
                          </a:ln>
                          <a:solidFill>
                            <a:schemeClr val="tx1"/>
                          </a:solidFill>
                          <a:effectLst/>
                          <a:latin typeface="メイリオ" pitchFamily="50" charset="-128"/>
                          <a:ea typeface="メイリオ" pitchFamily="50" charset="-128"/>
                          <a:cs typeface="メイリオ" pitchFamily="50" charset="-128"/>
                        </a:rPr>
                        <a:t>　</a:t>
                      </a:r>
                      <a:r>
                        <a:rPr lang="ne-np" sz="1200" b="1" i="0" u="none" strike="noStrike" cap="none" normalizeH="0" dirty="0">
                          <a:ln>
                            <a:noFill/>
                          </a:ln>
                          <a:solidFill>
                            <a:schemeClr val="tx1"/>
                          </a:solidFill>
                          <a:effectLst/>
                          <a:latin typeface="メイリオ" pitchFamily="50" charset="-128"/>
                          <a:ea typeface="メイリオ" pitchFamily="50" charset="-128"/>
                          <a:cs typeface="メイリオ" pitchFamily="50" charset="-128"/>
                        </a:rPr>
                        <a:t>कडाइका साथ तोकिएका नियमहरूको पालना गर्ने। </a:t>
                      </a:r>
                      <a:r>
                        <a:rPr lang="ne-np" sz="1200" b="1" i="0" u="none" strike="noStrike" cap="none" normalizeH="0" dirty="0" err="1">
                          <a:ln>
                            <a:noFill/>
                          </a:ln>
                          <a:solidFill>
                            <a:schemeClr val="tx1"/>
                          </a:solidFill>
                          <a:effectLst/>
                          <a:latin typeface="メイリオ" pitchFamily="50" charset="-128"/>
                          <a:ea typeface="メイリオ" pitchFamily="50" charset="-128"/>
                          <a:cs typeface="メイリオ" pitchFamily="50" charset="-128"/>
                        </a:rPr>
                        <a:t>दोहोर्‍याएर</a:t>
                      </a:r>
                      <a:r>
                        <a:rPr lang="ne-np" sz="1200" b="1" i="0" u="none" strike="noStrike" cap="none" normalizeH="0" dirty="0">
                          <a:ln>
                            <a:noFill/>
                          </a:ln>
                          <a:solidFill>
                            <a:schemeClr val="tx1"/>
                          </a:solidFill>
                          <a:effectLst/>
                          <a:latin typeface="メイリオ" pitchFamily="50" charset="-128"/>
                          <a:ea typeface="メイリオ" pitchFamily="50" charset="-128"/>
                          <a:cs typeface="メイリオ" pitchFamily="50" charset="-128"/>
                        </a:rPr>
                        <a:t> गर्नाले बानी बस्छ।</a:t>
                      </a:r>
                      <a:endParaRPr kumimoji="0" lang="en-US" altLang="ja-JP" sz="12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p>
                      <a:pPr marL="92075" marR="0" lvl="0" indent="-92075" algn="l" defTabSz="914400" rtl="0" eaLnBrk="1" fontAlgn="base" latinLnBrk="0" hangingPunct="1">
                        <a:lnSpc>
                          <a:spcPct val="125000"/>
                        </a:lnSpc>
                        <a:spcBef>
                          <a:spcPts val="600"/>
                        </a:spcBef>
                        <a:spcAft>
                          <a:spcPct val="0"/>
                        </a:spcAft>
                        <a:buClrTx/>
                        <a:buSzTx/>
                        <a:buFontTx/>
                        <a:buNone/>
                        <a:tabLst/>
                      </a:pPr>
                      <a:r>
                        <a:rPr lang="ne-np" sz="1100" b="0" i="0" u="none" strike="noStrike" cap="none" normalizeH="0" dirty="0">
                          <a:ln>
                            <a:noFill/>
                          </a:ln>
                          <a:solidFill>
                            <a:schemeClr val="tx1"/>
                          </a:solidFill>
                          <a:effectLst/>
                          <a:latin typeface="メイリオ" pitchFamily="50" charset="-128"/>
                          <a:ea typeface="メイリオ" pitchFamily="50" charset="-128"/>
                          <a:cs typeface="メイリオ" pitchFamily="50" charset="-128"/>
                        </a:rPr>
                        <a:t>(वर्गीकरण (</a:t>
                      </a:r>
                      <a:r>
                        <a:rPr lang="ne-np" sz="1100" b="0" i="0" u="none" strike="noStrike" cap="none" normalizeH="0" dirty="0" err="1">
                          <a:ln>
                            <a:noFill/>
                          </a:ln>
                          <a:solidFill>
                            <a:schemeClr val="tx1"/>
                          </a:solidFill>
                          <a:effectLst/>
                          <a:latin typeface="メイリオ" pitchFamily="50" charset="-128"/>
                          <a:ea typeface="メイリオ" pitchFamily="50" charset="-128"/>
                          <a:cs typeface="メイリオ" pitchFamily="50" charset="-128"/>
                        </a:rPr>
                        <a:t>Seiri</a:t>
                      </a:r>
                      <a:r>
                        <a:rPr lang="ne-np" sz="1100" b="0" i="0" u="none" strike="noStrike" cap="none" normalizeH="0" dirty="0">
                          <a:ln>
                            <a:noFill/>
                          </a:ln>
                          <a:solidFill>
                            <a:schemeClr val="tx1"/>
                          </a:solidFill>
                          <a:effectLst/>
                          <a:latin typeface="メイリオ" pitchFamily="50" charset="-128"/>
                          <a:ea typeface="メイリオ" pitchFamily="50" charset="-128"/>
                          <a:cs typeface="メイリオ" pitchFamily="50" charset="-128"/>
                        </a:rPr>
                        <a:t>), क्रममा मिलाएर राख्ने (</a:t>
                      </a:r>
                      <a:r>
                        <a:rPr lang="ne-np" sz="1100" b="0" i="0" u="none" strike="noStrike" cap="none" normalizeH="0" dirty="0" err="1">
                          <a:ln>
                            <a:noFill/>
                          </a:ln>
                          <a:solidFill>
                            <a:schemeClr val="tx1"/>
                          </a:solidFill>
                          <a:effectLst/>
                          <a:latin typeface="メイリオ" pitchFamily="50" charset="-128"/>
                          <a:ea typeface="メイリオ" pitchFamily="50" charset="-128"/>
                          <a:cs typeface="メイリオ" pitchFamily="50" charset="-128"/>
                        </a:rPr>
                        <a:t>Seiton</a:t>
                      </a:r>
                      <a:r>
                        <a:rPr lang="ne-np" sz="1100" b="0" i="0" u="none" strike="noStrike" cap="none" normalizeH="0" dirty="0">
                          <a:ln>
                            <a:noFill/>
                          </a:ln>
                          <a:solidFill>
                            <a:schemeClr val="tx1"/>
                          </a:solidFill>
                          <a:effectLst/>
                          <a:latin typeface="メイリオ" pitchFamily="50" charset="-128"/>
                          <a:ea typeface="メイリオ" pitchFamily="50" charset="-128"/>
                          <a:cs typeface="メイリオ" pitchFamily="50" charset="-128"/>
                        </a:rPr>
                        <a:t>), </a:t>
                      </a:r>
                      <a:r>
                        <a:rPr lang="ne-NP" sz="1100" b="0" i="0" u="none" strike="noStrike" cap="none" normalizeH="0" dirty="0">
                          <a:ln>
                            <a:noFill/>
                          </a:ln>
                          <a:solidFill>
                            <a:schemeClr val="tx1"/>
                          </a:solidFill>
                          <a:effectLst/>
                          <a:latin typeface="メイリオ" pitchFamily="50" charset="-128"/>
                          <a:ea typeface="メイリオ" pitchFamily="50" charset="-128"/>
                          <a:cs typeface="メイリオ" pitchFamily="50" charset="-128"/>
                        </a:rPr>
                        <a:t>सफा स्थितिलाई कायम राख्ने (</a:t>
                      </a:r>
                      <a:r>
                        <a:rPr lang="en-GB" sz="1100" b="0" i="0" u="none" strike="noStrike" cap="none" normalizeH="0" dirty="0" err="1">
                          <a:ln>
                            <a:noFill/>
                          </a:ln>
                          <a:solidFill>
                            <a:schemeClr val="tx1"/>
                          </a:solidFill>
                          <a:effectLst/>
                          <a:latin typeface="メイリオ" pitchFamily="50" charset="-128"/>
                          <a:ea typeface="メイリオ" pitchFamily="50" charset="-128"/>
                          <a:cs typeface="メイリオ" pitchFamily="50" charset="-128"/>
                        </a:rPr>
                        <a:t>Seiketsu</a:t>
                      </a:r>
                      <a:r>
                        <a:rPr lang="en-GB" sz="1100" b="0" i="0" u="none" strike="noStrike" cap="none" normalizeH="0" dirty="0">
                          <a:ln>
                            <a:noFill/>
                          </a:ln>
                          <a:solidFill>
                            <a:schemeClr val="tx1"/>
                          </a:solidFill>
                          <a:effectLst/>
                          <a:latin typeface="メイリオ" pitchFamily="50" charset="-128"/>
                          <a:ea typeface="メイリオ" pitchFamily="50" charset="-128"/>
                          <a:cs typeface="メイリオ" pitchFamily="50" charset="-128"/>
                        </a:rPr>
                        <a:t>)</a:t>
                      </a:r>
                      <a:r>
                        <a:rPr lang="ne-np" sz="1100" b="0" i="0" u="none" strike="noStrike" cap="none" normalizeH="0" dirty="0">
                          <a:ln>
                            <a:noFill/>
                          </a:ln>
                          <a:solidFill>
                            <a:schemeClr val="tx1"/>
                          </a:solidFill>
                          <a:effectLst/>
                          <a:latin typeface="メイリオ" pitchFamily="50" charset="-128"/>
                          <a:ea typeface="メイリオ" pitchFamily="50" charset="-128"/>
                          <a:cs typeface="メイリオ" pitchFamily="50" charset="-128"/>
                        </a:rPr>
                        <a:t> र </a:t>
                      </a:r>
                      <a:r>
                        <a:rPr lang="ne-NP" sz="1100" b="0" i="0" u="none" strike="noStrike" cap="none" normalizeH="0" dirty="0">
                          <a:ln>
                            <a:noFill/>
                          </a:ln>
                          <a:solidFill>
                            <a:schemeClr val="tx1"/>
                          </a:solidFill>
                          <a:effectLst/>
                          <a:latin typeface="メイリオ" pitchFamily="50" charset="-128"/>
                          <a:ea typeface="メイリオ" pitchFamily="50" charset="-128"/>
                          <a:cs typeface="メイリオ" pitchFamily="50" charset="-128"/>
                        </a:rPr>
                        <a:t>सरसफाइ (</a:t>
                      </a:r>
                      <a:r>
                        <a:rPr lang="en-GB" sz="1100" b="0" i="0" u="none" strike="noStrike" cap="none" normalizeH="0" dirty="0" err="1">
                          <a:ln>
                            <a:noFill/>
                          </a:ln>
                          <a:solidFill>
                            <a:schemeClr val="tx1"/>
                          </a:solidFill>
                          <a:effectLst/>
                          <a:latin typeface="メイリオ" pitchFamily="50" charset="-128"/>
                          <a:ea typeface="メイリオ" pitchFamily="50" charset="-128"/>
                          <a:cs typeface="メイリオ" pitchFamily="50" charset="-128"/>
                        </a:rPr>
                        <a:t>Seiso</a:t>
                      </a:r>
                      <a:r>
                        <a:rPr lang="en-GB" sz="1100" b="0" i="0" u="none" strike="noStrike" cap="none" normalizeH="0" dirty="0">
                          <a:ln>
                            <a:noFill/>
                          </a:ln>
                          <a:solidFill>
                            <a:schemeClr val="tx1"/>
                          </a:solidFill>
                          <a:effectLst/>
                          <a:latin typeface="メイリオ" pitchFamily="50" charset="-128"/>
                          <a:ea typeface="メイリオ" pitchFamily="50" charset="-128"/>
                          <a:cs typeface="メイリオ" pitchFamily="50" charset="-128"/>
                        </a:rPr>
                        <a:t>)</a:t>
                      </a:r>
                      <a:r>
                        <a:rPr lang="ne-np" sz="1100" b="0" i="0" u="none" strike="noStrike" cap="none" normalizeH="0" dirty="0">
                          <a:ln>
                            <a:noFill/>
                          </a:ln>
                          <a:solidFill>
                            <a:schemeClr val="tx1"/>
                          </a:solidFill>
                          <a:effectLst/>
                          <a:latin typeface="メイリオ" pitchFamily="50" charset="-128"/>
                          <a:ea typeface="メイリオ" pitchFamily="50" charset="-128"/>
                          <a:cs typeface="メイリオ" pitchFamily="50" charset="-128"/>
                        </a:rPr>
                        <a:t> लाई बुझ्ने मात्र नभईकन, वास्तविक रूपमा गर्न सकिने गरी बानी </a:t>
                      </a:r>
                      <a:r>
                        <a:rPr lang="ne-np" sz="1100" b="0" i="0" u="none" strike="noStrike" cap="none" normalizeH="0" dirty="0" err="1">
                          <a:ln>
                            <a:noFill/>
                          </a:ln>
                          <a:solidFill>
                            <a:schemeClr val="tx1"/>
                          </a:solidFill>
                          <a:effectLst/>
                          <a:latin typeface="メイリオ" pitchFamily="50" charset="-128"/>
                          <a:ea typeface="メイリオ" pitchFamily="50" charset="-128"/>
                          <a:cs typeface="メイリオ" pitchFamily="50" charset="-128"/>
                        </a:rPr>
                        <a:t>बसाल्नु</a:t>
                      </a:r>
                      <a:r>
                        <a:rPr lang="ne-np" sz="1100" b="0" i="0" u="none" strike="noStrike" cap="none" normalizeH="0" dirty="0">
                          <a:ln>
                            <a:noFill/>
                          </a:ln>
                          <a:solidFill>
                            <a:schemeClr val="tx1"/>
                          </a:solidFill>
                          <a:effectLst/>
                          <a:latin typeface="メイリオ" pitchFamily="50" charset="-128"/>
                          <a:ea typeface="メイリオ" pitchFamily="50" charset="-128"/>
                          <a:cs typeface="メイリオ" pitchFamily="50" charset="-128"/>
                        </a:rPr>
                        <a:t> महत्त्वपूर्ण हुन्छ।)</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32" name="図 22">
            <a:extLst>
              <a:ext uri="{FF2B5EF4-FFF2-40B4-BE49-F238E27FC236}">
                <a16:creationId xmlns:a16="http://schemas.microsoft.com/office/drawing/2014/main" id="{FAE82D70-F1AC-460E-814F-774C4A04DE99}"/>
              </a:ext>
            </a:extLst>
          </p:cNvPr>
          <p:cNvPicPr>
            <a:picLocks noChangeAspect="1" noChangeArrowheads="1"/>
          </p:cNvPicPr>
          <p:nvPr/>
        </p:nvPicPr>
        <p:blipFill>
          <a:blip r:embed="rId2" cstate="print"/>
          <a:srcRect/>
          <a:stretch>
            <a:fillRect/>
          </a:stretch>
        </p:blipFill>
        <p:spPr bwMode="auto">
          <a:xfrm>
            <a:off x="1547664" y="1035373"/>
            <a:ext cx="936104" cy="750891"/>
          </a:xfrm>
          <a:prstGeom prst="rect">
            <a:avLst/>
          </a:prstGeom>
          <a:noFill/>
          <a:ln w="9525">
            <a:noFill/>
            <a:miter lim="800000"/>
            <a:headEnd/>
            <a:tailEnd/>
          </a:ln>
        </p:spPr>
      </p:pic>
      <p:pic>
        <p:nvPicPr>
          <p:cNvPr id="33" name="図 26">
            <a:extLst>
              <a:ext uri="{FF2B5EF4-FFF2-40B4-BE49-F238E27FC236}">
                <a16:creationId xmlns:a16="http://schemas.microsoft.com/office/drawing/2014/main" id="{719F7625-023A-43AA-ACF8-7EDE692209A7}"/>
              </a:ext>
            </a:extLst>
          </p:cNvPr>
          <p:cNvPicPr>
            <a:picLocks noChangeAspect="1" noChangeArrowheads="1"/>
          </p:cNvPicPr>
          <p:nvPr/>
        </p:nvPicPr>
        <p:blipFill>
          <a:blip r:embed="rId3" cstate="print"/>
          <a:srcRect/>
          <a:stretch>
            <a:fillRect/>
          </a:stretch>
        </p:blipFill>
        <p:spPr bwMode="auto">
          <a:xfrm>
            <a:off x="1734409" y="2163479"/>
            <a:ext cx="634471" cy="817208"/>
          </a:xfrm>
          <a:prstGeom prst="rect">
            <a:avLst/>
          </a:prstGeom>
          <a:noFill/>
          <a:ln w="9525">
            <a:noFill/>
            <a:miter lim="800000"/>
            <a:headEnd/>
            <a:tailEnd/>
          </a:ln>
        </p:spPr>
      </p:pic>
      <p:pic>
        <p:nvPicPr>
          <p:cNvPr id="34" name="図 28">
            <a:extLst>
              <a:ext uri="{FF2B5EF4-FFF2-40B4-BE49-F238E27FC236}">
                <a16:creationId xmlns:a16="http://schemas.microsoft.com/office/drawing/2014/main" id="{28776E34-00D4-40BF-B4F0-1D842F5199B8}"/>
              </a:ext>
            </a:extLst>
          </p:cNvPr>
          <p:cNvPicPr>
            <a:picLocks noChangeAspect="1" noChangeArrowheads="1"/>
          </p:cNvPicPr>
          <p:nvPr/>
        </p:nvPicPr>
        <p:blipFill>
          <a:blip r:embed="rId4" cstate="print"/>
          <a:srcRect/>
          <a:stretch>
            <a:fillRect/>
          </a:stretch>
        </p:blipFill>
        <p:spPr bwMode="auto">
          <a:xfrm>
            <a:off x="1713066" y="3339628"/>
            <a:ext cx="724349" cy="750890"/>
          </a:xfrm>
          <a:prstGeom prst="rect">
            <a:avLst/>
          </a:prstGeom>
          <a:noFill/>
          <a:ln w="9525">
            <a:noFill/>
            <a:miter lim="800000"/>
            <a:headEnd/>
            <a:tailEnd/>
          </a:ln>
        </p:spPr>
      </p:pic>
      <p:pic>
        <p:nvPicPr>
          <p:cNvPr id="35" name="図 27">
            <a:extLst>
              <a:ext uri="{FF2B5EF4-FFF2-40B4-BE49-F238E27FC236}">
                <a16:creationId xmlns:a16="http://schemas.microsoft.com/office/drawing/2014/main" id="{57B26C11-38DC-419F-A4EE-A9F8DCF9B5B3}"/>
              </a:ext>
            </a:extLst>
          </p:cNvPr>
          <p:cNvPicPr>
            <a:picLocks noChangeAspect="1" noChangeArrowheads="1"/>
          </p:cNvPicPr>
          <p:nvPr/>
        </p:nvPicPr>
        <p:blipFill>
          <a:blip r:embed="rId5" cstate="print"/>
          <a:srcRect/>
          <a:stretch>
            <a:fillRect/>
          </a:stretch>
        </p:blipFill>
        <p:spPr bwMode="auto">
          <a:xfrm>
            <a:off x="1761552" y="4392299"/>
            <a:ext cx="724349" cy="688579"/>
          </a:xfrm>
          <a:prstGeom prst="rect">
            <a:avLst/>
          </a:prstGeom>
          <a:noFill/>
          <a:ln w="9525">
            <a:noFill/>
            <a:miter lim="800000"/>
            <a:headEnd/>
            <a:tailEnd/>
          </a:ln>
        </p:spPr>
      </p:pic>
      <p:pic>
        <p:nvPicPr>
          <p:cNvPr id="36" name="図 29">
            <a:extLst>
              <a:ext uri="{FF2B5EF4-FFF2-40B4-BE49-F238E27FC236}">
                <a16:creationId xmlns:a16="http://schemas.microsoft.com/office/drawing/2014/main" id="{7D482C74-841F-4AD5-93B1-0BDFF8BE2A84}"/>
              </a:ext>
            </a:extLst>
          </p:cNvPr>
          <p:cNvPicPr>
            <a:picLocks noChangeAspect="1" noChangeArrowheads="1"/>
          </p:cNvPicPr>
          <p:nvPr/>
        </p:nvPicPr>
        <p:blipFill>
          <a:blip r:embed="rId6" cstate="print"/>
          <a:srcRect/>
          <a:stretch>
            <a:fillRect/>
          </a:stretch>
        </p:blipFill>
        <p:spPr bwMode="auto">
          <a:xfrm>
            <a:off x="1678559" y="5608728"/>
            <a:ext cx="758856" cy="659442"/>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a:xfrm>
            <a:off x="3563888" y="6448251"/>
            <a:ext cx="2133600" cy="365125"/>
          </a:xfrm>
        </p:spPr>
        <p:txBody>
          <a:bodyPr rtlCol="0"/>
          <a:lstStyle/>
          <a:p>
            <a:pPr algn="ctr" rtl="0"/>
            <a:fld id="{94AA4217-AB25-474B-8523-140E3806D2F1}" type="slidenum">
              <a:rPr kumimoji="1" lang="ja-JP" altLang="en-US" sz="1100" smtClean="0"/>
              <a:pPr algn="ctr"/>
              <a:t>11</a:t>
            </a:fld>
            <a:endParaRPr kumimoji="1" lang="ja-JP" altLang="en-US" sz="1100" dirty="0"/>
          </a:p>
        </p:txBody>
      </p:sp>
    </p:spTree>
    <p:extLst>
      <p:ext uri="{BB962C8B-B14F-4D97-AF65-F5344CB8AC3E}">
        <p14:creationId xmlns:p14="http://schemas.microsoft.com/office/powerpoint/2010/main" val="1976587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2F8E6EAE-965C-4AF8-8E21-D6A5748D2684}"/>
              </a:ext>
            </a:extLst>
          </p:cNvPr>
          <p:cNvGrpSpPr/>
          <p:nvPr/>
        </p:nvGrpSpPr>
        <p:grpSpPr>
          <a:xfrm>
            <a:off x="539552" y="1320124"/>
            <a:ext cx="8352928" cy="4701164"/>
            <a:chOff x="539552" y="1320124"/>
            <a:chExt cx="8136904" cy="4701164"/>
          </a:xfrm>
        </p:grpSpPr>
        <p:sp>
          <p:nvSpPr>
            <p:cNvPr id="18" name="Rectangle 10">
              <a:extLst>
                <a:ext uri="{FF2B5EF4-FFF2-40B4-BE49-F238E27FC236}">
                  <a16:creationId xmlns:a16="http://schemas.microsoft.com/office/drawing/2014/main" id="{0B568D09-36D2-4299-BFAD-E68E80075CE5}"/>
                </a:ext>
              </a:extLst>
            </p:cNvPr>
            <p:cNvSpPr>
              <a:spLocks noChangeArrowheads="1"/>
            </p:cNvSpPr>
            <p:nvPr/>
          </p:nvSpPr>
          <p:spPr bwMode="auto">
            <a:xfrm>
              <a:off x="539552" y="1320124"/>
              <a:ext cx="8136904" cy="4701164"/>
            </a:xfrm>
            <a:prstGeom prst="rect">
              <a:avLst/>
            </a:prstGeom>
            <a:noFill/>
            <a:ln w="12700">
              <a:solidFill>
                <a:schemeClr val="bg1">
                  <a:lumMod val="50000"/>
                </a:schemeClr>
              </a:solidFill>
              <a:miter lim="800000"/>
              <a:headEnd/>
              <a:tailEnd/>
            </a:ln>
            <a:effectLst/>
          </p:spPr>
          <p:txBody>
            <a:bodyPr tIns="72000" rIns="72000" rtlCol="0"/>
            <a:lstStyle/>
            <a:p>
              <a:pPr algn="just" rtl="0" fontAlgn="auto">
                <a:lnSpc>
                  <a:spcPct val="150000"/>
                </a:lnSpc>
                <a:spcBef>
                  <a:spcPts val="0"/>
                </a:spcBef>
                <a:spcAft>
                  <a:spcPts val="0"/>
                </a:spcAft>
                <a:defRPr/>
              </a:pPr>
              <a:endParaRPr lang="en-US" altLang="ja-JP" sz="1400" dirty="0">
                <a:latin typeface="メイリオ" pitchFamily="50" charset="-128"/>
                <a:ea typeface="メイリオ" pitchFamily="50" charset="-128"/>
                <a:cs typeface="メイリオ" pitchFamily="50" charset="-128"/>
              </a:endParaRPr>
            </a:p>
          </p:txBody>
        </p:sp>
        <p:sp>
          <p:nvSpPr>
            <p:cNvPr id="19" name="テキスト ボックス 3">
              <a:extLst>
                <a:ext uri="{FF2B5EF4-FFF2-40B4-BE49-F238E27FC236}">
                  <a16:creationId xmlns:a16="http://schemas.microsoft.com/office/drawing/2014/main" id="{436C7C10-9BB2-4E0F-96C1-9787D5B88C27}"/>
                </a:ext>
              </a:extLst>
            </p:cNvPr>
            <p:cNvSpPr txBox="1">
              <a:spLocks noChangeArrowheads="1"/>
            </p:cNvSpPr>
            <p:nvPr/>
          </p:nvSpPr>
          <p:spPr bwMode="auto">
            <a:xfrm>
              <a:off x="2467612" y="1671484"/>
              <a:ext cx="4280784" cy="338554"/>
            </a:xfrm>
            <a:prstGeom prst="rect">
              <a:avLst/>
            </a:prstGeom>
            <a:solidFill>
              <a:srgbClr val="0000CC"/>
            </a:solidFill>
            <a:ln w="19050">
              <a:solidFill>
                <a:srgbClr val="0000CC"/>
              </a:solidFill>
              <a:miter lim="800000"/>
              <a:headEnd/>
              <a:tailEnd/>
            </a:ln>
          </p:spPr>
          <p:txBody>
            <a:bodyPr wrap="square" rtlCol="0">
              <a:spAutoFit/>
            </a:bodyPr>
            <a:lstStyle/>
            <a:p>
              <a:pPr algn="ctr" rtl="0"/>
              <a:r>
                <a:rPr lang="ne-np" sz="1600" b="1" dirty="0">
                  <a:solidFill>
                    <a:schemeClr val="bg1"/>
                  </a:solidFill>
                  <a:latin typeface="Calibri" pitchFamily="34" charset="0"/>
                </a:rPr>
                <a:t>5S गतिविधिहरू अपर्याप्त कार्यस्थल</a:t>
              </a:r>
            </a:p>
          </p:txBody>
        </p:sp>
        <p:sp>
          <p:nvSpPr>
            <p:cNvPr id="20" name="円/楕円 4">
              <a:extLst>
                <a:ext uri="{FF2B5EF4-FFF2-40B4-BE49-F238E27FC236}">
                  <a16:creationId xmlns:a16="http://schemas.microsoft.com/office/drawing/2014/main" id="{FBF69492-A95D-489F-A197-74B52E3A3655}"/>
                </a:ext>
              </a:extLst>
            </p:cNvPr>
            <p:cNvSpPr/>
            <p:nvPr/>
          </p:nvSpPr>
          <p:spPr>
            <a:xfrm>
              <a:off x="3498874" y="3624380"/>
              <a:ext cx="2081238" cy="706437"/>
            </a:xfrm>
            <a:prstGeom prst="ellipse">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r>
                <a:rPr lang="ne-n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असफल 5S को कार्यान्वयन</a:t>
              </a:r>
            </a:p>
          </p:txBody>
        </p:sp>
        <p:sp>
          <p:nvSpPr>
            <p:cNvPr id="21" name="正方形/長方形 20">
              <a:extLst>
                <a:ext uri="{FF2B5EF4-FFF2-40B4-BE49-F238E27FC236}">
                  <a16:creationId xmlns:a16="http://schemas.microsoft.com/office/drawing/2014/main" id="{6199BE30-C044-4F5F-84AF-85B4E27D9575}"/>
                </a:ext>
              </a:extLst>
            </p:cNvPr>
            <p:cNvSpPr/>
            <p:nvPr/>
          </p:nvSpPr>
          <p:spPr>
            <a:xfrm>
              <a:off x="971600" y="2256228"/>
              <a:ext cx="3306736" cy="992846"/>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lstStyle/>
            <a:p>
              <a:pPr algn="just" rtl="0" fontAlgn="auto">
                <a:spcBef>
                  <a:spcPts val="0"/>
                </a:spcBef>
                <a:spcAft>
                  <a:spcPts val="0"/>
                </a:spcAft>
                <a:defRPr/>
              </a:pPr>
              <a:r>
                <a:rPr lang="ne-np" sz="12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दुर्घटना हुन्छ र कामको कारण हुने रोगहरू लाग्छ।</a:t>
              </a:r>
              <a:endParaRPr lang="en-US" altLang="ja-JP" sz="12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gn="just" rtl="0" fontAlgn="auto">
                <a:spcBef>
                  <a:spcPts val="600"/>
                </a:spcBef>
                <a:spcAft>
                  <a:spcPts val="0"/>
                </a:spcAft>
                <a:defRPr/>
              </a:pPr>
              <a:r>
                <a:rPr lang="ne-n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・कार्यस्थलको वातावरण खराब हुन्छ।</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algn="just" rtl="0" fontAlgn="auto">
                <a:spcBef>
                  <a:spcPts val="600"/>
                </a:spcBef>
                <a:spcAft>
                  <a:spcPts val="0"/>
                </a:spcAft>
                <a:defRPr/>
              </a:pPr>
              <a:r>
                <a:rPr lang="ne-n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・कार्य गतिविधिको कारण दुर्घटना हुन्छ।　</a:t>
              </a:r>
            </a:p>
          </p:txBody>
        </p:sp>
        <p:sp>
          <p:nvSpPr>
            <p:cNvPr id="22" name="正方形/長方形 21">
              <a:extLst>
                <a:ext uri="{FF2B5EF4-FFF2-40B4-BE49-F238E27FC236}">
                  <a16:creationId xmlns:a16="http://schemas.microsoft.com/office/drawing/2014/main" id="{0550D274-F87C-45D5-A978-1C33F99D8AFF}"/>
                </a:ext>
              </a:extLst>
            </p:cNvPr>
            <p:cNvSpPr/>
            <p:nvPr/>
          </p:nvSpPr>
          <p:spPr>
            <a:xfrm>
              <a:off x="4727625" y="2184220"/>
              <a:ext cx="3668248" cy="1350392"/>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lstStyle/>
            <a:p>
              <a:pPr algn="just" rtl="0" fontAlgn="auto">
                <a:spcBef>
                  <a:spcPts val="0"/>
                </a:spcBef>
                <a:spcAft>
                  <a:spcPts val="0"/>
                </a:spcAft>
                <a:defRPr/>
              </a:pPr>
              <a:r>
                <a:rPr lang="ne-np" sz="120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उत्पादकत्वमा ह्रास आउँछ।</a:t>
              </a:r>
              <a:endParaRPr lang="en-US" altLang="ja-JP" sz="12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algn="just" rtl="0" fontAlgn="auto">
                <a:spcBef>
                  <a:spcPts val="600"/>
                </a:spcBef>
                <a:spcAft>
                  <a:spcPts val="0"/>
                </a:spcAft>
                <a:defRPr/>
              </a:pPr>
              <a:r>
                <a:rPr lang="ne-np"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・असम्भव काम र खेर जाने कामको सृजना भई, कार्यदक्षता घट्छ।</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algn="just" rtl="0" fontAlgn="auto">
                <a:spcBef>
                  <a:spcPts val="600"/>
                </a:spcBef>
                <a:spcAft>
                  <a:spcPts val="0"/>
                </a:spcAft>
                <a:defRPr/>
              </a:pPr>
              <a:r>
                <a:rPr lang="ne-np"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・मेसिन बिग्रिन्छ र मेसिनमा समस्या हुन्छ।</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algn="just" rtl="0" fontAlgn="auto">
                <a:spcBef>
                  <a:spcPts val="600"/>
                </a:spcBef>
                <a:spcAft>
                  <a:spcPts val="0"/>
                </a:spcAft>
                <a:defRPr/>
              </a:pPr>
              <a:r>
                <a:rPr lang="ne-np"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・सामानको ढुवानी आदिमा ढिलाइ हुन्छ।　</a:t>
              </a:r>
            </a:p>
          </p:txBody>
        </p:sp>
        <p:sp>
          <p:nvSpPr>
            <p:cNvPr id="23" name="正方形/長方形 22">
              <a:extLst>
                <a:ext uri="{FF2B5EF4-FFF2-40B4-BE49-F238E27FC236}">
                  <a16:creationId xmlns:a16="http://schemas.microsoft.com/office/drawing/2014/main" id="{8C426AB2-A766-4A5C-8A47-8CD6C2C65A9A}"/>
                </a:ext>
              </a:extLst>
            </p:cNvPr>
            <p:cNvSpPr/>
            <p:nvPr/>
          </p:nvSpPr>
          <p:spPr>
            <a:xfrm>
              <a:off x="759610" y="4077072"/>
              <a:ext cx="2372230" cy="1224136"/>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lstStyle/>
            <a:p>
              <a:pPr algn="just" rtl="0" fontAlgn="auto">
                <a:spcBef>
                  <a:spcPts val="0"/>
                </a:spcBef>
                <a:spcAft>
                  <a:spcPts val="0"/>
                </a:spcAft>
                <a:defRPr/>
              </a:pPr>
              <a:r>
                <a:rPr lang="ne-np" sz="12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विश्वास गुम्छ।</a:t>
              </a:r>
              <a:endParaRPr lang="en-US" altLang="ja-JP" sz="12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algn="just" rtl="0" fontAlgn="auto">
                <a:spcBef>
                  <a:spcPts val="600"/>
                </a:spcBef>
                <a:spcAft>
                  <a:spcPts val="0"/>
                </a:spcAft>
                <a:defRPr/>
              </a:pPr>
              <a:r>
                <a:rPr lang="ne-np"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・डिस्चार्ज कम्पनी आदि निराश हुन्छन्।</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30175" indent="-130175" algn="just" rtl="0" fontAlgn="auto">
                <a:spcBef>
                  <a:spcPts val="600"/>
                </a:spcBef>
                <a:spcAft>
                  <a:spcPts val="0"/>
                </a:spcAft>
                <a:defRPr/>
              </a:pPr>
              <a:r>
                <a:rPr lang="ne-np"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・कामदारको मनोबल (जोस) घट्छ।　</a:t>
              </a:r>
            </a:p>
          </p:txBody>
        </p:sp>
        <p:sp>
          <p:nvSpPr>
            <p:cNvPr id="24" name="正方形/長方形 23">
              <a:extLst>
                <a:ext uri="{FF2B5EF4-FFF2-40B4-BE49-F238E27FC236}">
                  <a16:creationId xmlns:a16="http://schemas.microsoft.com/office/drawing/2014/main" id="{5D893127-2EF7-4A30-BD4C-8F87CCACBDD9}"/>
                </a:ext>
              </a:extLst>
            </p:cNvPr>
            <p:cNvSpPr/>
            <p:nvPr/>
          </p:nvSpPr>
          <p:spPr>
            <a:xfrm>
              <a:off x="3563888" y="5064540"/>
              <a:ext cx="1950379" cy="668716"/>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lstStyle/>
            <a:p>
              <a:pPr algn="just" rtl="0" fontAlgn="auto">
                <a:spcBef>
                  <a:spcPts val="0"/>
                </a:spcBef>
                <a:spcAft>
                  <a:spcPts val="0"/>
                </a:spcAft>
                <a:defRPr/>
              </a:pPr>
              <a:r>
                <a:rPr lang="ne-np" sz="12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स्रोत खेर जान्छ।</a:t>
              </a:r>
              <a:endParaRPr lang="en-US" altLang="ja-JP" sz="12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gn="just" rtl="0" fontAlgn="auto">
                <a:spcBef>
                  <a:spcPts val="600"/>
                </a:spcBef>
                <a:spcAft>
                  <a:spcPts val="0"/>
                </a:spcAft>
                <a:defRPr/>
              </a:pPr>
              <a:r>
                <a:rPr lang="ne-np"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・सामग्री खेर जान्छ।</a:t>
              </a:r>
            </a:p>
          </p:txBody>
        </p:sp>
        <p:sp>
          <p:nvSpPr>
            <p:cNvPr id="25" name="正方形/長方形 24">
              <a:extLst>
                <a:ext uri="{FF2B5EF4-FFF2-40B4-BE49-F238E27FC236}">
                  <a16:creationId xmlns:a16="http://schemas.microsoft.com/office/drawing/2014/main" id="{E3B26A4E-F568-40EA-B6EE-833D2CBC62A3}"/>
                </a:ext>
              </a:extLst>
            </p:cNvPr>
            <p:cNvSpPr/>
            <p:nvPr/>
          </p:nvSpPr>
          <p:spPr>
            <a:xfrm>
              <a:off x="5802337" y="4427234"/>
              <a:ext cx="2593536" cy="972766"/>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lstStyle/>
            <a:p>
              <a:pPr algn="just" rtl="0" fontAlgn="auto">
                <a:spcBef>
                  <a:spcPts val="0"/>
                </a:spcBef>
                <a:spcAft>
                  <a:spcPts val="0"/>
                </a:spcAft>
                <a:defRPr/>
              </a:pPr>
              <a:r>
                <a:rPr lang="ne-np" sz="12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प्रदूषण हुन्छ।</a:t>
              </a:r>
              <a:endParaRPr lang="en-US" altLang="ja-JP" sz="12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gn="just" rtl="0" fontAlgn="auto">
                <a:spcBef>
                  <a:spcPts val="600"/>
                </a:spcBef>
                <a:spcAft>
                  <a:spcPts val="0"/>
                </a:spcAft>
                <a:defRPr/>
              </a:pPr>
              <a:r>
                <a:rPr lang="ne-np"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・तेल र हानिकारक तत्त्व लिक हुन्छ।</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algn="just" rtl="0" fontAlgn="auto">
                <a:spcBef>
                  <a:spcPts val="600"/>
                </a:spcBef>
                <a:spcAft>
                  <a:spcPts val="0"/>
                </a:spcAft>
                <a:defRPr/>
              </a:pPr>
              <a:r>
                <a:rPr lang="ne-np"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・असामान्य गन्ध आउने आदि।</a:t>
              </a:r>
            </a:p>
          </p:txBody>
        </p:sp>
        <p:sp>
          <p:nvSpPr>
            <p:cNvPr id="26" name="左矢印 6">
              <a:extLst>
                <a:ext uri="{FF2B5EF4-FFF2-40B4-BE49-F238E27FC236}">
                  <a16:creationId xmlns:a16="http://schemas.microsoft.com/office/drawing/2014/main" id="{23DCFA92-6049-4EFC-809C-198D6A6EADF0}"/>
                </a:ext>
              </a:extLst>
            </p:cNvPr>
            <p:cNvSpPr/>
            <p:nvPr/>
          </p:nvSpPr>
          <p:spPr>
            <a:xfrm rot="1481177">
              <a:off x="2970237" y="3575007"/>
              <a:ext cx="503237"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200"/>
            </a:p>
          </p:txBody>
        </p:sp>
        <p:sp>
          <p:nvSpPr>
            <p:cNvPr id="27" name="左矢印 20">
              <a:extLst>
                <a:ext uri="{FF2B5EF4-FFF2-40B4-BE49-F238E27FC236}">
                  <a16:creationId xmlns:a16="http://schemas.microsoft.com/office/drawing/2014/main" id="{48A77534-705C-42FD-8051-DFD859DF1C57}"/>
                </a:ext>
              </a:extLst>
            </p:cNvPr>
            <p:cNvSpPr/>
            <p:nvPr/>
          </p:nvSpPr>
          <p:spPr>
            <a:xfrm rot="20118823" flipV="1">
              <a:off x="3177109" y="4353006"/>
              <a:ext cx="503237"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200"/>
            </a:p>
          </p:txBody>
        </p:sp>
        <p:sp>
          <p:nvSpPr>
            <p:cNvPr id="28" name="左矢印 21">
              <a:extLst>
                <a:ext uri="{FF2B5EF4-FFF2-40B4-BE49-F238E27FC236}">
                  <a16:creationId xmlns:a16="http://schemas.microsoft.com/office/drawing/2014/main" id="{905E2ECE-C35C-48E1-98BF-D00B0E4C4135}"/>
                </a:ext>
              </a:extLst>
            </p:cNvPr>
            <p:cNvSpPr/>
            <p:nvPr/>
          </p:nvSpPr>
          <p:spPr>
            <a:xfrm rot="20118823" flipH="1">
              <a:off x="5664912" y="3644253"/>
              <a:ext cx="504825"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200"/>
            </a:p>
          </p:txBody>
        </p:sp>
        <p:sp>
          <p:nvSpPr>
            <p:cNvPr id="29" name="左矢印 22">
              <a:extLst>
                <a:ext uri="{FF2B5EF4-FFF2-40B4-BE49-F238E27FC236}">
                  <a16:creationId xmlns:a16="http://schemas.microsoft.com/office/drawing/2014/main" id="{0FFC8CEB-BD14-44DD-90A7-9DE9C3163EFC}"/>
                </a:ext>
              </a:extLst>
            </p:cNvPr>
            <p:cNvSpPr/>
            <p:nvPr/>
          </p:nvSpPr>
          <p:spPr>
            <a:xfrm rot="1481177" flipH="1" flipV="1">
              <a:off x="5186501" y="4377526"/>
              <a:ext cx="504825"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200"/>
            </a:p>
          </p:txBody>
        </p:sp>
        <p:sp>
          <p:nvSpPr>
            <p:cNvPr id="30" name="左矢印 23">
              <a:extLst>
                <a:ext uri="{FF2B5EF4-FFF2-40B4-BE49-F238E27FC236}">
                  <a16:creationId xmlns:a16="http://schemas.microsoft.com/office/drawing/2014/main" id="{49287525-9062-47B0-BB44-BF30A79756BC}"/>
                </a:ext>
              </a:extLst>
            </p:cNvPr>
            <p:cNvSpPr/>
            <p:nvPr/>
          </p:nvSpPr>
          <p:spPr>
            <a:xfrm rot="16200000">
              <a:off x="4285748" y="4605418"/>
              <a:ext cx="504825"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200"/>
            </a:p>
          </p:txBody>
        </p:sp>
      </p:grpSp>
      <p:sp>
        <p:nvSpPr>
          <p:cNvPr id="2" name="正方形/長方形 1">
            <a:extLst>
              <a:ext uri="{FF2B5EF4-FFF2-40B4-BE49-F238E27FC236}">
                <a16:creationId xmlns:a16="http://schemas.microsoft.com/office/drawing/2014/main" id="{81C188FB-0380-492D-95F3-3079E221C665}"/>
              </a:ext>
            </a:extLst>
          </p:cNvPr>
          <p:cNvSpPr/>
          <p:nvPr/>
        </p:nvSpPr>
        <p:spPr>
          <a:xfrm>
            <a:off x="539552" y="205566"/>
            <a:ext cx="8208912" cy="1081065"/>
          </a:xfrm>
          <a:prstGeom prst="rect">
            <a:avLst/>
          </a:prstGeom>
        </p:spPr>
        <p:txBody>
          <a:bodyPr wrap="square" rtlCol="0">
            <a:spAutoFit/>
          </a:bodyPr>
          <a:lstStyle/>
          <a:p>
            <a:pPr algn="just" rtl="0" fontAlgn="auto">
              <a:lnSpc>
                <a:spcPct val="150000"/>
              </a:lnSpc>
              <a:spcBef>
                <a:spcPts val="0"/>
              </a:spcBef>
              <a:spcAft>
                <a:spcPts val="0"/>
              </a:spcAft>
              <a:defRPr/>
            </a:pPr>
            <a:r>
              <a:rPr lang="ne-np" sz="1600" b="1" dirty="0">
                <a:solidFill>
                  <a:srgbClr val="C00000"/>
                </a:solidFill>
                <a:latin typeface="メイリオ" pitchFamily="50" charset="-128"/>
                <a:ea typeface="メイリオ" pitchFamily="50" charset="-128"/>
                <a:cs typeface="メイリオ" pitchFamily="50" charset="-128"/>
              </a:rPr>
              <a:t>○ 5S अपर्याप्त भयो भने ...</a:t>
            </a:r>
            <a:r>
              <a:rPr lang="ne-np" sz="1400" b="1" dirty="0">
                <a:solidFill>
                  <a:srgbClr val="C00000"/>
                </a:solidFill>
                <a:latin typeface="メイリオ" pitchFamily="50" charset="-128"/>
                <a:ea typeface="メイリオ" pitchFamily="50" charset="-128"/>
                <a:cs typeface="メイリオ" pitchFamily="50" charset="-128"/>
              </a:rPr>
              <a:t>	</a:t>
            </a:r>
          </a:p>
          <a:p>
            <a:pPr algn="just" rtl="0" fontAlgn="auto">
              <a:lnSpc>
                <a:spcPct val="150000"/>
              </a:lnSpc>
              <a:spcBef>
                <a:spcPts val="0"/>
              </a:spcBef>
              <a:spcAft>
                <a:spcPts val="0"/>
              </a:spcAft>
              <a:defRPr/>
            </a:pPr>
            <a:r>
              <a:rPr lang="ne-np" sz="1400" dirty="0">
                <a:latin typeface="メイリオ" pitchFamily="50" charset="-128"/>
                <a:ea typeface="メイリオ" pitchFamily="50" charset="-128"/>
                <a:cs typeface="メイリオ" pitchFamily="50" charset="-128"/>
              </a:rPr>
              <a:t>　 5S अपर्याप्त भयो भने तल लेखिएको जस्तो विभिन्न प्रकारका खराब असरहरू पर्छन्। अनिवार्य रूपमा कार्यान्वयन गरौं।</a:t>
            </a:r>
            <a:endParaRPr lang="en-US" altLang="ja-JP" sz="1400" dirty="0">
              <a:latin typeface="メイリオ" pitchFamily="50" charset="-128"/>
              <a:ea typeface="メイリオ" pitchFamily="50" charset="-128"/>
              <a:cs typeface="メイリオ" pitchFamily="50" charset="-128"/>
            </a:endParaRPr>
          </a:p>
        </p:txBody>
      </p:sp>
      <p:sp>
        <p:nvSpPr>
          <p:cNvPr id="4" name="スライド番号プレースホルダー 3"/>
          <p:cNvSpPr>
            <a:spLocks noGrp="1"/>
          </p:cNvSpPr>
          <p:nvPr>
            <p:ph type="sldNum" sz="quarter" idx="12"/>
          </p:nvPr>
        </p:nvSpPr>
        <p:spPr>
          <a:xfrm>
            <a:off x="3563888" y="6448251"/>
            <a:ext cx="2133600" cy="365125"/>
          </a:xfrm>
        </p:spPr>
        <p:txBody>
          <a:bodyPr rtlCol="0"/>
          <a:lstStyle/>
          <a:p>
            <a:pPr algn="ctr" rtl="0"/>
            <a:fld id="{94AA4217-AB25-474B-8523-140E3806D2F1}" type="slidenum">
              <a:rPr kumimoji="1" lang="ja-JP" altLang="en-US" sz="1100" smtClean="0"/>
              <a:pPr algn="ctr"/>
              <a:t>12</a:t>
            </a:fld>
            <a:endParaRPr kumimoji="1" lang="ja-JP" altLang="en-US" sz="1100" dirty="0"/>
          </a:p>
        </p:txBody>
      </p:sp>
    </p:spTree>
    <p:extLst>
      <p:ext uri="{BB962C8B-B14F-4D97-AF65-F5344CB8AC3E}">
        <p14:creationId xmlns:p14="http://schemas.microsoft.com/office/powerpoint/2010/main" val="2761900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bwMode="auto">
          <a:xfrm>
            <a:off x="395535" y="1675361"/>
            <a:ext cx="8519949" cy="4628203"/>
            <a:chOff x="467544" y="858466"/>
            <a:chExt cx="8136904" cy="6505509"/>
          </a:xfrm>
        </p:grpSpPr>
        <p:sp>
          <p:nvSpPr>
            <p:cNvPr id="5"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rtlCol="0" anchor="ctr"/>
            <a:lstStyle/>
            <a:p>
              <a:pPr algn="just" rtl="0">
                <a:lnSpc>
                  <a:spcPct val="150000"/>
                </a:lnSpc>
                <a:spcBef>
                  <a:spcPts val="600"/>
                </a:spcBef>
              </a:pPr>
              <a:r>
                <a:rPr lang="ne-np" sz="1400">
                  <a:solidFill>
                    <a:prstClr val="black"/>
                  </a:solidFill>
                  <a:latin typeface="メイリオ" pitchFamily="50" charset="-128"/>
                  <a:ea typeface="メイリオ" pitchFamily="50" charset="-128"/>
                  <a:cs typeface="メイリオ" pitchFamily="50" charset="-128"/>
                </a:rPr>
                <a:t>　निर्माण उद्योगको व्यावसायिक दुर्घटनालाई ध्यानमा राखेर निम्न सुरक्षाका बुँदाहरूको कार्यान्वयन गरौं।</a:t>
              </a:r>
              <a:endParaRPr lang="en-US" altLang="ja-JP" sz="1400">
                <a:solidFill>
                  <a:prstClr val="black"/>
                </a:solidFill>
                <a:latin typeface="メイリオ" pitchFamily="50" charset="-128"/>
                <a:ea typeface="メイリオ" pitchFamily="50" charset="-128"/>
                <a:cs typeface="メイリオ" pitchFamily="50" charset="-128"/>
              </a:endParaRPr>
            </a:p>
          </p:txBody>
        </p:sp>
        <p:sp>
          <p:nvSpPr>
            <p:cNvPr id="6" name="正方形/長方形 5"/>
            <p:cNvSpPr/>
            <p:nvPr/>
          </p:nvSpPr>
          <p:spPr>
            <a:xfrm>
              <a:off x="467544" y="858466"/>
              <a:ext cx="8136904" cy="6505509"/>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44000" rtlCol="0"/>
            <a:lstStyle/>
            <a:p>
              <a:pPr rtl="0">
                <a:lnSpc>
                  <a:spcPct val="125000"/>
                </a:lnSpc>
                <a:spcBef>
                  <a:spcPts val="600"/>
                </a:spcBef>
                <a:defRPr/>
              </a:pPr>
              <a:r>
                <a:rPr lang="ne-np" sz="1400" dirty="0">
                  <a:solidFill>
                    <a:srgbClr val="0000CC"/>
                  </a:solidFill>
                  <a:latin typeface="メイリオ" pitchFamily="50" charset="-128"/>
                  <a:ea typeface="メイリオ" pitchFamily="50" charset="-128"/>
                  <a:cs typeface="メイリオ" pitchFamily="50" charset="-128"/>
                </a:rPr>
                <a:t>■ कामदारले सुरक्षित तरिकामा काम गर्ने कुरा याद राख्नुपर्छ!</a:t>
              </a:r>
              <a:endParaRPr lang="en-US" altLang="ja-JP" sz="1400" dirty="0">
                <a:solidFill>
                  <a:srgbClr val="0000CC"/>
                </a:solidFill>
                <a:latin typeface="メイリオ" pitchFamily="50" charset="-128"/>
                <a:ea typeface="メイリオ" pitchFamily="50" charset="-128"/>
                <a:cs typeface="メイリオ" pitchFamily="50" charset="-128"/>
              </a:endParaRPr>
            </a:p>
            <a:p>
              <a:pPr rtl="0">
                <a:lnSpc>
                  <a:spcPct val="125000"/>
                </a:lnSpc>
                <a:defRPr/>
              </a:pPr>
              <a:r>
                <a:rPr lang="ne-np" sz="1400" dirty="0">
                  <a:solidFill>
                    <a:prstClr val="black"/>
                  </a:solidFill>
                  <a:latin typeface="メイリオ" pitchFamily="50" charset="-128"/>
                  <a:ea typeface="メイリオ" pitchFamily="50" charset="-128"/>
                  <a:cs typeface="メイリオ" pitchFamily="50" charset="-128"/>
                </a:rPr>
                <a:t>　　</a:t>
              </a:r>
              <a:r>
                <a:rPr lang="ne-np" sz="1400" dirty="0" err="1">
                  <a:solidFill>
                    <a:prstClr val="black"/>
                  </a:solidFill>
                  <a:latin typeface="メイリオ" pitchFamily="50" charset="-128"/>
                  <a:ea typeface="メイリオ" pitchFamily="50" charset="-128"/>
                  <a:cs typeface="メイリオ" pitchFamily="50" charset="-128"/>
                </a:rPr>
                <a:t>डिस्चार्ज</a:t>
              </a:r>
              <a:r>
                <a:rPr lang="ne-np" sz="1400" dirty="0">
                  <a:solidFill>
                    <a:prstClr val="black"/>
                  </a:solidFill>
                  <a:latin typeface="メイリオ" pitchFamily="50" charset="-128"/>
                  <a:ea typeface="メイリオ" pitchFamily="50" charset="-128"/>
                  <a:cs typeface="メイリオ" pitchFamily="50" charset="-128"/>
                </a:rPr>
                <a:t> कम्पनीको परिसर आदिमा एक्लै काम गर्ने अवस्थाहरू पनि हुने हुनाले, आफै सचेत भई</a:t>
              </a:r>
              <a:endParaRPr lang="en-US" altLang="ja-JP" sz="1400" dirty="0">
                <a:solidFill>
                  <a:prstClr val="black"/>
                </a:solidFill>
                <a:latin typeface="メイリオ" pitchFamily="50" charset="-128"/>
                <a:ea typeface="メイリオ" pitchFamily="50" charset="-128"/>
                <a:cs typeface="メイリオ" pitchFamily="50" charset="-128"/>
              </a:endParaRPr>
            </a:p>
            <a:p>
              <a:pPr rtl="0">
                <a:lnSpc>
                  <a:spcPct val="125000"/>
                </a:lnSpc>
                <a:defRPr/>
              </a:pPr>
              <a:r>
                <a:rPr lang="ne-np" sz="1400" dirty="0">
                  <a:solidFill>
                    <a:prstClr val="black"/>
                  </a:solidFill>
                  <a:latin typeface="メイリオ" pitchFamily="50" charset="-128"/>
                  <a:ea typeface="メイリオ" pitchFamily="50" charset="-128"/>
                  <a:cs typeface="メイリオ" pitchFamily="50" charset="-128"/>
                </a:rPr>
                <a:t>　सुरक्षित कार्यविधिको पालना गर्ने।</a:t>
              </a:r>
              <a:endParaRPr lang="en-US" altLang="ja-JP" sz="1400" dirty="0">
                <a:solidFill>
                  <a:prstClr val="black"/>
                </a:solidFill>
                <a:latin typeface="メイリオ" pitchFamily="50" charset="-128"/>
                <a:ea typeface="メイリオ" pitchFamily="50" charset="-128"/>
                <a:cs typeface="メイリオ" pitchFamily="50" charset="-128"/>
              </a:endParaRPr>
            </a:p>
            <a:p>
              <a:pPr rtl="0">
                <a:lnSpc>
                  <a:spcPct val="125000"/>
                </a:lnSpc>
                <a:spcBef>
                  <a:spcPts val="600"/>
                </a:spcBef>
                <a:defRPr/>
              </a:pPr>
              <a:r>
                <a:rPr lang="ne-np" sz="1400" dirty="0">
                  <a:solidFill>
                    <a:srgbClr val="0000CC"/>
                  </a:solidFill>
                  <a:latin typeface="メイリオ" pitchFamily="50" charset="-128"/>
                  <a:ea typeface="メイリオ" pitchFamily="50" charset="-128"/>
                  <a:cs typeface="メイリオ" pitchFamily="50" charset="-128"/>
                </a:rPr>
                <a:t>■ </a:t>
              </a:r>
              <a:r>
                <a:rPr lang="ne-np" sz="1400" dirty="0" err="1">
                  <a:solidFill>
                    <a:srgbClr val="0000CC"/>
                  </a:solidFill>
                  <a:latin typeface="メイリオ" pitchFamily="50" charset="-128"/>
                  <a:ea typeface="メイリオ" pitchFamily="50" charset="-128"/>
                  <a:cs typeface="メイリオ" pitchFamily="50" charset="-128"/>
                </a:rPr>
                <a:t>कन्वेयरमा</a:t>
              </a:r>
              <a:r>
                <a:rPr lang="ne-np" sz="1400" dirty="0">
                  <a:solidFill>
                    <a:srgbClr val="0000CC"/>
                  </a:solidFill>
                  <a:latin typeface="メイリオ" pitchFamily="50" charset="-128"/>
                  <a:ea typeface="メイリオ" pitchFamily="50" charset="-128"/>
                  <a:cs typeface="メイリオ" pitchFamily="50" charset="-128"/>
                </a:rPr>
                <a:t> अड्केको वस्तु, निरीक्षण र मर्मत रोकेपछि गर्ने।</a:t>
              </a:r>
            </a:p>
            <a:p>
              <a:pPr rtl="0">
                <a:lnSpc>
                  <a:spcPct val="125000"/>
                </a:lnSpc>
                <a:defRPr/>
              </a:pPr>
              <a:r>
                <a:rPr lang="ne-np" sz="1400" dirty="0">
                  <a:solidFill>
                    <a:prstClr val="black"/>
                  </a:solidFill>
                  <a:latin typeface="メイリオ" pitchFamily="50" charset="-128"/>
                  <a:ea typeface="メイリオ" pitchFamily="50" charset="-128"/>
                  <a:cs typeface="メイリオ" pitchFamily="50" charset="-128"/>
                </a:rPr>
                <a:t>　・अड्केको वस्तु निकाल्ने प्रक्रिया, मर्मत तथा निरीक्षण, निश्चित रूपमा </a:t>
              </a:r>
              <a:r>
                <a:rPr lang="ne-np" sz="1400" dirty="0" err="1">
                  <a:solidFill>
                    <a:prstClr val="black"/>
                  </a:solidFill>
                  <a:latin typeface="メイリオ" pitchFamily="50" charset="-128"/>
                  <a:ea typeface="メイリオ" pitchFamily="50" charset="-128"/>
                  <a:cs typeface="メイリオ" pitchFamily="50" charset="-128"/>
                </a:rPr>
                <a:t>कन्वेयर</a:t>
              </a:r>
              <a:r>
                <a:rPr lang="ne-np" sz="1400" dirty="0">
                  <a:solidFill>
                    <a:prstClr val="black"/>
                  </a:solidFill>
                  <a:latin typeface="メイリオ" pitchFamily="50" charset="-128"/>
                  <a:ea typeface="メイリオ" pitchFamily="50" charset="-128"/>
                  <a:cs typeface="メイリオ" pitchFamily="50" charset="-128"/>
                </a:rPr>
                <a:t> रोकेपछि गर्ने।</a:t>
              </a:r>
            </a:p>
            <a:p>
              <a:pPr rtl="0">
                <a:lnSpc>
                  <a:spcPct val="125000"/>
                </a:lnSpc>
                <a:defRPr/>
              </a:pPr>
              <a:r>
                <a:rPr lang="ne-np" sz="1400" dirty="0">
                  <a:solidFill>
                    <a:prstClr val="black"/>
                  </a:solidFill>
                  <a:latin typeface="メイリオ" pitchFamily="50" charset="-128"/>
                  <a:ea typeface="メイリオ" pitchFamily="50" charset="-128"/>
                  <a:cs typeface="メイリオ" pitchFamily="50" charset="-128"/>
                </a:rPr>
                <a:t>　・</a:t>
              </a:r>
              <a:r>
                <a:rPr lang="ne-np" sz="1400" dirty="0" err="1">
                  <a:solidFill>
                    <a:prstClr val="black"/>
                  </a:solidFill>
                  <a:latin typeface="メイリオ" pitchFamily="50" charset="-128"/>
                  <a:ea typeface="メイリオ" pitchFamily="50" charset="-128"/>
                  <a:cs typeface="メイリオ" pitchFamily="50" charset="-128"/>
                </a:rPr>
                <a:t>कन्वेयर</a:t>
              </a:r>
              <a:r>
                <a:rPr lang="ne-np" sz="1400" dirty="0">
                  <a:solidFill>
                    <a:prstClr val="black"/>
                  </a:solidFill>
                  <a:latin typeface="メイリオ" pitchFamily="50" charset="-128"/>
                  <a:ea typeface="メイリオ" pitchFamily="50" charset="-128"/>
                  <a:cs typeface="メイリオ" pitchFamily="50" charset="-128"/>
                </a:rPr>
                <a:t> ननाघ्ने।　</a:t>
              </a:r>
            </a:p>
            <a:p>
              <a:pPr rtl="0">
                <a:lnSpc>
                  <a:spcPct val="125000"/>
                </a:lnSpc>
                <a:spcBef>
                  <a:spcPts val="600"/>
                </a:spcBef>
                <a:defRPr/>
              </a:pPr>
              <a:r>
                <a:rPr lang="ne-np" sz="1400" dirty="0">
                  <a:solidFill>
                    <a:srgbClr val="0000CC"/>
                  </a:solidFill>
                  <a:latin typeface="メイリオ" pitchFamily="50" charset="-128"/>
                  <a:ea typeface="メイリオ" pitchFamily="50" charset="-128"/>
                  <a:cs typeface="メイリオ" pitchFamily="50" charset="-128"/>
                </a:rPr>
                <a:t>■ परिसर भित्र यताउता गर्दा </a:t>
              </a:r>
              <a:r>
                <a:rPr lang="ne-np" sz="1400" dirty="0" err="1">
                  <a:solidFill>
                    <a:srgbClr val="0000CC"/>
                  </a:solidFill>
                  <a:latin typeface="メイリオ" pitchFamily="50" charset="-128"/>
                  <a:ea typeface="メイリオ" pitchFamily="50" charset="-128"/>
                  <a:cs typeface="メイリオ" pitchFamily="50" charset="-128"/>
                </a:rPr>
                <a:t>हेबी</a:t>
              </a:r>
              <a:r>
                <a:rPr lang="ne-np" sz="1400" dirty="0">
                  <a:solidFill>
                    <a:srgbClr val="0000CC"/>
                  </a:solidFill>
                  <a:latin typeface="メイリオ" pitchFamily="50" charset="-128"/>
                  <a:ea typeface="メイリオ" pitchFamily="50" charset="-128"/>
                  <a:cs typeface="メイリオ" pitchFamily="50" charset="-128"/>
                </a:rPr>
                <a:t> मेसिनहरू र </a:t>
              </a:r>
              <a:r>
                <a:rPr lang="ne-np" sz="1400" dirty="0" err="1">
                  <a:solidFill>
                    <a:srgbClr val="0000CC"/>
                  </a:solidFill>
                  <a:latin typeface="メイリオ" pitchFamily="50" charset="-128"/>
                  <a:ea typeface="メイリオ" pitchFamily="50" charset="-128"/>
                  <a:cs typeface="メイリオ" pitchFamily="50" charset="-128"/>
                </a:rPr>
                <a:t>फोर्कलिफ्टसँग</a:t>
              </a:r>
              <a:r>
                <a:rPr lang="ne-np" sz="1400" dirty="0">
                  <a:solidFill>
                    <a:srgbClr val="0000CC"/>
                  </a:solidFill>
                  <a:latin typeface="メイリオ" pitchFamily="50" charset="-128"/>
                  <a:ea typeface="メイリオ" pitchFamily="50" charset="-128"/>
                  <a:cs typeface="メイリオ" pitchFamily="50" charset="-128"/>
                </a:rPr>
                <a:t> नठोकिने गरी ध्यान दिने!</a:t>
              </a:r>
            </a:p>
            <a:p>
              <a:pPr rtl="0">
                <a:lnSpc>
                  <a:spcPct val="125000"/>
                </a:lnSpc>
                <a:defRPr/>
              </a:pPr>
              <a:r>
                <a:rPr lang="ne-np" sz="1400" dirty="0">
                  <a:solidFill>
                    <a:prstClr val="black"/>
                  </a:solidFill>
                  <a:latin typeface="メイリオ" pitchFamily="50" charset="-128"/>
                  <a:ea typeface="メイリオ" pitchFamily="50" charset="-128"/>
                  <a:cs typeface="メイリオ" pitchFamily="50" charset="-128"/>
                </a:rPr>
                <a:t>　・सुरक्षा मार्गमा हिँड्ने।</a:t>
              </a:r>
            </a:p>
            <a:p>
              <a:pPr rtl="0">
                <a:lnSpc>
                  <a:spcPct val="125000"/>
                </a:lnSpc>
                <a:defRPr/>
              </a:pPr>
              <a:r>
                <a:rPr lang="ne-np" sz="1400" dirty="0">
                  <a:solidFill>
                    <a:prstClr val="black"/>
                  </a:solidFill>
                  <a:latin typeface="メイリオ" pitchFamily="50" charset="-128"/>
                  <a:ea typeface="メイリオ" pitchFamily="50" charset="-128"/>
                  <a:cs typeface="メイリオ" pitchFamily="50" charset="-128"/>
                </a:rPr>
                <a:t>　・सामान पछाडिबाट अचानक ननिस्कने।</a:t>
              </a:r>
              <a:endParaRPr lang="en-US" altLang="ja-JP" sz="1400" dirty="0">
                <a:solidFill>
                  <a:prstClr val="black"/>
                </a:solidFill>
                <a:latin typeface="メイリオ" pitchFamily="50" charset="-128"/>
                <a:ea typeface="メイリオ" pitchFamily="50" charset="-128"/>
                <a:cs typeface="メイリオ" pitchFamily="50" charset="-128"/>
              </a:endParaRPr>
            </a:p>
            <a:p>
              <a:pPr rtl="0">
                <a:lnSpc>
                  <a:spcPct val="125000"/>
                </a:lnSpc>
                <a:spcBef>
                  <a:spcPts val="600"/>
                </a:spcBef>
                <a:defRPr/>
              </a:pPr>
              <a:r>
                <a:rPr lang="ne-np" sz="1400" dirty="0">
                  <a:solidFill>
                    <a:srgbClr val="0000CC"/>
                  </a:solidFill>
                  <a:latin typeface="メイリオ" pitchFamily="50" charset="-128"/>
                  <a:ea typeface="メイリオ" pitchFamily="50" charset="-128"/>
                  <a:cs typeface="メイリオ" pitchFamily="50" charset="-128"/>
                </a:rPr>
                <a:t>■ </a:t>
              </a:r>
              <a:r>
                <a:rPr lang="ne-np" sz="1400" dirty="0" err="1">
                  <a:solidFill>
                    <a:srgbClr val="0000CC"/>
                  </a:solidFill>
                  <a:latin typeface="メイリオ" pitchFamily="50" charset="-128"/>
                  <a:ea typeface="メイリオ" pitchFamily="50" charset="-128"/>
                  <a:cs typeface="メイリオ" pitchFamily="50" charset="-128"/>
                </a:rPr>
                <a:t>हेबी</a:t>
              </a:r>
              <a:r>
                <a:rPr lang="ne-np" sz="1400" dirty="0">
                  <a:solidFill>
                    <a:srgbClr val="0000CC"/>
                  </a:solidFill>
                  <a:latin typeface="メイリオ" pitchFamily="50" charset="-128"/>
                  <a:ea typeface="メイリオ" pitchFamily="50" charset="-128"/>
                  <a:cs typeface="メイリオ" pitchFamily="50" charset="-128"/>
                </a:rPr>
                <a:t> मेसिन चालकले पैदल यात्री आदिसँग </a:t>
              </a:r>
              <a:r>
                <a:rPr lang="ne-np" sz="1400" dirty="0" err="1">
                  <a:solidFill>
                    <a:srgbClr val="0000CC"/>
                  </a:solidFill>
                  <a:latin typeface="メイリオ" pitchFamily="50" charset="-128"/>
                  <a:ea typeface="メイリオ" pitchFamily="50" charset="-128"/>
                  <a:cs typeface="メイリオ" pitchFamily="50" charset="-128"/>
                </a:rPr>
                <a:t>ठोकिनबाट</a:t>
              </a:r>
              <a:r>
                <a:rPr lang="ne-np" sz="1400" dirty="0">
                  <a:solidFill>
                    <a:srgbClr val="0000CC"/>
                  </a:solidFill>
                  <a:latin typeface="メイリオ" pitchFamily="50" charset="-128"/>
                  <a:ea typeface="メイリオ" pitchFamily="50" charset="-128"/>
                  <a:cs typeface="メイリオ" pitchFamily="50" charset="-128"/>
                </a:rPr>
                <a:t> रोकथाम गर्ने!</a:t>
              </a:r>
            </a:p>
            <a:p>
              <a:pPr rtl="0">
                <a:lnSpc>
                  <a:spcPct val="125000"/>
                </a:lnSpc>
                <a:defRPr/>
              </a:pPr>
              <a:r>
                <a:rPr lang="ne-np" sz="1400" dirty="0">
                  <a:solidFill>
                    <a:prstClr val="black"/>
                  </a:solidFill>
                  <a:latin typeface="メイリオ" pitchFamily="50" charset="-128"/>
                  <a:ea typeface="メイリオ" pitchFamily="50" charset="-128"/>
                  <a:cs typeface="メイリオ" pitchFamily="50" charset="-128"/>
                </a:rPr>
                <a:t>　・रोकेर राखेको </a:t>
              </a:r>
              <a:r>
                <a:rPr lang="ne-np" sz="1400" dirty="0" err="1">
                  <a:solidFill>
                    <a:prstClr val="black"/>
                  </a:solidFill>
                  <a:latin typeface="メイリオ" pitchFamily="50" charset="-128"/>
                  <a:ea typeface="メイリオ" pitchFamily="50" charset="-128"/>
                  <a:cs typeface="メイリオ" pitchFamily="50" charset="-128"/>
                </a:rPr>
                <a:t>हेबी</a:t>
              </a:r>
              <a:r>
                <a:rPr lang="ne-np" sz="1400" dirty="0">
                  <a:solidFill>
                    <a:prstClr val="black"/>
                  </a:solidFill>
                  <a:latin typeface="メイリオ" pitchFamily="50" charset="-128"/>
                  <a:ea typeface="メイリオ" pitchFamily="50" charset="-128"/>
                  <a:cs typeface="メイリオ" pitchFamily="50" charset="-128"/>
                </a:rPr>
                <a:t> मेसिन चल्न सुरु </a:t>
              </a:r>
              <a:r>
                <a:rPr lang="ne-np" sz="1400" dirty="0" err="1">
                  <a:solidFill>
                    <a:prstClr val="black"/>
                  </a:solidFill>
                  <a:latin typeface="メイリオ" pitchFamily="50" charset="-128"/>
                  <a:ea typeface="メイリオ" pitchFamily="50" charset="-128"/>
                  <a:cs typeface="メイリオ" pitchFamily="50" charset="-128"/>
                </a:rPr>
                <a:t>गरेपनि</a:t>
              </a:r>
              <a:r>
                <a:rPr lang="ne-np" sz="1400" dirty="0">
                  <a:solidFill>
                    <a:prstClr val="black"/>
                  </a:solidFill>
                  <a:latin typeface="メイリオ" pitchFamily="50" charset="-128"/>
                  <a:ea typeface="メイリオ" pitchFamily="50" charset="-128"/>
                  <a:cs typeface="メイリオ" pitchFamily="50" charset="-128"/>
                </a:rPr>
                <a:t> त्यसमा नचढ्ने र त्यसलाई रोक्न नखोज्ने।</a:t>
              </a:r>
            </a:p>
            <a:p>
              <a:pPr rtl="0">
                <a:lnSpc>
                  <a:spcPct val="125000"/>
                </a:lnSpc>
                <a:defRPr/>
              </a:pPr>
              <a:r>
                <a:rPr lang="ne-np" sz="1400" dirty="0">
                  <a:solidFill>
                    <a:prstClr val="black"/>
                  </a:solidFill>
                  <a:latin typeface="メイリオ" pitchFamily="50" charset="-128"/>
                  <a:ea typeface="メイリオ" pitchFamily="50" charset="-128"/>
                  <a:cs typeface="メイリオ" pitchFamily="50" charset="-128"/>
                </a:rPr>
                <a:t>　・चालक सिटबाट शरीर बाहिर ननिकाल्ने।</a:t>
              </a:r>
            </a:p>
            <a:p>
              <a:pPr rtl="0">
                <a:lnSpc>
                  <a:spcPct val="125000"/>
                </a:lnSpc>
                <a:defRPr/>
              </a:pPr>
              <a:r>
                <a:rPr lang="ne-np" sz="1400" dirty="0">
                  <a:solidFill>
                    <a:prstClr val="black"/>
                  </a:solidFill>
                  <a:latin typeface="メイリオ" pitchFamily="50" charset="-128"/>
                  <a:ea typeface="メイリオ" pitchFamily="50" charset="-128"/>
                  <a:cs typeface="メイリオ" pitchFamily="50" charset="-128"/>
                </a:rPr>
                <a:t>　・</a:t>
              </a:r>
              <a:r>
                <a:rPr lang="ne-np" sz="1400" dirty="0" err="1">
                  <a:solidFill>
                    <a:prstClr val="black"/>
                  </a:solidFill>
                  <a:latin typeface="メイリオ" pitchFamily="50" charset="-128"/>
                  <a:ea typeface="メイリオ" pitchFamily="50" charset="-128"/>
                  <a:cs typeface="メイリオ" pitchFamily="50" charset="-128"/>
                </a:rPr>
                <a:t>हेबी</a:t>
              </a:r>
              <a:r>
                <a:rPr lang="ne-np" sz="1400" dirty="0">
                  <a:solidFill>
                    <a:prstClr val="black"/>
                  </a:solidFill>
                  <a:latin typeface="メイリオ" pitchFamily="50" charset="-128"/>
                  <a:ea typeface="メイリオ" pitchFamily="50" charset="-128"/>
                  <a:cs typeface="メイリオ" pitchFamily="50" charset="-128"/>
                </a:rPr>
                <a:t> मेसिनमा सामान लोड गरेर मेसिनलाई अगाडि बढाउने बेला पैदल यात्रीलाई </a:t>
              </a:r>
              <a:r>
                <a:rPr lang="ne-np" sz="1400" dirty="0" err="1">
                  <a:solidFill>
                    <a:prstClr val="black"/>
                  </a:solidFill>
                  <a:latin typeface="メイリオ" pitchFamily="50" charset="-128"/>
                  <a:ea typeface="メイリオ" pitchFamily="50" charset="-128"/>
                  <a:cs typeface="メイリオ" pitchFamily="50" charset="-128"/>
                </a:rPr>
                <a:t>ठक्‍कर</a:t>
              </a:r>
              <a:r>
                <a:rPr lang="ne-np" sz="1400" dirty="0">
                  <a:solidFill>
                    <a:prstClr val="black"/>
                  </a:solidFill>
                  <a:latin typeface="メイリオ" pitchFamily="50" charset="-128"/>
                  <a:ea typeface="メイリオ" pitchFamily="50" charset="-128"/>
                  <a:cs typeface="メイリオ" pitchFamily="50" charset="-128"/>
                </a:rPr>
                <a:t> नदिने गरी ध्यान दिने।</a:t>
              </a:r>
            </a:p>
            <a:p>
              <a:pPr rtl="0">
                <a:lnSpc>
                  <a:spcPct val="125000"/>
                </a:lnSpc>
                <a:defRPr/>
              </a:pPr>
              <a:endParaRPr lang="en-US" altLang="ja-JP" sz="1400" dirty="0">
                <a:solidFill>
                  <a:srgbClr val="C00000"/>
                </a:solidFill>
                <a:latin typeface="メイリオ" pitchFamily="50" charset="-128"/>
                <a:ea typeface="メイリオ" pitchFamily="50" charset="-128"/>
                <a:cs typeface="メイリオ" pitchFamily="50" charset="-128"/>
              </a:endParaRPr>
            </a:p>
            <a:p>
              <a:pPr rtl="0">
                <a:lnSpc>
                  <a:spcPct val="125000"/>
                </a:lnSpc>
                <a:defRPr/>
              </a:pPr>
              <a:endParaRPr lang="ja-JP" altLang="en-US" sz="1400" dirty="0">
                <a:solidFill>
                  <a:srgbClr val="C00000"/>
                </a:solidFill>
                <a:latin typeface="メイリオ" pitchFamily="50" charset="-128"/>
                <a:ea typeface="メイリオ" pitchFamily="50" charset="-128"/>
                <a:cs typeface="メイリオ" pitchFamily="50" charset="-128"/>
              </a:endParaRPr>
            </a:p>
          </p:txBody>
        </p:sp>
      </p:grpSp>
      <p:sp>
        <p:nvSpPr>
          <p:cNvPr id="9" name="正方形/長方形 8"/>
          <p:cNvSpPr/>
          <p:nvPr/>
        </p:nvSpPr>
        <p:spPr>
          <a:xfrm>
            <a:off x="404811" y="1144685"/>
            <a:ext cx="6327428" cy="338554"/>
          </a:xfrm>
          <a:prstGeom prst="rect">
            <a:avLst/>
          </a:prstGeom>
        </p:spPr>
        <p:txBody>
          <a:bodyPr wrap="square" rtlCol="0">
            <a:spAutoFit/>
          </a:bodyPr>
          <a:lstStyle/>
          <a:p>
            <a:pPr rtl="0">
              <a:defRPr/>
            </a:pPr>
            <a:r>
              <a:rPr lang="ne-np" sz="1600" b="1">
                <a:solidFill>
                  <a:srgbClr val="C00000"/>
                </a:solidFill>
                <a:latin typeface="メイリオ" pitchFamily="50" charset="-128"/>
                <a:ea typeface="メイリオ" pitchFamily="50" charset="-128"/>
                <a:cs typeface="メイリオ" pitchFamily="50" charset="-128"/>
              </a:rPr>
              <a:t>(1)"च्यापिने र बेरिने" दुर्घटना रोकथामका मुख्य बुँदाहरू</a:t>
            </a:r>
            <a:endParaRPr lang="en-US" altLang="ja-JP" sz="1600" b="1" dirty="0">
              <a:solidFill>
                <a:srgbClr val="C00000"/>
              </a:solidFill>
              <a:latin typeface="メイリオ" pitchFamily="50" charset="-128"/>
              <a:ea typeface="メイリオ" pitchFamily="50" charset="-128"/>
              <a:cs typeface="メイリオ" pitchFamily="50" charset="-128"/>
            </a:endParaRPr>
          </a:p>
        </p:txBody>
      </p:sp>
      <p:pic>
        <p:nvPicPr>
          <p:cNvPr id="3" name="図 2">
            <a:extLst>
              <a:ext uri="{FF2B5EF4-FFF2-40B4-BE49-F238E27FC236}">
                <a16:creationId xmlns:a16="http://schemas.microsoft.com/office/drawing/2014/main" id="{6585637F-3A30-4C0A-BD0D-20602EA98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7212" y="2512837"/>
            <a:ext cx="2448272" cy="1944216"/>
          </a:xfrm>
          <a:prstGeom prst="rect">
            <a:avLst/>
          </a:prstGeom>
        </p:spPr>
      </p:pic>
      <p:sp>
        <p:nvSpPr>
          <p:cNvPr id="7" name="Rectangle 10"/>
          <p:cNvSpPr>
            <a:spLocks noChangeArrowheads="1"/>
          </p:cNvSpPr>
          <p:nvPr/>
        </p:nvSpPr>
        <p:spPr bwMode="auto">
          <a:xfrm>
            <a:off x="404812" y="471041"/>
            <a:ext cx="6543451" cy="420787"/>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ne-np" sz="1600" b="1">
                <a:solidFill>
                  <a:prstClr val="white"/>
                </a:solidFill>
                <a:latin typeface="ＭＳ ゴシック" pitchFamily="49" charset="-128"/>
                <a:ea typeface="ＭＳ ゴシック" pitchFamily="49" charset="-128"/>
                <a:cs typeface="Arial" charset="0"/>
              </a:rPr>
              <a:t>बुँदा 6　सबैले सुरक्षित तरिकामा काम गरी कार्यस्थललाई सुरक्षित बनाउने!</a:t>
            </a:r>
            <a:endParaRPr lang="ja-JP" altLang="en-US" sz="1600" b="1">
              <a:solidFill>
                <a:prstClr val="white"/>
              </a:solidFill>
              <a:ea typeface="ＭＳ ゴシック" pitchFamily="49" charset="-128"/>
              <a:cs typeface="Arial" charset="0"/>
            </a:endParaRPr>
          </a:p>
        </p:txBody>
      </p:sp>
      <p:sp>
        <p:nvSpPr>
          <p:cNvPr id="2" name="スライド番号プレースホルダー 1"/>
          <p:cNvSpPr>
            <a:spLocks noGrp="1"/>
          </p:cNvSpPr>
          <p:nvPr>
            <p:ph type="sldNum" sz="quarter" idx="12"/>
          </p:nvPr>
        </p:nvSpPr>
        <p:spPr>
          <a:xfrm>
            <a:off x="3611486" y="6448251"/>
            <a:ext cx="2133600" cy="365125"/>
          </a:xfrm>
        </p:spPr>
        <p:txBody>
          <a:bodyPr rtlCol="0"/>
          <a:lstStyle/>
          <a:p>
            <a:pPr algn="ctr" rtl="0"/>
            <a:fld id="{94AA4217-AB25-474B-8523-140E3806D2F1}" type="slidenum">
              <a:rPr kumimoji="1" lang="ja-JP" altLang="en-US" sz="1100" smtClean="0"/>
              <a:pPr algn="ctr"/>
              <a:t>13</a:t>
            </a:fld>
            <a:endParaRPr kumimoji="1" lang="ja-JP" altLang="en-US" sz="1100"/>
          </a:p>
        </p:txBody>
      </p:sp>
    </p:spTree>
    <p:extLst>
      <p:ext uri="{BB962C8B-B14F-4D97-AF65-F5344CB8AC3E}">
        <p14:creationId xmlns:p14="http://schemas.microsoft.com/office/powerpoint/2010/main" val="2890420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412403" y="692696"/>
            <a:ext cx="5887789" cy="1944216"/>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a:lnSpc>
                <a:spcPct val="150000"/>
              </a:lnSpc>
              <a:spcBef>
                <a:spcPts val="600"/>
              </a:spcBef>
              <a:defRPr/>
            </a:pPr>
            <a:r>
              <a:rPr lang="ne-np" sz="1400">
                <a:solidFill>
                  <a:srgbClr val="0000CC"/>
                </a:solidFill>
                <a:latin typeface="メイリオ" pitchFamily="50" charset="-128"/>
                <a:ea typeface="メイリオ" pitchFamily="50" charset="-128"/>
                <a:cs typeface="メイリオ" pitchFamily="50" charset="-128"/>
              </a:rPr>
              <a:t>■वास्तविक रूपमा घटेको घटनाको उदाहरण②-1　</a:t>
            </a:r>
            <a:r>
              <a:rPr lang="ne-np" sz="1400">
                <a:solidFill>
                  <a:prstClr val="black"/>
                </a:solidFill>
                <a:latin typeface="メイリオ" pitchFamily="50" charset="-128"/>
                <a:ea typeface="メイリオ" pitchFamily="50" charset="-128"/>
                <a:cs typeface="メイリオ" pitchFamily="50" charset="-128"/>
              </a:rPr>
              <a:t>क्रसरको इनपुट कन्वेयरको रिटर्न रोलरमा टाँसिएको प्लास्टरलाई वायर ब्रस प्रयोग गरेर हटाइरहेको बेला, इनपुट कन्वेयर नरोकीकन काम गरियो। रिटर्न रोलर र कन्वेयर बेल्ट बीचमा वायर ब्रस सहित दायाँ पाखुरोदेखि लगभग छातीसम्म बेरियो।</a:t>
            </a:r>
          </a:p>
        </p:txBody>
      </p:sp>
      <p:sp>
        <p:nvSpPr>
          <p:cNvPr id="7" name="テキスト ボックス 6"/>
          <p:cNvSpPr txBox="1"/>
          <p:nvPr/>
        </p:nvSpPr>
        <p:spPr>
          <a:xfrm>
            <a:off x="476671" y="188640"/>
            <a:ext cx="5806653" cy="338554"/>
          </a:xfrm>
          <a:prstGeom prst="rect">
            <a:avLst/>
          </a:prstGeom>
          <a:noFill/>
        </p:spPr>
        <p:txBody>
          <a:bodyPr wrap="square" rtlCol="0">
            <a:spAutoFit/>
          </a:bodyPr>
          <a:lstStyle/>
          <a:p>
            <a:pPr rtl="0"/>
            <a:r>
              <a:rPr lang="ne-np" sz="160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【वास्तविक रूपमा घटेको च्यापिने र बेरिने दुर्घटनाको उदाहरण】</a:t>
            </a:r>
            <a:endParaRPr lang="ja-JP" altLang="en-US" sz="1600"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 name="図 9">
            <a:extLst>
              <a:ext uri="{FF2B5EF4-FFF2-40B4-BE49-F238E27FC236}">
                <a16:creationId xmlns:a16="http://schemas.microsoft.com/office/drawing/2014/main" id="{DE707C8C-20B9-4318-9F4A-EC2DB7054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495" y="695907"/>
            <a:ext cx="2395985" cy="1796989"/>
          </a:xfrm>
          <a:prstGeom prst="rect">
            <a:avLst/>
          </a:prstGeom>
        </p:spPr>
      </p:pic>
      <p:sp>
        <p:nvSpPr>
          <p:cNvPr id="11" name="正方形/長方形 10">
            <a:extLst>
              <a:ext uri="{FF2B5EF4-FFF2-40B4-BE49-F238E27FC236}">
                <a16:creationId xmlns:a16="http://schemas.microsoft.com/office/drawing/2014/main" id="{70D2B55B-1169-40C0-86FD-637AF7F3764A}"/>
              </a:ext>
            </a:extLst>
          </p:cNvPr>
          <p:cNvSpPr/>
          <p:nvPr/>
        </p:nvSpPr>
        <p:spPr bwMode="auto">
          <a:xfrm>
            <a:off x="395536" y="2852936"/>
            <a:ext cx="5887789" cy="1585462"/>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a:lnSpc>
                <a:spcPct val="150000"/>
              </a:lnSpc>
              <a:spcBef>
                <a:spcPts val="600"/>
              </a:spcBef>
              <a:defRPr/>
            </a:pPr>
            <a:r>
              <a:rPr lang="ne-np" sz="1400">
                <a:solidFill>
                  <a:srgbClr val="0000CC"/>
                </a:solidFill>
                <a:latin typeface="メイリオ" pitchFamily="50" charset="-128"/>
                <a:ea typeface="メイリオ" pitchFamily="50" charset="-128"/>
                <a:cs typeface="メイリオ" pitchFamily="50" charset="-128"/>
              </a:rPr>
              <a:t>■वास्तविक रूपमा घटेको घटनाको उदाहरण➁-2　</a:t>
            </a:r>
            <a:r>
              <a:rPr lang="ne-np" sz="1400">
                <a:solidFill>
                  <a:prstClr val="black"/>
                </a:solidFill>
                <a:latin typeface="メイリオ" pitchFamily="50" charset="-128"/>
                <a:ea typeface="メイリオ" pitchFamily="50" charset="-128"/>
                <a:cs typeface="メイリオ" pitchFamily="50" charset="-128"/>
              </a:rPr>
              <a:t>कन्वेयर चलिरहेको बेला चेनको टेन्सन निरीक्षण गरिएको हुनाले, कन्वेयर माथि चलिरहेको भागमा शरीर च्यापियो।</a:t>
            </a:r>
          </a:p>
        </p:txBody>
      </p:sp>
      <p:pic>
        <p:nvPicPr>
          <p:cNvPr id="3" name="図 2">
            <a:extLst>
              <a:ext uri="{FF2B5EF4-FFF2-40B4-BE49-F238E27FC236}">
                <a16:creationId xmlns:a16="http://schemas.microsoft.com/office/drawing/2014/main" id="{D4DEBBA7-D233-446B-A1BD-3A91239AC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8064" y="2852936"/>
            <a:ext cx="2448272" cy="1944216"/>
          </a:xfrm>
          <a:prstGeom prst="rect">
            <a:avLst/>
          </a:prstGeom>
        </p:spPr>
      </p:pic>
      <p:sp>
        <p:nvSpPr>
          <p:cNvPr id="12" name="正方形/長方形 11">
            <a:extLst>
              <a:ext uri="{FF2B5EF4-FFF2-40B4-BE49-F238E27FC236}">
                <a16:creationId xmlns:a16="http://schemas.microsoft.com/office/drawing/2014/main" id="{97E3BFAA-CB61-48C3-9C78-3D88FDEB6811}"/>
              </a:ext>
            </a:extLst>
          </p:cNvPr>
          <p:cNvSpPr/>
          <p:nvPr/>
        </p:nvSpPr>
        <p:spPr bwMode="auto">
          <a:xfrm>
            <a:off x="412403" y="4632083"/>
            <a:ext cx="5887789" cy="1729478"/>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fontAlgn="auto">
              <a:lnSpc>
                <a:spcPct val="150000"/>
              </a:lnSpc>
              <a:spcBef>
                <a:spcPts val="600"/>
              </a:spcBef>
              <a:spcAft>
                <a:spcPts val="0"/>
              </a:spcAft>
              <a:defRPr/>
            </a:pPr>
            <a:r>
              <a:rPr lang="ne-np" sz="1400" dirty="0">
                <a:solidFill>
                  <a:srgbClr val="0000CC"/>
                </a:solidFill>
                <a:latin typeface="メイリオ" pitchFamily="50" charset="-128"/>
                <a:ea typeface="メイリオ" pitchFamily="50" charset="-128"/>
                <a:cs typeface="メイリオ" pitchFamily="50" charset="-128"/>
              </a:rPr>
              <a:t>■वास्तविक रूपमा घटेको घटनाको उदाहरण➁-3　</a:t>
            </a:r>
            <a:r>
              <a:rPr lang="ne-np" sz="1400" dirty="0">
                <a:solidFill>
                  <a:schemeClr val="tx1"/>
                </a:solidFill>
                <a:latin typeface="メイリオ" pitchFamily="50" charset="-128"/>
                <a:ea typeface="メイリオ" pitchFamily="50" charset="-128"/>
                <a:cs typeface="メイリオ" pitchFamily="50" charset="-128"/>
              </a:rPr>
              <a:t>फोहोर सङ्कलन सवारी साधन (</a:t>
            </a:r>
            <a:r>
              <a:rPr lang="ne-np" sz="1400" dirty="0" err="1">
                <a:solidFill>
                  <a:schemeClr val="tx1"/>
                </a:solidFill>
                <a:latin typeface="メイリオ" pitchFamily="50" charset="-128"/>
                <a:ea typeface="メイリオ" pitchFamily="50" charset="-128"/>
                <a:cs typeface="メイリオ" pitchFamily="50" charset="-128"/>
              </a:rPr>
              <a:t>प्याकर</a:t>
            </a:r>
            <a:r>
              <a:rPr lang="ne-np" sz="1400" dirty="0">
                <a:solidFill>
                  <a:schemeClr val="tx1"/>
                </a:solidFill>
                <a:latin typeface="メイリオ" pitchFamily="50" charset="-128"/>
                <a:ea typeface="メイリオ" pitchFamily="50" charset="-128"/>
                <a:cs typeface="メイリオ" pitchFamily="50" charset="-128"/>
              </a:rPr>
              <a:t>) को बडी निरीक्षण गर्दा, </a:t>
            </a:r>
            <a:r>
              <a:rPr lang="ne-np" sz="1400" dirty="0" err="1">
                <a:solidFill>
                  <a:schemeClr val="tx1"/>
                </a:solidFill>
                <a:latin typeface="メイリオ" pitchFamily="50" charset="-128"/>
                <a:ea typeface="メイリオ" pitchFamily="50" charset="-128"/>
                <a:cs typeface="メイリオ" pitchFamily="50" charset="-128"/>
              </a:rPr>
              <a:t>प्याकिङ</a:t>
            </a:r>
            <a:r>
              <a:rPr lang="ne-np" sz="1400" dirty="0">
                <a:solidFill>
                  <a:schemeClr val="tx1"/>
                </a:solidFill>
                <a:latin typeface="メイリオ" pitchFamily="50" charset="-128"/>
                <a:ea typeface="メイリオ" pitchFamily="50" charset="-128"/>
                <a:cs typeface="メイリオ" pitchFamily="50" charset="-128"/>
              </a:rPr>
              <a:t> बक्स र </a:t>
            </a:r>
            <a:r>
              <a:rPr lang="ne-np" sz="1400" dirty="0" err="1">
                <a:solidFill>
                  <a:schemeClr val="tx1"/>
                </a:solidFill>
                <a:latin typeface="メイリオ" pitchFamily="50" charset="-128"/>
                <a:ea typeface="メイリオ" pitchFamily="50" charset="-128"/>
                <a:cs typeface="メイリオ" pitchFamily="50" charset="-128"/>
              </a:rPr>
              <a:t>टेलगेटको</a:t>
            </a:r>
            <a:r>
              <a:rPr lang="ne-np" sz="1400" dirty="0">
                <a:solidFill>
                  <a:schemeClr val="tx1"/>
                </a:solidFill>
                <a:latin typeface="メイリオ" pitchFamily="50" charset="-128"/>
                <a:ea typeface="メイリオ" pitchFamily="50" charset="-128"/>
                <a:cs typeface="メイリオ" pitchFamily="50" charset="-128"/>
              </a:rPr>
              <a:t> </a:t>
            </a:r>
            <a:r>
              <a:rPr lang="ne-np" sz="1400" dirty="0" err="1">
                <a:solidFill>
                  <a:schemeClr val="tx1"/>
                </a:solidFill>
                <a:latin typeface="メイリオ" pitchFamily="50" charset="-128"/>
                <a:ea typeface="メイリオ" pitchFamily="50" charset="-128"/>
                <a:cs typeface="メイリオ" pitchFamily="50" charset="-128"/>
              </a:rPr>
              <a:t>कनेक्टिङ</a:t>
            </a:r>
            <a:r>
              <a:rPr lang="ne-np" sz="1400" dirty="0">
                <a:solidFill>
                  <a:schemeClr val="tx1"/>
                </a:solidFill>
                <a:latin typeface="メイリオ" pitchFamily="50" charset="-128"/>
                <a:ea typeface="メイリオ" pitchFamily="50" charset="-128"/>
                <a:cs typeface="メイリオ" pitchFamily="50" charset="-128"/>
              </a:rPr>
              <a:t> भागको निरीक्षण गर्नको लागि </a:t>
            </a:r>
            <a:r>
              <a:rPr lang="ne-np" sz="1400" dirty="0" err="1">
                <a:solidFill>
                  <a:schemeClr val="tx1"/>
                </a:solidFill>
                <a:latin typeface="メイリオ" pitchFamily="50" charset="-128"/>
                <a:ea typeface="メイリオ" pitchFamily="50" charset="-128"/>
                <a:cs typeface="メイリオ" pitchFamily="50" charset="-128"/>
              </a:rPr>
              <a:t>टेलगेट</a:t>
            </a:r>
            <a:r>
              <a:rPr lang="ne-np" sz="1400" dirty="0">
                <a:solidFill>
                  <a:schemeClr val="tx1"/>
                </a:solidFill>
                <a:latin typeface="メイリオ" pitchFamily="50" charset="-128"/>
                <a:ea typeface="メイリオ" pitchFamily="50" charset="-128"/>
                <a:cs typeface="メイリオ" pitchFamily="50" charset="-128"/>
              </a:rPr>
              <a:t> माथि उचालेको बेला, अचानक </a:t>
            </a:r>
            <a:r>
              <a:rPr lang="ne-np" sz="1400" dirty="0" err="1">
                <a:solidFill>
                  <a:schemeClr val="tx1"/>
                </a:solidFill>
                <a:latin typeface="メイリオ" pitchFamily="50" charset="-128"/>
                <a:ea typeface="メイリオ" pitchFamily="50" charset="-128"/>
                <a:cs typeface="メイリオ" pitchFamily="50" charset="-128"/>
              </a:rPr>
              <a:t>टेलगेट</a:t>
            </a:r>
            <a:r>
              <a:rPr lang="ne-np" sz="1400" dirty="0">
                <a:solidFill>
                  <a:schemeClr val="tx1"/>
                </a:solidFill>
                <a:latin typeface="メイリオ" pitchFamily="50" charset="-128"/>
                <a:ea typeface="メイリオ" pitchFamily="50" charset="-128"/>
                <a:cs typeface="メイリオ" pitchFamily="50" charset="-128"/>
              </a:rPr>
              <a:t> झरेर च्यापियो।</a:t>
            </a:r>
            <a:r>
              <a:rPr lang="ne-np" sz="1400" dirty="0">
                <a:solidFill>
                  <a:srgbClr val="0000CC"/>
                </a:solidFill>
                <a:latin typeface="メイリオ" pitchFamily="50" charset="-128"/>
                <a:ea typeface="メイリオ" pitchFamily="50" charset="-128"/>
                <a:cs typeface="メイリオ" pitchFamily="50" charset="-128"/>
              </a:rPr>
              <a:t> </a:t>
            </a:r>
            <a:r>
              <a:rPr lang="ne-np" sz="1400" dirty="0">
                <a:latin typeface="メイリオ" pitchFamily="50" charset="-128"/>
                <a:ea typeface="メイリオ" pitchFamily="50" charset="-128"/>
                <a:cs typeface="メイリオ" pitchFamily="50" charset="-128"/>
              </a:rPr>
              <a:t>सवारी साधनमा ठोकिएर झण्डै पिट भित्र खसेको थियो।</a:t>
            </a:r>
            <a:endParaRPr lang="en-US" altLang="ja-JP" sz="1400" dirty="0">
              <a:solidFill>
                <a:schemeClr val="tx1"/>
              </a:solidFill>
              <a:latin typeface="メイリオ" pitchFamily="50" charset="-128"/>
              <a:ea typeface="メイリオ" pitchFamily="50" charset="-128"/>
              <a:cs typeface="メイリオ" pitchFamily="50" charset="-128"/>
            </a:endParaRPr>
          </a:p>
          <a:p>
            <a:pPr rtl="0" fontAlgn="auto">
              <a:lnSpc>
                <a:spcPct val="150000"/>
              </a:lnSpc>
              <a:spcBef>
                <a:spcPts val="600"/>
              </a:spcBef>
              <a:spcAft>
                <a:spcPts val="0"/>
              </a:spcAft>
              <a:defRPr/>
            </a:pPr>
            <a:endParaRPr lang="en-US" altLang="ja-JP" sz="1400" dirty="0">
              <a:solidFill>
                <a:schemeClr val="tx1"/>
              </a:solidFill>
              <a:latin typeface="メイリオ" pitchFamily="50" charset="-128"/>
              <a:ea typeface="メイリオ" pitchFamily="50" charset="-128"/>
              <a:cs typeface="メイリオ" pitchFamily="50" charset="-128"/>
            </a:endParaRPr>
          </a:p>
          <a:p>
            <a:pPr rtl="0" fontAlgn="auto">
              <a:lnSpc>
                <a:spcPct val="150000"/>
              </a:lnSpc>
              <a:spcBef>
                <a:spcPts val="0"/>
              </a:spcBef>
              <a:spcAft>
                <a:spcPts val="0"/>
              </a:spcAft>
              <a:defRPr/>
            </a:pPr>
            <a:endParaRPr lang="en-US" altLang="ja-JP" sz="1400" dirty="0">
              <a:solidFill>
                <a:schemeClr val="tx1"/>
              </a:solidFill>
              <a:latin typeface="メイリオ" pitchFamily="50" charset="-128"/>
              <a:ea typeface="メイリオ" pitchFamily="50" charset="-128"/>
              <a:cs typeface="メイリオ" pitchFamily="50" charset="-128"/>
            </a:endParaRPr>
          </a:p>
          <a:p>
            <a:pPr rtl="0" fontAlgn="auto">
              <a:lnSpc>
                <a:spcPct val="150000"/>
              </a:lnSpc>
              <a:spcBef>
                <a:spcPts val="0"/>
              </a:spcBef>
              <a:spcAft>
                <a:spcPts val="0"/>
              </a:spcAft>
              <a:defRPr/>
            </a:pPr>
            <a:endParaRPr lang="ja-JP" altLang="en-US" sz="1400" dirty="0">
              <a:solidFill>
                <a:schemeClr val="tx1"/>
              </a:solidFill>
              <a:latin typeface="メイリオ" pitchFamily="50" charset="-128"/>
              <a:ea typeface="メイリオ" pitchFamily="50" charset="-128"/>
              <a:cs typeface="メイリオ" pitchFamily="50" charset="-128"/>
            </a:endParaRPr>
          </a:p>
        </p:txBody>
      </p:sp>
      <p:pic>
        <p:nvPicPr>
          <p:cNvPr id="13" name="図 12">
            <a:extLst>
              <a:ext uri="{FF2B5EF4-FFF2-40B4-BE49-F238E27FC236}">
                <a16:creationId xmlns:a16="http://schemas.microsoft.com/office/drawing/2014/main" id="{E0E4BD55-DBAF-4D11-9CF8-DA352E2424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9931" y="4581128"/>
            <a:ext cx="2395984" cy="1707139"/>
          </a:xfrm>
          <a:prstGeom prst="rect">
            <a:avLst/>
          </a:prstGeom>
        </p:spPr>
      </p:pic>
      <p:sp>
        <p:nvSpPr>
          <p:cNvPr id="2" name="スライド番号プレースホルダー 1"/>
          <p:cNvSpPr>
            <a:spLocks noGrp="1"/>
          </p:cNvSpPr>
          <p:nvPr>
            <p:ph type="sldNum" sz="quarter" idx="12"/>
          </p:nvPr>
        </p:nvSpPr>
        <p:spPr>
          <a:xfrm>
            <a:off x="3563888" y="6453336"/>
            <a:ext cx="2133600" cy="365125"/>
          </a:xfrm>
        </p:spPr>
        <p:txBody>
          <a:bodyPr rtlCol="0"/>
          <a:lstStyle/>
          <a:p>
            <a:pPr algn="ctr" rtl="0"/>
            <a:fld id="{94AA4217-AB25-474B-8523-140E3806D2F1}" type="slidenum">
              <a:rPr kumimoji="1" lang="ja-JP" altLang="en-US" sz="1100" smtClean="0"/>
              <a:pPr algn="ctr"/>
              <a:t>14</a:t>
            </a:fld>
            <a:endParaRPr kumimoji="1" lang="ja-JP" altLang="en-US" sz="1100" dirty="0"/>
          </a:p>
        </p:txBody>
      </p:sp>
    </p:spTree>
    <p:extLst>
      <p:ext uri="{BB962C8B-B14F-4D97-AF65-F5344CB8AC3E}">
        <p14:creationId xmlns:p14="http://schemas.microsoft.com/office/powerpoint/2010/main" val="289200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bwMode="auto">
          <a:xfrm>
            <a:off x="541338" y="1412776"/>
            <a:ext cx="8351142" cy="4536504"/>
            <a:chOff x="467544" y="858466"/>
            <a:chExt cx="8136904" cy="6505509"/>
          </a:xfrm>
        </p:grpSpPr>
        <p:sp>
          <p:nvSpPr>
            <p:cNvPr id="5"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rtlCol="0" anchor="ctr"/>
            <a:lstStyle/>
            <a:p>
              <a:pPr algn="just" rtl="0">
                <a:lnSpc>
                  <a:spcPct val="150000"/>
                </a:lnSpc>
                <a:spcBef>
                  <a:spcPts val="600"/>
                </a:spcBef>
              </a:pPr>
              <a:r>
                <a:rPr lang="ne-np" sz="1400">
                  <a:latin typeface="メイリオ" pitchFamily="50" charset="-128"/>
                  <a:ea typeface="メイリオ" pitchFamily="50" charset="-128"/>
                  <a:cs typeface="メイリオ" pitchFamily="50" charset="-128"/>
                </a:rPr>
                <a:t>　निर्माण उद्योगको व्यावसायिक दुर्घटनालाई ध्यानमा राखेर निम्न सुरक्षाका बुँदाहरूको कार्यान्वयन गरौं।</a:t>
              </a:r>
              <a:endParaRPr lang="en-US" altLang="ja-JP" sz="1400">
                <a:latin typeface="メイリオ" pitchFamily="50" charset="-128"/>
                <a:ea typeface="メイリオ" pitchFamily="50" charset="-128"/>
                <a:cs typeface="メイリオ" pitchFamily="50" charset="-128"/>
              </a:endParaRPr>
            </a:p>
          </p:txBody>
        </p:sp>
        <p:sp>
          <p:nvSpPr>
            <p:cNvPr id="6" name="正方形/長方形 5"/>
            <p:cNvSpPr/>
            <p:nvPr/>
          </p:nvSpPr>
          <p:spPr>
            <a:xfrm>
              <a:off x="467544" y="858466"/>
              <a:ext cx="8136904" cy="6505509"/>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44000" rtlCol="0"/>
            <a:lstStyle/>
            <a:p>
              <a:pPr rtl="0" fontAlgn="auto">
                <a:lnSpc>
                  <a:spcPct val="125000"/>
                </a:lnSpc>
                <a:spcBef>
                  <a:spcPts val="600"/>
                </a:spcBef>
                <a:spcAft>
                  <a:spcPts val="0"/>
                </a:spcAft>
                <a:defRPr/>
              </a:pPr>
              <a:r>
                <a:rPr lang="ne-np" sz="1400" dirty="0">
                  <a:solidFill>
                    <a:srgbClr val="0000CC"/>
                  </a:solidFill>
                  <a:latin typeface="メイリオ" pitchFamily="50" charset="-128"/>
                  <a:ea typeface="メイリオ" pitchFamily="50" charset="-128"/>
                  <a:cs typeface="メイリオ" pitchFamily="50" charset="-128"/>
                </a:rPr>
                <a:t>■ कामदारले सुरक्षित तरिकामा काम गर्ने कुरा याद राख्नुपर्छ!</a:t>
              </a:r>
              <a:endParaRPr lang="en-US" altLang="ja-JP" sz="1400" dirty="0">
                <a:solidFill>
                  <a:srgbClr val="0000CC"/>
                </a:solidFill>
                <a:latin typeface="メイリオ" pitchFamily="50" charset="-128"/>
                <a:ea typeface="メイリオ" pitchFamily="50" charset="-128"/>
                <a:cs typeface="メイリオ" pitchFamily="50" charset="-128"/>
              </a:endParaRPr>
            </a:p>
            <a:p>
              <a:pPr rtl="0" fontAlgn="auto">
                <a:lnSpc>
                  <a:spcPct val="125000"/>
                </a:lnSpc>
                <a:spcBef>
                  <a:spcPts val="0"/>
                </a:spcBef>
                <a:spcAft>
                  <a:spcPts val="0"/>
                </a:spcAft>
                <a:defRPr/>
              </a:pPr>
              <a:r>
                <a:rPr lang="ne-np" sz="1400" dirty="0">
                  <a:solidFill>
                    <a:schemeClr val="tx1"/>
                  </a:solidFill>
                  <a:latin typeface="メイリオ" pitchFamily="50" charset="-128"/>
                  <a:ea typeface="メイリオ" pitchFamily="50" charset="-128"/>
                  <a:cs typeface="メイリオ" pitchFamily="50" charset="-128"/>
                </a:rPr>
                <a:t>　　</a:t>
              </a:r>
              <a:r>
                <a:rPr lang="ne-np" sz="1400" dirty="0" err="1">
                  <a:solidFill>
                    <a:schemeClr val="tx1"/>
                  </a:solidFill>
                  <a:latin typeface="メイリオ" pitchFamily="50" charset="-128"/>
                  <a:ea typeface="メイリオ" pitchFamily="50" charset="-128"/>
                  <a:cs typeface="メイリオ" pitchFamily="50" charset="-128"/>
                </a:rPr>
                <a:t>डिस्चार्ज</a:t>
              </a:r>
              <a:r>
                <a:rPr lang="ne-np" sz="1400" dirty="0">
                  <a:solidFill>
                    <a:schemeClr val="tx1"/>
                  </a:solidFill>
                  <a:latin typeface="メイリオ" pitchFamily="50" charset="-128"/>
                  <a:ea typeface="メイリオ" pitchFamily="50" charset="-128"/>
                  <a:cs typeface="メイリオ" pitchFamily="50" charset="-128"/>
                </a:rPr>
                <a:t> कम्पनीको परिसर आदिमा एक्लै काम गर्ने अवस्थाहरू पनि हुने हुनाले, </a:t>
              </a:r>
              <a:br>
                <a:rPr lang="en-US" sz="1400" dirty="0">
                  <a:solidFill>
                    <a:schemeClr val="tx1"/>
                  </a:solidFill>
                  <a:latin typeface="メイリオ" pitchFamily="50" charset="-128"/>
                  <a:ea typeface="メイリオ" pitchFamily="50" charset="-128"/>
                  <a:cs typeface="メイリオ" pitchFamily="50" charset="-128"/>
                </a:rPr>
              </a:br>
              <a:r>
                <a:rPr lang="ne-np" sz="1400" dirty="0">
                  <a:solidFill>
                    <a:schemeClr val="tx1"/>
                  </a:solidFill>
                  <a:latin typeface="メイリオ" pitchFamily="50" charset="-128"/>
                  <a:ea typeface="メイリオ" pitchFamily="50" charset="-128"/>
                  <a:cs typeface="メイリオ" pitchFamily="50" charset="-128"/>
                </a:rPr>
                <a:t>आफै सचेत भई</a:t>
              </a:r>
              <a:r>
                <a:rPr lang="ja-JP" altLang="en-US" sz="1400" dirty="0">
                  <a:solidFill>
                    <a:schemeClr val="tx1"/>
                  </a:solidFill>
                  <a:latin typeface="メイリオ" pitchFamily="50" charset="-128"/>
                  <a:ea typeface="メイリオ" pitchFamily="50" charset="-128"/>
                  <a:cs typeface="メイリオ" pitchFamily="50" charset="-128"/>
                </a:rPr>
                <a:t> </a:t>
              </a:r>
              <a:r>
                <a:rPr lang="ne-np" sz="1400" dirty="0">
                  <a:solidFill>
                    <a:schemeClr val="tx1"/>
                  </a:solidFill>
                  <a:latin typeface="メイリオ" pitchFamily="50" charset="-128"/>
                  <a:ea typeface="メイリオ" pitchFamily="50" charset="-128"/>
                  <a:cs typeface="メイリオ" pitchFamily="50" charset="-128"/>
                </a:rPr>
                <a:t>सुरक्षित कार्यविधिको पालना गरौं।</a:t>
              </a:r>
              <a:endParaRPr lang="en-US" altLang="ja-JP" sz="1400" dirty="0">
                <a:solidFill>
                  <a:srgbClr val="C00000"/>
                </a:solidFill>
                <a:latin typeface="メイリオ" pitchFamily="50" charset="-128"/>
                <a:ea typeface="メイリオ" pitchFamily="50" charset="-128"/>
                <a:cs typeface="メイリオ" pitchFamily="50" charset="-128"/>
              </a:endParaRPr>
            </a:p>
            <a:p>
              <a:pPr rtl="0" fontAlgn="auto">
                <a:lnSpc>
                  <a:spcPct val="125000"/>
                </a:lnSpc>
                <a:spcBef>
                  <a:spcPts val="600"/>
                </a:spcBef>
                <a:spcAft>
                  <a:spcPts val="0"/>
                </a:spcAft>
                <a:defRPr/>
              </a:pPr>
              <a:r>
                <a:rPr lang="ne-np" sz="1400" dirty="0">
                  <a:solidFill>
                    <a:srgbClr val="0000CC"/>
                  </a:solidFill>
                  <a:latin typeface="メイリオ" pitchFamily="50" charset="-128"/>
                  <a:ea typeface="メイリオ" pitchFamily="50" charset="-128"/>
                  <a:cs typeface="メイリオ" pitchFamily="50" charset="-128"/>
                </a:rPr>
                <a:t>■ ड्रप </a:t>
              </a:r>
              <a:r>
                <a:rPr lang="ne-np" sz="1400" dirty="0" err="1">
                  <a:solidFill>
                    <a:srgbClr val="0000CC"/>
                  </a:solidFill>
                  <a:latin typeface="メイリオ" pitchFamily="50" charset="-128"/>
                  <a:ea typeface="メイリオ" pitchFamily="50" charset="-128"/>
                  <a:cs typeface="メイリオ" pitchFamily="50" charset="-128"/>
                </a:rPr>
                <a:t>साइडमा</a:t>
              </a:r>
              <a:r>
                <a:rPr lang="ne-np" sz="1400" dirty="0">
                  <a:solidFill>
                    <a:srgbClr val="0000CC"/>
                  </a:solidFill>
                  <a:latin typeface="メイリオ" pitchFamily="50" charset="-128"/>
                  <a:ea typeface="メイリオ" pitchFamily="50" charset="-128"/>
                  <a:cs typeface="メイリオ" pitchFamily="50" charset="-128"/>
                </a:rPr>
                <a:t> चढेर काम नगर्ने! </a:t>
              </a:r>
              <a:endParaRPr lang="en-US" altLang="ja-JP" sz="1400" dirty="0">
                <a:solidFill>
                  <a:srgbClr val="0000CC"/>
                </a:solidFill>
                <a:latin typeface="メイリオ" pitchFamily="50" charset="-128"/>
                <a:ea typeface="メイリオ" pitchFamily="50" charset="-128"/>
                <a:cs typeface="メイリオ" pitchFamily="50" charset="-128"/>
              </a:endParaRPr>
            </a:p>
            <a:p>
              <a:pPr marL="182563" rtl="0" fontAlgn="auto">
                <a:lnSpc>
                  <a:spcPct val="125000"/>
                </a:lnSpc>
                <a:spcBef>
                  <a:spcPts val="0"/>
                </a:spcBef>
                <a:spcAft>
                  <a:spcPts val="0"/>
                </a:spcAft>
                <a:defRPr/>
              </a:pPr>
              <a:r>
                <a:rPr lang="ne-np" sz="1400" spc="-50" dirty="0">
                  <a:solidFill>
                    <a:schemeClr val="tx1"/>
                  </a:solidFill>
                  <a:latin typeface="メイリオ" pitchFamily="50" charset="-128"/>
                  <a:ea typeface="メイリオ" pitchFamily="50" charset="-128"/>
                  <a:cs typeface="メイリオ" pitchFamily="50" charset="-128"/>
                </a:rPr>
                <a:t>　सामान राख्ने ठाउँमा काम गर्दा, सामान राख्ने ठाउँ नजिक </a:t>
              </a:r>
              <a:r>
                <a:rPr lang="ne-np" sz="1400" spc="-50" dirty="0" err="1">
                  <a:solidFill>
                    <a:schemeClr val="tx1"/>
                  </a:solidFill>
                  <a:latin typeface="メイリオ" pitchFamily="50" charset="-128"/>
                  <a:ea typeface="メイリオ" pitchFamily="50" charset="-128"/>
                  <a:cs typeface="メイリオ" pitchFamily="50" charset="-128"/>
                </a:rPr>
                <a:t>मोबाइल</a:t>
              </a:r>
              <a:r>
                <a:rPr lang="ne-np" sz="1400" spc="-50" dirty="0">
                  <a:solidFill>
                    <a:schemeClr val="tx1"/>
                  </a:solidFill>
                  <a:latin typeface="メイリオ" pitchFamily="50" charset="-128"/>
                  <a:ea typeface="メイリオ" pitchFamily="50" charset="-128"/>
                  <a:cs typeface="メイリオ" pitchFamily="50" charset="-128"/>
                </a:rPr>
                <a:t> प्लेटफर्म आदि राख्ने आदि गरी, </a:t>
              </a:r>
              <a:br>
                <a:rPr lang="en-US" sz="1400" spc="-50" dirty="0">
                  <a:solidFill>
                    <a:schemeClr val="tx1"/>
                  </a:solidFill>
                  <a:latin typeface="メイリオ" pitchFamily="50" charset="-128"/>
                  <a:ea typeface="メイリオ" pitchFamily="50" charset="-128"/>
                  <a:cs typeface="メイリオ" pitchFamily="50" charset="-128"/>
                </a:rPr>
              </a:br>
              <a:r>
                <a:rPr lang="ne-np" sz="1400" spc="-50" dirty="0">
                  <a:solidFill>
                    <a:schemeClr val="tx1"/>
                  </a:solidFill>
                  <a:latin typeface="メイリオ" pitchFamily="50" charset="-128"/>
                  <a:ea typeface="メイリオ" pitchFamily="50" charset="-128"/>
                  <a:cs typeface="メイリオ" pitchFamily="50" charset="-128"/>
                </a:rPr>
                <a:t>ड्रप </a:t>
              </a:r>
              <a:r>
                <a:rPr lang="ne-np" sz="1400" spc="-50" dirty="0" err="1">
                  <a:solidFill>
                    <a:schemeClr val="tx1"/>
                  </a:solidFill>
                  <a:latin typeface="メイリオ" pitchFamily="50" charset="-128"/>
                  <a:ea typeface="メイリオ" pitchFamily="50" charset="-128"/>
                  <a:cs typeface="メイリオ" pitchFamily="50" charset="-128"/>
                </a:rPr>
                <a:t>साइडमा</a:t>
              </a:r>
              <a:r>
                <a:rPr lang="ne-np" sz="1400" spc="-50" dirty="0">
                  <a:solidFill>
                    <a:schemeClr val="tx1"/>
                  </a:solidFill>
                  <a:latin typeface="メイリオ" pitchFamily="50" charset="-128"/>
                  <a:ea typeface="メイリオ" pitchFamily="50" charset="-128"/>
                  <a:cs typeface="メイリオ" pitchFamily="50" charset="-128"/>
                </a:rPr>
                <a:t> चढेर काम नगर्ने।</a:t>
              </a:r>
              <a:endParaRPr lang="en-US" altLang="ja-JP" sz="1400" spc="-50" dirty="0">
                <a:solidFill>
                  <a:schemeClr val="tx1"/>
                </a:solidFill>
                <a:latin typeface="メイリオ" pitchFamily="50" charset="-128"/>
                <a:ea typeface="メイリオ" pitchFamily="50" charset="-128"/>
                <a:cs typeface="メイリオ" pitchFamily="50" charset="-128"/>
              </a:endParaRPr>
            </a:p>
            <a:p>
              <a:pPr rtl="0" fontAlgn="auto">
                <a:lnSpc>
                  <a:spcPct val="125000"/>
                </a:lnSpc>
                <a:spcBef>
                  <a:spcPts val="600"/>
                </a:spcBef>
                <a:spcAft>
                  <a:spcPts val="0"/>
                </a:spcAft>
                <a:defRPr/>
              </a:pPr>
              <a:r>
                <a:rPr lang="ne-np" sz="1400" dirty="0">
                  <a:solidFill>
                    <a:srgbClr val="0000CC"/>
                  </a:solidFill>
                  <a:latin typeface="メイリオ" pitchFamily="50" charset="-128"/>
                  <a:ea typeface="メイリオ" pitchFamily="50" charset="-128"/>
                  <a:cs typeface="メイリオ" pitchFamily="50" charset="-128"/>
                </a:rPr>
                <a:t>■ ढुवानी सवारी साधनको सामान राख्ने ठाउँमा तल-माथि गर्ने उपकरण प्रयोग गर्ने!</a:t>
              </a:r>
              <a:endParaRPr lang="en-US" altLang="ja-JP" sz="1400" dirty="0">
                <a:solidFill>
                  <a:srgbClr val="0000CC"/>
                </a:solidFill>
                <a:latin typeface="メイリオ" pitchFamily="50" charset="-128"/>
                <a:ea typeface="メイリオ" pitchFamily="50" charset="-128"/>
                <a:cs typeface="メイリオ" pitchFamily="50" charset="-128"/>
              </a:endParaRPr>
            </a:p>
            <a:p>
              <a:pPr rtl="0" fontAlgn="auto">
                <a:lnSpc>
                  <a:spcPct val="125000"/>
                </a:lnSpc>
                <a:spcBef>
                  <a:spcPts val="0"/>
                </a:spcBef>
                <a:spcAft>
                  <a:spcPts val="0"/>
                </a:spcAft>
                <a:defRPr/>
              </a:pPr>
              <a:r>
                <a:rPr lang="ne-np" sz="1400" dirty="0">
                  <a:solidFill>
                    <a:srgbClr val="0000CC"/>
                  </a:solidFill>
                  <a:latin typeface="メイリオ" pitchFamily="50" charset="-128"/>
                  <a:ea typeface="メイリオ" pitchFamily="50" charset="-128"/>
                  <a:cs typeface="メイリオ" pitchFamily="50" charset="-128"/>
                </a:rPr>
                <a:t>　　</a:t>
              </a:r>
              <a:r>
                <a:rPr lang="ne-np" sz="1400" dirty="0" err="1">
                  <a:solidFill>
                    <a:schemeClr val="tx1"/>
                  </a:solidFill>
                  <a:latin typeface="メイリオ" pitchFamily="50" charset="-128"/>
                  <a:ea typeface="メイリオ" pitchFamily="50" charset="-128"/>
                  <a:cs typeface="メイリオ" pitchFamily="50" charset="-128"/>
                </a:rPr>
                <a:t>डिस्चार्ज</a:t>
              </a:r>
              <a:r>
                <a:rPr lang="ne-np" sz="1400" dirty="0">
                  <a:solidFill>
                    <a:schemeClr val="tx1"/>
                  </a:solidFill>
                  <a:latin typeface="メイリオ" pitchFamily="50" charset="-128"/>
                  <a:ea typeface="メイリオ" pitchFamily="50" charset="-128"/>
                  <a:cs typeface="メイリオ" pitchFamily="50" charset="-128"/>
                </a:rPr>
                <a:t> कम्पनीको परिसरमा काम गर्दा </a:t>
              </a:r>
              <a:r>
                <a:rPr lang="ne-np" sz="1400" dirty="0" err="1">
                  <a:solidFill>
                    <a:schemeClr val="tx1"/>
                  </a:solidFill>
                  <a:latin typeface="メイリオ" pitchFamily="50" charset="-128"/>
                  <a:ea typeface="メイリオ" pitchFamily="50" charset="-128"/>
                  <a:cs typeface="メイリオ" pitchFamily="50" charset="-128"/>
                </a:rPr>
                <a:t>डिस्चार्ज</a:t>
              </a:r>
              <a:r>
                <a:rPr lang="ne-np" sz="1400" dirty="0">
                  <a:solidFill>
                    <a:schemeClr val="tx1"/>
                  </a:solidFill>
                  <a:latin typeface="メイリオ" pitchFamily="50" charset="-128"/>
                  <a:ea typeface="メイリオ" pitchFamily="50" charset="-128"/>
                  <a:cs typeface="メイリオ" pitchFamily="50" charset="-128"/>
                </a:rPr>
                <a:t> कम्पनी आदिको </a:t>
              </a:r>
              <a:r>
                <a:rPr lang="ne-np" sz="1400" dirty="0" err="1">
                  <a:solidFill>
                    <a:schemeClr val="tx1"/>
                  </a:solidFill>
                  <a:latin typeface="メイリオ" pitchFamily="50" charset="-128"/>
                  <a:ea typeface="メイリオ" pitchFamily="50" charset="-128"/>
                  <a:cs typeface="メイリオ" pitchFamily="50" charset="-128"/>
                </a:rPr>
                <a:t>स्विकृति</a:t>
              </a:r>
              <a:r>
                <a:rPr lang="ne-np" sz="1400" dirty="0">
                  <a:solidFill>
                    <a:schemeClr val="tx1"/>
                  </a:solidFill>
                  <a:latin typeface="メイリオ" pitchFamily="50" charset="-128"/>
                  <a:ea typeface="メイリオ" pitchFamily="50" charset="-128"/>
                  <a:cs typeface="メイリオ" pitchFamily="50" charset="-128"/>
                </a:rPr>
                <a:t> लिएर तल-माथि गर्ने उपकरण राख्ने गरौं।</a:t>
              </a:r>
              <a:endParaRPr lang="en-US" altLang="ja-JP" sz="1400" dirty="0">
                <a:solidFill>
                  <a:schemeClr val="tx1"/>
                </a:solidFill>
                <a:latin typeface="メイリオ" pitchFamily="50" charset="-128"/>
                <a:ea typeface="メイリオ" pitchFamily="50" charset="-128"/>
                <a:cs typeface="メイリオ" pitchFamily="50" charset="-128"/>
              </a:endParaRPr>
            </a:p>
            <a:p>
              <a:pPr rtl="0" fontAlgn="auto">
                <a:lnSpc>
                  <a:spcPct val="125000"/>
                </a:lnSpc>
                <a:spcBef>
                  <a:spcPts val="0"/>
                </a:spcBef>
                <a:spcAft>
                  <a:spcPts val="0"/>
                </a:spcAft>
                <a:defRPr/>
              </a:pPr>
              <a:r>
                <a:rPr lang="ne-np" sz="1400" dirty="0">
                  <a:solidFill>
                    <a:schemeClr val="tx1"/>
                  </a:solidFill>
                  <a:latin typeface="メイリオ" pitchFamily="50" charset="-128"/>
                  <a:ea typeface="メイリオ" pitchFamily="50" charset="-128"/>
                  <a:cs typeface="メイリオ" pitchFamily="50" charset="-128"/>
                </a:rPr>
                <a:t>　(फोटो ③)</a:t>
              </a:r>
              <a:endParaRPr lang="en-US" altLang="ja-JP" sz="1400" dirty="0">
                <a:solidFill>
                  <a:srgbClr val="0000CC"/>
                </a:solidFill>
                <a:latin typeface="メイリオ" pitchFamily="50" charset="-128"/>
                <a:ea typeface="メイリオ" pitchFamily="50" charset="-128"/>
                <a:cs typeface="メイリオ" pitchFamily="50" charset="-128"/>
              </a:endParaRPr>
            </a:p>
            <a:p>
              <a:pPr rtl="0" fontAlgn="auto">
                <a:lnSpc>
                  <a:spcPct val="125000"/>
                </a:lnSpc>
                <a:spcBef>
                  <a:spcPts val="0"/>
                </a:spcBef>
                <a:spcAft>
                  <a:spcPts val="0"/>
                </a:spcAft>
                <a:defRPr/>
              </a:pPr>
              <a:r>
                <a:rPr lang="ne-np" sz="1400" dirty="0">
                  <a:solidFill>
                    <a:srgbClr val="0000CC"/>
                  </a:solidFill>
                  <a:latin typeface="メイリオ" pitchFamily="50" charset="-128"/>
                  <a:ea typeface="メイリオ" pitchFamily="50" charset="-128"/>
                  <a:cs typeface="メイリオ" pitchFamily="50" charset="-128"/>
                </a:rPr>
                <a:t>■ “</a:t>
              </a:r>
              <a:r>
                <a:rPr lang="ne-np" sz="1400" dirty="0" err="1">
                  <a:solidFill>
                    <a:srgbClr val="0000CC"/>
                  </a:solidFill>
                  <a:latin typeface="メイリオ" pitchFamily="50" charset="-128"/>
                  <a:ea typeface="メイリオ" pitchFamily="50" charset="-128"/>
                  <a:cs typeface="メイリオ" pitchFamily="50" charset="-128"/>
                </a:rPr>
                <a:t>खस्नबाट</a:t>
              </a:r>
              <a:r>
                <a:rPr lang="ne-np" sz="1400" dirty="0">
                  <a:solidFill>
                    <a:srgbClr val="0000CC"/>
                  </a:solidFill>
                  <a:latin typeface="メイリオ" pitchFamily="50" charset="-128"/>
                  <a:ea typeface="メイリオ" pitchFamily="50" charset="-128"/>
                  <a:cs typeface="メイリオ" pitchFamily="50" charset="-128"/>
                </a:rPr>
                <a:t> रोक्ने </a:t>
              </a:r>
              <a:r>
                <a:rPr lang="ne-np" sz="1400" dirty="0" err="1">
                  <a:solidFill>
                    <a:srgbClr val="0000CC"/>
                  </a:solidFill>
                  <a:latin typeface="メイリオ" pitchFamily="50" charset="-128"/>
                  <a:ea typeface="メイリオ" pitchFamily="50" charset="-128"/>
                  <a:cs typeface="メイリオ" pitchFamily="50" charset="-128"/>
                </a:rPr>
                <a:t>उपकरण”</a:t>
              </a:r>
              <a:r>
                <a:rPr lang="ne-np" sz="1400" baseline="30000" dirty="0" err="1">
                  <a:solidFill>
                    <a:srgbClr val="C00000"/>
                  </a:solidFill>
                  <a:latin typeface="メイリオ" pitchFamily="50" charset="-128"/>
                  <a:ea typeface="メイリオ" pitchFamily="50" charset="-128"/>
                  <a:cs typeface="メイリオ" pitchFamily="50" charset="-128"/>
                </a:rPr>
                <a:t>※</a:t>
              </a:r>
              <a:r>
                <a:rPr lang="ne-np" sz="1400" dirty="0" err="1">
                  <a:solidFill>
                    <a:srgbClr val="0000CC"/>
                  </a:solidFill>
                  <a:latin typeface="メイリオ" pitchFamily="50" charset="-128"/>
                  <a:ea typeface="メイリオ" pitchFamily="50" charset="-128"/>
                  <a:cs typeface="メイリオ" pitchFamily="50" charset="-128"/>
                </a:rPr>
                <a:t>जडान</a:t>
              </a:r>
              <a:r>
                <a:rPr lang="ne-np" sz="1400" dirty="0">
                  <a:solidFill>
                    <a:srgbClr val="0000CC"/>
                  </a:solidFill>
                  <a:latin typeface="メイリオ" pitchFamily="50" charset="-128"/>
                  <a:ea typeface="メイリオ" pitchFamily="50" charset="-128"/>
                  <a:cs typeface="メイリオ" pitchFamily="50" charset="-128"/>
                </a:rPr>
                <a:t> उपकरण भएमा अनिवार्य रूपमा प्रयोग गर्ने।</a:t>
              </a:r>
              <a:endParaRPr lang="en-US" altLang="ja-JP" sz="1400" dirty="0">
                <a:solidFill>
                  <a:srgbClr val="0000CC"/>
                </a:solidFill>
                <a:latin typeface="メイリオ" pitchFamily="50" charset="-128"/>
                <a:ea typeface="メイリオ" pitchFamily="50" charset="-128"/>
                <a:cs typeface="メイリオ" pitchFamily="50" charset="-128"/>
              </a:endParaRPr>
            </a:p>
            <a:p>
              <a:pPr marL="182563" rtl="0" fontAlgn="auto">
                <a:lnSpc>
                  <a:spcPct val="125000"/>
                </a:lnSpc>
                <a:spcBef>
                  <a:spcPts val="0"/>
                </a:spcBef>
                <a:spcAft>
                  <a:spcPts val="0"/>
                </a:spcAft>
                <a:defRPr/>
              </a:pPr>
              <a:r>
                <a:rPr lang="ne-np" sz="1400" dirty="0">
                  <a:solidFill>
                    <a:schemeClr val="tx1"/>
                  </a:solidFill>
                  <a:latin typeface="メイリオ" pitchFamily="50" charset="-128"/>
                  <a:ea typeface="メイリオ" pitchFamily="50" charset="-128"/>
                  <a:cs typeface="メイリオ" pitchFamily="50" charset="-128"/>
                </a:rPr>
                <a:t>　ट्रकको फोहोर माथि जस्ता अग्लो ठाउँको काममा “</a:t>
              </a:r>
              <a:r>
                <a:rPr lang="ne-np" sz="1400" dirty="0" err="1">
                  <a:solidFill>
                    <a:schemeClr val="tx1"/>
                  </a:solidFill>
                  <a:latin typeface="メイリオ" pitchFamily="50" charset="-128"/>
                  <a:ea typeface="メイリオ" pitchFamily="50" charset="-128"/>
                  <a:cs typeface="メイリオ" pitchFamily="50" charset="-128"/>
                </a:rPr>
                <a:t>खस्नबाट</a:t>
              </a:r>
              <a:r>
                <a:rPr lang="ne-np" sz="1400" dirty="0">
                  <a:solidFill>
                    <a:schemeClr val="tx1"/>
                  </a:solidFill>
                  <a:latin typeface="メイリオ" pitchFamily="50" charset="-128"/>
                  <a:ea typeface="メイリオ" pitchFamily="50" charset="-128"/>
                  <a:cs typeface="メイリオ" pitchFamily="50" charset="-128"/>
                </a:rPr>
                <a:t> रोक्ने उपकरण” को जडान उपकरण भएमा अनिवार्य रूपमा </a:t>
              </a:r>
              <a:r>
                <a:rPr lang="ne-np" sz="1400" dirty="0" err="1">
                  <a:solidFill>
                    <a:schemeClr val="tx1"/>
                  </a:solidFill>
                  <a:latin typeface="メイリオ" pitchFamily="50" charset="-128"/>
                  <a:ea typeface="メイリオ" pitchFamily="50" charset="-128"/>
                  <a:cs typeface="メイリオ" pitchFamily="50" charset="-128"/>
                </a:rPr>
                <a:t>खस्नबाट</a:t>
              </a:r>
              <a:r>
                <a:rPr lang="ne-np" sz="1400" dirty="0">
                  <a:solidFill>
                    <a:schemeClr val="tx1"/>
                  </a:solidFill>
                  <a:latin typeface="メイリオ" pitchFamily="50" charset="-128"/>
                  <a:ea typeface="メイリオ" pitchFamily="50" charset="-128"/>
                  <a:cs typeface="メイリオ" pitchFamily="50" charset="-128"/>
                </a:rPr>
                <a:t> रोक्ने उपकरण प्रयोग गर्ने।　(फोटो ①, ②)</a:t>
              </a:r>
              <a:endParaRPr lang="en-US" altLang="ja-JP" sz="1400" dirty="0">
                <a:solidFill>
                  <a:schemeClr val="tx1"/>
                </a:solidFill>
                <a:latin typeface="メイリオ" pitchFamily="50" charset="-128"/>
                <a:ea typeface="メイリオ" pitchFamily="50" charset="-128"/>
                <a:cs typeface="メイリオ" pitchFamily="50" charset="-128"/>
              </a:endParaRPr>
            </a:p>
            <a:p>
              <a:pPr marL="182563" rtl="0" fontAlgn="auto">
                <a:lnSpc>
                  <a:spcPct val="125000"/>
                </a:lnSpc>
                <a:spcBef>
                  <a:spcPts val="600"/>
                </a:spcBef>
                <a:spcAft>
                  <a:spcPts val="0"/>
                </a:spcAft>
                <a:defRPr/>
              </a:pPr>
              <a:r>
                <a:rPr lang="ne-np" sz="1400" dirty="0">
                  <a:solidFill>
                    <a:srgbClr val="C00000"/>
                  </a:solidFill>
                  <a:latin typeface="メイリオ" pitchFamily="50" charset="-128"/>
                  <a:ea typeface="メイリオ" pitchFamily="50" charset="-128"/>
                  <a:cs typeface="メイリオ" pitchFamily="50" charset="-128"/>
                </a:rPr>
                <a:t>※ कानुनको संशोधनद्वारा “सुरक्षा बेल्ट“ को नामलाई "</a:t>
              </a:r>
              <a:r>
                <a:rPr lang="ne-np" sz="1400" dirty="0" err="1">
                  <a:solidFill>
                    <a:srgbClr val="C00000"/>
                  </a:solidFill>
                  <a:latin typeface="メイリオ" pitchFamily="50" charset="-128"/>
                  <a:ea typeface="メイリオ" pitchFamily="50" charset="-128"/>
                  <a:cs typeface="メイリオ" pitchFamily="50" charset="-128"/>
                </a:rPr>
                <a:t>खस्नबाट</a:t>
              </a:r>
              <a:r>
                <a:rPr lang="ne-np" sz="1400" dirty="0">
                  <a:solidFill>
                    <a:srgbClr val="C00000"/>
                  </a:solidFill>
                  <a:latin typeface="メイリオ" pitchFamily="50" charset="-128"/>
                  <a:ea typeface="メイリオ" pitchFamily="50" charset="-128"/>
                  <a:cs typeface="メイリオ" pitchFamily="50" charset="-128"/>
                </a:rPr>
                <a:t> रोक्ने उपकरण" मा परिवर्तन। (स्लाइड 9 हेर्नुहोस्।)</a:t>
              </a:r>
              <a:endParaRPr lang="en-US" altLang="ja-JP" sz="1400" dirty="0">
                <a:solidFill>
                  <a:srgbClr val="C00000"/>
                </a:solidFill>
                <a:latin typeface="メイリオ" pitchFamily="50" charset="-128"/>
                <a:ea typeface="メイリオ" pitchFamily="50" charset="-128"/>
                <a:cs typeface="メイリオ" pitchFamily="50" charset="-128"/>
              </a:endParaRPr>
            </a:p>
            <a:p>
              <a:pPr rtl="0" fontAlgn="auto">
                <a:lnSpc>
                  <a:spcPct val="125000"/>
                </a:lnSpc>
                <a:spcBef>
                  <a:spcPts val="0"/>
                </a:spcBef>
                <a:spcAft>
                  <a:spcPts val="0"/>
                </a:spcAft>
                <a:defRPr/>
              </a:pPr>
              <a:endParaRPr lang="ja-JP" altLang="en-US" sz="1400" dirty="0">
                <a:solidFill>
                  <a:srgbClr val="C00000"/>
                </a:solidFill>
                <a:latin typeface="メイリオ" pitchFamily="50" charset="-128"/>
                <a:ea typeface="メイリオ" pitchFamily="50" charset="-128"/>
                <a:cs typeface="メイリオ" pitchFamily="50" charset="-128"/>
              </a:endParaRPr>
            </a:p>
          </p:txBody>
        </p:sp>
      </p:grpSp>
      <p:pic>
        <p:nvPicPr>
          <p:cNvPr id="8" name="Picture 3" descr="C:\Users\mhu\SkyDrive\01厚労省委託H28\未熟練_陸運\マニュアル\HH資料\HH陸運(トラック転落)Gcolor.gif"/>
          <p:cNvPicPr>
            <a:picLocks noChangeAspect="1" noChangeArrowheads="1"/>
          </p:cNvPicPr>
          <p:nvPr/>
        </p:nvPicPr>
        <p:blipFill>
          <a:blip r:embed="rId2" cstate="print"/>
          <a:srcRect/>
          <a:stretch>
            <a:fillRect/>
          </a:stretch>
        </p:blipFill>
        <p:spPr bwMode="auto">
          <a:xfrm>
            <a:off x="7092280" y="1497927"/>
            <a:ext cx="1728192" cy="1355009"/>
          </a:xfrm>
          <a:prstGeom prst="rect">
            <a:avLst/>
          </a:prstGeom>
          <a:noFill/>
        </p:spPr>
      </p:pic>
      <p:sp>
        <p:nvSpPr>
          <p:cNvPr id="9" name="正方形/長方形 8"/>
          <p:cNvSpPr/>
          <p:nvPr/>
        </p:nvSpPr>
        <p:spPr>
          <a:xfrm>
            <a:off x="404812" y="971436"/>
            <a:ext cx="5967388" cy="338554"/>
          </a:xfrm>
          <a:prstGeom prst="rect">
            <a:avLst/>
          </a:prstGeom>
        </p:spPr>
        <p:txBody>
          <a:bodyPr wrap="square" rtlCol="0">
            <a:spAutoFit/>
          </a:bodyPr>
          <a:lstStyle/>
          <a:p>
            <a:pPr rtl="0" fontAlgn="auto">
              <a:spcBef>
                <a:spcPts val="0"/>
              </a:spcBef>
              <a:spcAft>
                <a:spcPts val="0"/>
              </a:spcAft>
              <a:defRPr/>
            </a:pPr>
            <a:r>
              <a:rPr lang="ne-np" sz="1600" b="1">
                <a:solidFill>
                  <a:srgbClr val="C00000"/>
                </a:solidFill>
                <a:latin typeface="メイリオ" pitchFamily="50" charset="-128"/>
                <a:ea typeface="メイリオ" pitchFamily="50" charset="-128"/>
                <a:cs typeface="メイリオ" pitchFamily="50" charset="-128"/>
              </a:rPr>
              <a:t>(2)"अग्लो ठाउँबाट खस्ने र लड्ने" दुर्घटना रोकथामका मुख्य बुँदाहरू</a:t>
            </a:r>
            <a:endParaRPr lang="en-US" altLang="ja-JP" sz="1600" b="1" dirty="0">
              <a:solidFill>
                <a:srgbClr val="C00000"/>
              </a:solidFill>
              <a:latin typeface="メイリオ" pitchFamily="50" charset="-128"/>
              <a:ea typeface="メイリオ" pitchFamily="50" charset="-128"/>
              <a:cs typeface="メイリオ" pitchFamily="50" charset="-128"/>
            </a:endParaRPr>
          </a:p>
        </p:txBody>
      </p:sp>
      <p:sp>
        <p:nvSpPr>
          <p:cNvPr id="2" name="スライド番号プレースホルダー 1"/>
          <p:cNvSpPr>
            <a:spLocks noGrp="1"/>
          </p:cNvSpPr>
          <p:nvPr>
            <p:ph type="sldNum" sz="quarter" idx="12"/>
          </p:nvPr>
        </p:nvSpPr>
        <p:spPr>
          <a:xfrm>
            <a:off x="3662536" y="6448251"/>
            <a:ext cx="2133600" cy="365125"/>
          </a:xfrm>
        </p:spPr>
        <p:txBody>
          <a:bodyPr rtlCol="0"/>
          <a:lstStyle/>
          <a:p>
            <a:pPr algn="ctr" rtl="0"/>
            <a:fld id="{94AA4217-AB25-474B-8523-140E3806D2F1}" type="slidenum">
              <a:rPr kumimoji="1" lang="ja-JP" altLang="en-US" sz="1100" smtClean="0"/>
              <a:pPr algn="ctr"/>
              <a:t>15</a:t>
            </a:fld>
            <a:endParaRPr kumimoji="1" lang="ja-JP" altLang="en-US" sz="1100" dirty="0"/>
          </a:p>
        </p:txBody>
      </p:sp>
    </p:spTree>
    <p:extLst>
      <p:ext uri="{BB962C8B-B14F-4D97-AF65-F5344CB8AC3E}">
        <p14:creationId xmlns:p14="http://schemas.microsoft.com/office/powerpoint/2010/main" val="1976587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3"/>
          <p:cNvGrpSpPr>
            <a:grpSpLocks noChangeAspect="1"/>
          </p:cNvGrpSpPr>
          <p:nvPr/>
        </p:nvGrpSpPr>
        <p:grpSpPr bwMode="auto">
          <a:xfrm>
            <a:off x="541337" y="962244"/>
            <a:ext cx="8134675" cy="5491092"/>
            <a:chOff x="467544" y="548680"/>
            <a:chExt cx="8136904" cy="4629314"/>
          </a:xfrm>
        </p:grpSpPr>
        <p:sp>
          <p:nvSpPr>
            <p:cNvPr id="4"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rtlCol="0" anchor="ctr"/>
            <a:lstStyle/>
            <a:p>
              <a:pPr algn="just" rtl="0">
                <a:lnSpc>
                  <a:spcPct val="150000"/>
                </a:lnSpc>
                <a:spcBef>
                  <a:spcPts val="600"/>
                </a:spcBef>
              </a:pPr>
              <a:r>
                <a:rPr lang="ne-np" sz="1400">
                  <a:latin typeface="メイリオ" pitchFamily="50" charset="-128"/>
                  <a:ea typeface="メイリオ" pitchFamily="50" charset="-128"/>
                  <a:cs typeface="メイリオ" pitchFamily="50" charset="-128"/>
                </a:rPr>
                <a:t>　निर्माण उद्योगको व्यावसायिक दुर्घटनालाई ध्यानमा राखेर निम्न सुरक्षाका बुँदाहरूको कार्यान्वयन गरौं।</a:t>
              </a:r>
              <a:endParaRPr lang="en-US" altLang="ja-JP" sz="1400">
                <a:latin typeface="メイリオ" pitchFamily="50" charset="-128"/>
                <a:ea typeface="メイリオ" pitchFamily="50" charset="-128"/>
                <a:cs typeface="メイリオ" pitchFamily="50" charset="-128"/>
              </a:endParaRPr>
            </a:p>
          </p:txBody>
        </p:sp>
        <p:sp>
          <p:nvSpPr>
            <p:cNvPr id="5" name="正方形/長方形 4"/>
            <p:cNvSpPr/>
            <p:nvPr/>
          </p:nvSpPr>
          <p:spPr>
            <a:xfrm>
              <a:off x="467544" y="548680"/>
              <a:ext cx="8136904" cy="4629314"/>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fontAlgn="auto">
                <a:spcBef>
                  <a:spcPts val="0"/>
                </a:spcBef>
                <a:spcAft>
                  <a:spcPts val="0"/>
                </a:spcAft>
                <a:defRPr/>
              </a:pPr>
              <a:endParaRPr lang="en-US" altLang="ja-JP" sz="1400" dirty="0">
                <a:solidFill>
                  <a:srgbClr val="C00000"/>
                </a:solidFill>
                <a:latin typeface="メイリオ" pitchFamily="50" charset="-128"/>
                <a:ea typeface="メイリオ" pitchFamily="50" charset="-128"/>
                <a:cs typeface="メイリオ" pitchFamily="50" charset="-128"/>
              </a:endParaRPr>
            </a:p>
            <a:p>
              <a:pPr rtl="0" fontAlgn="auto">
                <a:spcBef>
                  <a:spcPts val="0"/>
                </a:spcBef>
                <a:spcAft>
                  <a:spcPts val="0"/>
                </a:spcAft>
                <a:defRPr/>
              </a:pPr>
              <a:endParaRPr lang="ja-JP" altLang="en-US" sz="1400" dirty="0">
                <a:solidFill>
                  <a:srgbClr val="C00000"/>
                </a:solidFill>
                <a:latin typeface="メイリオ" pitchFamily="50" charset="-128"/>
                <a:ea typeface="メイリオ" pitchFamily="50" charset="-128"/>
                <a:cs typeface="メイリオ" pitchFamily="50" charset="-128"/>
              </a:endParaRPr>
            </a:p>
          </p:txBody>
        </p:sp>
      </p:grpSp>
      <p:sp>
        <p:nvSpPr>
          <p:cNvPr id="6" name="正方形/長方形 5"/>
          <p:cNvSpPr/>
          <p:nvPr/>
        </p:nvSpPr>
        <p:spPr>
          <a:xfrm>
            <a:off x="355200" y="548632"/>
            <a:ext cx="8506948" cy="338554"/>
          </a:xfrm>
          <a:prstGeom prst="rect">
            <a:avLst/>
          </a:prstGeom>
        </p:spPr>
        <p:txBody>
          <a:bodyPr wrap="square" rtlCol="0">
            <a:spAutoFit/>
          </a:bodyPr>
          <a:lstStyle/>
          <a:p>
            <a:pPr rtl="0" fontAlgn="auto">
              <a:spcBef>
                <a:spcPts val="0"/>
              </a:spcBef>
              <a:spcAft>
                <a:spcPts val="0"/>
              </a:spcAft>
              <a:defRPr/>
            </a:pPr>
            <a:r>
              <a:rPr lang="ne-np" sz="1600" dirty="0">
                <a:solidFill>
                  <a:srgbClr val="0000CC"/>
                </a:solidFill>
                <a:latin typeface="メイリオ" pitchFamily="50" charset="-128"/>
                <a:ea typeface="メイリオ" pitchFamily="50" charset="-128"/>
                <a:cs typeface="メイリオ" pitchFamily="50" charset="-128"/>
              </a:rPr>
              <a:t>【वास्तविक रूपमा </a:t>
            </a:r>
            <a:r>
              <a:rPr lang="ne-np" sz="1600" dirty="0" err="1">
                <a:solidFill>
                  <a:srgbClr val="0000CC"/>
                </a:solidFill>
                <a:latin typeface="メイリオ" pitchFamily="50" charset="-128"/>
                <a:ea typeface="メイリオ" pitchFamily="50" charset="-128"/>
                <a:cs typeface="メイリオ" pitchFamily="50" charset="-128"/>
              </a:rPr>
              <a:t>आपनाइएको</a:t>
            </a:r>
            <a:r>
              <a:rPr lang="ne-np" sz="1600" dirty="0">
                <a:solidFill>
                  <a:srgbClr val="0000CC"/>
                </a:solidFill>
                <a:latin typeface="メイリオ" pitchFamily="50" charset="-128"/>
                <a:ea typeface="メイリオ" pitchFamily="50" charset="-128"/>
                <a:cs typeface="メイリオ" pitchFamily="50" charset="-128"/>
              </a:rPr>
              <a:t> अग्लो ठाउँबाट खस्ने र लड्ने दुर्घटना रोकथामको उपायहरूको उदाहरण】</a:t>
            </a:r>
          </a:p>
        </p:txBody>
      </p:sp>
      <p:sp>
        <p:nvSpPr>
          <p:cNvPr id="10" name="テキスト ボックス 9"/>
          <p:cNvSpPr txBox="1"/>
          <p:nvPr/>
        </p:nvSpPr>
        <p:spPr>
          <a:xfrm>
            <a:off x="5323382" y="5034662"/>
            <a:ext cx="3166284" cy="523220"/>
          </a:xfrm>
          <a:prstGeom prst="rect">
            <a:avLst/>
          </a:prstGeom>
          <a:noFill/>
        </p:spPr>
        <p:txBody>
          <a:bodyPr wrap="square" rtlCol="0">
            <a:spAutoFit/>
          </a:bodyPr>
          <a:lstStyle/>
          <a:p>
            <a:pPr algn="ctr" rtl="0"/>
            <a:r>
              <a:rPr lang="ne-np" sz="1400" b="1"/>
              <a:t>फोटो ② खस्नबाट रोक्ने उपकरण जडित सुविधा </a:t>
            </a:r>
            <a:endParaRPr kumimoji="1" lang="ja-JP" altLang="en-US" sz="1400" b="1" dirty="0"/>
          </a:p>
        </p:txBody>
      </p:sp>
      <p:sp>
        <p:nvSpPr>
          <p:cNvPr id="11" name="テキスト ボックス 10"/>
          <p:cNvSpPr txBox="1"/>
          <p:nvPr/>
        </p:nvSpPr>
        <p:spPr>
          <a:xfrm>
            <a:off x="5439949" y="5826750"/>
            <a:ext cx="3380523" cy="523220"/>
          </a:xfrm>
          <a:prstGeom prst="rect">
            <a:avLst/>
          </a:prstGeom>
          <a:noFill/>
        </p:spPr>
        <p:txBody>
          <a:bodyPr wrap="square" rtlCol="0">
            <a:spAutoFit/>
          </a:bodyPr>
          <a:lstStyle/>
          <a:p>
            <a:pPr rtl="0"/>
            <a:r>
              <a:rPr lang="ne-np" sz="1400" b="1"/>
              <a:t>फोटो ③　ट्रकको सामान राख्ने ठाउँ प्रयोजनको तल-माथि गर्ने उपकरण</a:t>
            </a:r>
          </a:p>
        </p:txBody>
      </p:sp>
      <p:cxnSp>
        <p:nvCxnSpPr>
          <p:cNvPr id="13" name="直線矢印コネクタ 12"/>
          <p:cNvCxnSpPr>
            <a:cxnSpLocks/>
          </p:cNvCxnSpPr>
          <p:nvPr/>
        </p:nvCxnSpPr>
        <p:spPr>
          <a:xfrm flipV="1">
            <a:off x="6042358" y="4653136"/>
            <a:ext cx="0" cy="320341"/>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pic>
        <p:nvPicPr>
          <p:cNvPr id="14" name="Picture 4" descr="C:\Users\mhu\SkyDrive\01厚労省委託H28\未熟練_陸運\マニュアル\pics\昇降設備2.jpg">
            <a:extLst>
              <a:ext uri="{FF2B5EF4-FFF2-40B4-BE49-F238E27FC236}">
                <a16:creationId xmlns:a16="http://schemas.microsoft.com/office/drawing/2014/main" id="{925EABAE-FCAB-4EC5-ACCA-8D4654C1E095}"/>
              </a:ext>
            </a:extLst>
          </p:cNvPr>
          <p:cNvPicPr>
            <a:picLocks noChangeAspect="1" noChangeArrowheads="1"/>
          </p:cNvPicPr>
          <p:nvPr/>
        </p:nvPicPr>
        <p:blipFill>
          <a:blip r:embed="rId2" cstate="print"/>
          <a:srcRect/>
          <a:stretch>
            <a:fillRect/>
          </a:stretch>
        </p:blipFill>
        <p:spPr bwMode="auto">
          <a:xfrm>
            <a:off x="3851921" y="4973477"/>
            <a:ext cx="1440159" cy="1263835"/>
          </a:xfrm>
          <a:prstGeom prst="rect">
            <a:avLst/>
          </a:prstGeom>
          <a:noFill/>
        </p:spPr>
      </p:pic>
      <p:pic>
        <p:nvPicPr>
          <p:cNvPr id="17" name="図 16">
            <a:extLst>
              <a:ext uri="{FF2B5EF4-FFF2-40B4-BE49-F238E27FC236}">
                <a16:creationId xmlns:a16="http://schemas.microsoft.com/office/drawing/2014/main" id="{74A622E0-5BE5-486F-8C8C-14D2BB220D49}"/>
              </a:ext>
            </a:extLst>
          </p:cNvPr>
          <p:cNvPicPr>
            <a:picLocks noChangeAspect="1"/>
          </p:cNvPicPr>
          <p:nvPr/>
        </p:nvPicPr>
        <p:blipFill>
          <a:blip r:embed="rId3">
            <a:lum bright="20000" contrast="20000"/>
          </a:blip>
          <a:stretch>
            <a:fillRect/>
          </a:stretch>
        </p:blipFill>
        <p:spPr>
          <a:xfrm>
            <a:off x="3912691" y="1288825"/>
            <a:ext cx="4403725" cy="3295305"/>
          </a:xfrm>
          <a:prstGeom prst="rect">
            <a:avLst/>
          </a:prstGeom>
        </p:spPr>
      </p:pic>
      <p:pic>
        <p:nvPicPr>
          <p:cNvPr id="18" name="図 17">
            <a:extLst>
              <a:ext uri="{FF2B5EF4-FFF2-40B4-BE49-F238E27FC236}">
                <a16:creationId xmlns:a16="http://schemas.microsoft.com/office/drawing/2014/main" id="{CF592FC5-5D53-4D3D-8FDE-0F936EF7B5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649" y="1288825"/>
            <a:ext cx="2806239" cy="3741653"/>
          </a:xfrm>
          <a:prstGeom prst="rect">
            <a:avLst/>
          </a:prstGeom>
        </p:spPr>
      </p:pic>
      <p:sp>
        <p:nvSpPr>
          <p:cNvPr id="20" name="テキスト ボックス 19">
            <a:extLst>
              <a:ext uri="{FF2B5EF4-FFF2-40B4-BE49-F238E27FC236}">
                <a16:creationId xmlns:a16="http://schemas.microsoft.com/office/drawing/2014/main" id="{64AB1B12-8686-404F-93EC-E5EA82F5B34B}"/>
              </a:ext>
            </a:extLst>
          </p:cNvPr>
          <p:cNvSpPr txBox="1"/>
          <p:nvPr/>
        </p:nvSpPr>
        <p:spPr>
          <a:xfrm>
            <a:off x="539552" y="5178678"/>
            <a:ext cx="3166284" cy="523220"/>
          </a:xfrm>
          <a:prstGeom prst="rect">
            <a:avLst/>
          </a:prstGeom>
          <a:noFill/>
        </p:spPr>
        <p:txBody>
          <a:bodyPr wrap="square" rtlCol="0">
            <a:spAutoFit/>
          </a:bodyPr>
          <a:lstStyle/>
          <a:p>
            <a:pPr algn="ctr" rtl="0"/>
            <a:r>
              <a:rPr lang="ne-np" sz="1400" b="1"/>
              <a:t>फोटो ① खस्नबाट रोक्ने उपकरण जडित सुविधा </a:t>
            </a:r>
          </a:p>
        </p:txBody>
      </p:sp>
      <p:sp>
        <p:nvSpPr>
          <p:cNvPr id="2" name="スライド番号プレースホルダー 1"/>
          <p:cNvSpPr>
            <a:spLocks noGrp="1"/>
          </p:cNvSpPr>
          <p:nvPr>
            <p:ph type="sldNum" sz="quarter" idx="12"/>
          </p:nvPr>
        </p:nvSpPr>
        <p:spPr>
          <a:xfrm>
            <a:off x="3635896" y="6448251"/>
            <a:ext cx="2133600" cy="365125"/>
          </a:xfrm>
        </p:spPr>
        <p:txBody>
          <a:bodyPr rtlCol="0"/>
          <a:lstStyle/>
          <a:p>
            <a:pPr algn="ctr" rtl="0"/>
            <a:fld id="{94AA4217-AB25-474B-8523-140E3806D2F1}" type="slidenum">
              <a:rPr kumimoji="1" lang="ja-JP" altLang="en-US" sz="1100" smtClean="0"/>
              <a:pPr algn="ctr"/>
              <a:t>16</a:t>
            </a:fld>
            <a:endParaRPr kumimoji="1" lang="ja-JP" altLang="en-US" sz="1100" dirty="0"/>
          </a:p>
        </p:txBody>
      </p:sp>
    </p:spTree>
    <p:extLst>
      <p:ext uri="{BB962C8B-B14F-4D97-AF65-F5344CB8AC3E}">
        <p14:creationId xmlns:p14="http://schemas.microsoft.com/office/powerpoint/2010/main" val="1976587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476672" y="1041918"/>
            <a:ext cx="5768317" cy="2089209"/>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a:lnSpc>
                <a:spcPct val="150000"/>
              </a:lnSpc>
              <a:spcBef>
                <a:spcPts val="600"/>
              </a:spcBef>
              <a:defRPr/>
            </a:pPr>
            <a:r>
              <a:rPr lang="ne-np" sz="1600" dirty="0">
                <a:solidFill>
                  <a:srgbClr val="0000CC"/>
                </a:solidFill>
                <a:latin typeface="メイリオ" pitchFamily="50" charset="-128"/>
                <a:ea typeface="メイリオ" pitchFamily="50" charset="-128"/>
                <a:cs typeface="メイリオ" pitchFamily="50" charset="-128"/>
              </a:rPr>
              <a:t>■वास्तविक रूपमा घटेको घटनाको उदाहरण①-1　</a:t>
            </a:r>
            <a:r>
              <a:rPr lang="ne-np" sz="1400" dirty="0">
                <a:solidFill>
                  <a:prstClr val="black"/>
                </a:solidFill>
                <a:latin typeface="メイリオ" pitchFamily="50" charset="-128"/>
                <a:ea typeface="メイリオ" pitchFamily="50" charset="-128"/>
                <a:cs typeface="メイリオ" pitchFamily="50" charset="-128"/>
              </a:rPr>
              <a:t>फोहोर फाल्ने पिट तर्फ बढिरहेको फोहोर सङ्कलन सवारी साधनलाई तोकिएको ठाउँसम्म मार्गदर्शन गर्दै पछाडिपट्टि गएको बेला, </a:t>
            </a:r>
            <a:r>
              <a:rPr lang="ne-np" sz="1400" dirty="0" err="1">
                <a:solidFill>
                  <a:prstClr val="black"/>
                </a:solidFill>
                <a:latin typeface="メイリオ" pitchFamily="50" charset="-128"/>
                <a:ea typeface="メイリオ" pitchFamily="50" charset="-128"/>
                <a:cs typeface="メイリオ" pitchFamily="50" charset="-128"/>
              </a:rPr>
              <a:t>साइडमा</a:t>
            </a:r>
            <a:r>
              <a:rPr lang="ne-np" sz="1400" dirty="0">
                <a:solidFill>
                  <a:prstClr val="black"/>
                </a:solidFill>
                <a:latin typeface="メイリオ" pitchFamily="50" charset="-128"/>
                <a:ea typeface="メイリオ" pitchFamily="50" charset="-128"/>
                <a:cs typeface="メイリオ" pitchFamily="50" charset="-128"/>
              </a:rPr>
              <a:t> </a:t>
            </a:r>
            <a:r>
              <a:rPr lang="ne-np" sz="1400" dirty="0" err="1">
                <a:solidFill>
                  <a:prstClr val="black"/>
                </a:solidFill>
                <a:latin typeface="メイリオ" pitchFamily="50" charset="-128"/>
                <a:ea typeface="メイリオ" pitchFamily="50" charset="-128"/>
                <a:cs typeface="メイリオ" pitchFamily="50" charset="-128"/>
              </a:rPr>
              <a:t>ब्याक</a:t>
            </a:r>
            <a:r>
              <a:rPr lang="ne-np" sz="1400" dirty="0">
                <a:solidFill>
                  <a:prstClr val="black"/>
                </a:solidFill>
                <a:latin typeface="メイリオ" pitchFamily="50" charset="-128"/>
                <a:ea typeface="メイリオ" pitchFamily="50" charset="-128"/>
                <a:cs typeface="メイリオ" pitchFamily="50" charset="-128"/>
              </a:rPr>
              <a:t> गरेर आइरहेको फरक फोहोर सङ्कलन सवारी साधनमा ठोकिई, झण्डै पिट भित्र खसेको थियो।</a:t>
            </a:r>
            <a:r>
              <a:rPr lang="ne-np" sz="1600" dirty="0">
                <a:solidFill>
                  <a:srgbClr val="0000CC"/>
                </a:solidFill>
                <a:latin typeface="メイリオ" pitchFamily="50" charset="-128"/>
                <a:ea typeface="メイリオ" pitchFamily="50" charset="-128"/>
                <a:cs typeface="メイリオ" pitchFamily="50" charset="-128"/>
              </a:rPr>
              <a:t> </a:t>
            </a:r>
            <a:r>
              <a:rPr lang="ne-np" sz="1200" dirty="0">
                <a:solidFill>
                  <a:prstClr val="white"/>
                </a:solidFill>
                <a:latin typeface="メイリオ" pitchFamily="50" charset="-128"/>
                <a:ea typeface="メイリオ" pitchFamily="50" charset="-128"/>
                <a:cs typeface="メイリオ" pitchFamily="50" charset="-128"/>
              </a:rPr>
              <a:t>फोहोर सङ्कलन सवारी साधनमा ठोकिई, झण्डै पिट भित्र खसेको थियो।</a:t>
            </a:r>
            <a:endParaRPr lang="en-US" altLang="ja-JP" sz="1200" dirty="0">
              <a:solidFill>
                <a:prstClr val="black"/>
              </a:solidFill>
              <a:latin typeface="メイリオ" pitchFamily="50" charset="-128"/>
              <a:ea typeface="メイリオ" pitchFamily="50" charset="-128"/>
              <a:cs typeface="メイリオ" pitchFamily="50" charset="-128"/>
            </a:endParaRPr>
          </a:p>
          <a:p>
            <a:pPr rtl="0">
              <a:lnSpc>
                <a:spcPct val="150000"/>
              </a:lnSpc>
              <a:spcBef>
                <a:spcPts val="600"/>
              </a:spcBef>
              <a:defRPr/>
            </a:pPr>
            <a:endParaRPr lang="en-US" altLang="ja-JP" sz="1600" dirty="0">
              <a:solidFill>
                <a:prstClr val="black"/>
              </a:solidFill>
              <a:latin typeface="メイリオ" pitchFamily="50" charset="-128"/>
              <a:ea typeface="メイリオ" pitchFamily="50" charset="-128"/>
              <a:cs typeface="メイリオ" pitchFamily="50" charset="-128"/>
            </a:endParaRPr>
          </a:p>
          <a:p>
            <a:pPr rtl="0">
              <a:lnSpc>
                <a:spcPct val="150000"/>
              </a:lnSpc>
              <a:defRPr/>
            </a:pPr>
            <a:endParaRPr lang="en-US" altLang="ja-JP" sz="1600" dirty="0">
              <a:solidFill>
                <a:prstClr val="black"/>
              </a:solidFill>
              <a:latin typeface="メイリオ" pitchFamily="50" charset="-128"/>
              <a:ea typeface="メイリオ" pitchFamily="50" charset="-128"/>
              <a:cs typeface="メイリオ" pitchFamily="50" charset="-128"/>
            </a:endParaRPr>
          </a:p>
          <a:p>
            <a:pPr rtl="0">
              <a:lnSpc>
                <a:spcPct val="150000"/>
              </a:lnSpc>
              <a:defRPr/>
            </a:pPr>
            <a:endParaRPr lang="ja-JP" altLang="en-US" sz="1600" dirty="0">
              <a:solidFill>
                <a:prstClr val="black"/>
              </a:solidFill>
              <a:latin typeface="メイリオ" pitchFamily="50" charset="-128"/>
              <a:ea typeface="メイリオ" pitchFamily="50" charset="-128"/>
              <a:cs typeface="メイリオ" pitchFamily="50" charset="-128"/>
            </a:endParaRPr>
          </a:p>
        </p:txBody>
      </p:sp>
      <p:sp>
        <p:nvSpPr>
          <p:cNvPr id="7" name="テキスト ボックス 6"/>
          <p:cNvSpPr txBox="1"/>
          <p:nvPr/>
        </p:nvSpPr>
        <p:spPr>
          <a:xfrm>
            <a:off x="476672" y="332656"/>
            <a:ext cx="7623720" cy="338554"/>
          </a:xfrm>
          <a:prstGeom prst="rect">
            <a:avLst/>
          </a:prstGeom>
          <a:noFill/>
        </p:spPr>
        <p:txBody>
          <a:bodyPr wrap="square" rtlCol="0">
            <a:spAutoFit/>
          </a:bodyPr>
          <a:lstStyle/>
          <a:p>
            <a:pPr rtl="0"/>
            <a:r>
              <a:rPr lang="ne-np" sz="1600"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【वास्तविक रूपमा घटेको अग्लो ठाउँबाट खस्ने र लड्ने दुर्घटनाको </a:t>
            </a:r>
            <a:r>
              <a:rPr lang="ne-np" sz="1600" dirty="0" err="1">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निएर</a:t>
            </a:r>
            <a:r>
              <a:rPr lang="ne-np" sz="1600"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-मिसको उदाहरण】</a:t>
            </a:r>
            <a:endParaRPr lang="ja-JP" altLang="en-US" sz="1600"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6" name="図 15">
            <a:extLst>
              <a:ext uri="{FF2B5EF4-FFF2-40B4-BE49-F238E27FC236}">
                <a16:creationId xmlns:a16="http://schemas.microsoft.com/office/drawing/2014/main" id="{C186091E-FBCA-48F4-A4A2-327ACB244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445" y="3486594"/>
            <a:ext cx="2555794" cy="1814614"/>
          </a:xfrm>
          <a:prstGeom prst="rect">
            <a:avLst/>
          </a:prstGeom>
        </p:spPr>
      </p:pic>
      <p:pic>
        <p:nvPicPr>
          <p:cNvPr id="17" name="図 16">
            <a:extLst>
              <a:ext uri="{FF2B5EF4-FFF2-40B4-BE49-F238E27FC236}">
                <a16:creationId xmlns:a16="http://schemas.microsoft.com/office/drawing/2014/main" id="{81AC09F6-2A21-4847-9939-5B400B1A34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2627" y="903123"/>
            <a:ext cx="1914259" cy="1914259"/>
          </a:xfrm>
          <a:prstGeom prst="rect">
            <a:avLst/>
          </a:prstGeom>
        </p:spPr>
      </p:pic>
      <p:sp>
        <p:nvSpPr>
          <p:cNvPr id="19" name="正方形/長方形 18">
            <a:extLst>
              <a:ext uri="{FF2B5EF4-FFF2-40B4-BE49-F238E27FC236}">
                <a16:creationId xmlns:a16="http://schemas.microsoft.com/office/drawing/2014/main" id="{97E3BFAA-CB61-48C3-9C78-3D88FDEB6811}"/>
              </a:ext>
            </a:extLst>
          </p:cNvPr>
          <p:cNvSpPr/>
          <p:nvPr/>
        </p:nvSpPr>
        <p:spPr bwMode="auto">
          <a:xfrm>
            <a:off x="412404" y="3411335"/>
            <a:ext cx="5777382" cy="2537945"/>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a:lnSpc>
                <a:spcPct val="150000"/>
              </a:lnSpc>
              <a:spcBef>
                <a:spcPts val="600"/>
              </a:spcBef>
              <a:defRPr/>
            </a:pPr>
            <a:r>
              <a:rPr lang="ne-np" sz="1600" dirty="0">
                <a:solidFill>
                  <a:srgbClr val="0000CC"/>
                </a:solidFill>
                <a:latin typeface="メイリオ" pitchFamily="50" charset="-128"/>
                <a:ea typeface="メイリオ" pitchFamily="50" charset="-128"/>
                <a:cs typeface="メイリオ" pitchFamily="50" charset="-128"/>
              </a:rPr>
              <a:t>■वास्तविक रूपमा घटेको घटनाको उदाहरण①-2　</a:t>
            </a:r>
            <a:r>
              <a:rPr lang="ne-np" sz="1400" dirty="0">
                <a:solidFill>
                  <a:prstClr val="black"/>
                </a:solidFill>
                <a:latin typeface="メイリオ" pitchFamily="50" charset="-128"/>
                <a:ea typeface="メイリオ" pitchFamily="50" charset="-128"/>
                <a:cs typeface="メイリオ" pitchFamily="50" charset="-128"/>
              </a:rPr>
              <a:t>नष्ट गर्ने कागजातहरू (एउटा 15㎏) भएको 25 वटा बक्स ट्रकमा लोड गरेपछि सिटले छोप्ने काम सुरु गरियो। बायाँपट्टि सिटले छोपेपछि सबै भागलाई सिटले छोप्नको लागि दायाँपट्टिको सामान र ड्रप </a:t>
            </a:r>
            <a:r>
              <a:rPr lang="ne-np" sz="1400" dirty="0" err="1">
                <a:solidFill>
                  <a:prstClr val="black"/>
                </a:solidFill>
                <a:latin typeface="メイリオ" pitchFamily="50" charset="-128"/>
                <a:ea typeface="メイリオ" pitchFamily="50" charset="-128"/>
                <a:cs typeface="メイリオ" pitchFamily="50" charset="-128"/>
              </a:rPr>
              <a:t>साइडको</a:t>
            </a:r>
            <a:r>
              <a:rPr lang="ne-np" sz="1400" dirty="0">
                <a:solidFill>
                  <a:prstClr val="black"/>
                </a:solidFill>
                <a:latin typeface="メイリオ" pitchFamily="50" charset="-128"/>
                <a:ea typeface="メイリオ" pitchFamily="50" charset="-128"/>
                <a:cs typeface="メイリオ" pitchFamily="50" charset="-128"/>
              </a:rPr>
              <a:t> बीचमा हिँडेको बेला ठेस लागेर झण्डै खसेको थियो।</a:t>
            </a:r>
            <a:r>
              <a:rPr lang="ne-np" sz="1600" dirty="0">
                <a:solidFill>
                  <a:srgbClr val="0000CC"/>
                </a:solidFill>
                <a:latin typeface="メイリオ" pitchFamily="50" charset="-128"/>
                <a:ea typeface="メイリオ" pitchFamily="50" charset="-128"/>
                <a:cs typeface="メイリオ" pitchFamily="50" charset="-128"/>
              </a:rPr>
              <a:t> </a:t>
            </a:r>
            <a:r>
              <a:rPr lang="ne-np" sz="1200" dirty="0">
                <a:solidFill>
                  <a:prstClr val="white"/>
                </a:solidFill>
                <a:latin typeface="メイリオ" pitchFamily="50" charset="-128"/>
                <a:ea typeface="メイリオ" pitchFamily="50" charset="-128"/>
                <a:cs typeface="メイリオ" pitchFamily="50" charset="-128"/>
              </a:rPr>
              <a:t>आइरहेको फरक फोहोर सङ्कलन सवारी साधनमा ठोकिई, झण्डै पिट </a:t>
            </a:r>
            <a:r>
              <a:rPr lang="ne-np" sz="1600" dirty="0">
                <a:solidFill>
                  <a:prstClr val="white"/>
                </a:solidFill>
                <a:latin typeface="メイリオ" pitchFamily="50" charset="-128"/>
                <a:ea typeface="メイリオ" pitchFamily="50" charset="-128"/>
                <a:cs typeface="メイリオ" pitchFamily="50" charset="-128"/>
              </a:rPr>
              <a:t>भित्र खसेको थियो।</a:t>
            </a:r>
            <a:endParaRPr lang="en-US" altLang="ja-JP" sz="1600" dirty="0">
              <a:solidFill>
                <a:prstClr val="black"/>
              </a:solidFill>
              <a:latin typeface="メイリオ" pitchFamily="50" charset="-128"/>
              <a:ea typeface="メイリオ" pitchFamily="50" charset="-128"/>
              <a:cs typeface="メイリオ" pitchFamily="50" charset="-128"/>
            </a:endParaRPr>
          </a:p>
          <a:p>
            <a:pPr rtl="0">
              <a:lnSpc>
                <a:spcPct val="150000"/>
              </a:lnSpc>
              <a:spcBef>
                <a:spcPts val="600"/>
              </a:spcBef>
              <a:defRPr/>
            </a:pPr>
            <a:endParaRPr lang="en-US" altLang="ja-JP" sz="1600" dirty="0">
              <a:solidFill>
                <a:prstClr val="black"/>
              </a:solidFill>
              <a:latin typeface="メイリオ" pitchFamily="50" charset="-128"/>
              <a:ea typeface="メイリオ" pitchFamily="50" charset="-128"/>
              <a:cs typeface="メイリオ" pitchFamily="50" charset="-128"/>
            </a:endParaRPr>
          </a:p>
          <a:p>
            <a:pPr rtl="0">
              <a:lnSpc>
                <a:spcPct val="150000"/>
              </a:lnSpc>
              <a:defRPr/>
            </a:pPr>
            <a:endParaRPr lang="en-US" altLang="ja-JP" sz="1600" dirty="0">
              <a:solidFill>
                <a:prstClr val="black"/>
              </a:solidFill>
              <a:latin typeface="メイリオ" pitchFamily="50" charset="-128"/>
              <a:ea typeface="メイリオ" pitchFamily="50" charset="-128"/>
              <a:cs typeface="メイリオ" pitchFamily="50" charset="-128"/>
            </a:endParaRPr>
          </a:p>
          <a:p>
            <a:pPr rtl="0">
              <a:lnSpc>
                <a:spcPct val="150000"/>
              </a:lnSpc>
              <a:defRPr/>
            </a:pPr>
            <a:endParaRPr lang="ja-JP" altLang="en-US" sz="1600" dirty="0">
              <a:solidFill>
                <a:prstClr val="black"/>
              </a:solidFill>
              <a:latin typeface="メイリオ" pitchFamily="50" charset="-128"/>
              <a:ea typeface="メイリオ" pitchFamily="50" charset="-128"/>
              <a:cs typeface="メイリオ" pitchFamily="50" charset="-128"/>
            </a:endParaRPr>
          </a:p>
        </p:txBody>
      </p:sp>
      <p:sp>
        <p:nvSpPr>
          <p:cNvPr id="2" name="スライド番号プレースホルダー 1"/>
          <p:cNvSpPr>
            <a:spLocks noGrp="1"/>
          </p:cNvSpPr>
          <p:nvPr>
            <p:ph type="sldNum" sz="quarter" idx="12"/>
          </p:nvPr>
        </p:nvSpPr>
        <p:spPr>
          <a:xfrm>
            <a:off x="3446512" y="6448251"/>
            <a:ext cx="2133600" cy="365125"/>
          </a:xfrm>
        </p:spPr>
        <p:txBody>
          <a:bodyPr rtlCol="0"/>
          <a:lstStyle/>
          <a:p>
            <a:pPr algn="ctr" rtl="0"/>
            <a:fld id="{94AA4217-AB25-474B-8523-140E3806D2F1}" type="slidenum">
              <a:rPr kumimoji="1" lang="ja-JP" altLang="en-US" sz="1100" smtClean="0"/>
              <a:pPr algn="ctr"/>
              <a:t>17</a:t>
            </a:fld>
            <a:endParaRPr kumimoji="1" lang="ja-JP" altLang="en-US" sz="1100" dirty="0"/>
          </a:p>
        </p:txBody>
      </p:sp>
    </p:spTree>
    <p:extLst>
      <p:ext uri="{BB962C8B-B14F-4D97-AF65-F5344CB8AC3E}">
        <p14:creationId xmlns:p14="http://schemas.microsoft.com/office/powerpoint/2010/main" val="3204377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bwMode="auto">
          <a:xfrm>
            <a:off x="541338" y="1208584"/>
            <a:ext cx="8207126" cy="4956720"/>
            <a:chOff x="467544" y="137184"/>
            <a:chExt cx="8136904" cy="5143682"/>
          </a:xfrm>
        </p:grpSpPr>
        <p:sp>
          <p:nvSpPr>
            <p:cNvPr id="5"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rtlCol="0" anchor="ctr"/>
            <a:lstStyle/>
            <a:p>
              <a:pPr algn="just" rtl="0">
                <a:lnSpc>
                  <a:spcPct val="150000"/>
                </a:lnSpc>
                <a:spcBef>
                  <a:spcPts val="600"/>
                </a:spcBef>
              </a:pPr>
              <a:r>
                <a:rPr lang="ne-np" sz="1400">
                  <a:solidFill>
                    <a:prstClr val="black"/>
                  </a:solidFill>
                  <a:latin typeface="メイリオ" pitchFamily="50" charset="-128"/>
                  <a:ea typeface="メイリオ" pitchFamily="50" charset="-128"/>
                  <a:cs typeface="メイリオ" pitchFamily="50" charset="-128"/>
                </a:rPr>
                <a:t>　निर्माण उद्योगको व्यावसायिक दुर्घटनालाई ध्यानमा राखेर निम्न सुरक्षाका बुँदाहरूको कार्यान्वयन गरौं।</a:t>
              </a:r>
              <a:endParaRPr lang="en-US" altLang="ja-JP" sz="1400">
                <a:solidFill>
                  <a:prstClr val="black"/>
                </a:solidFill>
                <a:latin typeface="メイリオ" pitchFamily="50" charset="-128"/>
                <a:ea typeface="メイリオ" pitchFamily="50" charset="-128"/>
                <a:cs typeface="メイリオ" pitchFamily="50" charset="-128"/>
              </a:endParaRPr>
            </a:p>
          </p:txBody>
        </p:sp>
        <p:sp>
          <p:nvSpPr>
            <p:cNvPr id="6" name="正方形/長方形 5"/>
            <p:cNvSpPr/>
            <p:nvPr/>
          </p:nvSpPr>
          <p:spPr>
            <a:xfrm>
              <a:off x="467544" y="137184"/>
              <a:ext cx="8136904" cy="5143682"/>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defRPr/>
              </a:pPr>
              <a:endParaRPr lang="en-US" altLang="ja-JP" sz="1400" dirty="0">
                <a:solidFill>
                  <a:srgbClr val="C00000"/>
                </a:solidFill>
                <a:latin typeface="メイリオ" pitchFamily="50" charset="-128"/>
                <a:ea typeface="メイリオ" pitchFamily="50" charset="-128"/>
                <a:cs typeface="メイリオ" pitchFamily="50" charset="-128"/>
              </a:endParaRPr>
            </a:p>
            <a:p>
              <a:pPr rtl="0">
                <a:lnSpc>
                  <a:spcPct val="125000"/>
                </a:lnSpc>
                <a:spcBef>
                  <a:spcPts val="1200"/>
                </a:spcBef>
                <a:defRPr/>
              </a:pPr>
              <a:r>
                <a:rPr lang="ne-np" sz="1600" dirty="0">
                  <a:solidFill>
                    <a:srgbClr val="0000CC"/>
                  </a:solidFill>
                  <a:latin typeface="メイリオ" pitchFamily="50" charset="-128"/>
                  <a:ea typeface="メイリオ" pitchFamily="50" charset="-128"/>
                  <a:cs typeface="メイリオ" pitchFamily="50" charset="-128"/>
                </a:rPr>
                <a:t>■ सामान बोकेर हिँड्दा </a:t>
              </a:r>
              <a:r>
                <a:rPr lang="ne-np" sz="1600" dirty="0" err="1">
                  <a:solidFill>
                    <a:srgbClr val="0000CC"/>
                  </a:solidFill>
                  <a:latin typeface="メイリオ" pitchFamily="50" charset="-128"/>
                  <a:ea typeface="メイリオ" pitchFamily="50" charset="-128"/>
                  <a:cs typeface="メイリオ" pitchFamily="50" charset="-128"/>
                </a:rPr>
                <a:t>अत्यन्तै</a:t>
              </a:r>
              <a:r>
                <a:rPr lang="ne-np" sz="1600" dirty="0">
                  <a:solidFill>
                    <a:srgbClr val="0000CC"/>
                  </a:solidFill>
                  <a:latin typeface="メイリオ" pitchFamily="50" charset="-128"/>
                  <a:ea typeface="メイリオ" pitchFamily="50" charset="-128"/>
                  <a:cs typeface="メイリオ" pitchFamily="50" charset="-128"/>
                </a:rPr>
                <a:t> "लड्ने" खतरा हुन्छ!</a:t>
              </a:r>
              <a:endParaRPr lang="en-US" altLang="ja-JP" sz="1600" dirty="0">
                <a:solidFill>
                  <a:srgbClr val="0000CC"/>
                </a:solidFill>
                <a:latin typeface="メイリオ" pitchFamily="50" charset="-128"/>
                <a:ea typeface="メイリオ" pitchFamily="50" charset="-128"/>
                <a:cs typeface="メイリオ" pitchFamily="50" charset="-128"/>
              </a:endParaRPr>
            </a:p>
            <a:p>
              <a:pPr marL="358775" indent="-358775" rtl="0">
                <a:lnSpc>
                  <a:spcPct val="125000"/>
                </a:lnSpc>
                <a:defRPr/>
              </a:pPr>
              <a:r>
                <a:rPr lang="ne-np" sz="1400" dirty="0">
                  <a:solidFill>
                    <a:srgbClr val="0000CC"/>
                  </a:solidFill>
                  <a:latin typeface="メイリオ" pitchFamily="50" charset="-128"/>
                  <a:ea typeface="メイリオ" pitchFamily="50" charset="-128"/>
                  <a:cs typeface="メイリオ" pitchFamily="50" charset="-128"/>
                </a:rPr>
                <a:t>　 ・</a:t>
              </a:r>
              <a:r>
                <a:rPr lang="ne-np" sz="1400" dirty="0">
                  <a:solidFill>
                    <a:prstClr val="black"/>
                  </a:solidFill>
                  <a:latin typeface="メイリオ" pitchFamily="50" charset="-128"/>
                  <a:ea typeface="メイリオ" pitchFamily="50" charset="-128"/>
                  <a:cs typeface="メイリオ" pitchFamily="50" charset="-128"/>
                </a:rPr>
                <a:t>सामान बोकेर हिँड्दा टेक्ने ठाउँ हेर्न गाह्रो हुने, सन्तुलन</a:t>
              </a:r>
              <a:endParaRPr lang="en-US" altLang="ja-JP" sz="1400" dirty="0">
                <a:solidFill>
                  <a:prstClr val="black"/>
                </a:solidFill>
                <a:latin typeface="メイリオ" pitchFamily="50" charset="-128"/>
                <a:ea typeface="メイリオ" pitchFamily="50" charset="-128"/>
                <a:cs typeface="メイリオ" pitchFamily="50" charset="-128"/>
              </a:endParaRPr>
            </a:p>
            <a:p>
              <a:pPr marL="358775" indent="-358775" rtl="0">
                <a:lnSpc>
                  <a:spcPct val="125000"/>
                </a:lnSpc>
                <a:defRPr/>
              </a:pPr>
              <a:r>
                <a:rPr lang="ne-np" sz="1400" dirty="0">
                  <a:solidFill>
                    <a:prstClr val="black"/>
                  </a:solidFill>
                  <a:latin typeface="メイリオ" pitchFamily="50" charset="-128"/>
                  <a:ea typeface="メイリオ" pitchFamily="50" charset="-128"/>
                  <a:cs typeface="メイリオ" pitchFamily="50" charset="-128"/>
                </a:rPr>
                <a:t>　　 कायम राख्न गाह्रो हुने आदिको कारण लड्ने जोखिम बढ्छ।</a:t>
              </a:r>
              <a:endParaRPr lang="en-US" altLang="ja-JP" sz="1400" dirty="0">
                <a:solidFill>
                  <a:prstClr val="black"/>
                </a:solidFill>
                <a:latin typeface="メイリオ" pitchFamily="50" charset="-128"/>
                <a:ea typeface="メイリオ" pitchFamily="50" charset="-128"/>
                <a:cs typeface="メイリオ" pitchFamily="50" charset="-128"/>
              </a:endParaRPr>
            </a:p>
            <a:p>
              <a:pPr marL="358775" indent="-358775" rtl="0">
                <a:lnSpc>
                  <a:spcPct val="125000"/>
                </a:lnSpc>
                <a:defRPr/>
              </a:pPr>
              <a:r>
                <a:rPr lang="ne-np" sz="1400" dirty="0">
                  <a:solidFill>
                    <a:prstClr val="black"/>
                  </a:solidFill>
                  <a:latin typeface="メイリオ" pitchFamily="50" charset="-128"/>
                  <a:ea typeface="メイリオ" pitchFamily="50" charset="-128"/>
                  <a:cs typeface="メイリオ" pitchFamily="50" charset="-128"/>
                </a:rPr>
                <a:t>　 ・सामान बोकेर </a:t>
              </a:r>
              <a:r>
                <a:rPr lang="ne-np" sz="1400" dirty="0" err="1">
                  <a:solidFill>
                    <a:prstClr val="black"/>
                  </a:solidFill>
                  <a:latin typeface="メイリオ" pitchFamily="50" charset="-128"/>
                  <a:ea typeface="メイリオ" pitchFamily="50" charset="-128"/>
                  <a:cs typeface="メイリオ" pitchFamily="50" charset="-128"/>
                </a:rPr>
                <a:t>भर्‍याङ</a:t>
              </a:r>
              <a:r>
                <a:rPr lang="ne-np" sz="1400" dirty="0">
                  <a:solidFill>
                    <a:prstClr val="black"/>
                  </a:solidFill>
                  <a:latin typeface="メイリオ" pitchFamily="50" charset="-128"/>
                  <a:ea typeface="メイリオ" pitchFamily="50" charset="-128"/>
                  <a:cs typeface="メイリオ" pitchFamily="50" charset="-128"/>
                </a:rPr>
                <a:t> ओर्लने बेला कदापि हतार नगर्ने!</a:t>
              </a:r>
              <a:endParaRPr lang="en-US" altLang="ja-JP" sz="1400" dirty="0">
                <a:solidFill>
                  <a:prstClr val="black"/>
                </a:solidFill>
                <a:latin typeface="メイリオ" pitchFamily="50" charset="-128"/>
                <a:ea typeface="メイリオ" pitchFamily="50" charset="-128"/>
                <a:cs typeface="メイリオ" pitchFamily="50" charset="-128"/>
              </a:endParaRPr>
            </a:p>
            <a:p>
              <a:pPr rtl="0">
                <a:lnSpc>
                  <a:spcPct val="125000"/>
                </a:lnSpc>
                <a:spcBef>
                  <a:spcPts val="1200"/>
                </a:spcBef>
                <a:defRPr/>
              </a:pPr>
              <a:r>
                <a:rPr lang="ne-np" sz="1600" dirty="0">
                  <a:solidFill>
                    <a:srgbClr val="0000CC"/>
                  </a:solidFill>
                  <a:latin typeface="メイリオ" pitchFamily="50" charset="-128"/>
                  <a:ea typeface="メイリオ" pitchFamily="50" charset="-128"/>
                  <a:cs typeface="メイリオ" pitchFamily="50" charset="-128"/>
                </a:rPr>
                <a:t>■ </a:t>
              </a:r>
              <a:r>
                <a:rPr lang="ne-np" sz="1600" dirty="0" err="1">
                  <a:solidFill>
                    <a:srgbClr val="0000CC"/>
                  </a:solidFill>
                  <a:latin typeface="メイリオ" pitchFamily="50" charset="-128"/>
                  <a:ea typeface="メイリオ" pitchFamily="50" charset="-128"/>
                  <a:cs typeface="メイリオ" pitchFamily="50" charset="-128"/>
                </a:rPr>
                <a:t>भुईँ</a:t>
              </a:r>
              <a:r>
                <a:rPr lang="ne-np" sz="1600" dirty="0">
                  <a:solidFill>
                    <a:srgbClr val="0000CC"/>
                  </a:solidFill>
                  <a:latin typeface="メイリオ" pitchFamily="50" charset="-128"/>
                  <a:ea typeface="メイリオ" pitchFamily="50" charset="-128"/>
                  <a:cs typeface="メイリオ" pitchFamily="50" charset="-128"/>
                </a:rPr>
                <a:t> सधैँ "वर्गीकरण (</a:t>
              </a:r>
              <a:r>
                <a:rPr lang="ne-np" sz="1600" dirty="0" err="1">
                  <a:solidFill>
                    <a:srgbClr val="0000CC"/>
                  </a:solidFill>
                  <a:latin typeface="メイリオ" pitchFamily="50" charset="-128"/>
                  <a:ea typeface="メイリオ" pitchFamily="50" charset="-128"/>
                  <a:cs typeface="メイリオ" pitchFamily="50" charset="-128"/>
                </a:rPr>
                <a:t>Seiri</a:t>
              </a:r>
              <a:r>
                <a:rPr lang="ne-np" sz="1600" dirty="0">
                  <a:solidFill>
                    <a:srgbClr val="0000CC"/>
                  </a:solidFill>
                  <a:latin typeface="メイリオ" pitchFamily="50" charset="-128"/>
                  <a:ea typeface="メイリオ" pitchFamily="50" charset="-128"/>
                  <a:cs typeface="メイリオ" pitchFamily="50" charset="-128"/>
                </a:rPr>
                <a:t>)", "क्रममा मिलाएर राख्ने (</a:t>
              </a:r>
              <a:r>
                <a:rPr lang="ne-np" sz="1600" dirty="0" err="1">
                  <a:solidFill>
                    <a:srgbClr val="0000CC"/>
                  </a:solidFill>
                  <a:latin typeface="メイリオ" pitchFamily="50" charset="-128"/>
                  <a:ea typeface="メイリオ" pitchFamily="50" charset="-128"/>
                  <a:cs typeface="メイリオ" pitchFamily="50" charset="-128"/>
                </a:rPr>
                <a:t>Seiton</a:t>
              </a:r>
              <a:r>
                <a:rPr lang="ne-np" sz="1600" dirty="0">
                  <a:solidFill>
                    <a:srgbClr val="0000CC"/>
                  </a:solidFill>
                  <a:latin typeface="メイリオ" pitchFamily="50" charset="-128"/>
                  <a:ea typeface="メイリオ" pitchFamily="50" charset="-128"/>
                  <a:cs typeface="メイリオ" pitchFamily="50" charset="-128"/>
                </a:rPr>
                <a:t>)", "</a:t>
              </a:r>
              <a:r>
                <a:rPr lang="ne-NP" sz="1600" dirty="0">
                  <a:solidFill>
                    <a:srgbClr val="0000CC"/>
                  </a:solidFill>
                  <a:latin typeface="メイリオ" pitchFamily="50" charset="-128"/>
                  <a:ea typeface="メイリオ" pitchFamily="50" charset="-128"/>
                  <a:cs typeface="メイリオ" pitchFamily="50" charset="-128"/>
                </a:rPr>
                <a:t>सरसफाइ (</a:t>
              </a:r>
              <a:r>
                <a:rPr lang="en-GB" sz="1600" dirty="0" err="1">
                  <a:solidFill>
                    <a:srgbClr val="0000CC"/>
                  </a:solidFill>
                  <a:latin typeface="メイリオ" pitchFamily="50" charset="-128"/>
                  <a:ea typeface="メイリオ" pitchFamily="50" charset="-128"/>
                  <a:cs typeface="メイリオ" pitchFamily="50" charset="-128"/>
                </a:rPr>
                <a:t>Seiso</a:t>
              </a:r>
              <a:r>
                <a:rPr lang="en-GB" sz="1600" dirty="0">
                  <a:solidFill>
                    <a:srgbClr val="0000CC"/>
                  </a:solidFill>
                  <a:latin typeface="メイリオ" pitchFamily="50" charset="-128"/>
                  <a:ea typeface="メイリオ" pitchFamily="50" charset="-128"/>
                  <a:cs typeface="メイリオ" pitchFamily="50" charset="-128"/>
                </a:rPr>
                <a:t>)</a:t>
              </a:r>
              <a:r>
                <a:rPr lang="ne-np" sz="1600" dirty="0">
                  <a:solidFill>
                    <a:srgbClr val="0000CC"/>
                  </a:solidFill>
                  <a:latin typeface="メイリオ" pitchFamily="50" charset="-128"/>
                  <a:ea typeface="メイリオ" pitchFamily="50" charset="-128"/>
                  <a:cs typeface="メイリオ" pitchFamily="50" charset="-128"/>
                </a:rPr>
                <a:t>" र "</a:t>
              </a:r>
              <a:r>
                <a:rPr lang="ne-NP" sz="1600" dirty="0">
                  <a:solidFill>
                    <a:srgbClr val="0000CC"/>
                  </a:solidFill>
                  <a:latin typeface="メイリオ" pitchFamily="50" charset="-128"/>
                  <a:ea typeface="メイリオ" pitchFamily="50" charset="-128"/>
                  <a:cs typeface="メイリオ" pitchFamily="50" charset="-128"/>
                </a:rPr>
                <a:t>सफा स्थितिलाई कायम राख्ने (</a:t>
              </a:r>
              <a:r>
                <a:rPr lang="en-GB" sz="1600" dirty="0" err="1">
                  <a:solidFill>
                    <a:srgbClr val="0000CC"/>
                  </a:solidFill>
                  <a:latin typeface="メイリオ" pitchFamily="50" charset="-128"/>
                  <a:ea typeface="メイリオ" pitchFamily="50" charset="-128"/>
                  <a:cs typeface="メイリオ" pitchFamily="50" charset="-128"/>
                </a:rPr>
                <a:t>Seiketsu</a:t>
              </a:r>
              <a:r>
                <a:rPr lang="en-GB" sz="1600" dirty="0">
                  <a:solidFill>
                    <a:srgbClr val="0000CC"/>
                  </a:solidFill>
                  <a:latin typeface="メイリオ" pitchFamily="50" charset="-128"/>
                  <a:ea typeface="メイリオ" pitchFamily="50" charset="-128"/>
                  <a:cs typeface="メイリオ" pitchFamily="50" charset="-128"/>
                </a:rPr>
                <a:t>)</a:t>
              </a:r>
              <a:r>
                <a:rPr lang="ne-np" sz="1600" dirty="0">
                  <a:solidFill>
                    <a:srgbClr val="0000CC"/>
                  </a:solidFill>
                  <a:latin typeface="メイリオ" pitchFamily="50" charset="-128"/>
                  <a:ea typeface="メイリオ" pitchFamily="50" charset="-128"/>
                  <a:cs typeface="メイリオ" pitchFamily="50" charset="-128"/>
                </a:rPr>
                <a:t>" गरी सुरक्षित राख्ने!</a:t>
              </a:r>
              <a:endParaRPr lang="en-US" altLang="ja-JP" sz="1600" dirty="0">
                <a:solidFill>
                  <a:srgbClr val="0000CC"/>
                </a:solidFill>
                <a:latin typeface="メイリオ" pitchFamily="50" charset="-128"/>
                <a:ea typeface="メイリオ" pitchFamily="50" charset="-128"/>
                <a:cs typeface="メイリオ" pitchFamily="50" charset="-128"/>
              </a:endParaRPr>
            </a:p>
            <a:p>
              <a:pPr rtl="0">
                <a:lnSpc>
                  <a:spcPct val="125000"/>
                </a:lnSpc>
                <a:defRPr/>
              </a:pPr>
              <a:r>
                <a:rPr lang="ne-np" sz="1400" dirty="0">
                  <a:solidFill>
                    <a:prstClr val="black"/>
                  </a:solidFill>
                  <a:latin typeface="メイリオ" pitchFamily="50" charset="-128"/>
                  <a:ea typeface="メイリオ" pitchFamily="50" charset="-128"/>
                  <a:cs typeface="メイリオ" pitchFamily="50" charset="-128"/>
                </a:rPr>
                <a:t>　 ・</a:t>
              </a:r>
              <a:r>
                <a:rPr lang="ne-np" sz="1400" dirty="0" err="1">
                  <a:solidFill>
                    <a:prstClr val="black"/>
                  </a:solidFill>
                  <a:latin typeface="メイリオ" pitchFamily="50" charset="-128"/>
                  <a:ea typeface="メイリオ" pitchFamily="50" charset="-128"/>
                  <a:cs typeface="メイリオ" pitchFamily="50" charset="-128"/>
                </a:rPr>
                <a:t>भुईँको</a:t>
              </a:r>
              <a:r>
                <a:rPr lang="ne-np" sz="1400" dirty="0">
                  <a:solidFill>
                    <a:prstClr val="black"/>
                  </a:solidFill>
                  <a:latin typeface="メイリオ" pitchFamily="50" charset="-128"/>
                  <a:ea typeface="メイリオ" pitchFamily="50" charset="-128"/>
                  <a:cs typeface="メイリオ" pitchFamily="50" charset="-128"/>
                </a:rPr>
                <a:t> भिजेको ठाउँलाई पूर्ण रूपमा पुछेर सुक्खा बनाउने (</a:t>
              </a:r>
              <a:r>
                <a:rPr lang="ne-np" sz="1400" dirty="0" err="1">
                  <a:solidFill>
                    <a:prstClr val="black"/>
                  </a:solidFill>
                  <a:latin typeface="メイリオ" pitchFamily="50" charset="-128"/>
                  <a:ea typeface="メイリオ" pitchFamily="50" charset="-128"/>
                  <a:cs typeface="メイリオ" pitchFamily="50" charset="-128"/>
                </a:rPr>
                <a:t>भुईँ</a:t>
              </a:r>
              <a:r>
                <a:rPr lang="ne-np" sz="1400" dirty="0">
                  <a:solidFill>
                    <a:prstClr val="black"/>
                  </a:solidFill>
                  <a:latin typeface="メイリオ" pitchFamily="50" charset="-128"/>
                  <a:ea typeface="メイリオ" pitchFamily="50" charset="-128"/>
                  <a:cs typeface="メイリオ" pitchFamily="50" charset="-128"/>
                </a:rPr>
                <a:t> पुछ्दा भिजेको ठाउँमा ध्यान दिने)।</a:t>
              </a:r>
              <a:endParaRPr lang="en-US" altLang="ja-JP" sz="1400" dirty="0">
                <a:solidFill>
                  <a:prstClr val="black"/>
                </a:solidFill>
                <a:latin typeface="メイリオ" pitchFamily="50" charset="-128"/>
                <a:ea typeface="メイリオ" pitchFamily="50" charset="-128"/>
                <a:cs typeface="メイリオ" pitchFamily="50" charset="-128"/>
              </a:endParaRPr>
            </a:p>
            <a:p>
              <a:pPr rtl="0">
                <a:lnSpc>
                  <a:spcPct val="125000"/>
                </a:lnSpc>
                <a:defRPr/>
              </a:pPr>
              <a:r>
                <a:rPr lang="ne-np" sz="1400" dirty="0">
                  <a:solidFill>
                    <a:prstClr val="black"/>
                  </a:solidFill>
                  <a:latin typeface="メイリオ" pitchFamily="50" charset="-128"/>
                  <a:ea typeface="メイリオ" pitchFamily="50" charset="-128"/>
                  <a:cs typeface="メイリオ" pitchFamily="50" charset="-128"/>
                </a:rPr>
                <a:t>　 ・अनावश्यक सामान भयो भने "ठेस लागेर" लड्न सकिन्छ।</a:t>
              </a:r>
              <a:endParaRPr lang="en-US" altLang="ja-JP" sz="1400" dirty="0">
                <a:solidFill>
                  <a:prstClr val="black"/>
                </a:solidFill>
                <a:latin typeface="メイリオ" pitchFamily="50" charset="-128"/>
                <a:ea typeface="メイリオ" pitchFamily="50" charset="-128"/>
                <a:cs typeface="メイリオ" pitchFamily="50" charset="-128"/>
              </a:endParaRPr>
            </a:p>
            <a:p>
              <a:pPr rtl="0">
                <a:lnSpc>
                  <a:spcPct val="125000"/>
                </a:lnSpc>
                <a:spcBef>
                  <a:spcPts val="1200"/>
                </a:spcBef>
                <a:defRPr/>
              </a:pPr>
              <a:r>
                <a:rPr lang="ne-np" sz="1600" dirty="0">
                  <a:solidFill>
                    <a:srgbClr val="0000CC"/>
                  </a:solidFill>
                  <a:latin typeface="メイリオ" pitchFamily="50" charset="-128"/>
                  <a:ea typeface="メイリオ" pitchFamily="50" charset="-128"/>
                  <a:cs typeface="メイリオ" pitchFamily="50" charset="-128"/>
                </a:rPr>
                <a:t>■ ठूला सामान र गह्रुँगो सामानको लागि "</a:t>
              </a:r>
              <a:r>
                <a:rPr lang="ne-np" sz="1600" dirty="0" err="1">
                  <a:solidFill>
                    <a:srgbClr val="0000CC"/>
                  </a:solidFill>
                  <a:latin typeface="メイリオ" pitchFamily="50" charset="-128"/>
                  <a:ea typeface="メイリオ" pitchFamily="50" charset="-128"/>
                  <a:cs typeface="メイリオ" pitchFamily="50" charset="-128"/>
                </a:rPr>
                <a:t>डली</a:t>
              </a:r>
              <a:r>
                <a:rPr lang="ne-np" sz="1600" dirty="0">
                  <a:solidFill>
                    <a:srgbClr val="0000CC"/>
                  </a:solidFill>
                  <a:latin typeface="メイリオ" pitchFamily="50" charset="-128"/>
                  <a:ea typeface="メイリオ" pitchFamily="50" charset="-128"/>
                  <a:cs typeface="メイリオ" pitchFamily="50" charset="-128"/>
                </a:rPr>
                <a:t>" प्रयोग गरौं!</a:t>
              </a:r>
              <a:endParaRPr lang="en-US" altLang="ja-JP" sz="1600" dirty="0">
                <a:solidFill>
                  <a:srgbClr val="0000CC"/>
                </a:solidFill>
                <a:latin typeface="メイリオ" pitchFamily="50" charset="-128"/>
                <a:ea typeface="メイリオ" pitchFamily="50" charset="-128"/>
                <a:cs typeface="メイリオ" pitchFamily="50" charset="-128"/>
              </a:endParaRPr>
            </a:p>
            <a:p>
              <a:pPr marL="182563" rtl="0">
                <a:lnSpc>
                  <a:spcPct val="125000"/>
                </a:lnSpc>
                <a:defRPr/>
              </a:pPr>
              <a:r>
                <a:rPr lang="ne-np" sz="1400" dirty="0">
                  <a:solidFill>
                    <a:prstClr val="black"/>
                  </a:solidFill>
                  <a:latin typeface="メイリオ" pitchFamily="50" charset="-128"/>
                  <a:ea typeface="メイリオ" pitchFamily="50" charset="-128"/>
                  <a:cs typeface="メイリオ" pitchFamily="50" charset="-128"/>
                </a:rPr>
                <a:t>　</a:t>
              </a:r>
              <a:r>
                <a:rPr lang="ne-np" sz="1400" dirty="0" err="1">
                  <a:solidFill>
                    <a:prstClr val="black"/>
                  </a:solidFill>
                  <a:latin typeface="メイリオ" pitchFamily="50" charset="-128"/>
                  <a:ea typeface="メイリオ" pitchFamily="50" charset="-128"/>
                  <a:cs typeface="メイリオ" pitchFamily="50" charset="-128"/>
                </a:rPr>
                <a:t>डली</a:t>
              </a:r>
              <a:r>
                <a:rPr lang="ne-np" sz="1400" dirty="0">
                  <a:solidFill>
                    <a:prstClr val="black"/>
                  </a:solidFill>
                  <a:latin typeface="メイリオ" pitchFamily="50" charset="-128"/>
                  <a:ea typeface="メイリオ" pitchFamily="50" charset="-128"/>
                  <a:cs typeface="メイリオ" pitchFamily="50" charset="-128"/>
                </a:rPr>
                <a:t> प्रयोग गर्न नसक्ने बेला दुई जना भएर बोक्ने अथवा केही पटकमा विभाजन गरी ओसार्ने।</a:t>
              </a:r>
              <a:endParaRPr lang="en-US" altLang="ja-JP" sz="1400" dirty="0">
                <a:solidFill>
                  <a:prstClr val="black"/>
                </a:solidFill>
                <a:latin typeface="メイリオ" pitchFamily="50" charset="-128"/>
                <a:ea typeface="メイリオ" pitchFamily="50" charset="-128"/>
                <a:cs typeface="メイリオ" pitchFamily="50" charset="-128"/>
              </a:endParaRPr>
            </a:p>
            <a:p>
              <a:pPr rtl="0">
                <a:lnSpc>
                  <a:spcPct val="125000"/>
                </a:lnSpc>
                <a:spcBef>
                  <a:spcPts val="1200"/>
                </a:spcBef>
                <a:defRPr/>
              </a:pPr>
              <a:r>
                <a:rPr lang="ne-np" sz="1600" dirty="0">
                  <a:solidFill>
                    <a:srgbClr val="0000CC"/>
                  </a:solidFill>
                  <a:latin typeface="メイリオ" pitchFamily="50" charset="-128"/>
                  <a:ea typeface="メイリオ" pitchFamily="50" charset="-128"/>
                  <a:cs typeface="メイリオ" pitchFamily="50" charset="-128"/>
                </a:rPr>
                <a:t>■ हतपत नचिप्लने र हतपत ठेस नलाग्ने जुत्ता </a:t>
              </a:r>
              <a:r>
                <a:rPr lang="ne-np" sz="1600" dirty="0" err="1">
                  <a:solidFill>
                    <a:srgbClr val="0000CC"/>
                  </a:solidFill>
                  <a:latin typeface="メイリオ" pitchFamily="50" charset="-128"/>
                  <a:ea typeface="メイリオ" pitchFamily="50" charset="-128"/>
                  <a:cs typeface="メイリオ" pitchFamily="50" charset="-128"/>
                </a:rPr>
                <a:t>लागाऔं</a:t>
              </a:r>
              <a:r>
                <a:rPr lang="ne-np" sz="1600" dirty="0">
                  <a:solidFill>
                    <a:srgbClr val="0000CC"/>
                  </a:solidFill>
                  <a:latin typeface="メイリオ" pitchFamily="50" charset="-128"/>
                  <a:ea typeface="メイリオ" pitchFamily="50" charset="-128"/>
                  <a:cs typeface="メイリオ" pitchFamily="50" charset="-128"/>
                </a:rPr>
                <a:t>।</a:t>
              </a:r>
              <a:endParaRPr lang="en-US" altLang="ja-JP" sz="1600" dirty="0">
                <a:solidFill>
                  <a:srgbClr val="0000CC"/>
                </a:solidFill>
                <a:latin typeface="メイリオ" pitchFamily="50" charset="-128"/>
                <a:ea typeface="メイリオ" pitchFamily="50" charset="-128"/>
                <a:cs typeface="メイリオ" pitchFamily="50" charset="-128"/>
              </a:endParaRPr>
            </a:p>
            <a:p>
              <a:pPr rtl="0">
                <a:lnSpc>
                  <a:spcPct val="125000"/>
                </a:lnSpc>
                <a:spcBef>
                  <a:spcPts val="1200"/>
                </a:spcBef>
                <a:defRPr/>
              </a:pPr>
              <a:endParaRPr lang="ja-JP" altLang="en-US" sz="1400" dirty="0">
                <a:solidFill>
                  <a:srgbClr val="0000CC"/>
                </a:solidFill>
                <a:latin typeface="メイリオ" pitchFamily="50" charset="-128"/>
                <a:ea typeface="メイリオ" pitchFamily="50" charset="-128"/>
                <a:cs typeface="メイリオ" pitchFamily="50" charset="-128"/>
              </a:endParaRPr>
            </a:p>
          </p:txBody>
        </p:sp>
      </p:grpSp>
      <p:sp>
        <p:nvSpPr>
          <p:cNvPr id="7" name="正方形/長方形 6"/>
          <p:cNvSpPr/>
          <p:nvPr/>
        </p:nvSpPr>
        <p:spPr>
          <a:xfrm>
            <a:off x="395536" y="548680"/>
            <a:ext cx="3836307" cy="338554"/>
          </a:xfrm>
          <a:prstGeom prst="rect">
            <a:avLst/>
          </a:prstGeom>
        </p:spPr>
        <p:txBody>
          <a:bodyPr wrap="none" rtlCol="0">
            <a:spAutoFit/>
          </a:bodyPr>
          <a:lstStyle/>
          <a:p>
            <a:pPr rtl="0">
              <a:defRPr/>
            </a:pPr>
            <a:r>
              <a:rPr lang="ne-np" sz="1600" b="1">
                <a:solidFill>
                  <a:srgbClr val="C00000"/>
                </a:solidFill>
                <a:latin typeface="メイリオ" pitchFamily="50" charset="-128"/>
                <a:ea typeface="メイリオ" pitchFamily="50" charset="-128"/>
                <a:cs typeface="メイリオ" pitchFamily="50" charset="-128"/>
              </a:rPr>
              <a:t>(3)"लड्ने" दुर्घटना रोकथामका मुख्य बुँदाहरू</a:t>
            </a:r>
          </a:p>
        </p:txBody>
      </p:sp>
      <p:pic>
        <p:nvPicPr>
          <p:cNvPr id="8" name="Picture 3" descr="C:\Users\mhu\SkyDrive\01厚労省委託H28\未熟練_陸運\マニュアル\pics\HH転倒(冷凍庫)C.jpg"/>
          <p:cNvPicPr>
            <a:picLocks noChangeAspect="1" noChangeArrowheads="1"/>
          </p:cNvPicPr>
          <p:nvPr/>
        </p:nvPicPr>
        <p:blipFill>
          <a:blip r:embed="rId2" cstate="print"/>
          <a:srcRect/>
          <a:stretch>
            <a:fillRect/>
          </a:stretch>
        </p:blipFill>
        <p:spPr bwMode="auto">
          <a:xfrm>
            <a:off x="7142393" y="1340768"/>
            <a:ext cx="1318039" cy="1468567"/>
          </a:xfrm>
          <a:prstGeom prst="rect">
            <a:avLst/>
          </a:prstGeom>
          <a:noFill/>
        </p:spPr>
      </p:pic>
      <p:pic>
        <p:nvPicPr>
          <p:cNvPr id="9" name="Picture 2" descr="C:\Users\mhu\SkyDrive\01厚労省委託H28\未熟練_陸運\マニュアル\HH資料\陸運転倒HH01.jpg"/>
          <p:cNvPicPr>
            <a:picLocks noChangeAspect="1" noChangeArrowheads="1"/>
          </p:cNvPicPr>
          <p:nvPr/>
        </p:nvPicPr>
        <p:blipFill>
          <a:blip r:embed="rId3" cstate="print"/>
          <a:srcRect/>
          <a:stretch>
            <a:fillRect/>
          </a:stretch>
        </p:blipFill>
        <p:spPr bwMode="auto">
          <a:xfrm>
            <a:off x="6714926" y="4792595"/>
            <a:ext cx="1759941" cy="1257100"/>
          </a:xfrm>
          <a:prstGeom prst="rect">
            <a:avLst/>
          </a:prstGeom>
          <a:noFill/>
        </p:spPr>
      </p:pic>
      <p:sp>
        <p:nvSpPr>
          <p:cNvPr id="2" name="スライド番号プレースホルダー 1"/>
          <p:cNvSpPr>
            <a:spLocks noGrp="1"/>
          </p:cNvSpPr>
          <p:nvPr>
            <p:ph type="sldNum" sz="quarter" idx="12"/>
          </p:nvPr>
        </p:nvSpPr>
        <p:spPr>
          <a:xfrm>
            <a:off x="3419872" y="6376243"/>
            <a:ext cx="2133600" cy="365125"/>
          </a:xfrm>
        </p:spPr>
        <p:txBody>
          <a:bodyPr rtlCol="0"/>
          <a:lstStyle/>
          <a:p>
            <a:pPr algn="ctr" rtl="0"/>
            <a:fld id="{94AA4217-AB25-474B-8523-140E3806D2F1}" type="slidenum">
              <a:rPr kumimoji="1" lang="ja-JP" altLang="en-US" sz="1100" smtClean="0"/>
              <a:pPr algn="ctr"/>
              <a:t>18</a:t>
            </a:fld>
            <a:endParaRPr kumimoji="1" lang="ja-JP" altLang="en-US" sz="1100" dirty="0"/>
          </a:p>
        </p:txBody>
      </p:sp>
    </p:spTree>
    <p:extLst>
      <p:ext uri="{BB962C8B-B14F-4D97-AF65-F5344CB8AC3E}">
        <p14:creationId xmlns:p14="http://schemas.microsoft.com/office/powerpoint/2010/main" val="1645566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D9E17B1-5C79-4DEF-B858-0F72251CA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57" y="4470908"/>
            <a:ext cx="8862539" cy="1910420"/>
          </a:xfrm>
          <a:prstGeom prst="rect">
            <a:avLst/>
          </a:prstGeom>
        </p:spPr>
      </p:pic>
      <p:pic>
        <p:nvPicPr>
          <p:cNvPr id="11" name="図 10">
            <a:extLst>
              <a:ext uri="{FF2B5EF4-FFF2-40B4-BE49-F238E27FC236}">
                <a16:creationId xmlns:a16="http://schemas.microsoft.com/office/drawing/2014/main" id="{E639BEBC-8ACB-4223-B89B-62F6B79AC0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20" y="-99390"/>
            <a:ext cx="5616623" cy="709030"/>
          </a:xfrm>
          <a:prstGeom prst="rect">
            <a:avLst/>
          </a:prstGeom>
        </p:spPr>
      </p:pic>
      <p:pic>
        <p:nvPicPr>
          <p:cNvPr id="13" name="図 12">
            <a:extLst>
              <a:ext uri="{FF2B5EF4-FFF2-40B4-BE49-F238E27FC236}">
                <a16:creationId xmlns:a16="http://schemas.microsoft.com/office/drawing/2014/main" id="{A1C5C435-E7A9-4C01-A594-07C0477776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615" y="1196752"/>
            <a:ext cx="8899881" cy="2664296"/>
          </a:xfrm>
          <a:prstGeom prst="rect">
            <a:avLst/>
          </a:prstGeom>
        </p:spPr>
      </p:pic>
      <p:sp>
        <p:nvSpPr>
          <p:cNvPr id="14" name="正方形/長方形 13">
            <a:extLst>
              <a:ext uri="{FF2B5EF4-FFF2-40B4-BE49-F238E27FC236}">
                <a16:creationId xmlns:a16="http://schemas.microsoft.com/office/drawing/2014/main" id="{906564F2-1661-46FD-995D-4E550D8E9A09}"/>
              </a:ext>
            </a:extLst>
          </p:cNvPr>
          <p:cNvSpPr/>
          <p:nvPr/>
        </p:nvSpPr>
        <p:spPr>
          <a:xfrm>
            <a:off x="251520" y="836712"/>
            <a:ext cx="3507692" cy="369332"/>
          </a:xfrm>
          <a:prstGeom prst="rect">
            <a:avLst/>
          </a:prstGeom>
        </p:spPr>
        <p:txBody>
          <a:bodyPr wrap="none" rtlCol="0">
            <a:spAutoFit/>
          </a:bodyPr>
          <a:lstStyle/>
          <a:p>
            <a:pPr rtl="0">
              <a:defRPr/>
            </a:pPr>
            <a:r>
              <a:rPr lang="ne-np" b="1">
                <a:solidFill>
                  <a:srgbClr val="0000CC"/>
                </a:solidFill>
                <a:latin typeface="メイリオ" pitchFamily="50" charset="-128"/>
                <a:ea typeface="メイリオ" pitchFamily="50" charset="-128"/>
                <a:cs typeface="メイリオ" pitchFamily="50" charset="-128"/>
              </a:rPr>
              <a:t>＜लड्ने दुर्घटनाको मुख्य कारणहरू＞</a:t>
            </a:r>
          </a:p>
        </p:txBody>
      </p:sp>
      <p:sp>
        <p:nvSpPr>
          <p:cNvPr id="15" name="正方形/長方形 14">
            <a:extLst>
              <a:ext uri="{FF2B5EF4-FFF2-40B4-BE49-F238E27FC236}">
                <a16:creationId xmlns:a16="http://schemas.microsoft.com/office/drawing/2014/main" id="{B2AB0D4C-1BE7-4E23-89C8-30C751689E66}"/>
              </a:ext>
            </a:extLst>
          </p:cNvPr>
          <p:cNvSpPr/>
          <p:nvPr/>
        </p:nvSpPr>
        <p:spPr>
          <a:xfrm>
            <a:off x="251520" y="4149080"/>
            <a:ext cx="4123245" cy="369332"/>
          </a:xfrm>
          <a:prstGeom prst="rect">
            <a:avLst/>
          </a:prstGeom>
        </p:spPr>
        <p:txBody>
          <a:bodyPr wrap="none" rtlCol="0">
            <a:spAutoFit/>
          </a:bodyPr>
          <a:lstStyle/>
          <a:p>
            <a:pPr rtl="0">
              <a:defRPr/>
            </a:pPr>
            <a:r>
              <a:rPr lang="ne-np" b="1">
                <a:solidFill>
                  <a:srgbClr val="0000CC"/>
                </a:solidFill>
                <a:latin typeface="メイリオ" pitchFamily="50" charset="-128"/>
                <a:ea typeface="メイリオ" pitchFamily="50" charset="-128"/>
                <a:cs typeface="メイリオ" pitchFamily="50" charset="-128"/>
              </a:rPr>
              <a:t>＜लड्ने दुर्घटना रोकथामका मुख्य बुँदाहरू＞</a:t>
            </a:r>
          </a:p>
        </p:txBody>
      </p:sp>
      <p:sp>
        <p:nvSpPr>
          <p:cNvPr id="2" name="スライド番号プレースホルダー 1"/>
          <p:cNvSpPr>
            <a:spLocks noGrp="1"/>
          </p:cNvSpPr>
          <p:nvPr>
            <p:ph type="sldNum" sz="quarter" idx="12"/>
          </p:nvPr>
        </p:nvSpPr>
        <p:spPr>
          <a:xfrm>
            <a:off x="3419872" y="6448251"/>
            <a:ext cx="2133600" cy="365125"/>
          </a:xfrm>
        </p:spPr>
        <p:txBody>
          <a:bodyPr rtlCol="0"/>
          <a:lstStyle/>
          <a:p>
            <a:pPr algn="ctr" rtl="0"/>
            <a:fld id="{94AA4217-AB25-474B-8523-140E3806D2F1}" type="slidenum">
              <a:rPr kumimoji="1" lang="ja-JP" altLang="en-US" sz="1100" smtClean="0"/>
              <a:pPr algn="ctr"/>
              <a:t>19</a:t>
            </a:fld>
            <a:endParaRPr kumimoji="1" lang="ja-JP" altLang="en-US" sz="1100" dirty="0"/>
          </a:p>
        </p:txBody>
      </p:sp>
      <p:sp>
        <p:nvSpPr>
          <p:cNvPr id="8" name="文本框 7">
            <a:extLst>
              <a:ext uri="{FF2B5EF4-FFF2-40B4-BE49-F238E27FC236}">
                <a16:creationId xmlns:a16="http://schemas.microsoft.com/office/drawing/2014/main" id="{B9864230-A929-46F1-BE46-96230EA9A441}"/>
              </a:ext>
            </a:extLst>
          </p:cNvPr>
          <p:cNvSpPr txBox="1"/>
          <p:nvPr/>
        </p:nvSpPr>
        <p:spPr>
          <a:xfrm>
            <a:off x="302638" y="2377217"/>
            <a:ext cx="1152128" cy="169277"/>
          </a:xfrm>
          <a:prstGeom prst="rect">
            <a:avLst/>
          </a:prstGeom>
          <a:solidFill>
            <a:schemeClr val="bg1"/>
          </a:solidFill>
        </p:spPr>
        <p:txBody>
          <a:bodyPr wrap="square" lIns="0" tIns="0" rIns="0" bIns="0" rtlCol="0">
            <a:spAutoFit/>
          </a:bodyPr>
          <a:lstStyle/>
          <a:p>
            <a:pPr rtl="0"/>
            <a:r>
              <a:rPr lang="ne-np" sz="1100" dirty="0">
                <a:latin typeface="Meiryo UI" panose="020B0604030504040204" pitchFamily="50" charset="-128"/>
                <a:ea typeface="Meiryo UI" panose="020B0604030504040204" pitchFamily="50" charset="-128"/>
              </a:rPr>
              <a:t>＜मुख्य कारणहरू＞</a:t>
            </a:r>
            <a:endParaRPr lang="zh-CN" altLang="en-US" sz="1100" dirty="0">
              <a:latin typeface="Meiryo UI" panose="020B0604030504040204" pitchFamily="50" charset="-128"/>
              <a:ea typeface="Meiryo UI" panose="020B0604030504040204" pitchFamily="50" charset="-128"/>
            </a:endParaRPr>
          </a:p>
        </p:txBody>
      </p:sp>
      <p:sp>
        <p:nvSpPr>
          <p:cNvPr id="9" name="文本框 8">
            <a:extLst>
              <a:ext uri="{FF2B5EF4-FFF2-40B4-BE49-F238E27FC236}">
                <a16:creationId xmlns:a16="http://schemas.microsoft.com/office/drawing/2014/main" id="{44E1DE6C-8048-45EB-B85B-1F9FA7908BC6}"/>
              </a:ext>
            </a:extLst>
          </p:cNvPr>
          <p:cNvSpPr txBox="1"/>
          <p:nvPr/>
        </p:nvSpPr>
        <p:spPr>
          <a:xfrm>
            <a:off x="3257471" y="2373202"/>
            <a:ext cx="1152128" cy="169277"/>
          </a:xfrm>
          <a:prstGeom prst="rect">
            <a:avLst/>
          </a:prstGeom>
          <a:solidFill>
            <a:schemeClr val="bg1"/>
          </a:solidFill>
        </p:spPr>
        <p:txBody>
          <a:bodyPr wrap="square" lIns="0" tIns="0" rIns="0" bIns="0" rtlCol="0">
            <a:spAutoFit/>
          </a:bodyPr>
          <a:lstStyle/>
          <a:p>
            <a:pPr rtl="0"/>
            <a:r>
              <a:rPr lang="ne-np" sz="1100">
                <a:latin typeface="Meiryo UI" panose="020B0604030504040204" pitchFamily="50" charset="-128"/>
                <a:ea typeface="Meiryo UI" panose="020B0604030504040204" pitchFamily="50" charset="-128"/>
              </a:rPr>
              <a:t>＜मुख्य कारणहरू＞</a:t>
            </a:r>
            <a:endParaRPr lang="zh-CN" altLang="en-US" sz="1100" dirty="0">
              <a:latin typeface="Meiryo UI" panose="020B0604030504040204" pitchFamily="50" charset="-128"/>
              <a:ea typeface="Meiryo UI" panose="020B0604030504040204" pitchFamily="50" charset="-128"/>
            </a:endParaRPr>
          </a:p>
        </p:txBody>
      </p:sp>
      <p:sp>
        <p:nvSpPr>
          <p:cNvPr id="10" name="文本框 9">
            <a:extLst>
              <a:ext uri="{FF2B5EF4-FFF2-40B4-BE49-F238E27FC236}">
                <a16:creationId xmlns:a16="http://schemas.microsoft.com/office/drawing/2014/main" id="{EA42D804-B9AC-4523-AB83-3CDAB3450A31}"/>
              </a:ext>
            </a:extLst>
          </p:cNvPr>
          <p:cNvSpPr txBox="1"/>
          <p:nvPr/>
        </p:nvSpPr>
        <p:spPr>
          <a:xfrm>
            <a:off x="6189139" y="2371351"/>
            <a:ext cx="1152128" cy="169277"/>
          </a:xfrm>
          <a:prstGeom prst="rect">
            <a:avLst/>
          </a:prstGeom>
          <a:solidFill>
            <a:schemeClr val="bg1"/>
          </a:solidFill>
        </p:spPr>
        <p:txBody>
          <a:bodyPr wrap="square" lIns="0" tIns="0" rIns="0" bIns="0" rtlCol="0">
            <a:spAutoFit/>
          </a:bodyPr>
          <a:lstStyle/>
          <a:p>
            <a:pPr rtl="0"/>
            <a:r>
              <a:rPr lang="ne-np" sz="1100" dirty="0">
                <a:latin typeface="Meiryo UI" panose="020B0604030504040204" pitchFamily="50" charset="-128"/>
                <a:ea typeface="Meiryo UI" panose="020B0604030504040204" pitchFamily="50" charset="-128"/>
              </a:rPr>
              <a:t>＜मुख्य कारणहरू＞</a:t>
            </a:r>
            <a:endParaRPr lang="zh-CN" altLang="en-US" sz="1100" dirty="0">
              <a:latin typeface="Meiryo UI" panose="020B0604030504040204" pitchFamily="50" charset="-128"/>
              <a:ea typeface="Meiryo UI" panose="020B0604030504040204" pitchFamily="50" charset="-128"/>
            </a:endParaRPr>
          </a:p>
        </p:txBody>
      </p:sp>
      <p:sp>
        <p:nvSpPr>
          <p:cNvPr id="12" name="文本框 11">
            <a:extLst>
              <a:ext uri="{FF2B5EF4-FFF2-40B4-BE49-F238E27FC236}">
                <a16:creationId xmlns:a16="http://schemas.microsoft.com/office/drawing/2014/main" id="{E0494B79-07B7-4A65-962F-A9FD56E966FA}"/>
              </a:ext>
            </a:extLst>
          </p:cNvPr>
          <p:cNvSpPr txBox="1"/>
          <p:nvPr/>
        </p:nvSpPr>
        <p:spPr>
          <a:xfrm>
            <a:off x="105776" y="294843"/>
            <a:ext cx="5186304" cy="215444"/>
          </a:xfrm>
          <a:prstGeom prst="rect">
            <a:avLst/>
          </a:prstGeom>
          <a:solidFill>
            <a:srgbClr val="F5C702"/>
          </a:solidFill>
        </p:spPr>
        <p:txBody>
          <a:bodyPr wrap="square" lIns="0" tIns="0" rIns="0" bIns="0" rtlCol="0">
            <a:spAutoFit/>
          </a:bodyPr>
          <a:lstStyle/>
          <a:p>
            <a:pPr algn="ctr" rtl="0"/>
            <a:r>
              <a:rPr lang="ne-np" sz="1400" b="1">
                <a:latin typeface="Meiryo UI" panose="020B0604030504040204" pitchFamily="50" charset="-128"/>
                <a:ea typeface="Meiryo UI" panose="020B0604030504040204" pitchFamily="50" charset="-128"/>
              </a:rPr>
              <a:t>STOP! लड्ने दुर्घटना प्रोजेक्ट</a:t>
            </a:r>
            <a:endParaRPr lang="zh-CN" altLang="en-US" sz="1400" b="1" dirty="0">
              <a:latin typeface="Meiryo UI" panose="020B0604030504040204" pitchFamily="50" charset="-128"/>
              <a:ea typeface="Meiryo UI" panose="020B0604030504040204" pitchFamily="50" charset="-128"/>
            </a:endParaRPr>
          </a:p>
        </p:txBody>
      </p:sp>
      <p:sp>
        <p:nvSpPr>
          <p:cNvPr id="16" name="文本框 15">
            <a:extLst>
              <a:ext uri="{FF2B5EF4-FFF2-40B4-BE49-F238E27FC236}">
                <a16:creationId xmlns:a16="http://schemas.microsoft.com/office/drawing/2014/main" id="{8610A6F4-F938-4535-AF68-9B9309332EA3}"/>
              </a:ext>
            </a:extLst>
          </p:cNvPr>
          <p:cNvSpPr txBox="1"/>
          <p:nvPr/>
        </p:nvSpPr>
        <p:spPr>
          <a:xfrm>
            <a:off x="511844" y="1576094"/>
            <a:ext cx="1152128" cy="276999"/>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txBody>
          <a:bodyPr wrap="square" lIns="0" tIns="0" rIns="0" bIns="0" rtlCol="0">
            <a:spAutoFit/>
          </a:bodyPr>
          <a:lstStyle/>
          <a:p>
            <a:pPr algn="ctr" rtl="0"/>
            <a:r>
              <a:rPr lang="ne-np" b="1">
                <a:solidFill>
                  <a:schemeClr val="bg1"/>
                </a:solidFill>
                <a:latin typeface="Meiryo UI" panose="020B0604030504040204" pitchFamily="50" charset="-128"/>
                <a:ea typeface="Meiryo UI" panose="020B0604030504040204" pitchFamily="50" charset="-128"/>
              </a:rPr>
              <a:t>चिप्लने</a:t>
            </a:r>
            <a:endParaRPr lang="zh-CN" altLang="en-US" b="1" dirty="0">
              <a:solidFill>
                <a:schemeClr val="bg1"/>
              </a:solidFill>
              <a:latin typeface="Meiryo UI" panose="020B0604030504040204" pitchFamily="50" charset="-128"/>
              <a:ea typeface="Meiryo UI" panose="020B0604030504040204" pitchFamily="50" charset="-128"/>
            </a:endParaRPr>
          </a:p>
        </p:txBody>
      </p:sp>
      <p:sp>
        <p:nvSpPr>
          <p:cNvPr id="17" name="文本框 16">
            <a:extLst>
              <a:ext uri="{FF2B5EF4-FFF2-40B4-BE49-F238E27FC236}">
                <a16:creationId xmlns:a16="http://schemas.microsoft.com/office/drawing/2014/main" id="{218134B9-9233-40C0-8C11-9A6204144938}"/>
              </a:ext>
            </a:extLst>
          </p:cNvPr>
          <p:cNvSpPr txBox="1"/>
          <p:nvPr/>
        </p:nvSpPr>
        <p:spPr>
          <a:xfrm>
            <a:off x="3434427" y="1579087"/>
            <a:ext cx="1152128" cy="276999"/>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txBody>
          <a:bodyPr wrap="square" lIns="0" tIns="0" rIns="0" bIns="0" rtlCol="0">
            <a:spAutoFit/>
          </a:bodyPr>
          <a:lstStyle/>
          <a:p>
            <a:pPr algn="ctr" rtl="0"/>
            <a:r>
              <a:rPr lang="ne-np" b="1">
                <a:solidFill>
                  <a:schemeClr val="bg1"/>
                </a:solidFill>
                <a:latin typeface="Meiryo UI" panose="020B0604030504040204" pitchFamily="50" charset="-128"/>
                <a:ea typeface="Meiryo UI" panose="020B0604030504040204" pitchFamily="50" charset="-128"/>
              </a:rPr>
              <a:t>ठेस लाग्ने</a:t>
            </a:r>
            <a:endParaRPr lang="zh-CN" altLang="en-US" b="1" dirty="0">
              <a:solidFill>
                <a:schemeClr val="bg1"/>
              </a:solidFill>
              <a:latin typeface="Meiryo UI" panose="020B0604030504040204" pitchFamily="50" charset="-128"/>
              <a:ea typeface="Meiryo UI" panose="020B0604030504040204" pitchFamily="50" charset="-128"/>
            </a:endParaRPr>
          </a:p>
        </p:txBody>
      </p:sp>
      <p:sp>
        <p:nvSpPr>
          <p:cNvPr id="18" name="文本框 17">
            <a:extLst>
              <a:ext uri="{FF2B5EF4-FFF2-40B4-BE49-F238E27FC236}">
                <a16:creationId xmlns:a16="http://schemas.microsoft.com/office/drawing/2014/main" id="{D8915680-E148-4698-9BE2-0D12A536D10C}"/>
              </a:ext>
            </a:extLst>
          </p:cNvPr>
          <p:cNvSpPr txBox="1"/>
          <p:nvPr/>
        </p:nvSpPr>
        <p:spPr>
          <a:xfrm>
            <a:off x="6292988" y="1576093"/>
            <a:ext cx="1152128" cy="553998"/>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txBody>
          <a:bodyPr wrap="square" lIns="0" tIns="0" rIns="0" bIns="0" rtlCol="0">
            <a:spAutoFit/>
          </a:bodyPr>
          <a:lstStyle/>
          <a:p>
            <a:pPr algn="ctr" rtl="0"/>
            <a:r>
              <a:rPr lang="ne-np" b="1">
                <a:solidFill>
                  <a:schemeClr val="bg1"/>
                </a:solidFill>
                <a:latin typeface="Meiryo UI" panose="020B0604030504040204" pitchFamily="50" charset="-128"/>
                <a:ea typeface="Meiryo UI" panose="020B0604030504040204" pitchFamily="50" charset="-128"/>
              </a:rPr>
              <a:t>गलत ठाउँमा टेक्ने</a:t>
            </a:r>
            <a:endParaRPr lang="zh-CN" altLang="en-US" b="1" dirty="0">
              <a:solidFill>
                <a:schemeClr val="bg1"/>
              </a:solidFill>
              <a:latin typeface="Meiryo UI" panose="020B0604030504040204" pitchFamily="50" charset="-128"/>
              <a:ea typeface="Meiryo UI" panose="020B0604030504040204" pitchFamily="50" charset="-128"/>
            </a:endParaRPr>
          </a:p>
        </p:txBody>
      </p:sp>
      <p:sp>
        <p:nvSpPr>
          <p:cNvPr id="19" name="文本框 18">
            <a:extLst>
              <a:ext uri="{FF2B5EF4-FFF2-40B4-BE49-F238E27FC236}">
                <a16:creationId xmlns:a16="http://schemas.microsoft.com/office/drawing/2014/main" id="{67F6617F-4C02-49F5-AAF8-2932CBB63A31}"/>
              </a:ext>
            </a:extLst>
          </p:cNvPr>
          <p:cNvSpPr txBox="1"/>
          <p:nvPr/>
        </p:nvSpPr>
        <p:spPr>
          <a:xfrm>
            <a:off x="302638" y="2620185"/>
            <a:ext cx="2882737" cy="1149921"/>
          </a:xfrm>
          <a:prstGeom prst="rect">
            <a:avLst/>
          </a:prstGeom>
          <a:solidFill>
            <a:srgbClr val="EEECDF"/>
          </a:solidFill>
        </p:spPr>
        <p:txBody>
          <a:bodyPr wrap="square" lIns="0" tIns="0" rIns="0" bIns="72000" rtlCol="0">
            <a:spAutoFit/>
          </a:bodyPr>
          <a:lstStyle/>
          <a:p>
            <a:pPr rtl="0"/>
            <a:r>
              <a:rPr lang="ne-np" sz="1400" dirty="0">
                <a:latin typeface="Meiryo UI" panose="020B0604030504040204" pitchFamily="50" charset="-128"/>
                <a:ea typeface="Meiryo UI" panose="020B0604030504040204" pitchFamily="50" charset="-128"/>
              </a:rPr>
              <a:t>・</a:t>
            </a:r>
            <a:r>
              <a:rPr lang="ne-np" sz="1400" dirty="0" err="1">
                <a:latin typeface="Meiryo UI" panose="020B0604030504040204" pitchFamily="50" charset="-128"/>
                <a:ea typeface="Meiryo UI" panose="020B0604030504040204" pitchFamily="50" charset="-128"/>
              </a:rPr>
              <a:t>भुईँ</a:t>
            </a:r>
            <a:r>
              <a:rPr lang="ne-np" sz="1400" dirty="0">
                <a:latin typeface="Meiryo UI" panose="020B0604030504040204" pitchFamily="50" charset="-128"/>
                <a:ea typeface="Meiryo UI" panose="020B0604030504040204" pitchFamily="50" charset="-128"/>
              </a:rPr>
              <a:t> बनाएको सामग्री सजिलै चिप्लनु।</a:t>
            </a:r>
            <a:endParaRPr lang="en-US" altLang="ja-JP" sz="1400" dirty="0">
              <a:latin typeface="Meiryo UI" panose="020B0604030504040204" pitchFamily="50" charset="-128"/>
              <a:ea typeface="Meiryo UI" panose="020B0604030504040204" pitchFamily="50" charset="-128"/>
            </a:endParaRPr>
          </a:p>
          <a:p>
            <a:pPr rtl="0"/>
            <a:r>
              <a:rPr lang="ne-np" sz="1400" dirty="0">
                <a:latin typeface="Meiryo UI" panose="020B0604030504040204" pitchFamily="50" charset="-128"/>
                <a:ea typeface="Meiryo UI" panose="020B0604030504040204" pitchFamily="50" charset="-128"/>
              </a:rPr>
              <a:t>・</a:t>
            </a:r>
            <a:r>
              <a:rPr lang="ne-np" sz="1400" dirty="0" err="1">
                <a:latin typeface="Meiryo UI" panose="020B0604030504040204" pitchFamily="50" charset="-128"/>
                <a:ea typeface="Meiryo UI" panose="020B0604030504040204" pitchFamily="50" charset="-128"/>
              </a:rPr>
              <a:t>भुईँमा</a:t>
            </a:r>
            <a:r>
              <a:rPr lang="ne-np" sz="1400" dirty="0">
                <a:latin typeface="Meiryo UI" panose="020B0604030504040204" pitchFamily="50" charset="-128"/>
                <a:ea typeface="Meiryo UI" panose="020B0604030504040204" pitchFamily="50" charset="-128"/>
              </a:rPr>
              <a:t> पानी वा तेल छरिएको हुनु।</a:t>
            </a:r>
          </a:p>
          <a:p>
            <a:pPr rtl="0"/>
            <a:r>
              <a:rPr lang="ne-np" sz="1400" dirty="0">
                <a:latin typeface="Meiryo UI" panose="020B0604030504040204" pitchFamily="50" charset="-128"/>
                <a:ea typeface="Meiryo UI" panose="020B0604030504040204" pitchFamily="50" charset="-128"/>
              </a:rPr>
              <a:t>・प्लास्टिक वा कागज जस्ता सजिलै चिप्लने कसिङ्गर </a:t>
            </a:r>
            <a:r>
              <a:rPr lang="ne-np" sz="1400" dirty="0" err="1">
                <a:latin typeface="Meiryo UI" panose="020B0604030504040204" pitchFamily="50" charset="-128"/>
                <a:ea typeface="Meiryo UI" panose="020B0604030504040204" pitchFamily="50" charset="-128"/>
              </a:rPr>
              <a:t>भुईँमा</a:t>
            </a:r>
            <a:r>
              <a:rPr lang="ne-np" sz="1400" dirty="0">
                <a:latin typeface="Meiryo UI" panose="020B0604030504040204" pitchFamily="50" charset="-128"/>
                <a:ea typeface="Meiryo UI" panose="020B0604030504040204" pitchFamily="50" charset="-128"/>
              </a:rPr>
              <a:t> खसेको हुनु।</a:t>
            </a:r>
            <a:endParaRPr lang="en-US" altLang="ja-JP" sz="1400" dirty="0">
              <a:latin typeface="Meiryo UI" panose="020B0604030504040204" pitchFamily="50" charset="-128"/>
              <a:ea typeface="Meiryo UI" panose="020B0604030504040204" pitchFamily="50" charset="-128"/>
            </a:endParaRPr>
          </a:p>
          <a:p>
            <a:pPr rtl="0"/>
            <a:r>
              <a:rPr lang="ne-np" sz="1400" dirty="0">
                <a:latin typeface="Meiryo UI" panose="020B0604030504040204" pitchFamily="50" charset="-128"/>
                <a:ea typeface="Meiryo UI" panose="020B0604030504040204" pitchFamily="50" charset="-128"/>
              </a:rPr>
              <a:t>・बाटोको सतहमा बरफ जमेको हुनु।</a:t>
            </a:r>
            <a:endParaRPr lang="zh-CN" altLang="en-US" sz="1400" dirty="0">
              <a:latin typeface="Meiryo UI" panose="020B0604030504040204" pitchFamily="50" charset="-128"/>
              <a:ea typeface="Meiryo UI" panose="020B0604030504040204" pitchFamily="50" charset="-128"/>
            </a:endParaRPr>
          </a:p>
        </p:txBody>
      </p:sp>
      <p:sp>
        <p:nvSpPr>
          <p:cNvPr id="20" name="文本框 19">
            <a:extLst>
              <a:ext uri="{FF2B5EF4-FFF2-40B4-BE49-F238E27FC236}">
                <a16:creationId xmlns:a16="http://schemas.microsoft.com/office/drawing/2014/main" id="{B3501F04-BFF6-48FF-B67A-F6D7BC56C8CC}"/>
              </a:ext>
            </a:extLst>
          </p:cNvPr>
          <p:cNvSpPr txBox="1"/>
          <p:nvPr/>
        </p:nvSpPr>
        <p:spPr>
          <a:xfrm>
            <a:off x="3280969" y="2616903"/>
            <a:ext cx="2731191" cy="861774"/>
          </a:xfrm>
          <a:prstGeom prst="rect">
            <a:avLst/>
          </a:prstGeom>
          <a:solidFill>
            <a:srgbClr val="EEECDF"/>
          </a:solidFill>
        </p:spPr>
        <p:txBody>
          <a:bodyPr wrap="square" lIns="0" tIns="0" rIns="0" bIns="0" rtlCol="0">
            <a:spAutoFit/>
          </a:bodyPr>
          <a:lstStyle/>
          <a:p>
            <a:pPr rtl="0"/>
            <a:r>
              <a:rPr lang="ne-np" sz="1400">
                <a:latin typeface="Meiryo UI" panose="020B0604030504040204" pitchFamily="50" charset="-128"/>
                <a:ea typeface="Meiryo UI" panose="020B0604030504040204" pitchFamily="50" charset="-128"/>
              </a:rPr>
              <a:t>・भुईँमा खाल्टाखुल्टी हुनु वा भुईँमा अग्लो-होचो ठाउँ हुनु।</a:t>
            </a:r>
            <a:endParaRPr lang="en-US" altLang="ja-JP" sz="1400" dirty="0">
              <a:latin typeface="Meiryo UI" panose="020B0604030504040204" pitchFamily="50" charset="-128"/>
              <a:ea typeface="Meiryo UI" panose="020B0604030504040204" pitchFamily="50" charset="-128"/>
            </a:endParaRPr>
          </a:p>
          <a:p>
            <a:pPr rtl="0"/>
            <a:r>
              <a:rPr lang="ne-np" sz="1400">
                <a:latin typeface="Meiryo UI" panose="020B0604030504040204" pitchFamily="50" charset="-128"/>
                <a:ea typeface="Meiryo UI" panose="020B0604030504040204" pitchFamily="50" charset="-128"/>
              </a:rPr>
              <a:t>・भुईँमा सामान वा उत्पादन आदि त्यतिकै छोडिनु।</a:t>
            </a:r>
            <a:endParaRPr lang="zh-CN" altLang="en-US" sz="1400" dirty="0">
              <a:latin typeface="Meiryo UI" panose="020B0604030504040204" pitchFamily="50" charset="-128"/>
              <a:ea typeface="Meiryo UI" panose="020B0604030504040204" pitchFamily="50" charset="-128"/>
            </a:endParaRPr>
          </a:p>
        </p:txBody>
      </p:sp>
      <p:sp>
        <p:nvSpPr>
          <p:cNvPr id="21" name="文本框 20">
            <a:extLst>
              <a:ext uri="{FF2B5EF4-FFF2-40B4-BE49-F238E27FC236}">
                <a16:creationId xmlns:a16="http://schemas.microsoft.com/office/drawing/2014/main" id="{4C304382-D571-4934-B850-C1755EC9A091}"/>
              </a:ext>
            </a:extLst>
          </p:cNvPr>
          <p:cNvSpPr txBox="1"/>
          <p:nvPr/>
        </p:nvSpPr>
        <p:spPr>
          <a:xfrm>
            <a:off x="6189139" y="2616903"/>
            <a:ext cx="2652223" cy="861774"/>
          </a:xfrm>
          <a:prstGeom prst="rect">
            <a:avLst/>
          </a:prstGeom>
          <a:solidFill>
            <a:srgbClr val="EEECDF"/>
          </a:solidFill>
        </p:spPr>
        <p:txBody>
          <a:bodyPr wrap="square" lIns="0" tIns="0" rIns="0" bIns="0" rtlCol="0">
            <a:spAutoFit/>
          </a:bodyPr>
          <a:lstStyle/>
          <a:p>
            <a:pPr rtl="0"/>
            <a:r>
              <a:rPr lang="ne-np" sz="1400">
                <a:latin typeface="Meiryo UI" panose="020B0604030504040204" pitchFamily="50" charset="-128"/>
                <a:ea typeface="Meiryo UI" panose="020B0604030504040204" pitchFamily="50" charset="-128"/>
              </a:rPr>
              <a:t>・अगाडि पट्टी ठूलो सामान बोक्ने जस्ता टेक्ने ठाउँ नदेखिने स्थितिमा काम गर्नु।</a:t>
            </a:r>
            <a:endParaRPr lang="en-US" altLang="ja-JP" sz="1400" dirty="0">
              <a:latin typeface="Meiryo UI" panose="020B0604030504040204" pitchFamily="50" charset="-128"/>
              <a:ea typeface="Meiryo UI" panose="020B0604030504040204" pitchFamily="50" charset="-128"/>
            </a:endParaRPr>
          </a:p>
          <a:p>
            <a:pPr rtl="0"/>
            <a:endParaRPr lang="zh-CN" altLang="en-US" sz="1400" dirty="0">
              <a:latin typeface="Meiryo UI" panose="020B0604030504040204" pitchFamily="50" charset="-128"/>
              <a:ea typeface="Meiryo UI" panose="020B0604030504040204" pitchFamily="50" charset="-128"/>
            </a:endParaRPr>
          </a:p>
        </p:txBody>
      </p:sp>
      <p:sp>
        <p:nvSpPr>
          <p:cNvPr id="22" name="文本框 21">
            <a:extLst>
              <a:ext uri="{FF2B5EF4-FFF2-40B4-BE49-F238E27FC236}">
                <a16:creationId xmlns:a16="http://schemas.microsoft.com/office/drawing/2014/main" id="{3C99B8E1-1932-46A7-AE77-CB5965539AB1}"/>
              </a:ext>
            </a:extLst>
          </p:cNvPr>
          <p:cNvSpPr txBox="1"/>
          <p:nvPr/>
        </p:nvSpPr>
        <p:spPr>
          <a:xfrm>
            <a:off x="3299440" y="4604253"/>
            <a:ext cx="2731191" cy="246221"/>
          </a:xfrm>
          <a:prstGeom prst="rect">
            <a:avLst/>
          </a:prstGeom>
          <a:solidFill>
            <a:srgbClr val="7E7E7E"/>
          </a:solidFill>
        </p:spPr>
        <p:txBody>
          <a:bodyPr wrap="square" lIns="0" tIns="0" rIns="0" bIns="0" rtlCol="0">
            <a:spAutoFit/>
          </a:bodyPr>
          <a:lstStyle/>
          <a:p>
            <a:pPr algn="ctr" rtl="0"/>
            <a:r>
              <a:rPr lang="ne-np" sz="1600" b="1" dirty="0">
                <a:solidFill>
                  <a:schemeClr val="bg1"/>
                </a:solidFill>
                <a:latin typeface="Meiryo UI" panose="020B0604030504040204" pitchFamily="50" charset="-128"/>
                <a:ea typeface="Meiryo UI" panose="020B0604030504040204" pitchFamily="50" charset="-128"/>
              </a:rPr>
              <a:t>हतपत नलड्ने कार्यविधि</a:t>
            </a:r>
            <a:endParaRPr lang="zh-CN" altLang="en-US" sz="1600" b="1" dirty="0">
              <a:solidFill>
                <a:schemeClr val="bg1"/>
              </a:solidFill>
              <a:latin typeface="Meiryo UI" panose="020B0604030504040204" pitchFamily="50" charset="-128"/>
              <a:ea typeface="Meiryo UI" panose="020B0604030504040204" pitchFamily="50" charset="-128"/>
            </a:endParaRPr>
          </a:p>
        </p:txBody>
      </p:sp>
      <p:sp>
        <p:nvSpPr>
          <p:cNvPr id="23" name="文本框 22">
            <a:extLst>
              <a:ext uri="{FF2B5EF4-FFF2-40B4-BE49-F238E27FC236}">
                <a16:creationId xmlns:a16="http://schemas.microsoft.com/office/drawing/2014/main" id="{7F3F6618-1903-4939-916F-75E769A40952}"/>
              </a:ext>
            </a:extLst>
          </p:cNvPr>
          <p:cNvSpPr txBox="1"/>
          <p:nvPr/>
        </p:nvSpPr>
        <p:spPr>
          <a:xfrm>
            <a:off x="302637" y="4589587"/>
            <a:ext cx="2933071" cy="292388"/>
          </a:xfrm>
          <a:prstGeom prst="rect">
            <a:avLst/>
          </a:prstGeom>
          <a:solidFill>
            <a:srgbClr val="7E7E7E"/>
          </a:solidFill>
        </p:spPr>
        <p:txBody>
          <a:bodyPr wrap="square" lIns="0" tIns="0" rIns="0" bIns="0" rtlCol="0">
            <a:spAutoFit/>
          </a:bodyPr>
          <a:lstStyle/>
          <a:p>
            <a:pPr algn="ctr" rtl="0"/>
            <a:r>
              <a:rPr lang="ne-np" sz="1000" b="1" dirty="0">
                <a:solidFill>
                  <a:schemeClr val="bg1"/>
                </a:solidFill>
                <a:latin typeface="Meiryo UI" panose="020B0604030504040204" pitchFamily="50" charset="-128"/>
                <a:ea typeface="Meiryo UI" panose="020B0604030504040204" pitchFamily="50" charset="-128"/>
              </a:rPr>
              <a:t>4S </a:t>
            </a:r>
            <a:r>
              <a:rPr lang="ne-np" sz="900" dirty="0">
                <a:solidFill>
                  <a:schemeClr val="bg1"/>
                </a:solidFill>
                <a:latin typeface="Meiryo UI" panose="020B0604030504040204" pitchFamily="50" charset="-128"/>
                <a:ea typeface="Meiryo UI" panose="020B0604030504040204" pitchFamily="50" charset="-128"/>
              </a:rPr>
              <a:t>(वर्गीकरण (</a:t>
            </a:r>
            <a:r>
              <a:rPr lang="ne-np" sz="900" dirty="0" err="1">
                <a:solidFill>
                  <a:schemeClr val="bg1"/>
                </a:solidFill>
                <a:latin typeface="Meiryo UI" panose="020B0604030504040204" pitchFamily="50" charset="-128"/>
                <a:ea typeface="Meiryo UI" panose="020B0604030504040204" pitchFamily="50" charset="-128"/>
              </a:rPr>
              <a:t>Seiri</a:t>
            </a:r>
            <a:r>
              <a:rPr lang="ne-np" sz="900" dirty="0">
                <a:solidFill>
                  <a:schemeClr val="bg1"/>
                </a:solidFill>
                <a:latin typeface="Meiryo UI" panose="020B0604030504040204" pitchFamily="50" charset="-128"/>
                <a:ea typeface="Meiryo UI" panose="020B0604030504040204" pitchFamily="50" charset="-128"/>
              </a:rPr>
              <a:t>), क्रममा मिलाएर राख्ने (</a:t>
            </a:r>
            <a:r>
              <a:rPr lang="ne-np" sz="900" dirty="0" err="1">
                <a:solidFill>
                  <a:schemeClr val="bg1"/>
                </a:solidFill>
                <a:latin typeface="Meiryo UI" panose="020B0604030504040204" pitchFamily="50" charset="-128"/>
                <a:ea typeface="Meiryo UI" panose="020B0604030504040204" pitchFamily="50" charset="-128"/>
              </a:rPr>
              <a:t>Seiton</a:t>
            </a:r>
            <a:r>
              <a:rPr lang="ne-np" sz="900" dirty="0">
                <a:solidFill>
                  <a:schemeClr val="bg1"/>
                </a:solidFill>
                <a:latin typeface="Meiryo UI" panose="020B0604030504040204" pitchFamily="50" charset="-128"/>
                <a:ea typeface="Meiryo UI" panose="020B0604030504040204" pitchFamily="50" charset="-128"/>
              </a:rPr>
              <a:t>), </a:t>
            </a:r>
            <a:r>
              <a:rPr lang="ne-NP" sz="900" dirty="0">
                <a:solidFill>
                  <a:schemeClr val="bg1"/>
                </a:solidFill>
                <a:latin typeface="Meiryo UI" panose="020B0604030504040204" pitchFamily="50" charset="-128"/>
                <a:ea typeface="Meiryo UI" panose="020B0604030504040204" pitchFamily="50" charset="-128"/>
              </a:rPr>
              <a:t>सरसफाइ (</a:t>
            </a:r>
            <a:r>
              <a:rPr lang="en-GB" sz="900" dirty="0" err="1">
                <a:solidFill>
                  <a:schemeClr val="bg1"/>
                </a:solidFill>
                <a:latin typeface="Meiryo UI" panose="020B0604030504040204" pitchFamily="50" charset="-128"/>
                <a:ea typeface="Meiryo UI" panose="020B0604030504040204" pitchFamily="50" charset="-128"/>
              </a:rPr>
              <a:t>Seiso</a:t>
            </a:r>
            <a:r>
              <a:rPr lang="en-GB" sz="900" dirty="0">
                <a:solidFill>
                  <a:schemeClr val="bg1"/>
                </a:solidFill>
                <a:latin typeface="Meiryo UI" panose="020B0604030504040204" pitchFamily="50" charset="-128"/>
                <a:ea typeface="Meiryo UI" panose="020B0604030504040204" pitchFamily="50" charset="-128"/>
              </a:rPr>
              <a:t>)</a:t>
            </a:r>
            <a:r>
              <a:rPr lang="ne-np" sz="900" dirty="0">
                <a:solidFill>
                  <a:schemeClr val="bg1"/>
                </a:solidFill>
                <a:latin typeface="Meiryo UI" panose="020B0604030504040204" pitchFamily="50" charset="-128"/>
                <a:ea typeface="Meiryo UI" panose="020B0604030504040204" pitchFamily="50" charset="-128"/>
              </a:rPr>
              <a:t>, </a:t>
            </a:r>
            <a:r>
              <a:rPr lang="ne-NP" sz="900" dirty="0">
                <a:solidFill>
                  <a:schemeClr val="bg1"/>
                </a:solidFill>
                <a:latin typeface="Meiryo UI" panose="020B0604030504040204" pitchFamily="50" charset="-128"/>
                <a:ea typeface="Meiryo UI" panose="020B0604030504040204" pitchFamily="50" charset="-128"/>
              </a:rPr>
              <a:t>सफा स्थितिलाई कायम राख्ने (</a:t>
            </a:r>
            <a:r>
              <a:rPr lang="en-GB" sz="900" dirty="0" err="1">
                <a:solidFill>
                  <a:schemeClr val="bg1"/>
                </a:solidFill>
                <a:latin typeface="Meiryo UI" panose="020B0604030504040204" pitchFamily="50" charset="-128"/>
                <a:ea typeface="Meiryo UI" panose="020B0604030504040204" pitchFamily="50" charset="-128"/>
              </a:rPr>
              <a:t>Seiketsu</a:t>
            </a:r>
            <a:r>
              <a:rPr lang="en-GB" sz="900" dirty="0">
                <a:solidFill>
                  <a:schemeClr val="bg1"/>
                </a:solidFill>
                <a:latin typeface="Meiryo UI" panose="020B0604030504040204" pitchFamily="50" charset="-128"/>
                <a:ea typeface="Meiryo UI" panose="020B0604030504040204" pitchFamily="50" charset="-128"/>
              </a:rPr>
              <a:t>)</a:t>
            </a:r>
            <a:r>
              <a:rPr lang="ne-np" sz="900" dirty="0">
                <a:solidFill>
                  <a:schemeClr val="bg1"/>
                </a:solidFill>
                <a:latin typeface="Meiryo UI" panose="020B0604030504040204" pitchFamily="50" charset="-128"/>
                <a:ea typeface="Meiryo UI" panose="020B0604030504040204" pitchFamily="50" charset="-128"/>
              </a:rPr>
              <a:t>)</a:t>
            </a:r>
            <a:endParaRPr lang="zh-CN" altLang="en-US" sz="1000" dirty="0">
              <a:solidFill>
                <a:schemeClr val="bg1"/>
              </a:solidFill>
              <a:latin typeface="Meiryo UI" panose="020B0604030504040204" pitchFamily="50" charset="-128"/>
              <a:ea typeface="Meiryo UI" panose="020B0604030504040204" pitchFamily="50" charset="-128"/>
            </a:endParaRPr>
          </a:p>
        </p:txBody>
      </p:sp>
      <p:sp>
        <p:nvSpPr>
          <p:cNvPr id="24" name="文本框 23">
            <a:extLst>
              <a:ext uri="{FF2B5EF4-FFF2-40B4-BE49-F238E27FC236}">
                <a16:creationId xmlns:a16="http://schemas.microsoft.com/office/drawing/2014/main" id="{A84EBDBF-9D99-4119-AD37-816CE9938504}"/>
              </a:ext>
            </a:extLst>
          </p:cNvPr>
          <p:cNvSpPr txBox="1"/>
          <p:nvPr/>
        </p:nvSpPr>
        <p:spPr>
          <a:xfrm>
            <a:off x="6147115" y="4599742"/>
            <a:ext cx="2731191" cy="246221"/>
          </a:xfrm>
          <a:prstGeom prst="rect">
            <a:avLst/>
          </a:prstGeom>
          <a:solidFill>
            <a:srgbClr val="7E7E7E"/>
          </a:solidFill>
        </p:spPr>
        <p:txBody>
          <a:bodyPr wrap="square" lIns="0" tIns="0" rIns="0" bIns="0" rtlCol="0">
            <a:spAutoFit/>
          </a:bodyPr>
          <a:lstStyle/>
          <a:p>
            <a:pPr algn="ctr" rtl="0"/>
            <a:r>
              <a:rPr lang="ne-np" sz="1600" b="1">
                <a:solidFill>
                  <a:schemeClr val="bg1"/>
                </a:solidFill>
                <a:latin typeface="Meiryo UI" panose="020B0604030504040204" pitchFamily="50" charset="-128"/>
                <a:ea typeface="Meiryo UI" panose="020B0604030504040204" pitchFamily="50" charset="-128"/>
              </a:rPr>
              <a:t>अन्य उपायहरू</a:t>
            </a:r>
            <a:endParaRPr lang="zh-CN" altLang="en-US" sz="1600" b="1" dirty="0">
              <a:solidFill>
                <a:schemeClr val="bg1"/>
              </a:solidFill>
              <a:latin typeface="Meiryo UI" panose="020B0604030504040204" pitchFamily="50" charset="-128"/>
              <a:ea typeface="Meiryo UI" panose="020B0604030504040204" pitchFamily="50" charset="-128"/>
            </a:endParaRPr>
          </a:p>
        </p:txBody>
      </p:sp>
      <p:sp>
        <p:nvSpPr>
          <p:cNvPr id="25" name="文本框 24">
            <a:extLst>
              <a:ext uri="{FF2B5EF4-FFF2-40B4-BE49-F238E27FC236}">
                <a16:creationId xmlns:a16="http://schemas.microsoft.com/office/drawing/2014/main" id="{10B40E8D-D26A-4883-9F6C-C833BBCF24FE}"/>
              </a:ext>
            </a:extLst>
          </p:cNvPr>
          <p:cNvSpPr txBox="1"/>
          <p:nvPr/>
        </p:nvSpPr>
        <p:spPr>
          <a:xfrm>
            <a:off x="447996" y="5006966"/>
            <a:ext cx="2686943" cy="923330"/>
          </a:xfrm>
          <a:prstGeom prst="rect">
            <a:avLst/>
          </a:prstGeom>
          <a:solidFill>
            <a:schemeClr val="bg1"/>
          </a:solidFill>
        </p:spPr>
        <p:txBody>
          <a:bodyPr wrap="square" lIns="0" tIns="0" rIns="0" bIns="0" rtlCol="0">
            <a:spAutoFit/>
          </a:bodyPr>
          <a:lstStyle/>
          <a:p>
            <a:pPr rtl="0"/>
            <a:r>
              <a:rPr lang="ne-np" sz="1200" dirty="0">
                <a:latin typeface="Meiryo UI" panose="020B0604030504040204" pitchFamily="50" charset="-128"/>
                <a:ea typeface="Meiryo UI" panose="020B0604030504040204" pitchFamily="50" charset="-128"/>
              </a:rPr>
              <a:t>・हिँड्ने ठाउँमा सामान त्यतिकै नछोड्ने।</a:t>
            </a:r>
          </a:p>
          <a:p>
            <a:pPr rtl="0"/>
            <a:r>
              <a:rPr lang="ne-np" sz="1200" dirty="0">
                <a:latin typeface="Meiryo UI" panose="020B0604030504040204" pitchFamily="50" charset="-128"/>
                <a:ea typeface="Meiryo UI" panose="020B0604030504040204" pitchFamily="50" charset="-128"/>
              </a:rPr>
              <a:t>・</a:t>
            </a:r>
            <a:r>
              <a:rPr lang="ne-np" sz="1200" dirty="0" err="1">
                <a:latin typeface="Meiryo UI" panose="020B0604030504040204" pitchFamily="50" charset="-128"/>
                <a:ea typeface="Meiryo UI" panose="020B0604030504040204" pitchFamily="50" charset="-128"/>
              </a:rPr>
              <a:t>भुईँको</a:t>
            </a:r>
            <a:r>
              <a:rPr lang="ne-np" sz="1200" dirty="0">
                <a:latin typeface="Meiryo UI" panose="020B0604030504040204" pitchFamily="50" charset="-128"/>
                <a:ea typeface="Meiryo UI" panose="020B0604030504040204" pitchFamily="50" charset="-128"/>
              </a:rPr>
              <a:t> फोहोर (पानी, तेल, </a:t>
            </a:r>
            <a:r>
              <a:rPr lang="ne-np" sz="1200" dirty="0" err="1">
                <a:latin typeface="Meiryo UI" panose="020B0604030504040204" pitchFamily="50" charset="-128"/>
                <a:ea typeface="Meiryo UI" panose="020B0604030504040204" pitchFamily="50" charset="-128"/>
              </a:rPr>
              <a:t>धुलो</a:t>
            </a:r>
            <a:r>
              <a:rPr lang="ne-np" sz="1200" dirty="0">
                <a:latin typeface="Meiryo UI" panose="020B0604030504040204" pitchFamily="50" charset="-128"/>
                <a:ea typeface="Meiryo UI" panose="020B0604030504040204" pitchFamily="50" charset="-128"/>
              </a:rPr>
              <a:t> आदि) हटाउने।</a:t>
            </a:r>
          </a:p>
          <a:p>
            <a:pPr rtl="0"/>
            <a:r>
              <a:rPr lang="ne-np" sz="1200" dirty="0">
                <a:latin typeface="Meiryo UI" panose="020B0604030504040204" pitchFamily="50" charset="-128"/>
                <a:ea typeface="Meiryo UI" panose="020B0604030504040204" pitchFamily="50" charset="-128"/>
              </a:rPr>
              <a:t>・खाल्टाखुल्टी र अग्लो-होचो ठाउँ भएको </a:t>
            </a:r>
            <a:r>
              <a:rPr lang="ne-np" sz="1200" dirty="0" err="1">
                <a:latin typeface="Meiryo UI" panose="020B0604030504040204" pitchFamily="50" charset="-128"/>
                <a:ea typeface="Meiryo UI" panose="020B0604030504040204" pitchFamily="50" charset="-128"/>
              </a:rPr>
              <a:t>भुईँलाई</a:t>
            </a:r>
            <a:r>
              <a:rPr lang="ne-np" sz="1200" dirty="0">
                <a:latin typeface="Meiryo UI" panose="020B0604030504040204" pitchFamily="50" charset="-128"/>
                <a:ea typeface="Meiryo UI" panose="020B0604030504040204" pitchFamily="50" charset="-128"/>
              </a:rPr>
              <a:t> समान बनाउने।</a:t>
            </a:r>
            <a:endParaRPr lang="zh-CN" altLang="en-US" sz="1200" dirty="0">
              <a:latin typeface="Meiryo UI" panose="020B0604030504040204" pitchFamily="50" charset="-128"/>
              <a:ea typeface="Meiryo UI" panose="020B0604030504040204" pitchFamily="50" charset="-128"/>
            </a:endParaRPr>
          </a:p>
        </p:txBody>
      </p:sp>
      <p:sp>
        <p:nvSpPr>
          <p:cNvPr id="26" name="文本框 25">
            <a:extLst>
              <a:ext uri="{FF2B5EF4-FFF2-40B4-BE49-F238E27FC236}">
                <a16:creationId xmlns:a16="http://schemas.microsoft.com/office/drawing/2014/main" id="{4EB97152-5811-4CAA-8B83-056C875F56F8}"/>
              </a:ext>
            </a:extLst>
          </p:cNvPr>
          <p:cNvSpPr txBox="1"/>
          <p:nvPr/>
        </p:nvSpPr>
        <p:spPr>
          <a:xfrm>
            <a:off x="3343688" y="5006966"/>
            <a:ext cx="2686943" cy="1105088"/>
          </a:xfrm>
          <a:prstGeom prst="rect">
            <a:avLst/>
          </a:prstGeom>
          <a:solidFill>
            <a:schemeClr val="bg1"/>
          </a:solidFill>
        </p:spPr>
        <p:txBody>
          <a:bodyPr wrap="square" lIns="0" tIns="0" rIns="0" bIns="180000" rtlCol="0">
            <a:spAutoFit/>
          </a:bodyPr>
          <a:lstStyle/>
          <a:p>
            <a:pPr rtl="0"/>
            <a:r>
              <a:rPr lang="ne-np" sz="1200" dirty="0">
                <a:latin typeface="Meiryo UI" panose="020B0604030504040204" pitchFamily="50" charset="-128"/>
                <a:ea typeface="Meiryo UI" panose="020B0604030504040204" pitchFamily="50" charset="-128"/>
              </a:rPr>
              <a:t>・हतार </a:t>
            </a:r>
            <a:r>
              <a:rPr lang="ne-np" sz="1200" dirty="0" err="1">
                <a:latin typeface="Meiryo UI" panose="020B0604030504040204" pitchFamily="50" charset="-128"/>
                <a:ea typeface="Meiryo UI" panose="020B0604030504040204" pitchFamily="50" charset="-128"/>
              </a:rPr>
              <a:t>गर्नुनपर्ने</a:t>
            </a:r>
            <a:r>
              <a:rPr lang="ne-np" sz="1200" dirty="0">
                <a:latin typeface="Meiryo UI" panose="020B0604030504040204" pitchFamily="50" charset="-128"/>
                <a:ea typeface="Meiryo UI" panose="020B0604030504040204" pitchFamily="50" charset="-128"/>
              </a:rPr>
              <a:t> गरी गतिविधि गर्ने।</a:t>
            </a:r>
          </a:p>
          <a:p>
            <a:pPr rtl="0"/>
            <a:r>
              <a:rPr lang="ne-np" sz="1200" dirty="0">
                <a:latin typeface="Meiryo UI" panose="020B0604030504040204" pitchFamily="50" charset="-128"/>
                <a:ea typeface="Meiryo UI" panose="020B0604030504040204" pitchFamily="50" charset="-128"/>
              </a:rPr>
              <a:t>・सजिलै चिप्लने ठाउँमा सानो पाइलामा हिँड्ने।</a:t>
            </a:r>
          </a:p>
          <a:p>
            <a:pPr rtl="0"/>
            <a:r>
              <a:rPr lang="ne-np" sz="1200" dirty="0">
                <a:latin typeface="Meiryo UI" panose="020B0604030504040204" pitchFamily="50" charset="-128"/>
                <a:ea typeface="Meiryo UI" panose="020B0604030504040204" pitchFamily="50" charset="-128"/>
              </a:rPr>
              <a:t>・टेक्ने ठाउँ नदेखिने स्थितिमा काम नगर्ने।</a:t>
            </a:r>
            <a:endParaRPr lang="en-US" altLang="ja-JP" sz="1200" dirty="0">
              <a:latin typeface="Meiryo UI" panose="020B0604030504040204" pitchFamily="50" charset="-128"/>
              <a:ea typeface="Meiryo UI" panose="020B0604030504040204" pitchFamily="50" charset="-128"/>
            </a:endParaRPr>
          </a:p>
          <a:p>
            <a:pPr rtl="0"/>
            <a:endParaRPr lang="zh-CN" altLang="en-US" sz="1200" dirty="0">
              <a:latin typeface="Meiryo UI" panose="020B0604030504040204" pitchFamily="50" charset="-128"/>
              <a:ea typeface="Meiryo UI" panose="020B0604030504040204" pitchFamily="50" charset="-128"/>
            </a:endParaRPr>
          </a:p>
        </p:txBody>
      </p:sp>
      <p:sp>
        <p:nvSpPr>
          <p:cNvPr id="27" name="文本框 26">
            <a:extLst>
              <a:ext uri="{FF2B5EF4-FFF2-40B4-BE49-F238E27FC236}">
                <a16:creationId xmlns:a16="http://schemas.microsoft.com/office/drawing/2014/main" id="{4B75ABA3-DEA6-4937-8D4F-99E41EDA9221}"/>
              </a:ext>
            </a:extLst>
          </p:cNvPr>
          <p:cNvSpPr txBox="1"/>
          <p:nvPr/>
        </p:nvSpPr>
        <p:spPr>
          <a:xfrm>
            <a:off x="6154419" y="4979258"/>
            <a:ext cx="2686943" cy="1292662"/>
          </a:xfrm>
          <a:prstGeom prst="rect">
            <a:avLst/>
          </a:prstGeom>
          <a:solidFill>
            <a:schemeClr val="bg1"/>
          </a:solidFill>
        </p:spPr>
        <p:txBody>
          <a:bodyPr wrap="square" lIns="0" tIns="0" rIns="0" bIns="0" rtlCol="0">
            <a:spAutoFit/>
          </a:bodyPr>
          <a:lstStyle/>
          <a:p>
            <a:pPr rtl="0"/>
            <a:r>
              <a:rPr lang="ne-np" sz="1200" dirty="0">
                <a:latin typeface="Meiryo UI" panose="020B0604030504040204" pitchFamily="50" charset="-128"/>
                <a:ea typeface="Meiryo UI" panose="020B0604030504040204" pitchFamily="50" charset="-128"/>
              </a:rPr>
              <a:t>・हिँडडुल र काम गर्नको लागि उपयुक्त जुत्ता लगाउने।</a:t>
            </a:r>
          </a:p>
          <a:p>
            <a:pPr rtl="0"/>
            <a:r>
              <a:rPr lang="ne-np" sz="1200" dirty="0">
                <a:latin typeface="Meiryo UI" panose="020B0604030504040204" pitchFamily="50" charset="-128"/>
                <a:ea typeface="Meiryo UI" panose="020B0604030504040204" pitchFamily="50" charset="-128"/>
              </a:rPr>
              <a:t>・कार्यस्थलको खतरा भएको ठाउँको नक्सा बनाएर खतरा भएको ठाउँको जानकारीबारे अरूलाई जानकारी गराउने।</a:t>
            </a:r>
          </a:p>
          <a:p>
            <a:pPr rtl="0"/>
            <a:r>
              <a:rPr lang="ne-np" sz="1200" dirty="0">
                <a:latin typeface="Meiryo UI" panose="020B0604030504040204" pitchFamily="50" charset="-128"/>
                <a:ea typeface="Meiryo UI" panose="020B0604030504040204" pitchFamily="50" charset="-128"/>
              </a:rPr>
              <a:t>・लड्ने खतरा भएको ठाउँमा </a:t>
            </a:r>
            <a:r>
              <a:rPr lang="ne-np" sz="1200" dirty="0" err="1">
                <a:latin typeface="Meiryo UI" panose="020B0604030504040204" pitchFamily="50" charset="-128"/>
                <a:ea typeface="Meiryo UI" panose="020B0604030504040204" pitchFamily="50" charset="-128"/>
              </a:rPr>
              <a:t>स्टिकर</a:t>
            </a:r>
            <a:r>
              <a:rPr lang="ne-np" sz="1200" dirty="0">
                <a:latin typeface="Meiryo UI" panose="020B0604030504040204" pitchFamily="50" charset="-128"/>
                <a:ea typeface="Meiryo UI" panose="020B0604030504040204" pitchFamily="50" charset="-128"/>
              </a:rPr>
              <a:t> आदिले सतर्क गराउने।</a:t>
            </a: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67550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CDDC0E5-F01E-444C-9FBA-7859CC770FB7}"/>
              </a:ext>
            </a:extLst>
          </p:cNvPr>
          <p:cNvSpPr>
            <a:spLocks noChangeArrowheads="1"/>
          </p:cNvSpPr>
          <p:nvPr/>
        </p:nvSpPr>
        <p:spPr bwMode="auto">
          <a:xfrm>
            <a:off x="179512" y="836713"/>
            <a:ext cx="7056784" cy="3456383"/>
          </a:xfrm>
          <a:prstGeom prst="roundRect">
            <a:avLst>
              <a:gd name="adj" fmla="val 5127"/>
            </a:avLst>
          </a:prstGeom>
          <a:solidFill>
            <a:srgbClr val="99CCFF">
              <a:alpha val="26000"/>
            </a:srgbClr>
          </a:solidFill>
          <a:ln w="12700">
            <a:solidFill>
              <a:schemeClr val="bg1">
                <a:lumMod val="50000"/>
              </a:schemeClr>
            </a:solidFill>
            <a:prstDash val="solid"/>
            <a:miter lim="800000"/>
            <a:headEnd/>
            <a:tailEnd/>
          </a:ln>
          <a:effectLst/>
        </p:spPr>
        <p:txBody>
          <a:bodyPr lIns="144000" tIns="0" rtlCol="0"/>
          <a:lstStyle/>
          <a:p>
            <a:pPr algn="just" rtl="0" fontAlgn="auto">
              <a:lnSpc>
                <a:spcPct val="150000"/>
              </a:lnSpc>
              <a:spcBef>
                <a:spcPts val="0"/>
              </a:spcBef>
              <a:spcAft>
                <a:spcPts val="0"/>
              </a:spcAft>
              <a:defRPr/>
            </a:pPr>
            <a:r>
              <a:rPr lang="ne-np" sz="1200" b="1">
                <a:solidFill>
                  <a:srgbClr val="C00000"/>
                </a:solidFill>
                <a:latin typeface="メイリオ" pitchFamily="50" charset="-128"/>
                <a:ea typeface="メイリオ" pitchFamily="50" charset="-128"/>
                <a:cs typeface="メイリオ" pitchFamily="50" charset="-128"/>
              </a:rPr>
              <a:t>1　कार्यस्थलमा विभिन्न प्रकारका खतराहरू हुने कुरा बुझाउने।</a:t>
            </a:r>
            <a:r>
              <a:rPr lang="ne-np" sz="1200">
                <a:solidFill>
                  <a:srgbClr val="C00000"/>
                </a:solidFill>
                <a:latin typeface="メイリオ" pitchFamily="50" charset="-128"/>
                <a:ea typeface="メイリオ" pitchFamily="50" charset="-128"/>
                <a:cs typeface="メイリオ" pitchFamily="50" charset="-128"/>
              </a:rPr>
              <a:t>　</a:t>
            </a:r>
            <a:endParaRPr lang="en-US" altLang="ja-JP" sz="1200" dirty="0">
              <a:solidFill>
                <a:srgbClr val="C00000"/>
              </a:solidFill>
              <a:latin typeface="メイリオ" pitchFamily="50" charset="-128"/>
              <a:ea typeface="メイリオ" pitchFamily="50" charset="-128"/>
              <a:cs typeface="メイリオ" pitchFamily="50" charset="-128"/>
            </a:endParaRPr>
          </a:p>
          <a:p>
            <a:pPr algn="just" rtl="0" fontAlgn="auto">
              <a:lnSpc>
                <a:spcPct val="150000"/>
              </a:lnSpc>
              <a:spcBef>
                <a:spcPts val="0"/>
              </a:spcBef>
              <a:spcAft>
                <a:spcPts val="0"/>
              </a:spcAft>
              <a:defRPr/>
            </a:pPr>
            <a:r>
              <a:rPr lang="ne-np" sz="1200" b="1">
                <a:solidFill>
                  <a:srgbClr val="C00000"/>
                </a:solidFill>
                <a:latin typeface="メイリオ" pitchFamily="50" charset="-128"/>
                <a:ea typeface="メイリオ" pitchFamily="50" charset="-128"/>
                <a:cs typeface="メイリオ" pitchFamily="50" charset="-128"/>
              </a:rPr>
              <a:t>2 "घट्न सक्ने घटना" को खतरालाई पहिचान गर्न लगाउने। </a:t>
            </a:r>
            <a:r>
              <a:rPr lang="ne-np" sz="1200" b="1">
                <a:latin typeface="メイリオ" pitchFamily="50" charset="-128"/>
                <a:ea typeface="メイリオ" pitchFamily="50" charset="-128"/>
                <a:cs typeface="メイリオ" pitchFamily="50" charset="-128"/>
              </a:rPr>
              <a:t>　</a:t>
            </a:r>
            <a:endParaRPr lang="en-US" altLang="ja-JP" sz="1200" b="1" dirty="0">
              <a:latin typeface="メイリオ" pitchFamily="50" charset="-128"/>
              <a:ea typeface="メイリオ" pitchFamily="50" charset="-128"/>
              <a:cs typeface="メイリオ" pitchFamily="50" charset="-128"/>
            </a:endParaRPr>
          </a:p>
          <a:p>
            <a:pPr algn="just" rtl="0" fontAlgn="auto">
              <a:lnSpc>
                <a:spcPct val="150000"/>
              </a:lnSpc>
              <a:spcBef>
                <a:spcPts val="300"/>
              </a:spcBef>
              <a:spcAft>
                <a:spcPts val="0"/>
              </a:spcAft>
              <a:defRPr/>
            </a:pPr>
            <a:r>
              <a:rPr lang="ne-np" sz="1200" b="1">
                <a:solidFill>
                  <a:srgbClr val="C00000"/>
                </a:solidFill>
                <a:latin typeface="メイリオ" pitchFamily="50" charset="-128"/>
                <a:ea typeface="メイリオ" pitchFamily="50" charset="-128"/>
                <a:cs typeface="メイリオ" pitchFamily="50" charset="-128"/>
              </a:rPr>
              <a:t>3　व्यावसायिक दुर्घटना रोकथामका आधारभूत कुराहरू सिकाउने (नं. 1)　</a:t>
            </a:r>
            <a:endParaRPr lang="en-US" altLang="ja-JP" sz="1200" b="1" dirty="0">
              <a:latin typeface="メイリオ" pitchFamily="50" charset="-128"/>
              <a:ea typeface="メイリオ" pitchFamily="50" charset="-128"/>
              <a:cs typeface="メイリオ" pitchFamily="50" charset="-128"/>
            </a:endParaRPr>
          </a:p>
          <a:p>
            <a:pPr algn="just" rtl="0" fontAlgn="auto">
              <a:lnSpc>
                <a:spcPct val="150000"/>
              </a:lnSpc>
              <a:spcBef>
                <a:spcPts val="0"/>
              </a:spcBef>
              <a:spcAft>
                <a:spcPts val="0"/>
              </a:spcAft>
              <a:defRPr/>
            </a:pPr>
            <a:r>
              <a:rPr lang="ne-np" sz="1200">
                <a:solidFill>
                  <a:srgbClr val="C00000"/>
                </a:solidFill>
                <a:latin typeface="メイリオ" pitchFamily="50" charset="-128"/>
                <a:ea typeface="メイリオ" pitchFamily="50" charset="-128"/>
                <a:cs typeface="メイリオ" pitchFamily="50" charset="-128"/>
              </a:rPr>
              <a:t>　　</a:t>
            </a:r>
            <a:r>
              <a:rPr lang="ne-np" sz="1200">
                <a:latin typeface="メイリオ" pitchFamily="50" charset="-128"/>
                <a:ea typeface="メイリオ" pitchFamily="50" charset="-128"/>
                <a:cs typeface="メイリオ" pitchFamily="50" charset="-128"/>
              </a:rPr>
              <a:t>विभिन्न प्रकारका नियम र गतिविधिहरू भएको कुरा बुझाउने।</a:t>
            </a:r>
            <a:endParaRPr lang="en-US" altLang="ja-JP" sz="1200" dirty="0">
              <a:latin typeface="メイリオ" pitchFamily="50" charset="-128"/>
              <a:ea typeface="メイリオ" pitchFamily="50" charset="-128"/>
              <a:cs typeface="メイリオ" pitchFamily="50" charset="-128"/>
            </a:endParaRPr>
          </a:p>
          <a:p>
            <a:pPr algn="just" rtl="0" fontAlgn="auto">
              <a:lnSpc>
                <a:spcPct val="125000"/>
              </a:lnSpc>
              <a:spcBef>
                <a:spcPts val="0"/>
              </a:spcBef>
              <a:spcAft>
                <a:spcPts val="0"/>
              </a:spcAft>
              <a:defRPr/>
            </a:pPr>
            <a:r>
              <a:rPr lang="ne-np" sz="1200">
                <a:latin typeface="メイリオ" pitchFamily="50" charset="-128"/>
                <a:ea typeface="メイリオ" pitchFamily="50" charset="-128"/>
                <a:cs typeface="メイリオ" pitchFamily="50" charset="-128"/>
              </a:rPr>
              <a:t>　　(1)सुरक्षित कामको सुरुवात सही कार्य पोसाकबाट हुन्छ</a:t>
            </a:r>
            <a:endParaRPr lang="en-US" altLang="ja-JP" sz="1200" dirty="0">
              <a:latin typeface="メイリオ" pitchFamily="50" charset="-128"/>
              <a:ea typeface="メイリオ" pitchFamily="50" charset="-128"/>
              <a:cs typeface="メイリオ" pitchFamily="50" charset="-128"/>
            </a:endParaRPr>
          </a:p>
          <a:p>
            <a:pPr algn="just" rtl="0" fontAlgn="auto">
              <a:lnSpc>
                <a:spcPct val="125000"/>
              </a:lnSpc>
              <a:spcBef>
                <a:spcPts val="0"/>
              </a:spcBef>
              <a:spcAft>
                <a:spcPts val="0"/>
              </a:spcAft>
              <a:defRPr/>
            </a:pPr>
            <a:r>
              <a:rPr lang="ne-np" sz="1200">
                <a:latin typeface="メイリオ" pitchFamily="50" charset="-128"/>
                <a:ea typeface="メイリオ" pitchFamily="50" charset="-128"/>
                <a:cs typeface="メイリオ" pitchFamily="50" charset="-128"/>
              </a:rPr>
              <a:t>　　(2)कार्य प्रक्रियाको कार्यान्वयन　　</a:t>
            </a:r>
            <a:endParaRPr lang="en-US" altLang="ja-JP" sz="1200" dirty="0">
              <a:latin typeface="メイリオ" pitchFamily="50" charset="-128"/>
              <a:ea typeface="メイリオ" pitchFamily="50" charset="-128"/>
              <a:cs typeface="メイリオ" pitchFamily="50" charset="-128"/>
            </a:endParaRPr>
          </a:p>
          <a:p>
            <a:pPr algn="just" rtl="0" fontAlgn="auto">
              <a:lnSpc>
                <a:spcPct val="125000"/>
              </a:lnSpc>
              <a:spcBef>
                <a:spcPts val="0"/>
              </a:spcBef>
              <a:spcAft>
                <a:spcPts val="0"/>
              </a:spcAft>
              <a:defRPr/>
            </a:pPr>
            <a:r>
              <a:rPr lang="ne-np" sz="1200">
                <a:latin typeface="メイリオ" pitchFamily="50" charset="-128"/>
                <a:ea typeface="メイリオ" pitchFamily="50" charset="-128"/>
                <a:cs typeface="メイリオ" pitchFamily="50" charset="-128"/>
              </a:rPr>
              <a:t>　　(3)4S र 5S को कार्यान्वयन</a:t>
            </a:r>
            <a:endParaRPr lang="en-US" altLang="ja-JP" sz="1200" dirty="0">
              <a:latin typeface="メイリオ" pitchFamily="50" charset="-128"/>
              <a:ea typeface="メイリオ" pitchFamily="50" charset="-128"/>
              <a:cs typeface="メイリオ" pitchFamily="50" charset="-128"/>
            </a:endParaRPr>
          </a:p>
          <a:p>
            <a:pPr algn="just" rtl="0" fontAlgn="auto">
              <a:lnSpc>
                <a:spcPct val="125000"/>
              </a:lnSpc>
              <a:spcBef>
                <a:spcPts val="0"/>
              </a:spcBef>
              <a:spcAft>
                <a:spcPts val="0"/>
              </a:spcAft>
              <a:defRPr/>
            </a:pPr>
            <a:r>
              <a:rPr lang="ne-np" sz="1200">
                <a:latin typeface="メイリオ" pitchFamily="50" charset="-128"/>
                <a:ea typeface="メイリオ" pitchFamily="50" charset="-128"/>
                <a:cs typeface="メイリオ" pitchFamily="50" charset="-128"/>
              </a:rPr>
              <a:t>　　(4)निएर-मिस गतिविधि</a:t>
            </a:r>
            <a:endParaRPr lang="en-US" altLang="ja-JP" sz="1200" dirty="0">
              <a:latin typeface="メイリオ" pitchFamily="50" charset="-128"/>
              <a:ea typeface="メイリオ" pitchFamily="50" charset="-128"/>
              <a:cs typeface="メイリオ" pitchFamily="50" charset="-128"/>
            </a:endParaRPr>
          </a:p>
          <a:p>
            <a:pPr algn="just" rtl="0" fontAlgn="auto">
              <a:lnSpc>
                <a:spcPct val="125000"/>
              </a:lnSpc>
              <a:spcBef>
                <a:spcPts val="0"/>
              </a:spcBef>
              <a:spcAft>
                <a:spcPts val="0"/>
              </a:spcAft>
              <a:defRPr/>
            </a:pPr>
            <a:r>
              <a:rPr lang="ne-np" sz="1200">
                <a:latin typeface="メイリオ" pitchFamily="50" charset="-128"/>
                <a:ea typeface="メイリオ" pitchFamily="50" charset="-128"/>
                <a:cs typeface="メイリオ" pitchFamily="50" charset="-128"/>
              </a:rPr>
              <a:t>　　(5)खतरा पूर्वानुमान तालिम (KYT)</a:t>
            </a:r>
            <a:endParaRPr lang="en-US" altLang="ja-JP" sz="1200" dirty="0">
              <a:latin typeface="メイリオ" pitchFamily="50" charset="-128"/>
              <a:ea typeface="メイリオ" pitchFamily="50" charset="-128"/>
              <a:cs typeface="メイリオ" pitchFamily="50" charset="-128"/>
            </a:endParaRPr>
          </a:p>
          <a:p>
            <a:pPr algn="just" rtl="0" fontAlgn="auto">
              <a:lnSpc>
                <a:spcPct val="125000"/>
              </a:lnSpc>
              <a:spcBef>
                <a:spcPts val="0"/>
              </a:spcBef>
              <a:spcAft>
                <a:spcPts val="0"/>
              </a:spcAft>
              <a:defRPr/>
            </a:pPr>
            <a:r>
              <a:rPr lang="ne-np" sz="1200">
                <a:latin typeface="メイリオ" pitchFamily="50" charset="-128"/>
                <a:ea typeface="メイリオ" pitchFamily="50" charset="-128"/>
                <a:cs typeface="メイリオ" pitchFamily="50" charset="-128"/>
              </a:rPr>
              <a:t>　　(6)जोखिम मूल्याङ्कन</a:t>
            </a:r>
            <a:endParaRPr lang="en-US" altLang="ja-JP" sz="1200" dirty="0">
              <a:latin typeface="メイリオ" pitchFamily="50" charset="-128"/>
              <a:ea typeface="メイリオ" pitchFamily="50" charset="-128"/>
              <a:cs typeface="メイリオ" pitchFamily="50" charset="-128"/>
            </a:endParaRPr>
          </a:p>
        </p:txBody>
      </p:sp>
      <p:sp>
        <p:nvSpPr>
          <p:cNvPr id="7" name="角丸四角形 10">
            <a:extLst>
              <a:ext uri="{FF2B5EF4-FFF2-40B4-BE49-F238E27FC236}">
                <a16:creationId xmlns:a16="http://schemas.microsoft.com/office/drawing/2014/main" id="{EAF78DC6-D182-4F07-8F67-55F56EDCA608}"/>
              </a:ext>
            </a:extLst>
          </p:cNvPr>
          <p:cNvSpPr/>
          <p:nvPr/>
        </p:nvSpPr>
        <p:spPr>
          <a:xfrm>
            <a:off x="1835696" y="260648"/>
            <a:ext cx="5760640" cy="401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r>
              <a:rPr lang="ne-np" sz="1400" b="1" dirty="0">
                <a:latin typeface="メイリオ" pitchFamily="50" charset="-128"/>
                <a:ea typeface="メイリオ" pitchFamily="50" charset="-128"/>
                <a:cs typeface="メイリオ" pitchFamily="50" charset="-128"/>
              </a:rPr>
              <a:t> कामको अनुभव नभएको कामदार</a:t>
            </a:r>
            <a:r>
              <a:rPr lang="ne-np" sz="1400" b="1" dirty="0">
                <a:solidFill>
                  <a:schemeClr val="bg1"/>
                </a:solidFill>
                <a:latin typeface="メイリオ" pitchFamily="50" charset="-128"/>
                <a:ea typeface="メイリオ" pitchFamily="50" charset="-128"/>
                <a:cs typeface="メイリオ" pitchFamily="50" charset="-128"/>
              </a:rPr>
              <a:t>लाई सुरक्षा तथा स्वच्छता शिक्षा प्रक्रियाहरू</a:t>
            </a:r>
          </a:p>
        </p:txBody>
      </p:sp>
      <p:sp>
        <p:nvSpPr>
          <p:cNvPr id="8" name="Rectangle 1">
            <a:extLst>
              <a:ext uri="{FF2B5EF4-FFF2-40B4-BE49-F238E27FC236}">
                <a16:creationId xmlns:a16="http://schemas.microsoft.com/office/drawing/2014/main" id="{4AAC9736-FC5F-42D3-9BFA-D0EECDC8BCC8}"/>
              </a:ext>
            </a:extLst>
          </p:cNvPr>
          <p:cNvSpPr>
            <a:spLocks noChangeArrowheads="1"/>
          </p:cNvSpPr>
          <p:nvPr/>
        </p:nvSpPr>
        <p:spPr bwMode="auto">
          <a:xfrm>
            <a:off x="3491880" y="2708920"/>
            <a:ext cx="5472608" cy="3789040"/>
          </a:xfrm>
          <a:prstGeom prst="roundRect">
            <a:avLst>
              <a:gd name="adj" fmla="val 5127"/>
            </a:avLst>
          </a:prstGeom>
          <a:solidFill>
            <a:srgbClr val="FFFFCC"/>
          </a:solidFill>
          <a:ln w="12700">
            <a:solidFill>
              <a:schemeClr val="bg1">
                <a:lumMod val="50000"/>
              </a:schemeClr>
            </a:solidFill>
            <a:prstDash val="solid"/>
            <a:miter lim="800000"/>
            <a:headEnd/>
            <a:tailEnd/>
          </a:ln>
          <a:effectLst/>
        </p:spPr>
        <p:txBody>
          <a:bodyPr lIns="144000" tIns="0" rtlCol="0"/>
          <a:lstStyle/>
          <a:p>
            <a:pPr algn="just" rtl="0" fontAlgn="auto">
              <a:lnSpc>
                <a:spcPct val="150000"/>
              </a:lnSpc>
              <a:spcBef>
                <a:spcPts val="300"/>
              </a:spcBef>
              <a:spcAft>
                <a:spcPts val="0"/>
              </a:spcAft>
              <a:defRPr/>
            </a:pPr>
            <a:r>
              <a:rPr lang="ne-np" sz="1200" b="1">
                <a:solidFill>
                  <a:srgbClr val="C00000"/>
                </a:solidFill>
                <a:latin typeface="メイリオ" pitchFamily="50" charset="-128"/>
                <a:ea typeface="メイリオ" pitchFamily="50" charset="-128"/>
                <a:cs typeface="メイリオ" pitchFamily="50" charset="-128"/>
              </a:rPr>
              <a:t>4　दुर्घटना रोकथामका आधारभूत कुराहरू सिकाउने (नं. 2)</a:t>
            </a:r>
            <a:r>
              <a:rPr lang="ne-np" sz="1200">
                <a:solidFill>
                  <a:srgbClr val="FF0000"/>
                </a:solidFill>
                <a:latin typeface="メイリオ" pitchFamily="50" charset="-128"/>
                <a:ea typeface="メイリオ" pitchFamily="50" charset="-128"/>
                <a:cs typeface="メイリオ" pitchFamily="50" charset="-128"/>
              </a:rPr>
              <a:t>　</a:t>
            </a:r>
            <a:endParaRPr lang="en-US" altLang="ja-JP" sz="1200" dirty="0">
              <a:solidFill>
                <a:srgbClr val="FF0000"/>
              </a:solidFill>
              <a:latin typeface="メイリオ" pitchFamily="50" charset="-128"/>
              <a:ea typeface="メイリオ" pitchFamily="50" charset="-128"/>
              <a:cs typeface="メイリオ" pitchFamily="50" charset="-128"/>
            </a:endParaRPr>
          </a:p>
          <a:p>
            <a:pPr algn="just" rtl="0" fontAlgn="auto">
              <a:lnSpc>
                <a:spcPct val="150000"/>
              </a:lnSpc>
              <a:spcBef>
                <a:spcPts val="0"/>
              </a:spcBef>
              <a:spcAft>
                <a:spcPts val="0"/>
              </a:spcAft>
              <a:defRPr/>
            </a:pPr>
            <a:r>
              <a:rPr lang="ne-np" sz="1200">
                <a:latin typeface="メイリオ" pitchFamily="50" charset="-128"/>
                <a:ea typeface="メイリオ" pitchFamily="50" charset="-128"/>
                <a:cs typeface="メイリオ" pitchFamily="50" charset="-128"/>
              </a:rPr>
              <a:t>　　सबैले सुरक्षित तरिकामा काम गरी, कार्यस्थललाई सुरक्षित बनाउने</a:t>
            </a:r>
            <a:endParaRPr lang="en-US" altLang="ja-JP" sz="1200" dirty="0">
              <a:latin typeface="メイリオ" pitchFamily="50" charset="-128"/>
              <a:ea typeface="メイリオ" pitchFamily="50" charset="-128"/>
              <a:cs typeface="メイリオ" pitchFamily="50" charset="-128"/>
            </a:endParaRPr>
          </a:p>
          <a:p>
            <a:pPr algn="just" rtl="0" fontAlgn="auto">
              <a:lnSpc>
                <a:spcPct val="125000"/>
              </a:lnSpc>
              <a:spcBef>
                <a:spcPts val="0"/>
              </a:spcBef>
              <a:spcAft>
                <a:spcPts val="0"/>
              </a:spcAft>
              <a:defRPr/>
            </a:pPr>
            <a:r>
              <a:rPr lang="ne-np" sz="1200">
                <a:latin typeface="メイリオ" pitchFamily="50" charset="-128"/>
                <a:ea typeface="メイリオ" pitchFamily="50" charset="-128"/>
                <a:cs typeface="メイリオ" pitchFamily="50" charset="-128"/>
              </a:rPr>
              <a:t>　</a:t>
            </a:r>
            <a:r>
              <a:rPr lang="ne-np" sz="1200">
                <a:solidFill>
                  <a:srgbClr val="FF0000"/>
                </a:solidFill>
                <a:latin typeface="メイリオ" pitchFamily="50" charset="-128"/>
                <a:ea typeface="メイリオ" pitchFamily="50" charset="-128"/>
                <a:cs typeface="メイリオ" pitchFamily="50" charset="-128"/>
              </a:rPr>
              <a:t>　</a:t>
            </a:r>
            <a:r>
              <a:rPr lang="ne-np" sz="1200">
                <a:latin typeface="メイリオ" pitchFamily="50" charset="-128"/>
                <a:ea typeface="メイリオ" pitchFamily="50" charset="-128"/>
                <a:cs typeface="メイリオ" pitchFamily="50" charset="-128"/>
              </a:rPr>
              <a:t>(1)"च्यापिने र बेरिने" दुर्घटना रोकथामका मुख्य बुँदाहरू</a:t>
            </a:r>
            <a:endParaRPr lang="en-US" altLang="ja-JP" sz="1200" dirty="0">
              <a:latin typeface="メイリオ" pitchFamily="50" charset="-128"/>
              <a:ea typeface="メイリオ" pitchFamily="50" charset="-128"/>
              <a:cs typeface="メイリオ" pitchFamily="50" charset="-128"/>
            </a:endParaRPr>
          </a:p>
          <a:p>
            <a:pPr algn="just" rtl="0" fontAlgn="auto">
              <a:lnSpc>
                <a:spcPct val="125000"/>
              </a:lnSpc>
              <a:spcBef>
                <a:spcPts val="0"/>
              </a:spcBef>
              <a:spcAft>
                <a:spcPts val="0"/>
              </a:spcAft>
              <a:defRPr/>
            </a:pPr>
            <a:r>
              <a:rPr lang="ne-np" sz="1200">
                <a:latin typeface="メイリオ" pitchFamily="50" charset="-128"/>
                <a:ea typeface="メイリオ" pitchFamily="50" charset="-128"/>
                <a:cs typeface="メイリオ" pitchFamily="50" charset="-128"/>
              </a:rPr>
              <a:t>　　(2)"अग्लो ठाउँबाट खस्ने र लड्ने" दुर्घटना रोकथामका मुख्य बुँदाहरू</a:t>
            </a:r>
            <a:endParaRPr lang="en-US" altLang="ja-JP" sz="1200" dirty="0">
              <a:latin typeface="メイリオ" pitchFamily="50" charset="-128"/>
              <a:ea typeface="メイリオ" pitchFamily="50" charset="-128"/>
              <a:cs typeface="メイリオ" pitchFamily="50" charset="-128"/>
            </a:endParaRPr>
          </a:p>
          <a:p>
            <a:pPr algn="just" rtl="0" fontAlgn="auto">
              <a:lnSpc>
                <a:spcPct val="125000"/>
              </a:lnSpc>
              <a:spcBef>
                <a:spcPts val="0"/>
              </a:spcBef>
              <a:spcAft>
                <a:spcPts val="0"/>
              </a:spcAft>
              <a:defRPr/>
            </a:pPr>
            <a:r>
              <a:rPr lang="ne-np" sz="1200">
                <a:latin typeface="メイリオ" pitchFamily="50" charset="-128"/>
                <a:ea typeface="メイリオ" pitchFamily="50" charset="-128"/>
                <a:cs typeface="メイリオ" pitchFamily="50" charset="-128"/>
              </a:rPr>
              <a:t>　　(3)"लड्ने" दुर्घटना रोकथामका मुख्य बुँदाहरू</a:t>
            </a:r>
            <a:endParaRPr lang="en-US" altLang="ja-JP" sz="1200" dirty="0">
              <a:latin typeface="メイリオ" pitchFamily="50" charset="-128"/>
              <a:ea typeface="メイリオ" pitchFamily="50" charset="-128"/>
              <a:cs typeface="メイリオ" pitchFamily="50" charset="-128"/>
            </a:endParaRPr>
          </a:p>
          <a:p>
            <a:pPr algn="just" rtl="0" fontAlgn="auto">
              <a:lnSpc>
                <a:spcPct val="125000"/>
              </a:lnSpc>
              <a:spcBef>
                <a:spcPts val="0"/>
              </a:spcBef>
              <a:spcAft>
                <a:spcPts val="0"/>
              </a:spcAft>
              <a:defRPr/>
            </a:pPr>
            <a:r>
              <a:rPr lang="ne-np" sz="1200">
                <a:latin typeface="メイリオ" pitchFamily="50" charset="-128"/>
                <a:ea typeface="メイリオ" pitchFamily="50" charset="-128"/>
                <a:cs typeface="メイリオ" pitchFamily="50" charset="-128"/>
              </a:rPr>
              <a:t>　　(4)"तल्लो कम्मर दुख्ने रोग" रोकथामका मुख्य बुँदाहरू</a:t>
            </a:r>
            <a:endParaRPr lang="en-US" altLang="ja-JP" sz="1200" dirty="0">
              <a:latin typeface="メイリオ" pitchFamily="50" charset="-128"/>
              <a:ea typeface="メイリオ" pitchFamily="50" charset="-128"/>
              <a:cs typeface="メイリオ" pitchFamily="50" charset="-128"/>
            </a:endParaRPr>
          </a:p>
          <a:p>
            <a:pPr algn="just" rtl="0" fontAlgn="auto">
              <a:lnSpc>
                <a:spcPct val="125000"/>
              </a:lnSpc>
              <a:spcBef>
                <a:spcPts val="0"/>
              </a:spcBef>
              <a:spcAft>
                <a:spcPts val="0"/>
              </a:spcAft>
              <a:defRPr/>
            </a:pPr>
            <a:r>
              <a:rPr lang="ne-np" sz="1200">
                <a:latin typeface="メイリオ" pitchFamily="50" charset="-128"/>
                <a:ea typeface="メイリオ" pitchFamily="50" charset="-128"/>
                <a:cs typeface="メイリオ" pitchFamily="50" charset="-128"/>
              </a:rPr>
              <a:t>　　(5)"ठोकिने"/"ठक्कर लाग्ने" दुर्घटना रोकथामका मुख्य बुँदाहरू</a:t>
            </a:r>
            <a:endParaRPr lang="en-US" altLang="ja-JP" sz="1200" dirty="0">
              <a:latin typeface="メイリオ" pitchFamily="50" charset="-128"/>
              <a:ea typeface="メイリオ" pitchFamily="50" charset="-128"/>
              <a:cs typeface="メイリオ" pitchFamily="50" charset="-128"/>
            </a:endParaRPr>
          </a:p>
          <a:p>
            <a:pPr marL="266700" indent="-266700" algn="just" rtl="0" fontAlgn="auto">
              <a:lnSpc>
                <a:spcPct val="150000"/>
              </a:lnSpc>
              <a:spcBef>
                <a:spcPts val="300"/>
              </a:spcBef>
              <a:spcAft>
                <a:spcPts val="0"/>
              </a:spcAft>
              <a:defRPr/>
            </a:pPr>
            <a:r>
              <a:rPr lang="ne-np" sz="1200" b="1">
                <a:solidFill>
                  <a:srgbClr val="C00000"/>
                </a:solidFill>
                <a:latin typeface="メイリオ" pitchFamily="50" charset="-128"/>
                <a:ea typeface="メイリオ" pitchFamily="50" charset="-128"/>
                <a:cs typeface="メイリオ" pitchFamily="50" charset="-128"/>
              </a:rPr>
              <a:t>5　दुर्घटना रोकथामका आधारभूत कुराहरू सिकाउने (नं. 3)</a:t>
            </a:r>
            <a:r>
              <a:rPr lang="ne-np" sz="1200">
                <a:solidFill>
                  <a:srgbClr val="C00000"/>
                </a:solidFill>
                <a:latin typeface="メイリオ" pitchFamily="50" charset="-128"/>
                <a:ea typeface="メイリオ" pitchFamily="50" charset="-128"/>
                <a:cs typeface="メイリオ" pitchFamily="50" charset="-128"/>
              </a:rPr>
              <a:t>　</a:t>
            </a:r>
            <a:endParaRPr lang="en-US" altLang="ja-JP" sz="1200" dirty="0">
              <a:solidFill>
                <a:srgbClr val="C00000"/>
              </a:solidFill>
              <a:latin typeface="メイリオ" pitchFamily="50" charset="-128"/>
              <a:ea typeface="メイリオ" pitchFamily="50" charset="-128"/>
              <a:cs typeface="メイリオ" pitchFamily="50" charset="-128"/>
            </a:endParaRPr>
          </a:p>
          <a:p>
            <a:pPr marL="266700" indent="-266700" algn="just" rtl="0" fontAlgn="auto">
              <a:spcBef>
                <a:spcPts val="0"/>
              </a:spcBef>
              <a:spcAft>
                <a:spcPts val="0"/>
              </a:spcAft>
              <a:defRPr/>
            </a:pPr>
            <a:r>
              <a:rPr lang="ne-np" sz="1200">
                <a:solidFill>
                  <a:srgbClr val="C00000"/>
                </a:solidFill>
                <a:latin typeface="メイリオ" pitchFamily="50" charset="-128"/>
                <a:ea typeface="メイリオ" pitchFamily="50" charset="-128"/>
                <a:cs typeface="メイリオ" pitchFamily="50" charset="-128"/>
              </a:rPr>
              <a:t>　</a:t>
            </a:r>
            <a:r>
              <a:rPr lang="ne-np" sz="1200">
                <a:latin typeface="メイリオ" pitchFamily="50" charset="-128"/>
                <a:ea typeface="メイリオ" pitchFamily="50" charset="-128"/>
                <a:cs typeface="メイリオ" pitchFamily="50" charset="-128"/>
              </a:rPr>
              <a:t>　असामान्य परिस्थिति आएको बेला र व्यवसायिक दुर्घटना घटेको बेला गर्नुपर्ने कुराहरू सिकाइराख्ने।</a:t>
            </a:r>
            <a:endParaRPr lang="en-US" altLang="ja-JP" sz="1200" dirty="0">
              <a:latin typeface="メイリオ" pitchFamily="50" charset="-128"/>
              <a:ea typeface="メイリオ" pitchFamily="50" charset="-128"/>
              <a:cs typeface="メイリオ" pitchFamily="50" charset="-128"/>
            </a:endParaRPr>
          </a:p>
          <a:p>
            <a:pPr marL="266700" indent="-266700" algn="just" rtl="0" fontAlgn="auto">
              <a:lnSpc>
                <a:spcPct val="125000"/>
              </a:lnSpc>
              <a:spcBef>
                <a:spcPts val="0"/>
              </a:spcBef>
              <a:spcAft>
                <a:spcPts val="0"/>
              </a:spcAft>
              <a:defRPr/>
            </a:pPr>
            <a:r>
              <a:rPr lang="ne-np" sz="1200">
                <a:latin typeface="メイリオ" pitchFamily="50" charset="-128"/>
                <a:ea typeface="メイリオ" pitchFamily="50" charset="-128"/>
                <a:cs typeface="メイリオ" pitchFamily="50" charset="-128"/>
              </a:rPr>
              <a:t>　　・असामान्य परिस्थिति आएको बेला गर्नुपर्ने कुराहरू</a:t>
            </a:r>
            <a:endParaRPr lang="en-US" altLang="ja-JP" sz="1200" dirty="0">
              <a:latin typeface="メイリオ" pitchFamily="50" charset="-128"/>
              <a:ea typeface="メイリオ" pitchFamily="50" charset="-128"/>
              <a:cs typeface="メイリオ" pitchFamily="50" charset="-128"/>
            </a:endParaRPr>
          </a:p>
          <a:p>
            <a:pPr marL="266700" indent="-266700" algn="just" rtl="0" fontAlgn="auto">
              <a:lnSpc>
                <a:spcPct val="125000"/>
              </a:lnSpc>
              <a:spcBef>
                <a:spcPts val="0"/>
              </a:spcBef>
              <a:spcAft>
                <a:spcPts val="0"/>
              </a:spcAft>
              <a:defRPr/>
            </a:pPr>
            <a:r>
              <a:rPr lang="ne-np" sz="1200">
                <a:latin typeface="メイリオ" pitchFamily="50" charset="-128"/>
                <a:ea typeface="メイリオ" pitchFamily="50" charset="-128"/>
                <a:cs typeface="メイリオ" pitchFamily="50" charset="-128"/>
              </a:rPr>
              <a:t>　　・व्यवसायिक दुर्घटना घटेको बेला गर्नुपर्ने कुराहरू</a:t>
            </a:r>
            <a:endParaRPr lang="en-US" altLang="ja-JP" sz="1200" dirty="0">
              <a:latin typeface="メイリオ" pitchFamily="50" charset="-128"/>
              <a:ea typeface="メイリオ" pitchFamily="50" charset="-128"/>
              <a:cs typeface="メイリオ" pitchFamily="50" charset="-128"/>
            </a:endParaRPr>
          </a:p>
        </p:txBody>
      </p:sp>
      <p:sp>
        <p:nvSpPr>
          <p:cNvPr id="2" name="スライド番号プレースホルダー 1"/>
          <p:cNvSpPr>
            <a:spLocks noGrp="1"/>
          </p:cNvSpPr>
          <p:nvPr>
            <p:ph type="sldNum" sz="quarter" idx="12"/>
          </p:nvPr>
        </p:nvSpPr>
        <p:spPr>
          <a:xfrm>
            <a:off x="3446512" y="6448251"/>
            <a:ext cx="2133600" cy="365125"/>
          </a:xfrm>
        </p:spPr>
        <p:txBody>
          <a:bodyPr rtlCol="0"/>
          <a:lstStyle/>
          <a:p>
            <a:pPr algn="ctr" rtl="0"/>
            <a:fld id="{94AA4217-AB25-474B-8523-140E3806D2F1}" type="slidenum">
              <a:rPr kumimoji="1" lang="ja-JP" altLang="en-US" sz="1000" smtClean="0"/>
              <a:pPr algn="ctr"/>
              <a:t>2</a:t>
            </a:fld>
            <a:endParaRPr kumimoji="1" lang="ja-JP" altLang="en-US" sz="1000" dirty="0"/>
          </a:p>
        </p:txBody>
      </p:sp>
    </p:spTree>
    <p:extLst>
      <p:ext uri="{BB962C8B-B14F-4D97-AF65-F5344CB8AC3E}">
        <p14:creationId xmlns:p14="http://schemas.microsoft.com/office/powerpoint/2010/main" val="3799902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User07.PC007\OneDrive\01厚労省委託C\未熟練\参考資料\pics\厚労省転倒はきもの(くつ)3.jpg"/>
          <p:cNvPicPr>
            <a:picLocks noChangeAspect="1" noChangeArrowheads="1"/>
          </p:cNvPicPr>
          <p:nvPr/>
        </p:nvPicPr>
        <p:blipFill>
          <a:blip r:embed="rId2" cstate="print"/>
          <a:srcRect/>
          <a:stretch>
            <a:fillRect/>
          </a:stretch>
        </p:blipFill>
        <p:spPr bwMode="auto">
          <a:xfrm>
            <a:off x="6499789" y="1127172"/>
            <a:ext cx="2467042" cy="1262123"/>
          </a:xfrm>
          <a:prstGeom prst="rect">
            <a:avLst/>
          </a:prstGeom>
          <a:noFill/>
          <a:ln w="9525">
            <a:noFill/>
            <a:miter lim="800000"/>
            <a:headEnd/>
            <a:tailEnd/>
          </a:ln>
        </p:spPr>
      </p:pic>
      <p:sp>
        <p:nvSpPr>
          <p:cNvPr id="3" name="テキスト ボックス 2"/>
          <p:cNvSpPr txBox="1"/>
          <p:nvPr/>
        </p:nvSpPr>
        <p:spPr>
          <a:xfrm>
            <a:off x="0" y="476672"/>
            <a:ext cx="2736304" cy="369332"/>
          </a:xfrm>
          <a:prstGeom prst="rect">
            <a:avLst/>
          </a:prstGeom>
          <a:noFill/>
        </p:spPr>
        <p:txBody>
          <a:bodyPr wrap="square" rtlCol="0">
            <a:spAutoFit/>
          </a:bodyPr>
          <a:lstStyle/>
          <a:p>
            <a:pPr rtl="0"/>
            <a:r>
              <a:rPr lang="ne-np">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【सही जुत्ता छान्ने तरिका】</a:t>
            </a:r>
            <a:endParaRPr lang="ja-JP" altLang="en-US"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bwMode="auto">
          <a:xfrm>
            <a:off x="107504" y="836712"/>
            <a:ext cx="8882215" cy="4690800"/>
          </a:xfrm>
          <a:prstGeom prst="rect">
            <a:avLst/>
          </a:prstGeom>
          <a:noFill/>
          <a:ln w="9525">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endParaRPr lang="ja-JP" altLang="en-US" sz="1200">
              <a:solidFill>
                <a:prstClr val="white"/>
              </a:solidFill>
            </a:endParaRPr>
          </a:p>
        </p:txBody>
      </p:sp>
      <p:sp>
        <p:nvSpPr>
          <p:cNvPr id="8" name="テキスト ボックス 7"/>
          <p:cNvSpPr txBox="1"/>
          <p:nvPr/>
        </p:nvSpPr>
        <p:spPr>
          <a:xfrm>
            <a:off x="6804248" y="2339588"/>
            <a:ext cx="504056" cy="461665"/>
          </a:xfrm>
          <a:prstGeom prst="rect">
            <a:avLst/>
          </a:prstGeom>
          <a:noFill/>
        </p:spPr>
        <p:txBody>
          <a:bodyPr wrap="square" rtlCol="0">
            <a:spAutoFit/>
          </a:bodyPr>
          <a:lstStyle/>
          <a:p>
            <a:pPr algn="ctr" rtl="0"/>
            <a:r>
              <a:rPr lang="ne-np" sz="2400" dirty="0">
                <a:solidFill>
                  <a:srgbClr val="FF0000"/>
                </a:solidFill>
              </a:rPr>
              <a:t>×</a:t>
            </a:r>
            <a:endParaRPr lang="ja-JP" altLang="en-US" sz="2400" dirty="0">
              <a:solidFill>
                <a:srgbClr val="FF0000"/>
              </a:solidFill>
            </a:endParaRPr>
          </a:p>
        </p:txBody>
      </p:sp>
      <p:sp>
        <p:nvSpPr>
          <p:cNvPr id="9" name="テキスト ボックス 8"/>
          <p:cNvSpPr txBox="1"/>
          <p:nvPr/>
        </p:nvSpPr>
        <p:spPr>
          <a:xfrm>
            <a:off x="7884368" y="2339588"/>
            <a:ext cx="504056" cy="400110"/>
          </a:xfrm>
          <a:prstGeom prst="rect">
            <a:avLst/>
          </a:prstGeom>
          <a:noFill/>
        </p:spPr>
        <p:txBody>
          <a:bodyPr wrap="square" rtlCol="0">
            <a:spAutoFit/>
          </a:bodyPr>
          <a:lstStyle/>
          <a:p>
            <a:pPr algn="ctr" rtl="0"/>
            <a:r>
              <a:rPr lang="ne-np" sz="2000" b="1">
                <a:solidFill>
                  <a:srgbClr val="FF0000"/>
                </a:solidFill>
              </a:rPr>
              <a:t>○</a:t>
            </a:r>
          </a:p>
        </p:txBody>
      </p:sp>
      <p:grpSp>
        <p:nvGrpSpPr>
          <p:cNvPr id="25" name="グループ化 24">
            <a:extLst>
              <a:ext uri="{FF2B5EF4-FFF2-40B4-BE49-F238E27FC236}">
                <a16:creationId xmlns:a16="http://schemas.microsoft.com/office/drawing/2014/main" id="{8CA295CE-C5C0-4E41-9DB3-6464B864141D}"/>
              </a:ext>
            </a:extLst>
          </p:cNvPr>
          <p:cNvGrpSpPr/>
          <p:nvPr/>
        </p:nvGrpSpPr>
        <p:grpSpPr>
          <a:xfrm>
            <a:off x="1804044" y="5589240"/>
            <a:ext cx="4071630" cy="997056"/>
            <a:chOff x="1804044" y="5600296"/>
            <a:chExt cx="4071630" cy="997056"/>
          </a:xfrm>
        </p:grpSpPr>
        <p:pic>
          <p:nvPicPr>
            <p:cNvPr id="10" name="図 9" descr="C:\Users\User07.PC007\OneDrive\01厚労省委託C\社会福祉\マニュアル\スプリング.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4034" y="5600296"/>
              <a:ext cx="2361640" cy="997056"/>
            </a:xfrm>
            <a:prstGeom prst="rect">
              <a:avLst/>
            </a:prstGeom>
            <a:noFill/>
            <a:ln>
              <a:noFill/>
            </a:ln>
          </p:spPr>
        </p:pic>
        <p:sp>
          <p:nvSpPr>
            <p:cNvPr id="11" name="テキスト ボックス 10"/>
            <p:cNvSpPr txBox="1"/>
            <p:nvPr/>
          </p:nvSpPr>
          <p:spPr>
            <a:xfrm>
              <a:off x="1804044" y="6042774"/>
              <a:ext cx="1701912" cy="338554"/>
            </a:xfrm>
            <a:prstGeom prst="rect">
              <a:avLst/>
            </a:prstGeom>
            <a:noFill/>
          </p:spPr>
          <p:txBody>
            <a:bodyPr wrap="square" rtlCol="0">
              <a:spAutoFit/>
            </a:bodyPr>
            <a:lstStyle/>
            <a:p>
              <a:pPr rtl="0"/>
              <a:r>
                <a:rPr lang="ne-np" sz="1600" dirty="0">
                  <a:solidFill>
                    <a:prstClr val="black"/>
                  </a:solidFill>
                </a:rPr>
                <a:t>(</a:t>
              </a:r>
              <a:r>
                <a:rPr lang="ne-np" sz="1600" dirty="0" err="1">
                  <a:solidFill>
                    <a:prstClr val="black"/>
                  </a:solidFill>
                </a:rPr>
                <a:t>टो</a:t>
              </a:r>
              <a:r>
                <a:rPr lang="ne-np" sz="1600" dirty="0">
                  <a:solidFill>
                    <a:prstClr val="black"/>
                  </a:solidFill>
                </a:rPr>
                <a:t> </a:t>
              </a:r>
              <a:r>
                <a:rPr lang="ne-np" sz="1600" dirty="0" err="1">
                  <a:solidFill>
                    <a:prstClr val="black"/>
                  </a:solidFill>
                </a:rPr>
                <a:t>स्प्रीङ</a:t>
              </a:r>
              <a:r>
                <a:rPr lang="ne-np" sz="1600" dirty="0">
                  <a:solidFill>
                    <a:prstClr val="black"/>
                  </a:solidFill>
                </a:rPr>
                <a:t>)</a:t>
              </a:r>
            </a:p>
          </p:txBody>
        </p:sp>
      </p:grpSp>
      <p:sp>
        <p:nvSpPr>
          <p:cNvPr id="2" name="四角形: 角を丸くする 1">
            <a:extLst>
              <a:ext uri="{FF2B5EF4-FFF2-40B4-BE49-F238E27FC236}">
                <a16:creationId xmlns:a16="http://schemas.microsoft.com/office/drawing/2014/main" id="{2F3039BD-EA34-4FA4-BC6A-8259CDD0F9B2}"/>
              </a:ext>
            </a:extLst>
          </p:cNvPr>
          <p:cNvSpPr/>
          <p:nvPr/>
        </p:nvSpPr>
        <p:spPr>
          <a:xfrm>
            <a:off x="293171" y="1466199"/>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ne-np" sz="1400" b="1">
                <a:solidFill>
                  <a:sysClr val="windowText" lastClr="000000"/>
                </a:solidFill>
              </a:rPr>
              <a:t>साइज</a:t>
            </a:r>
          </a:p>
        </p:txBody>
      </p:sp>
      <p:sp>
        <p:nvSpPr>
          <p:cNvPr id="12" name="四角形: 角を丸くする 11">
            <a:extLst>
              <a:ext uri="{FF2B5EF4-FFF2-40B4-BE49-F238E27FC236}">
                <a16:creationId xmlns:a16="http://schemas.microsoft.com/office/drawing/2014/main" id="{665C36C0-3E3B-4AD7-B506-C28764662F73}"/>
              </a:ext>
            </a:extLst>
          </p:cNvPr>
          <p:cNvSpPr/>
          <p:nvPr/>
        </p:nvSpPr>
        <p:spPr>
          <a:xfrm>
            <a:off x="293171" y="2143074"/>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ne-np" sz="1400" b="1">
                <a:solidFill>
                  <a:sysClr val="windowText" lastClr="000000"/>
                </a:solidFill>
              </a:rPr>
              <a:t>लचकता</a:t>
            </a:r>
          </a:p>
        </p:txBody>
      </p:sp>
      <p:sp>
        <p:nvSpPr>
          <p:cNvPr id="13" name="四角形: 角を丸くする 12">
            <a:extLst>
              <a:ext uri="{FF2B5EF4-FFF2-40B4-BE49-F238E27FC236}">
                <a16:creationId xmlns:a16="http://schemas.microsoft.com/office/drawing/2014/main" id="{9CE2853F-7D80-4264-B733-DAB59EC229D8}"/>
              </a:ext>
            </a:extLst>
          </p:cNvPr>
          <p:cNvSpPr/>
          <p:nvPr/>
        </p:nvSpPr>
        <p:spPr>
          <a:xfrm>
            <a:off x="293171" y="2819949"/>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ne-np" sz="1400" b="1">
                <a:solidFill>
                  <a:sysClr val="windowText" lastClr="000000"/>
                </a:solidFill>
              </a:rPr>
              <a:t>तौल</a:t>
            </a:r>
          </a:p>
        </p:txBody>
      </p:sp>
      <p:sp>
        <p:nvSpPr>
          <p:cNvPr id="14" name="四角形: 角を丸くする 13">
            <a:extLst>
              <a:ext uri="{FF2B5EF4-FFF2-40B4-BE49-F238E27FC236}">
                <a16:creationId xmlns:a16="http://schemas.microsoft.com/office/drawing/2014/main" id="{198CC083-41AA-4976-874D-83BC3120543C}"/>
              </a:ext>
            </a:extLst>
          </p:cNvPr>
          <p:cNvSpPr/>
          <p:nvPr/>
        </p:nvSpPr>
        <p:spPr>
          <a:xfrm>
            <a:off x="293171" y="3496824"/>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ne-np" sz="1200" b="1" dirty="0">
                <a:solidFill>
                  <a:sysClr val="windowText" lastClr="000000"/>
                </a:solidFill>
              </a:rPr>
              <a:t>तौलको सन्तुलन (अगाडि र पछाडि)</a:t>
            </a:r>
          </a:p>
        </p:txBody>
      </p:sp>
      <p:sp>
        <p:nvSpPr>
          <p:cNvPr id="15" name="四角形: 角を丸くする 14">
            <a:extLst>
              <a:ext uri="{FF2B5EF4-FFF2-40B4-BE49-F238E27FC236}">
                <a16:creationId xmlns:a16="http://schemas.microsoft.com/office/drawing/2014/main" id="{06CF32CD-AC99-4F82-AAAA-28C820215430}"/>
              </a:ext>
            </a:extLst>
          </p:cNvPr>
          <p:cNvSpPr/>
          <p:nvPr/>
        </p:nvSpPr>
        <p:spPr>
          <a:xfrm>
            <a:off x="293171" y="4173699"/>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ne-np" sz="1400" b="1">
                <a:solidFill>
                  <a:sysClr val="windowText" lastClr="000000"/>
                </a:solidFill>
              </a:rPr>
              <a:t>औँलाको टुप्पोको भागको उचाइ</a:t>
            </a:r>
          </a:p>
        </p:txBody>
      </p:sp>
      <p:sp>
        <p:nvSpPr>
          <p:cNvPr id="16" name="四角形: 角を丸くする 15">
            <a:extLst>
              <a:ext uri="{FF2B5EF4-FFF2-40B4-BE49-F238E27FC236}">
                <a16:creationId xmlns:a16="http://schemas.microsoft.com/office/drawing/2014/main" id="{814E7612-5596-4B74-AE45-DAD222C6E7D8}"/>
              </a:ext>
            </a:extLst>
          </p:cNvPr>
          <p:cNvSpPr/>
          <p:nvPr/>
        </p:nvSpPr>
        <p:spPr>
          <a:xfrm>
            <a:off x="293171" y="4850575"/>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ne-np" sz="1100" b="1">
                <a:solidFill>
                  <a:sysClr val="windowText" lastClr="000000"/>
                </a:solidFill>
              </a:rPr>
              <a:t>सोल र भुईँको चिप्लनबाट रोक्ने क्षमताको सन्तुलन</a:t>
            </a:r>
          </a:p>
        </p:txBody>
      </p:sp>
      <p:sp>
        <p:nvSpPr>
          <p:cNvPr id="17" name="テキスト ボックス 16">
            <a:extLst>
              <a:ext uri="{FF2B5EF4-FFF2-40B4-BE49-F238E27FC236}">
                <a16:creationId xmlns:a16="http://schemas.microsoft.com/office/drawing/2014/main" id="{EFF3A74F-0B87-432A-98F1-465928F2A519}"/>
              </a:ext>
            </a:extLst>
          </p:cNvPr>
          <p:cNvSpPr txBox="1"/>
          <p:nvPr/>
        </p:nvSpPr>
        <p:spPr>
          <a:xfrm>
            <a:off x="2915816" y="1466200"/>
            <a:ext cx="3753545" cy="553998"/>
          </a:xfrm>
          <a:prstGeom prst="rect">
            <a:avLst/>
          </a:prstGeom>
          <a:noFill/>
        </p:spPr>
        <p:txBody>
          <a:bodyPr wrap="square" lIns="0" tIns="0" rIns="0" bIns="0" rtlCol="0">
            <a:spAutoFit/>
          </a:bodyPr>
          <a:lstStyle/>
          <a:p>
            <a:pPr rtl="0"/>
            <a:r>
              <a:rPr lang="ne-np" sz="1200">
                <a:solidFill>
                  <a:prstClr val="black"/>
                </a:solidFill>
                <a:latin typeface="メイリオ" panose="020B0604030504040204" pitchFamily="50" charset="-128"/>
                <a:ea typeface="メイリオ" panose="020B0604030504040204" pitchFamily="50" charset="-128"/>
              </a:rPr>
              <a:t>जुत्ता सानो भयो भने पनि ठूलो भयो भने पनि आफूले चाहे अनुरूप पाइला टेक्न नसकी</a:t>
            </a:r>
            <a:endParaRPr lang="en-US" altLang="ja-JP" sz="1200" dirty="0">
              <a:solidFill>
                <a:prstClr val="black"/>
              </a:solidFill>
              <a:latin typeface="メイリオ" panose="020B0604030504040204" pitchFamily="50" charset="-128"/>
              <a:ea typeface="メイリオ" panose="020B0604030504040204" pitchFamily="50" charset="-128"/>
            </a:endParaRPr>
          </a:p>
          <a:p>
            <a:pPr rtl="0"/>
            <a:r>
              <a:rPr lang="ne-np" sz="1200">
                <a:solidFill>
                  <a:prstClr val="black"/>
                </a:solidFill>
                <a:latin typeface="メイリオ" panose="020B0604030504040204" pitchFamily="50" charset="-128"/>
                <a:ea typeface="メイリオ" panose="020B0604030504040204" pitchFamily="50" charset="-128"/>
              </a:rPr>
              <a:t>सजिलै सन्तुलन गुमाउन सकिन्छ।</a:t>
            </a:r>
          </a:p>
        </p:txBody>
      </p:sp>
      <p:sp>
        <p:nvSpPr>
          <p:cNvPr id="18" name="テキスト ボックス 17">
            <a:extLst>
              <a:ext uri="{FF2B5EF4-FFF2-40B4-BE49-F238E27FC236}">
                <a16:creationId xmlns:a16="http://schemas.microsoft.com/office/drawing/2014/main" id="{D7CB5647-2A71-4D11-B3E7-3A9D4A002ADE}"/>
              </a:ext>
            </a:extLst>
          </p:cNvPr>
          <p:cNvSpPr txBox="1"/>
          <p:nvPr/>
        </p:nvSpPr>
        <p:spPr>
          <a:xfrm>
            <a:off x="2915816" y="2143075"/>
            <a:ext cx="3753545" cy="369332"/>
          </a:xfrm>
          <a:prstGeom prst="rect">
            <a:avLst/>
          </a:prstGeom>
          <a:noFill/>
        </p:spPr>
        <p:txBody>
          <a:bodyPr wrap="square" lIns="0" tIns="0" rIns="0" bIns="0" rtlCol="0">
            <a:spAutoFit/>
          </a:bodyPr>
          <a:lstStyle/>
          <a:p>
            <a:pPr rtl="0"/>
            <a:r>
              <a:rPr lang="ne-np" sz="1200">
                <a:solidFill>
                  <a:prstClr val="black"/>
                </a:solidFill>
                <a:latin typeface="メイリオ" panose="020B0604030504040204" pitchFamily="50" charset="-128"/>
                <a:ea typeface="メイリオ" panose="020B0604030504040204" pitchFamily="50" charset="-128"/>
              </a:rPr>
              <a:t>राम्रो लचकता नभएमा जुत्ता लतारेर हिँड्ने सम्भावना हुनाले</a:t>
            </a:r>
            <a:endParaRPr lang="en-US" altLang="ja-JP" sz="1200" dirty="0">
              <a:solidFill>
                <a:prstClr val="black"/>
              </a:solidFill>
              <a:latin typeface="メイリオ" panose="020B0604030504040204" pitchFamily="50" charset="-128"/>
              <a:ea typeface="メイリオ" panose="020B0604030504040204" pitchFamily="50" charset="-128"/>
            </a:endParaRPr>
          </a:p>
          <a:p>
            <a:pPr rtl="0"/>
            <a:r>
              <a:rPr lang="ne-np" sz="1200">
                <a:solidFill>
                  <a:prstClr val="black"/>
                </a:solidFill>
                <a:latin typeface="メイリオ" panose="020B0604030504040204" pitchFamily="50" charset="-128"/>
                <a:ea typeface="メイリオ" panose="020B0604030504040204" pitchFamily="50" charset="-128"/>
              </a:rPr>
              <a:t>ठेस लाग्न सक्छ।</a:t>
            </a:r>
          </a:p>
        </p:txBody>
      </p:sp>
      <p:sp>
        <p:nvSpPr>
          <p:cNvPr id="19" name="テキスト ボックス 18">
            <a:extLst>
              <a:ext uri="{FF2B5EF4-FFF2-40B4-BE49-F238E27FC236}">
                <a16:creationId xmlns:a16="http://schemas.microsoft.com/office/drawing/2014/main" id="{59CA2299-6994-4660-BDEF-8EDEB40250AD}"/>
              </a:ext>
            </a:extLst>
          </p:cNvPr>
          <p:cNvSpPr txBox="1"/>
          <p:nvPr/>
        </p:nvSpPr>
        <p:spPr>
          <a:xfrm>
            <a:off x="2915816" y="2819950"/>
            <a:ext cx="3753545" cy="369332"/>
          </a:xfrm>
          <a:prstGeom prst="rect">
            <a:avLst/>
          </a:prstGeom>
          <a:noFill/>
        </p:spPr>
        <p:txBody>
          <a:bodyPr wrap="square" lIns="0" tIns="0" rIns="0" bIns="0" rtlCol="0">
            <a:spAutoFit/>
          </a:bodyPr>
          <a:lstStyle/>
          <a:p>
            <a:pPr rtl="0"/>
            <a:r>
              <a:rPr lang="ne-np" sz="1200">
                <a:solidFill>
                  <a:prstClr val="black"/>
                </a:solidFill>
                <a:latin typeface="メイリオ" panose="020B0604030504040204" pitchFamily="50" charset="-128"/>
                <a:ea typeface="メイリオ" panose="020B0604030504040204" pitchFamily="50" charset="-128"/>
              </a:rPr>
              <a:t>ज्यादै गह्रुँगो भयो भने खुट्टा उचाल्न गाह्रो भई</a:t>
            </a:r>
            <a:endParaRPr lang="en-US" altLang="ja-JP" sz="1200" dirty="0">
              <a:solidFill>
                <a:prstClr val="black"/>
              </a:solidFill>
              <a:latin typeface="メイリオ" panose="020B0604030504040204" pitchFamily="50" charset="-128"/>
              <a:ea typeface="メイリオ" panose="020B0604030504040204" pitchFamily="50" charset="-128"/>
            </a:endParaRPr>
          </a:p>
          <a:p>
            <a:pPr rtl="0"/>
            <a:r>
              <a:rPr lang="ne-np" sz="1200">
                <a:solidFill>
                  <a:prstClr val="black"/>
                </a:solidFill>
                <a:latin typeface="メイリオ" panose="020B0604030504040204" pitchFamily="50" charset="-128"/>
                <a:ea typeface="メイリオ" panose="020B0604030504040204" pitchFamily="50" charset="-128"/>
              </a:rPr>
              <a:t>ठेस लाग्न सक्छ।</a:t>
            </a:r>
          </a:p>
        </p:txBody>
      </p:sp>
      <p:sp>
        <p:nvSpPr>
          <p:cNvPr id="20" name="テキスト ボックス 19">
            <a:extLst>
              <a:ext uri="{FF2B5EF4-FFF2-40B4-BE49-F238E27FC236}">
                <a16:creationId xmlns:a16="http://schemas.microsoft.com/office/drawing/2014/main" id="{758D9CF2-A594-40C4-8639-7FDFD1908166}"/>
              </a:ext>
            </a:extLst>
          </p:cNvPr>
          <p:cNvSpPr txBox="1"/>
          <p:nvPr/>
        </p:nvSpPr>
        <p:spPr>
          <a:xfrm>
            <a:off x="2915816" y="3496825"/>
            <a:ext cx="4320480" cy="369332"/>
          </a:xfrm>
          <a:prstGeom prst="rect">
            <a:avLst/>
          </a:prstGeom>
          <a:noFill/>
        </p:spPr>
        <p:txBody>
          <a:bodyPr wrap="square" lIns="0" tIns="0" rIns="0" bIns="0" rtlCol="0">
            <a:spAutoFit/>
          </a:bodyPr>
          <a:lstStyle/>
          <a:p>
            <a:pPr rtl="0"/>
            <a:r>
              <a:rPr lang="ne-np" sz="1200">
                <a:solidFill>
                  <a:prstClr val="black"/>
                </a:solidFill>
                <a:latin typeface="メイリオ" panose="020B0604030504040204" pitchFamily="50" charset="-128"/>
                <a:ea typeface="メイリオ" panose="020B0604030504040204" pitchFamily="50" charset="-128"/>
              </a:rPr>
              <a:t>औँलाको टुप्पोपट्टि बढी गह्रुँगो भयो भने हिँड्ने बेला</a:t>
            </a:r>
            <a:endParaRPr lang="en-US" altLang="ja-JP" sz="1200" dirty="0">
              <a:solidFill>
                <a:prstClr val="black"/>
              </a:solidFill>
              <a:latin typeface="メイリオ" panose="020B0604030504040204" pitchFamily="50" charset="-128"/>
              <a:ea typeface="メイリオ" panose="020B0604030504040204" pitchFamily="50" charset="-128"/>
            </a:endParaRPr>
          </a:p>
          <a:p>
            <a:pPr rtl="0"/>
            <a:r>
              <a:rPr lang="ne-np" sz="1200">
                <a:solidFill>
                  <a:prstClr val="black"/>
                </a:solidFill>
                <a:latin typeface="メイリオ" panose="020B0604030504040204" pitchFamily="50" charset="-128"/>
                <a:ea typeface="メイリオ" panose="020B0604030504040204" pitchFamily="50" charset="-128"/>
              </a:rPr>
              <a:t>औँलाको टुप्पो झरेर ठेस लाग्न सक्छ।</a:t>
            </a:r>
          </a:p>
        </p:txBody>
      </p:sp>
      <p:sp>
        <p:nvSpPr>
          <p:cNvPr id="21" name="テキスト ボックス 20">
            <a:extLst>
              <a:ext uri="{FF2B5EF4-FFF2-40B4-BE49-F238E27FC236}">
                <a16:creationId xmlns:a16="http://schemas.microsoft.com/office/drawing/2014/main" id="{7E9F063B-1A5E-4039-B09E-1DB2C0F38028}"/>
              </a:ext>
            </a:extLst>
          </p:cNvPr>
          <p:cNvSpPr txBox="1"/>
          <p:nvPr/>
        </p:nvSpPr>
        <p:spPr>
          <a:xfrm>
            <a:off x="2915816" y="4173700"/>
            <a:ext cx="4320480" cy="369332"/>
          </a:xfrm>
          <a:prstGeom prst="rect">
            <a:avLst/>
          </a:prstGeom>
          <a:noFill/>
        </p:spPr>
        <p:txBody>
          <a:bodyPr wrap="square" lIns="0" tIns="0" rIns="0" bIns="0" rtlCol="0">
            <a:spAutoFit/>
          </a:bodyPr>
          <a:lstStyle/>
          <a:p>
            <a:pPr rtl="0"/>
            <a:r>
              <a:rPr lang="ne-np" sz="1200">
                <a:solidFill>
                  <a:prstClr val="black"/>
                </a:solidFill>
                <a:latin typeface="メイリオ" panose="020B0604030504040204" pitchFamily="50" charset="-128"/>
                <a:ea typeface="メイリオ" panose="020B0604030504040204" pitchFamily="50" charset="-128"/>
              </a:rPr>
              <a:t>औँलाको टुप्पोको उचाइ कम भयो भने, भुईँमा थोरै मात्र अग्लो-होचो ठाउँ भए तापनि ठेस लाग्ने सम्भावना बढी हुन्छ।</a:t>
            </a:r>
          </a:p>
        </p:txBody>
      </p:sp>
      <p:sp>
        <p:nvSpPr>
          <p:cNvPr id="22" name="テキスト ボックス 21">
            <a:extLst>
              <a:ext uri="{FF2B5EF4-FFF2-40B4-BE49-F238E27FC236}">
                <a16:creationId xmlns:a16="http://schemas.microsoft.com/office/drawing/2014/main" id="{6E708E6F-A490-4C11-8695-66421E768574}"/>
              </a:ext>
            </a:extLst>
          </p:cNvPr>
          <p:cNvSpPr txBox="1"/>
          <p:nvPr/>
        </p:nvSpPr>
        <p:spPr>
          <a:xfrm>
            <a:off x="2915816" y="4850576"/>
            <a:ext cx="6050989" cy="553998"/>
          </a:xfrm>
          <a:prstGeom prst="rect">
            <a:avLst/>
          </a:prstGeom>
          <a:noFill/>
        </p:spPr>
        <p:txBody>
          <a:bodyPr wrap="square" lIns="0" tIns="0" rIns="0" bIns="0" rtlCol="0">
            <a:spAutoFit/>
          </a:bodyPr>
          <a:lstStyle/>
          <a:p>
            <a:pPr rtl="0"/>
            <a:r>
              <a:rPr lang="ne-np" sz="1200">
                <a:solidFill>
                  <a:prstClr val="black"/>
                </a:solidFill>
                <a:latin typeface="メイリオ" panose="020B0604030504040204" pitchFamily="50" charset="-128"/>
                <a:ea typeface="メイリオ" panose="020B0604030504040204" pitchFamily="50" charset="-128"/>
              </a:rPr>
              <a:t>काम गर्ने ठाउँ र कामको विवरण अनुसारको चिप्लनबाट रोक्ने क्षमता भएको जुत्ता हुनु महत्त्वपूर्ण हुन्छ। उदाहरणको लागि हतपत नचिप्लने भुईँमा हतपत नचिप्लने जुत्ता लगाएमा बेस्कन घर्षण भई ठेस लाग्न सक्छ।</a:t>
            </a:r>
          </a:p>
        </p:txBody>
      </p:sp>
      <p:sp>
        <p:nvSpPr>
          <p:cNvPr id="23" name="テキスト ボックス 22">
            <a:extLst>
              <a:ext uri="{FF2B5EF4-FFF2-40B4-BE49-F238E27FC236}">
                <a16:creationId xmlns:a16="http://schemas.microsoft.com/office/drawing/2014/main" id="{2289F6F8-3A35-407B-9BA2-26AE4AB8F601}"/>
              </a:ext>
            </a:extLst>
          </p:cNvPr>
          <p:cNvSpPr txBox="1"/>
          <p:nvPr/>
        </p:nvSpPr>
        <p:spPr>
          <a:xfrm>
            <a:off x="154281" y="1097561"/>
            <a:ext cx="4175957" cy="215444"/>
          </a:xfrm>
          <a:prstGeom prst="rect">
            <a:avLst/>
          </a:prstGeom>
          <a:noFill/>
        </p:spPr>
        <p:txBody>
          <a:bodyPr wrap="square" lIns="0" tIns="0" rIns="0" bIns="0" rtlCol="0">
            <a:spAutoFit/>
          </a:bodyPr>
          <a:lstStyle/>
          <a:p>
            <a:pPr rtl="0"/>
            <a:r>
              <a:rPr lang="ne-np" sz="1400">
                <a:solidFill>
                  <a:prstClr val="black"/>
                </a:solidFill>
                <a:latin typeface="メイリオ" panose="020B0604030504040204" pitchFamily="50" charset="-128"/>
                <a:ea typeface="メイリオ" panose="020B0604030504040204" pitchFamily="50" charset="-128"/>
              </a:rPr>
              <a:t>＜नलड्नको लागि जुत्ता छान्ने तरिकाको बुँदाहरू＞</a:t>
            </a:r>
          </a:p>
        </p:txBody>
      </p:sp>
      <p:sp>
        <p:nvSpPr>
          <p:cNvPr id="24" name="テキスト ボックス 23">
            <a:extLst>
              <a:ext uri="{FF2B5EF4-FFF2-40B4-BE49-F238E27FC236}">
                <a16:creationId xmlns:a16="http://schemas.microsoft.com/office/drawing/2014/main" id="{8FCE9DA1-C827-470C-9A48-AAB32430F41A}"/>
              </a:ext>
            </a:extLst>
          </p:cNvPr>
          <p:cNvSpPr txBox="1"/>
          <p:nvPr/>
        </p:nvSpPr>
        <p:spPr>
          <a:xfrm>
            <a:off x="107504" y="81027"/>
            <a:ext cx="1671545" cy="338554"/>
          </a:xfrm>
          <a:prstGeom prst="rect">
            <a:avLst/>
          </a:prstGeom>
          <a:noFill/>
        </p:spPr>
        <p:txBody>
          <a:bodyPr wrap="square" rtlCol="0">
            <a:spAutoFit/>
          </a:bodyPr>
          <a:lstStyle/>
          <a:p>
            <a:pPr rtl="0"/>
            <a:r>
              <a:rPr lang="ne-np" sz="1600">
                <a:solidFill>
                  <a:prstClr val="black"/>
                </a:solidFill>
                <a:latin typeface="ＭＳ Ｐゴシック"/>
              </a:rPr>
              <a:t>(सन्दर्भ)</a:t>
            </a:r>
          </a:p>
        </p:txBody>
      </p:sp>
      <p:sp>
        <p:nvSpPr>
          <p:cNvPr id="4" name="スライド番号プレースホルダー 3"/>
          <p:cNvSpPr>
            <a:spLocks noGrp="1"/>
          </p:cNvSpPr>
          <p:nvPr>
            <p:ph type="sldNum" sz="quarter" idx="12"/>
          </p:nvPr>
        </p:nvSpPr>
        <p:spPr>
          <a:xfrm>
            <a:off x="3707904" y="6453336"/>
            <a:ext cx="2133600" cy="365125"/>
          </a:xfrm>
        </p:spPr>
        <p:txBody>
          <a:bodyPr rtlCol="0"/>
          <a:lstStyle/>
          <a:p>
            <a:pPr algn="ctr" rtl="0"/>
            <a:fld id="{94AA4217-AB25-474B-8523-140E3806D2F1}" type="slidenum">
              <a:rPr kumimoji="1" lang="ja-JP" altLang="en-US" sz="1050" smtClean="0"/>
              <a:pPr algn="ctr"/>
              <a:t>20</a:t>
            </a:fld>
            <a:endParaRPr kumimoji="1" lang="ja-JP" altLang="en-US" sz="1050"/>
          </a:p>
        </p:txBody>
      </p:sp>
    </p:spTree>
    <p:extLst>
      <p:ext uri="{BB962C8B-B14F-4D97-AF65-F5344CB8AC3E}">
        <p14:creationId xmlns:p14="http://schemas.microsoft.com/office/powerpoint/2010/main" val="2686717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522287" y="692696"/>
            <a:ext cx="8226177" cy="5744332"/>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marL="1588" rtl="0" fontAlgn="auto">
              <a:spcBef>
                <a:spcPts val="0"/>
              </a:spcBef>
              <a:spcAft>
                <a:spcPts val="0"/>
              </a:spcAft>
              <a:defRPr/>
            </a:pPr>
            <a:endParaRPr lang="en-US" altLang="ja-JP" sz="1400" dirty="0">
              <a:solidFill>
                <a:srgbClr val="0000CC"/>
              </a:solidFill>
              <a:latin typeface="メイリオ" pitchFamily="50" charset="-128"/>
              <a:ea typeface="メイリオ" pitchFamily="50" charset="-128"/>
              <a:cs typeface="メイリオ" pitchFamily="50" charset="-128"/>
            </a:endParaRPr>
          </a:p>
          <a:p>
            <a:pPr marL="1588" rtl="0" fontAlgn="auto">
              <a:lnSpc>
                <a:spcPct val="125000"/>
              </a:lnSpc>
              <a:spcBef>
                <a:spcPts val="0"/>
              </a:spcBef>
              <a:spcAft>
                <a:spcPts val="0"/>
              </a:spcAft>
              <a:defRPr/>
            </a:pPr>
            <a:r>
              <a:rPr lang="ne-np" sz="1400">
                <a:solidFill>
                  <a:srgbClr val="0000CC"/>
                </a:solidFill>
                <a:latin typeface="メイリオ" pitchFamily="50" charset="-128"/>
                <a:ea typeface="メイリオ" pitchFamily="50" charset="-128"/>
                <a:cs typeface="メイリオ" pitchFamily="50" charset="-128"/>
              </a:rPr>
              <a:t>■ कामको पोजिसन र चाल </a:t>
            </a:r>
            <a:r>
              <a:rPr lang="ne-np" sz="1400">
                <a:solidFill>
                  <a:schemeClr val="tx1"/>
                </a:solidFill>
                <a:latin typeface="メイリオ" pitchFamily="50" charset="-128"/>
                <a:ea typeface="メイリオ" pitchFamily="50" charset="-128"/>
                <a:cs typeface="メイリオ" pitchFamily="50" charset="-128"/>
              </a:rPr>
              <a:t>(गह्रुँगो सामानको ह्याण्डलिङ)</a:t>
            </a:r>
          </a:p>
          <a:p>
            <a:pPr marL="182563" rtl="0" fontAlgn="auto">
              <a:lnSpc>
                <a:spcPct val="125000"/>
              </a:lnSpc>
              <a:spcBef>
                <a:spcPts val="0"/>
              </a:spcBef>
              <a:spcAft>
                <a:spcPts val="0"/>
              </a:spcAft>
              <a:defRPr/>
            </a:pPr>
            <a:endParaRPr lang="en-US" altLang="ja-JP" sz="1400" u="sng" dirty="0">
              <a:solidFill>
                <a:schemeClr val="tx1"/>
              </a:solidFill>
              <a:latin typeface="メイリオ" pitchFamily="50" charset="-128"/>
              <a:ea typeface="メイリオ" pitchFamily="50" charset="-128"/>
              <a:cs typeface="メイリオ" pitchFamily="50" charset="-128"/>
            </a:endParaRPr>
          </a:p>
          <a:p>
            <a:pPr marL="182563" rtl="0" fontAlgn="auto">
              <a:lnSpc>
                <a:spcPct val="125000"/>
              </a:lnSpc>
              <a:spcBef>
                <a:spcPts val="0"/>
              </a:spcBef>
              <a:spcAft>
                <a:spcPts val="0"/>
              </a:spcAft>
              <a:defRPr/>
            </a:pPr>
            <a:endParaRPr lang="en-US" altLang="ja-JP" sz="1400" u="sng" dirty="0">
              <a:solidFill>
                <a:schemeClr val="tx1"/>
              </a:solidFill>
              <a:latin typeface="メイリオ" pitchFamily="50" charset="-128"/>
              <a:ea typeface="メイリオ" pitchFamily="50" charset="-128"/>
              <a:cs typeface="メイリオ" pitchFamily="50" charset="-128"/>
            </a:endParaRPr>
          </a:p>
          <a:p>
            <a:pPr marL="182563" rtl="0" fontAlgn="auto">
              <a:lnSpc>
                <a:spcPct val="125000"/>
              </a:lnSpc>
              <a:spcBef>
                <a:spcPts val="0"/>
              </a:spcBef>
              <a:spcAft>
                <a:spcPts val="0"/>
              </a:spcAft>
              <a:defRPr/>
            </a:pPr>
            <a:endParaRPr lang="en-US" altLang="ja-JP" sz="1400" u="sng" dirty="0">
              <a:solidFill>
                <a:schemeClr val="tx1"/>
              </a:solidFill>
              <a:latin typeface="メイリオ" pitchFamily="50" charset="-128"/>
              <a:ea typeface="メイリオ" pitchFamily="50" charset="-128"/>
              <a:cs typeface="メイリオ" pitchFamily="50" charset="-128"/>
            </a:endParaRPr>
          </a:p>
          <a:p>
            <a:pPr marL="182563" rtl="0" fontAlgn="auto">
              <a:lnSpc>
                <a:spcPct val="125000"/>
              </a:lnSpc>
              <a:spcBef>
                <a:spcPts val="0"/>
              </a:spcBef>
              <a:spcAft>
                <a:spcPts val="0"/>
              </a:spcAft>
              <a:defRPr/>
            </a:pPr>
            <a:endParaRPr lang="en-US" altLang="ja-JP" sz="1400" u="sng" dirty="0">
              <a:solidFill>
                <a:schemeClr val="tx1"/>
              </a:solidFill>
              <a:latin typeface="メイリオ" pitchFamily="50" charset="-128"/>
              <a:ea typeface="メイリオ" pitchFamily="50" charset="-128"/>
              <a:cs typeface="メイリオ" pitchFamily="50" charset="-128"/>
            </a:endParaRPr>
          </a:p>
          <a:p>
            <a:pPr marL="182563" rtl="0" fontAlgn="auto">
              <a:lnSpc>
                <a:spcPct val="125000"/>
              </a:lnSpc>
              <a:spcBef>
                <a:spcPts val="0"/>
              </a:spcBef>
              <a:spcAft>
                <a:spcPts val="0"/>
              </a:spcAft>
              <a:defRPr/>
            </a:pPr>
            <a:endParaRPr lang="en-US" altLang="ja-JP" sz="1400" u="sng" dirty="0">
              <a:solidFill>
                <a:schemeClr val="tx1"/>
              </a:solidFill>
              <a:latin typeface="メイリオ" pitchFamily="50" charset="-128"/>
              <a:ea typeface="メイリオ" pitchFamily="50" charset="-128"/>
              <a:cs typeface="メイリオ" pitchFamily="50" charset="-128"/>
            </a:endParaRPr>
          </a:p>
          <a:p>
            <a:pPr marL="182563" rtl="0" fontAlgn="auto">
              <a:lnSpc>
                <a:spcPct val="125000"/>
              </a:lnSpc>
              <a:spcBef>
                <a:spcPts val="0"/>
              </a:spcBef>
              <a:spcAft>
                <a:spcPts val="0"/>
              </a:spcAft>
              <a:defRPr/>
            </a:pPr>
            <a:endParaRPr lang="en-US" altLang="ja-JP" sz="1400" u="sng" dirty="0">
              <a:solidFill>
                <a:schemeClr val="tx1"/>
              </a:solidFill>
              <a:latin typeface="メイリオ" pitchFamily="50" charset="-128"/>
              <a:ea typeface="メイリオ" pitchFamily="50" charset="-128"/>
              <a:cs typeface="メイリオ" pitchFamily="50" charset="-128"/>
            </a:endParaRPr>
          </a:p>
          <a:p>
            <a:pPr marL="182563" rtl="0" fontAlgn="auto">
              <a:lnSpc>
                <a:spcPct val="125000"/>
              </a:lnSpc>
              <a:spcBef>
                <a:spcPts val="0"/>
              </a:spcBef>
              <a:spcAft>
                <a:spcPts val="0"/>
              </a:spcAft>
              <a:defRPr/>
            </a:pPr>
            <a:endParaRPr lang="en-US" altLang="ja-JP" sz="1400" u="sng" dirty="0">
              <a:solidFill>
                <a:schemeClr val="tx1"/>
              </a:solidFill>
              <a:latin typeface="メイリオ" pitchFamily="50" charset="-128"/>
              <a:ea typeface="メイリオ" pitchFamily="50" charset="-128"/>
              <a:cs typeface="メイリオ" pitchFamily="50" charset="-128"/>
            </a:endParaRPr>
          </a:p>
          <a:p>
            <a:pPr marL="182563" rtl="0" fontAlgn="auto">
              <a:lnSpc>
                <a:spcPct val="125000"/>
              </a:lnSpc>
              <a:spcBef>
                <a:spcPts val="0"/>
              </a:spcBef>
              <a:spcAft>
                <a:spcPts val="0"/>
              </a:spcAft>
              <a:defRPr/>
            </a:pPr>
            <a:endParaRPr lang="en-US" altLang="ja-JP" sz="1400" u="sng" dirty="0">
              <a:solidFill>
                <a:schemeClr val="tx1"/>
              </a:solidFill>
              <a:latin typeface="メイリオ" pitchFamily="50" charset="-128"/>
              <a:ea typeface="メイリオ" pitchFamily="50" charset="-128"/>
              <a:cs typeface="メイリオ" pitchFamily="50" charset="-128"/>
            </a:endParaRPr>
          </a:p>
          <a:p>
            <a:pPr marL="182563" rtl="0" fontAlgn="auto">
              <a:lnSpc>
                <a:spcPct val="125000"/>
              </a:lnSpc>
              <a:spcBef>
                <a:spcPts val="0"/>
              </a:spcBef>
              <a:spcAft>
                <a:spcPts val="0"/>
              </a:spcAft>
              <a:defRPr/>
            </a:pPr>
            <a:endParaRPr lang="en-US" altLang="ja-JP" sz="1400" u="sng" dirty="0">
              <a:solidFill>
                <a:schemeClr val="tx1"/>
              </a:solidFill>
              <a:latin typeface="メイリオ" pitchFamily="50" charset="-128"/>
              <a:ea typeface="メイリオ" pitchFamily="50" charset="-128"/>
              <a:cs typeface="メイリオ" pitchFamily="50" charset="-128"/>
            </a:endParaRPr>
          </a:p>
          <a:p>
            <a:pPr marL="1588" rtl="0" fontAlgn="auto">
              <a:lnSpc>
                <a:spcPct val="125000"/>
              </a:lnSpc>
              <a:spcBef>
                <a:spcPts val="600"/>
              </a:spcBef>
              <a:spcAft>
                <a:spcPts val="0"/>
              </a:spcAft>
              <a:defRPr/>
            </a:pPr>
            <a:endParaRPr lang="en-US" altLang="ja-JP" sz="1400" dirty="0">
              <a:solidFill>
                <a:srgbClr val="0000CC"/>
              </a:solidFill>
              <a:latin typeface="メイリオ" pitchFamily="50" charset="-128"/>
              <a:ea typeface="メイリオ" pitchFamily="50" charset="-128"/>
              <a:cs typeface="メイリオ" pitchFamily="50" charset="-128"/>
            </a:endParaRPr>
          </a:p>
          <a:p>
            <a:pPr rtl="0" fontAlgn="auto">
              <a:spcBef>
                <a:spcPts val="0"/>
              </a:spcBef>
              <a:spcAft>
                <a:spcPts val="0"/>
              </a:spcAft>
              <a:defRPr/>
            </a:pPr>
            <a:endParaRPr lang="en-US" altLang="ja-JP" sz="1400" dirty="0">
              <a:solidFill>
                <a:schemeClr val="accent1">
                  <a:lumMod val="50000"/>
                </a:schemeClr>
              </a:solidFill>
              <a:latin typeface="メイリオ" pitchFamily="50" charset="-128"/>
              <a:ea typeface="メイリオ" pitchFamily="50" charset="-128"/>
              <a:cs typeface="メイリオ" pitchFamily="50" charset="-128"/>
            </a:endParaRPr>
          </a:p>
        </p:txBody>
      </p:sp>
      <p:sp>
        <p:nvSpPr>
          <p:cNvPr id="5" name="テキスト ボックス 8"/>
          <p:cNvSpPr txBox="1">
            <a:spLocks noChangeArrowheads="1"/>
          </p:cNvSpPr>
          <p:nvPr/>
        </p:nvSpPr>
        <p:spPr bwMode="auto">
          <a:xfrm>
            <a:off x="620837" y="1412776"/>
            <a:ext cx="4527227" cy="4305025"/>
          </a:xfrm>
          <a:prstGeom prst="rect">
            <a:avLst/>
          </a:prstGeom>
          <a:noFill/>
          <a:ln w="9525">
            <a:noFill/>
            <a:miter lim="800000"/>
            <a:headEnd/>
            <a:tailEnd/>
          </a:ln>
        </p:spPr>
        <p:txBody>
          <a:bodyPr wrap="square" rtlCol="0">
            <a:spAutoFit/>
          </a:bodyPr>
          <a:lstStyle/>
          <a:p>
            <a:pPr marL="361950" indent="-179388" algn="just" rtl="0">
              <a:lnSpc>
                <a:spcPct val="150000"/>
              </a:lnSpc>
              <a:spcBef>
                <a:spcPts val="600"/>
              </a:spcBef>
            </a:pPr>
            <a:r>
              <a:rPr lang="ne-np" sz="1400">
                <a:latin typeface="メイリオ" pitchFamily="50" charset="-128"/>
                <a:ea typeface="メイリオ" pitchFamily="50" charset="-128"/>
                <a:cs typeface="メイリオ" pitchFamily="50" charset="-128"/>
              </a:rPr>
              <a:t>　सकेसम्म गह्रुँगो वस्तु नजिक शरीरलाई लिएर गई सन्तुलन केन्द्र होचो हुने पोजिसनमा।</a:t>
            </a:r>
            <a:endParaRPr lang="en-US" altLang="ja-JP" sz="1400" dirty="0">
              <a:latin typeface="メイリオ" pitchFamily="50" charset="-128"/>
              <a:ea typeface="メイリオ" pitchFamily="50" charset="-128"/>
              <a:cs typeface="メイリオ" pitchFamily="50" charset="-128"/>
            </a:endParaRPr>
          </a:p>
          <a:p>
            <a:pPr marL="361950" indent="-179388" algn="just" rtl="0">
              <a:lnSpc>
                <a:spcPct val="150000"/>
              </a:lnSpc>
              <a:spcBef>
                <a:spcPts val="600"/>
              </a:spcBef>
            </a:pPr>
            <a:r>
              <a:rPr lang="ne-np" sz="1600">
                <a:solidFill>
                  <a:srgbClr val="C00000"/>
                </a:solidFill>
                <a:latin typeface="メイリオ" pitchFamily="50" charset="-128"/>
                <a:ea typeface="メイリオ" pitchFamily="50" charset="-128"/>
                <a:cs typeface="メイリオ" pitchFamily="50" charset="-128"/>
              </a:rPr>
              <a:t>[गह्रुँगो वस्तु उचाल्ने खण्डमा]</a:t>
            </a:r>
          </a:p>
          <a:p>
            <a:pPr marL="361950" indent="-179388" algn="just" rtl="0">
              <a:lnSpc>
                <a:spcPct val="150000"/>
              </a:lnSpc>
              <a:spcBef>
                <a:spcPts val="300"/>
              </a:spcBef>
            </a:pPr>
            <a:r>
              <a:rPr lang="ne-np" sz="1400">
                <a:latin typeface="メイリオ" pitchFamily="50" charset="-128"/>
                <a:ea typeface="メイリオ" pitchFamily="50" charset="-128"/>
                <a:cs typeface="メイリオ" pitchFamily="50" charset="-128"/>
              </a:rPr>
              <a:t>① </a:t>
            </a:r>
            <a:r>
              <a:rPr lang="ne-np" sz="1400" spc="-20">
                <a:latin typeface="メイリオ" pitchFamily="50" charset="-128"/>
                <a:ea typeface="メイリオ" pitchFamily="50" charset="-128"/>
                <a:cs typeface="メイリオ" pitchFamily="50" charset="-128"/>
              </a:rPr>
              <a:t>एउटा खुट्टा अलि अगाडि सारी, घुँडा खुम्चाएर, कम्मरलाई पर्याप्त तल झारी गह्रुँगो वस्तु बोक्ने।</a:t>
            </a:r>
            <a:endParaRPr lang="en-US" altLang="ja-JP" sz="1400" spc="-20" dirty="0">
              <a:latin typeface="メイリオ" pitchFamily="50" charset="-128"/>
              <a:ea typeface="メイリオ" pitchFamily="50" charset="-128"/>
              <a:cs typeface="メイリオ" pitchFamily="50" charset="-128"/>
            </a:endParaRPr>
          </a:p>
          <a:p>
            <a:pPr marL="361950" indent="-179388" algn="just" rtl="0">
              <a:lnSpc>
                <a:spcPct val="150000"/>
              </a:lnSpc>
              <a:spcBef>
                <a:spcPts val="300"/>
              </a:spcBef>
            </a:pPr>
            <a:r>
              <a:rPr lang="ne-np" sz="1400" spc="-20">
                <a:latin typeface="メイリオ" pitchFamily="50" charset="-128"/>
                <a:ea typeface="メイリオ" pitchFamily="50" charset="-128"/>
                <a:cs typeface="メイリオ" pitchFamily="50" charset="-128"/>
              </a:rPr>
              <a:t>② घुँडा तन्काएर उभिने।</a:t>
            </a:r>
            <a:endParaRPr lang="en-US" altLang="ja-JP" sz="1400" spc="-20" dirty="0">
              <a:latin typeface="メイリオ" pitchFamily="50" charset="-128"/>
              <a:ea typeface="メイリオ" pitchFamily="50" charset="-128"/>
              <a:cs typeface="メイリオ" pitchFamily="50" charset="-128"/>
            </a:endParaRPr>
          </a:p>
          <a:p>
            <a:pPr marL="361950" indent="-179388" algn="just" rtl="0">
              <a:lnSpc>
                <a:spcPct val="150000"/>
              </a:lnSpc>
              <a:spcBef>
                <a:spcPts val="300"/>
              </a:spcBef>
            </a:pPr>
            <a:r>
              <a:rPr lang="ne-np" sz="1400" spc="-20">
                <a:latin typeface="メイリオ" pitchFamily="50" charset="-128"/>
                <a:ea typeface="メイリオ" pitchFamily="50" charset="-128"/>
                <a:cs typeface="メイリオ" pitchFamily="50" charset="-128"/>
              </a:rPr>
              <a:t>③ </a:t>
            </a:r>
            <a:r>
              <a:rPr lang="ne-np" sz="1400">
                <a:latin typeface="メイリオ" pitchFamily="50" charset="-128"/>
                <a:ea typeface="メイリオ" pitchFamily="50" charset="-128"/>
                <a:cs typeface="メイリオ" pitchFamily="50" charset="-128"/>
              </a:rPr>
              <a:t>गह्रुँगो वस्तु उचाल्ने बेला, लामो सास तानी, पेटमा बल लगाएर उचाल्ने।</a:t>
            </a:r>
            <a:endParaRPr lang="en-US" altLang="ja-JP" sz="1400" dirty="0">
              <a:latin typeface="メイリオ" pitchFamily="50" charset="-128"/>
              <a:ea typeface="メイリオ" pitchFamily="50" charset="-128"/>
              <a:cs typeface="メイリオ" pitchFamily="50" charset="-128"/>
            </a:endParaRPr>
          </a:p>
          <a:p>
            <a:pPr marL="361950" indent="-179388" algn="just" rtl="0">
              <a:lnSpc>
                <a:spcPct val="150000"/>
              </a:lnSpc>
              <a:spcBef>
                <a:spcPts val="0"/>
              </a:spcBef>
            </a:pPr>
            <a:endParaRPr lang="en-US" altLang="ja-JP" sz="1400" dirty="0">
              <a:solidFill>
                <a:srgbClr val="C00000"/>
              </a:solidFill>
              <a:latin typeface="メイリオ" pitchFamily="50" charset="-128"/>
              <a:ea typeface="メイリオ" pitchFamily="50" charset="-128"/>
              <a:cs typeface="メイリオ" pitchFamily="50" charset="-128"/>
            </a:endParaRPr>
          </a:p>
          <a:p>
            <a:pPr marL="361950" indent="-179388" algn="just" rtl="0">
              <a:lnSpc>
                <a:spcPct val="150000"/>
              </a:lnSpc>
              <a:spcBef>
                <a:spcPts val="600"/>
              </a:spcBef>
            </a:pPr>
            <a:r>
              <a:rPr lang="ne-np" sz="1600">
                <a:solidFill>
                  <a:srgbClr val="C00000"/>
                </a:solidFill>
                <a:latin typeface="メイリオ" pitchFamily="50" charset="-128"/>
                <a:ea typeface="メイリオ" pitchFamily="50" charset="-128"/>
                <a:cs typeface="メイリオ" pitchFamily="50" charset="-128"/>
              </a:rPr>
              <a:t>[गह्रुँगो वस्तु बोकेर अर्को ठाउँमा जाने]</a:t>
            </a:r>
          </a:p>
          <a:p>
            <a:pPr marL="361950" indent="-179388" algn="just" rtl="0">
              <a:lnSpc>
                <a:spcPct val="150000"/>
              </a:lnSpc>
              <a:spcBef>
                <a:spcPts val="0"/>
              </a:spcBef>
            </a:pPr>
            <a:r>
              <a:rPr lang="ne-np" sz="1400">
                <a:latin typeface="メイリオ" pitchFamily="50" charset="-128"/>
                <a:ea typeface="メイリオ" pitchFamily="50" charset="-128"/>
                <a:cs typeface="メイリオ" pitchFamily="50" charset="-128"/>
              </a:rPr>
              <a:t>　 जाने ठाउँसम्मको छोटो दूरी पत्ता लगाई, मानव शक्तिले बोकेर जाँदा भर्‍याङबाट नजाने।</a:t>
            </a:r>
            <a:endParaRPr lang="en-US" altLang="ja-JP" sz="1400" dirty="0">
              <a:latin typeface="メイリオ" pitchFamily="50" charset="-128"/>
              <a:ea typeface="メイリオ" pitchFamily="50" charset="-128"/>
              <a:cs typeface="メイリオ" pitchFamily="50" charset="-128"/>
            </a:endParaRPr>
          </a:p>
        </p:txBody>
      </p:sp>
      <p:grpSp>
        <p:nvGrpSpPr>
          <p:cNvPr id="6" name="グループ化 11"/>
          <p:cNvGrpSpPr>
            <a:grpSpLocks noChangeAspect="1"/>
          </p:cNvGrpSpPr>
          <p:nvPr/>
        </p:nvGrpSpPr>
        <p:grpSpPr bwMode="auto">
          <a:xfrm>
            <a:off x="5343425" y="1700808"/>
            <a:ext cx="3333031" cy="3794542"/>
            <a:chOff x="6084168" y="1366770"/>
            <a:chExt cx="2639380" cy="3005162"/>
          </a:xfrm>
        </p:grpSpPr>
        <p:pic>
          <p:nvPicPr>
            <p:cNvPr id="7" name="Picture 3" descr="C:\Users\User07.PC007\OneDrive\01厚労省委託C\未熟練\参考資料\重量物姿勢(OK)Acolor.gif"/>
            <p:cNvPicPr>
              <a:picLocks noChangeAspect="1" noChangeArrowheads="1"/>
            </p:cNvPicPr>
            <p:nvPr/>
          </p:nvPicPr>
          <p:blipFill>
            <a:blip r:embed="rId2" cstate="print"/>
            <a:srcRect/>
            <a:stretch>
              <a:fillRect/>
            </a:stretch>
          </p:blipFill>
          <p:spPr bwMode="auto">
            <a:xfrm>
              <a:off x="6084168" y="1775096"/>
              <a:ext cx="724008" cy="936951"/>
            </a:xfrm>
            <a:prstGeom prst="rect">
              <a:avLst/>
            </a:prstGeom>
            <a:noFill/>
            <a:ln w="9525">
              <a:noFill/>
              <a:miter lim="800000"/>
              <a:headEnd/>
              <a:tailEnd/>
            </a:ln>
          </p:spPr>
        </p:pic>
        <p:pic>
          <p:nvPicPr>
            <p:cNvPr id="8" name="Picture 4" descr="C:\Users\User07.PC007\OneDrive\01厚労省委託C\未熟練\参考資料\重量物姿勢(OK)Bcolor.gif"/>
            <p:cNvPicPr>
              <a:picLocks noChangeAspect="1" noChangeArrowheads="1"/>
            </p:cNvPicPr>
            <p:nvPr/>
          </p:nvPicPr>
          <p:blipFill>
            <a:blip r:embed="rId3" cstate="print"/>
            <a:srcRect/>
            <a:stretch>
              <a:fillRect/>
            </a:stretch>
          </p:blipFill>
          <p:spPr bwMode="auto">
            <a:xfrm>
              <a:off x="6948264" y="1775096"/>
              <a:ext cx="782735" cy="926106"/>
            </a:xfrm>
            <a:prstGeom prst="rect">
              <a:avLst/>
            </a:prstGeom>
            <a:noFill/>
            <a:ln w="9525">
              <a:noFill/>
              <a:miter lim="800000"/>
              <a:headEnd/>
              <a:tailEnd/>
            </a:ln>
          </p:spPr>
        </p:pic>
        <p:pic>
          <p:nvPicPr>
            <p:cNvPr id="9" name="Picture 5" descr="C:\Users\User07.PC007\OneDrive\01厚労省委託C\未熟練\参考資料\重量物姿勢(NG)color.gif"/>
            <p:cNvPicPr>
              <a:picLocks noChangeAspect="1" noChangeArrowheads="1"/>
            </p:cNvPicPr>
            <p:nvPr/>
          </p:nvPicPr>
          <p:blipFill>
            <a:blip r:embed="rId4" cstate="print"/>
            <a:srcRect/>
            <a:stretch>
              <a:fillRect/>
            </a:stretch>
          </p:blipFill>
          <p:spPr bwMode="auto">
            <a:xfrm>
              <a:off x="6468022" y="3321179"/>
              <a:ext cx="937783" cy="937784"/>
            </a:xfrm>
            <a:prstGeom prst="rect">
              <a:avLst/>
            </a:prstGeom>
            <a:noFill/>
            <a:ln w="9525">
              <a:noFill/>
              <a:miter lim="800000"/>
              <a:headEnd/>
              <a:tailEnd/>
            </a:ln>
          </p:spPr>
        </p:pic>
        <p:sp>
          <p:nvSpPr>
            <p:cNvPr id="10" name="右矢印 9"/>
            <p:cNvSpPr/>
            <p:nvPr/>
          </p:nvSpPr>
          <p:spPr>
            <a:xfrm>
              <a:off x="6805236" y="2477966"/>
              <a:ext cx="154191" cy="21543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p>
          </p:txBody>
        </p:sp>
        <p:sp>
          <p:nvSpPr>
            <p:cNvPr id="11" name="テキスト ボックス 17"/>
            <p:cNvSpPr txBox="1">
              <a:spLocks noChangeArrowheads="1"/>
            </p:cNvSpPr>
            <p:nvPr/>
          </p:nvSpPr>
          <p:spPr bwMode="auto">
            <a:xfrm>
              <a:off x="6523201" y="2701201"/>
              <a:ext cx="1368262" cy="243750"/>
            </a:xfrm>
            <a:prstGeom prst="rect">
              <a:avLst/>
            </a:prstGeom>
            <a:noFill/>
            <a:ln w="9525">
              <a:noFill/>
              <a:miter lim="800000"/>
              <a:headEnd/>
              <a:tailEnd/>
            </a:ln>
          </p:spPr>
          <p:txBody>
            <a:bodyPr rtlCol="0">
              <a:spAutoFit/>
            </a:bodyPr>
            <a:lstStyle/>
            <a:p>
              <a:pPr rtl="0"/>
              <a:r>
                <a:rPr lang="ne-np" sz="1400">
                  <a:latin typeface="メイリオ" pitchFamily="50" charset="-128"/>
                  <a:ea typeface="メイリオ" pitchFamily="50" charset="-128"/>
                  <a:cs typeface="メイリオ" pitchFamily="50" charset="-128"/>
                </a:rPr>
                <a:t>सही पोजिसन </a:t>
              </a:r>
            </a:p>
          </p:txBody>
        </p:sp>
        <p:sp>
          <p:nvSpPr>
            <p:cNvPr id="12" name="テキスト ボックス 18"/>
            <p:cNvSpPr txBox="1">
              <a:spLocks noChangeArrowheads="1"/>
            </p:cNvSpPr>
            <p:nvPr/>
          </p:nvSpPr>
          <p:spPr bwMode="auto">
            <a:xfrm>
              <a:off x="6866883" y="4128182"/>
              <a:ext cx="1856665" cy="243750"/>
            </a:xfrm>
            <a:prstGeom prst="rect">
              <a:avLst/>
            </a:prstGeom>
            <a:noFill/>
            <a:ln w="9525">
              <a:noFill/>
              <a:miter lim="800000"/>
              <a:headEnd/>
              <a:tailEnd/>
            </a:ln>
          </p:spPr>
          <p:txBody>
            <a:bodyPr rtlCol="0">
              <a:spAutoFit/>
            </a:bodyPr>
            <a:lstStyle/>
            <a:p>
              <a:pPr rtl="0"/>
              <a:r>
                <a:rPr lang="ne-np" sz="1400">
                  <a:latin typeface="メイリオ" pitchFamily="50" charset="-128"/>
                  <a:ea typeface="メイリオ" pitchFamily="50" charset="-128"/>
                  <a:cs typeface="メイリオ" pitchFamily="50" charset="-128"/>
                </a:rPr>
                <a:t>गलत पोजिसन </a:t>
              </a:r>
            </a:p>
          </p:txBody>
        </p:sp>
        <p:pic>
          <p:nvPicPr>
            <p:cNvPr id="13" name="Picture 2" descr="C:\Users\User07.PC007\OneDrive\01厚労省委託C\未熟練\参考資料\pics\重量物取扱いS02A.gif"/>
            <p:cNvPicPr>
              <a:picLocks noChangeAspect="1" noChangeArrowheads="1"/>
            </p:cNvPicPr>
            <p:nvPr/>
          </p:nvPicPr>
          <p:blipFill>
            <a:blip r:embed="rId5" cstate="print"/>
            <a:srcRect/>
            <a:stretch>
              <a:fillRect/>
            </a:stretch>
          </p:blipFill>
          <p:spPr bwMode="auto">
            <a:xfrm flipH="1">
              <a:off x="7929210" y="1366770"/>
              <a:ext cx="656250" cy="1494054"/>
            </a:xfrm>
            <a:prstGeom prst="rect">
              <a:avLst/>
            </a:prstGeom>
            <a:noFill/>
            <a:ln w="9525">
              <a:noFill/>
              <a:miter lim="800000"/>
              <a:headEnd/>
              <a:tailEnd/>
            </a:ln>
          </p:spPr>
        </p:pic>
        <p:sp>
          <p:nvSpPr>
            <p:cNvPr id="14" name="右矢印 13"/>
            <p:cNvSpPr/>
            <p:nvPr/>
          </p:nvSpPr>
          <p:spPr>
            <a:xfrm>
              <a:off x="7739449" y="2493841"/>
              <a:ext cx="156457" cy="21543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p>
          </p:txBody>
        </p:sp>
      </p:grpSp>
      <p:sp>
        <p:nvSpPr>
          <p:cNvPr id="15" name="正方形/長方形 14"/>
          <p:cNvSpPr/>
          <p:nvPr/>
        </p:nvSpPr>
        <p:spPr>
          <a:xfrm>
            <a:off x="476671" y="354142"/>
            <a:ext cx="6111553" cy="338554"/>
          </a:xfrm>
          <a:prstGeom prst="rect">
            <a:avLst/>
          </a:prstGeom>
        </p:spPr>
        <p:txBody>
          <a:bodyPr wrap="square" rtlCol="0">
            <a:spAutoFit/>
          </a:bodyPr>
          <a:lstStyle/>
          <a:p>
            <a:pPr rtl="0" fontAlgn="auto">
              <a:spcBef>
                <a:spcPts val="0"/>
              </a:spcBef>
              <a:spcAft>
                <a:spcPts val="0"/>
              </a:spcAft>
              <a:defRPr/>
            </a:pPr>
            <a:r>
              <a:rPr lang="ne-np" sz="1600" b="1" dirty="0">
                <a:solidFill>
                  <a:srgbClr val="C00000"/>
                </a:solidFill>
                <a:latin typeface="メイリオ" pitchFamily="50" charset="-128"/>
                <a:ea typeface="メイリオ" pitchFamily="50" charset="-128"/>
                <a:cs typeface="メイリオ" pitchFamily="50" charset="-128"/>
              </a:rPr>
              <a:t>(4)"तल्लो कम्मर दुख्ने रोग आदि" दुर्घटना रोकथामका मुख्य बुँदाहरू</a:t>
            </a:r>
          </a:p>
        </p:txBody>
      </p:sp>
      <p:sp>
        <p:nvSpPr>
          <p:cNvPr id="2" name="スライド番号プレースホルダー 1"/>
          <p:cNvSpPr>
            <a:spLocks noGrp="1"/>
          </p:cNvSpPr>
          <p:nvPr>
            <p:ph type="sldNum" sz="quarter" idx="12"/>
          </p:nvPr>
        </p:nvSpPr>
        <p:spPr>
          <a:xfrm>
            <a:off x="3635896" y="6453336"/>
            <a:ext cx="2133600" cy="365125"/>
          </a:xfrm>
        </p:spPr>
        <p:txBody>
          <a:bodyPr rtlCol="0"/>
          <a:lstStyle/>
          <a:p>
            <a:pPr algn="ctr" rtl="0"/>
            <a:fld id="{94AA4217-AB25-474B-8523-140E3806D2F1}" type="slidenum">
              <a:rPr kumimoji="1" lang="ja-JP" altLang="en-US" sz="1100" smtClean="0"/>
              <a:pPr algn="ctr"/>
              <a:t>21</a:t>
            </a:fld>
            <a:endParaRPr kumimoji="1" lang="ja-JP" altLang="en-US" sz="1100" dirty="0"/>
          </a:p>
        </p:txBody>
      </p:sp>
    </p:spTree>
    <p:extLst>
      <p:ext uri="{BB962C8B-B14F-4D97-AF65-F5344CB8AC3E}">
        <p14:creationId xmlns:p14="http://schemas.microsoft.com/office/powerpoint/2010/main" val="919013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596652" y="3933056"/>
            <a:ext cx="6855668" cy="2448272"/>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fontAlgn="auto">
              <a:lnSpc>
                <a:spcPct val="125000"/>
              </a:lnSpc>
              <a:spcBef>
                <a:spcPts val="0"/>
              </a:spcBef>
              <a:spcAft>
                <a:spcPts val="0"/>
              </a:spcAft>
              <a:defRPr/>
            </a:pPr>
            <a:r>
              <a:rPr lang="ne-np" sz="1400">
                <a:solidFill>
                  <a:schemeClr val="tx1"/>
                </a:solidFill>
                <a:latin typeface="メイリオ" pitchFamily="50" charset="-128"/>
                <a:ea typeface="メイリオ" pitchFamily="50" charset="-128"/>
                <a:cs typeface="メイリオ" pitchFamily="50" charset="-128"/>
              </a:rPr>
              <a:t>① सास नरोकीकन, बिस्तारै सास फाल्दै तन्काउँदै जाने।</a:t>
            </a:r>
          </a:p>
          <a:p>
            <a:pPr marL="266700" indent="-266700" algn="just" rtl="0" fontAlgn="auto">
              <a:lnSpc>
                <a:spcPct val="125000"/>
              </a:lnSpc>
              <a:spcBef>
                <a:spcPts val="0"/>
              </a:spcBef>
              <a:spcAft>
                <a:spcPts val="0"/>
              </a:spcAft>
              <a:defRPr/>
            </a:pPr>
            <a:r>
              <a:rPr lang="ne-np" sz="1400">
                <a:solidFill>
                  <a:schemeClr val="tx1"/>
                </a:solidFill>
                <a:latin typeface="メイリオ" pitchFamily="50" charset="-128"/>
                <a:ea typeface="メイリオ" pitchFamily="50" charset="-128"/>
                <a:cs typeface="メイリオ" pitchFamily="50" charset="-128"/>
              </a:rPr>
              <a:t>② प्रतिक्रिया र फर्कने बल प्रयोग नगर्ने।</a:t>
            </a:r>
          </a:p>
          <a:p>
            <a:pPr marL="266700" indent="-266700" algn="just" rtl="0" fontAlgn="auto">
              <a:lnSpc>
                <a:spcPct val="125000"/>
              </a:lnSpc>
              <a:spcBef>
                <a:spcPts val="0"/>
              </a:spcBef>
              <a:spcAft>
                <a:spcPts val="0"/>
              </a:spcAft>
              <a:defRPr/>
            </a:pPr>
            <a:r>
              <a:rPr lang="ne-np" sz="1400">
                <a:solidFill>
                  <a:schemeClr val="tx1"/>
                </a:solidFill>
                <a:latin typeface="メイリオ" pitchFamily="50" charset="-128"/>
                <a:ea typeface="メイリオ" pitchFamily="50" charset="-128"/>
                <a:cs typeface="メイリオ" pitchFamily="50" charset="-128"/>
              </a:rPr>
              <a:t>③ तन्काउने मांसपेशीमा ध्यान दिने।</a:t>
            </a:r>
          </a:p>
          <a:p>
            <a:pPr marL="266700" indent="-266700" algn="just" rtl="0" fontAlgn="auto">
              <a:lnSpc>
                <a:spcPct val="125000"/>
              </a:lnSpc>
              <a:spcBef>
                <a:spcPts val="0"/>
              </a:spcBef>
              <a:spcAft>
                <a:spcPts val="0"/>
              </a:spcAft>
              <a:defRPr/>
            </a:pPr>
            <a:r>
              <a:rPr lang="ne-np" sz="1400">
                <a:solidFill>
                  <a:schemeClr val="tx1"/>
                </a:solidFill>
                <a:latin typeface="メイリオ" pitchFamily="50" charset="-128"/>
                <a:ea typeface="メイリオ" pitchFamily="50" charset="-128"/>
                <a:cs typeface="メイリオ" pitchFamily="50" charset="-128"/>
              </a:rPr>
              <a:t>④ तन्केको महसुस हुने तर नदुख्ने स्तरसम्म तन्काउने।</a:t>
            </a:r>
          </a:p>
          <a:p>
            <a:pPr marL="266700" indent="-266700" algn="just" rtl="0" fontAlgn="auto">
              <a:lnSpc>
                <a:spcPct val="125000"/>
              </a:lnSpc>
              <a:spcBef>
                <a:spcPts val="0"/>
              </a:spcBef>
              <a:spcAft>
                <a:spcPts val="0"/>
              </a:spcAft>
              <a:defRPr/>
            </a:pPr>
            <a:r>
              <a:rPr lang="ne-np" sz="1400">
                <a:solidFill>
                  <a:schemeClr val="tx1"/>
                </a:solidFill>
                <a:latin typeface="メイリオ" pitchFamily="50" charset="-128"/>
                <a:ea typeface="メイリオ" pitchFamily="50" charset="-128"/>
                <a:cs typeface="メイリオ" pitchFamily="50" charset="-128"/>
              </a:rPr>
              <a:t>⑤ 20 सेकेन्डदेखि 30 सेकेन्ड तन्काइरहने।</a:t>
            </a:r>
          </a:p>
          <a:p>
            <a:pPr marL="266700" indent="-266700" algn="just" rtl="0" fontAlgn="auto">
              <a:lnSpc>
                <a:spcPct val="125000"/>
              </a:lnSpc>
              <a:spcBef>
                <a:spcPts val="0"/>
              </a:spcBef>
              <a:spcAft>
                <a:spcPts val="0"/>
              </a:spcAft>
              <a:defRPr/>
            </a:pPr>
            <a:r>
              <a:rPr lang="ne-np" sz="1400">
                <a:solidFill>
                  <a:schemeClr val="tx1"/>
                </a:solidFill>
                <a:latin typeface="メイリオ" pitchFamily="50" charset="-128"/>
                <a:ea typeface="メイリオ" pitchFamily="50" charset="-128"/>
                <a:cs typeface="メイリオ" pitchFamily="50" charset="-128"/>
              </a:rPr>
              <a:t>⑥ मांसपेशी फर्काउने बेला बिस्तारै, अलिअलि गर्दै फर्काउने कुरामा ध्यान दिने।</a:t>
            </a:r>
          </a:p>
          <a:p>
            <a:pPr marL="266700" indent="-266700" algn="just" rtl="0" fontAlgn="auto">
              <a:lnSpc>
                <a:spcPct val="125000"/>
              </a:lnSpc>
              <a:spcBef>
                <a:spcPts val="0"/>
              </a:spcBef>
              <a:spcAft>
                <a:spcPts val="0"/>
              </a:spcAft>
              <a:defRPr/>
            </a:pPr>
            <a:r>
              <a:rPr lang="ne-np" sz="1400">
                <a:solidFill>
                  <a:schemeClr val="tx1"/>
                </a:solidFill>
                <a:latin typeface="メイリオ" pitchFamily="50" charset="-128"/>
                <a:ea typeface="メイリオ" pitchFamily="50" charset="-128"/>
                <a:cs typeface="メイリオ" pitchFamily="50" charset="-128"/>
              </a:rPr>
              <a:t>⑦ एक पटकको स्ट्रेचिङमा 1 पटकदेखि 3 पटक जति तन्काउने।</a:t>
            </a:r>
          </a:p>
          <a:p>
            <a:pPr marL="266700" indent="-266700" algn="just" rtl="0" fontAlgn="auto">
              <a:lnSpc>
                <a:spcPct val="125000"/>
              </a:lnSpc>
              <a:spcBef>
                <a:spcPts val="0"/>
              </a:spcBef>
              <a:spcAft>
                <a:spcPts val="0"/>
              </a:spcAft>
              <a:defRPr/>
            </a:pPr>
            <a:endParaRPr lang="ja-JP" altLang="en-US" sz="1400" dirty="0">
              <a:solidFill>
                <a:schemeClr val="tx1"/>
              </a:solidFill>
              <a:latin typeface="メイリオ" pitchFamily="50" charset="-128"/>
              <a:ea typeface="メイリオ" pitchFamily="50" charset="-128"/>
              <a:cs typeface="メイリオ" pitchFamily="50" charset="-128"/>
            </a:endParaRPr>
          </a:p>
        </p:txBody>
      </p:sp>
      <p:sp>
        <p:nvSpPr>
          <p:cNvPr id="2" name="テキスト ボックス 1"/>
          <p:cNvSpPr txBox="1"/>
          <p:nvPr/>
        </p:nvSpPr>
        <p:spPr>
          <a:xfrm>
            <a:off x="323528" y="188640"/>
            <a:ext cx="7287716" cy="780256"/>
          </a:xfrm>
          <a:prstGeom prst="rect">
            <a:avLst/>
          </a:prstGeom>
          <a:noFill/>
          <a:ln w="19050">
            <a:noFill/>
          </a:ln>
        </p:spPr>
        <p:txBody>
          <a:bodyPr rtlCol="0"/>
          <a:lstStyle/>
          <a:p>
            <a:pPr marL="1588" rtl="0" fontAlgn="auto">
              <a:lnSpc>
                <a:spcPct val="150000"/>
              </a:lnSpc>
              <a:spcBef>
                <a:spcPts val="0"/>
              </a:spcBef>
              <a:spcAft>
                <a:spcPts val="0"/>
              </a:spcAft>
              <a:defRPr/>
            </a:pPr>
            <a:r>
              <a:rPr lang="ne-np" sz="1600" b="1">
                <a:solidFill>
                  <a:srgbClr val="0000CC"/>
                </a:solidFill>
                <a:latin typeface="メイリオ" pitchFamily="50" charset="-128"/>
                <a:ea typeface="メイリオ" pitchFamily="50" charset="-128"/>
                <a:cs typeface="メイリオ" pitchFamily="50" charset="-128"/>
              </a:rPr>
              <a:t>【तल्लो कम्मरको दुखाइ रोकथाम व्यायाम】</a:t>
            </a:r>
            <a:endParaRPr lang="ja-JP" altLang="en-US" sz="1600" b="1" dirty="0">
              <a:solidFill>
                <a:srgbClr val="0000CC"/>
              </a:solidFill>
              <a:latin typeface="メイリオ" pitchFamily="50" charset="-128"/>
              <a:ea typeface="メイリオ" pitchFamily="50" charset="-128"/>
              <a:cs typeface="メイリオ" pitchFamily="50" charset="-128"/>
            </a:endParaRPr>
          </a:p>
          <a:p>
            <a:pPr marL="184150" rtl="0" fontAlgn="auto">
              <a:lnSpc>
                <a:spcPct val="150000"/>
              </a:lnSpc>
              <a:spcBef>
                <a:spcPts val="0"/>
              </a:spcBef>
              <a:spcAft>
                <a:spcPts val="0"/>
              </a:spcAft>
              <a:defRPr/>
            </a:pPr>
            <a:r>
              <a:rPr lang="ne-np" sz="1400">
                <a:latin typeface="メイリオ" pitchFamily="50" charset="-128"/>
                <a:ea typeface="メイリオ" pitchFamily="50" charset="-128"/>
                <a:cs typeface="メイリオ" pitchFamily="50" charset="-128"/>
              </a:rPr>
              <a:t>　स्ट्रेचिङमा केन्द्रित तल्लो कम्मरको दुखाइ रोकथाम व्यायाम गरौं।</a:t>
            </a:r>
          </a:p>
          <a:p>
            <a:pPr rtl="0" fontAlgn="auto">
              <a:lnSpc>
                <a:spcPct val="150000"/>
              </a:lnSpc>
              <a:spcBef>
                <a:spcPts val="0"/>
              </a:spcBef>
              <a:spcAft>
                <a:spcPts val="0"/>
              </a:spcAft>
              <a:defRPr/>
            </a:pPr>
            <a:endParaRPr lang="en-US" altLang="ja-JP" sz="1400" dirty="0">
              <a:solidFill>
                <a:schemeClr val="accent1">
                  <a:lumMod val="50000"/>
                </a:schemeClr>
              </a:solidFill>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467544" y="3563724"/>
            <a:ext cx="3600400" cy="338554"/>
          </a:xfrm>
          <a:prstGeom prst="rect">
            <a:avLst/>
          </a:prstGeom>
          <a:noFill/>
        </p:spPr>
        <p:txBody>
          <a:bodyPr wrap="square" rtlCol="0">
            <a:spAutoFit/>
          </a:bodyPr>
          <a:lstStyle/>
          <a:p>
            <a:pPr rtl="0"/>
            <a:r>
              <a:rPr lang="ne-np" sz="1600">
                <a:solidFill>
                  <a:srgbClr val="0000CC"/>
                </a:solidFill>
              </a:rPr>
              <a:t>【फाइदाजनक स्ट्रेचिङ गर्ने तरिका】</a:t>
            </a:r>
            <a:endParaRPr kumimoji="1" lang="ja-JP" altLang="en-US" sz="1600" dirty="0">
              <a:solidFill>
                <a:srgbClr val="0000CC"/>
              </a:solidFill>
            </a:endParaRPr>
          </a:p>
        </p:txBody>
      </p:sp>
      <p:pic>
        <p:nvPicPr>
          <p:cNvPr id="7" name="Picture 11" descr="C:\Users\mhu\SkyDrive\01厚労省委託C\未熟練\参考資料\ストレッチScolor_01.gif"/>
          <p:cNvPicPr>
            <a:picLocks noChangeAspect="1" noChangeArrowheads="1"/>
          </p:cNvPicPr>
          <p:nvPr/>
        </p:nvPicPr>
        <p:blipFill>
          <a:blip r:embed="rId3" cstate="print"/>
          <a:srcRect/>
          <a:stretch>
            <a:fillRect/>
          </a:stretch>
        </p:blipFill>
        <p:spPr bwMode="auto">
          <a:xfrm>
            <a:off x="1430797" y="1446139"/>
            <a:ext cx="1565459" cy="1694829"/>
          </a:xfrm>
          <a:prstGeom prst="rect">
            <a:avLst/>
          </a:prstGeom>
          <a:noFill/>
          <a:ln w="9525">
            <a:noFill/>
            <a:miter lim="800000"/>
            <a:headEnd/>
            <a:tailEnd/>
          </a:ln>
        </p:spPr>
      </p:pic>
      <p:pic>
        <p:nvPicPr>
          <p:cNvPr id="8" name="Picture 12" descr="C:\Users\mhu\SkyDrive\01厚労省委託C\未熟練\参考資料\ストレッチScolor_02.gif"/>
          <p:cNvPicPr>
            <a:picLocks noChangeAspect="1" noChangeArrowheads="1"/>
          </p:cNvPicPr>
          <p:nvPr/>
        </p:nvPicPr>
        <p:blipFill>
          <a:blip r:embed="rId4" cstate="print"/>
          <a:srcRect/>
          <a:stretch>
            <a:fillRect/>
          </a:stretch>
        </p:blipFill>
        <p:spPr bwMode="auto">
          <a:xfrm>
            <a:off x="3744660" y="1052736"/>
            <a:ext cx="1502561" cy="2087452"/>
          </a:xfrm>
          <a:prstGeom prst="rect">
            <a:avLst/>
          </a:prstGeom>
          <a:noFill/>
          <a:ln w="9525">
            <a:noFill/>
            <a:miter lim="800000"/>
            <a:headEnd/>
            <a:tailEnd/>
          </a:ln>
        </p:spPr>
      </p:pic>
      <p:pic>
        <p:nvPicPr>
          <p:cNvPr id="9" name="Picture 7" descr="C:\Users\User07.PC007\OneDrive\01厚労省委託C\未熟練\参考資料\腰痛ストレッチcolor.gif"/>
          <p:cNvPicPr>
            <a:picLocks noChangeAspect="1" noChangeArrowheads="1"/>
          </p:cNvPicPr>
          <p:nvPr/>
        </p:nvPicPr>
        <p:blipFill>
          <a:blip r:embed="rId5" cstate="print"/>
          <a:srcRect/>
          <a:stretch>
            <a:fillRect/>
          </a:stretch>
        </p:blipFill>
        <p:spPr bwMode="auto">
          <a:xfrm>
            <a:off x="5679269" y="836712"/>
            <a:ext cx="2421123" cy="2448272"/>
          </a:xfrm>
          <a:prstGeom prst="rect">
            <a:avLst/>
          </a:prstGeom>
          <a:noFill/>
          <a:ln w="9525">
            <a:noFill/>
            <a:miter lim="800000"/>
            <a:headEnd/>
            <a:tailEnd/>
          </a:ln>
        </p:spPr>
      </p:pic>
      <p:sp>
        <p:nvSpPr>
          <p:cNvPr id="10" name="テキスト ボックス 9"/>
          <p:cNvSpPr txBox="1"/>
          <p:nvPr/>
        </p:nvSpPr>
        <p:spPr>
          <a:xfrm>
            <a:off x="1835696" y="3162454"/>
            <a:ext cx="6219837" cy="307777"/>
          </a:xfrm>
          <a:prstGeom prst="rect">
            <a:avLst/>
          </a:prstGeom>
          <a:noFill/>
        </p:spPr>
        <p:txBody>
          <a:bodyPr wrap="square" rtlCol="0">
            <a:spAutoFit/>
          </a:bodyPr>
          <a:lstStyle/>
          <a:p>
            <a:pPr rtl="0"/>
            <a:r>
              <a:rPr lang="ne-np" sz="1400" b="1" dirty="0"/>
              <a:t>(चित्र 1)　　　　　　　　　　 (चित्र 2)　　　　　　　　　　　　 (चित्र 3)</a:t>
            </a:r>
          </a:p>
        </p:txBody>
      </p:sp>
      <p:sp>
        <p:nvSpPr>
          <p:cNvPr id="4" name="スライド番号プレースホルダー 3"/>
          <p:cNvSpPr>
            <a:spLocks noGrp="1"/>
          </p:cNvSpPr>
          <p:nvPr>
            <p:ph type="sldNum" sz="quarter" idx="12"/>
          </p:nvPr>
        </p:nvSpPr>
        <p:spPr>
          <a:xfrm>
            <a:off x="3374504" y="6448251"/>
            <a:ext cx="2133600" cy="365125"/>
          </a:xfrm>
        </p:spPr>
        <p:txBody>
          <a:bodyPr rtlCol="0"/>
          <a:lstStyle/>
          <a:p>
            <a:pPr algn="ctr" rtl="0"/>
            <a:fld id="{94AA4217-AB25-474B-8523-140E3806D2F1}" type="slidenum">
              <a:rPr kumimoji="1" lang="ja-JP" altLang="en-US" sz="1100" smtClean="0"/>
              <a:pPr algn="ctr"/>
              <a:t>22</a:t>
            </a:fld>
            <a:endParaRPr kumimoji="1" lang="ja-JP" altLang="en-US" sz="1100" dirty="0"/>
          </a:p>
        </p:txBody>
      </p:sp>
    </p:spTree>
    <p:extLst>
      <p:ext uri="{BB962C8B-B14F-4D97-AF65-F5344CB8AC3E}">
        <p14:creationId xmlns:p14="http://schemas.microsoft.com/office/powerpoint/2010/main" val="919013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bwMode="auto">
          <a:xfrm>
            <a:off x="395536" y="1151365"/>
            <a:ext cx="8519949" cy="2925707"/>
            <a:chOff x="467544" y="858467"/>
            <a:chExt cx="8136904" cy="4112441"/>
          </a:xfrm>
        </p:grpSpPr>
        <p:sp>
          <p:nvSpPr>
            <p:cNvPr id="5"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rtlCol="0" anchor="ctr"/>
            <a:lstStyle/>
            <a:p>
              <a:pPr algn="just" rtl="0">
                <a:lnSpc>
                  <a:spcPct val="150000"/>
                </a:lnSpc>
                <a:spcBef>
                  <a:spcPts val="600"/>
                </a:spcBef>
              </a:pPr>
              <a:r>
                <a:rPr lang="ne-np" sz="1400">
                  <a:solidFill>
                    <a:prstClr val="black"/>
                  </a:solidFill>
                  <a:latin typeface="メイリオ" pitchFamily="50" charset="-128"/>
                  <a:ea typeface="メイリオ" pitchFamily="50" charset="-128"/>
                  <a:cs typeface="メイリオ" pitchFamily="50" charset="-128"/>
                </a:rPr>
                <a:t>　निर्माण उद्योगको व्यावसायिक दुर्घटनालाई ध्यानमा राखेर निम्न सुरक्षाका बुँदाहरूको कार्यान्वयन गरौं।</a:t>
              </a:r>
              <a:endParaRPr lang="en-US" altLang="ja-JP" sz="1400">
                <a:solidFill>
                  <a:prstClr val="black"/>
                </a:solidFill>
                <a:latin typeface="メイリオ" pitchFamily="50" charset="-128"/>
                <a:ea typeface="メイリオ" pitchFamily="50" charset="-128"/>
                <a:cs typeface="メイリオ" pitchFamily="50" charset="-128"/>
              </a:endParaRPr>
            </a:p>
          </p:txBody>
        </p:sp>
        <p:sp>
          <p:nvSpPr>
            <p:cNvPr id="6" name="正方形/長方形 5"/>
            <p:cNvSpPr/>
            <p:nvPr/>
          </p:nvSpPr>
          <p:spPr>
            <a:xfrm>
              <a:off x="467544" y="858467"/>
              <a:ext cx="8136904" cy="4112441"/>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44000" rtlCol="0"/>
            <a:lstStyle/>
            <a:p>
              <a:pPr rtl="0">
                <a:lnSpc>
                  <a:spcPct val="125000"/>
                </a:lnSpc>
                <a:defRPr/>
              </a:pPr>
              <a:r>
                <a:rPr lang="ne-np" sz="1400">
                  <a:solidFill>
                    <a:srgbClr val="C00000"/>
                  </a:solidFill>
                  <a:latin typeface="メイリオ" pitchFamily="50" charset="-128"/>
                  <a:ea typeface="メイリオ" pitchFamily="50" charset="-128"/>
                  <a:cs typeface="メイリオ" pitchFamily="50" charset="-128"/>
                </a:rPr>
                <a:t>■ ट्रक सामान राख्ने ठाउँ र चालक सिटबाट हाम फाल्न निषेध!</a:t>
              </a:r>
            </a:p>
            <a:p>
              <a:pPr rtl="0">
                <a:lnSpc>
                  <a:spcPct val="125000"/>
                </a:lnSpc>
                <a:defRPr/>
              </a:pPr>
              <a:r>
                <a:rPr lang="ne-np" sz="1400">
                  <a:solidFill>
                    <a:prstClr val="black"/>
                  </a:solidFill>
                  <a:latin typeface="メイリオ" pitchFamily="50" charset="-128"/>
                  <a:ea typeface="メイリオ" pitchFamily="50" charset="-128"/>
                  <a:cs typeface="メイリオ" pitchFamily="50" charset="-128"/>
                </a:rPr>
                <a:t>　・तल-माथि गर्ने उपकरण भएको बेला अनिवार्य रूपमा प्रयोग गर्ने।</a:t>
              </a:r>
            </a:p>
            <a:p>
              <a:pPr rtl="0">
                <a:lnSpc>
                  <a:spcPct val="125000"/>
                </a:lnSpc>
                <a:defRPr/>
              </a:pPr>
              <a:r>
                <a:rPr lang="ne-np" sz="1400">
                  <a:solidFill>
                    <a:prstClr val="black"/>
                  </a:solidFill>
                  <a:latin typeface="メイリオ" pitchFamily="50" charset="-128"/>
                  <a:ea typeface="メイリオ" pitchFamily="50" charset="-128"/>
                  <a:cs typeface="メイリオ" pitchFamily="50" charset="-128"/>
                </a:rPr>
                <a:t>　・नभएको बेला, 3 पोइन्ट कन्ट्याक्टद्वारा तलमाथि गर्ने।</a:t>
              </a:r>
            </a:p>
            <a:p>
              <a:pPr rtl="0">
                <a:lnSpc>
                  <a:spcPct val="125000"/>
                </a:lnSpc>
                <a:spcBef>
                  <a:spcPts val="600"/>
                </a:spcBef>
                <a:defRPr/>
              </a:pPr>
              <a:r>
                <a:rPr lang="ne-np" sz="1400">
                  <a:solidFill>
                    <a:srgbClr val="C00000"/>
                  </a:solidFill>
                  <a:latin typeface="メイリオ" pitchFamily="50" charset="-128"/>
                  <a:ea typeface="メイリオ" pitchFamily="50" charset="-128"/>
                  <a:cs typeface="メイリオ" pitchFamily="50" charset="-128"/>
                </a:rPr>
                <a:t>■ हेबी मेसिनहरूको ठक्‍कर दुर्घटनाबाट जोगिने!</a:t>
              </a:r>
            </a:p>
            <a:p>
              <a:pPr marL="357188" indent="-182563" rtl="0">
                <a:lnSpc>
                  <a:spcPct val="125000"/>
                </a:lnSpc>
                <a:defRPr/>
              </a:pPr>
              <a:r>
                <a:rPr lang="ne-np" sz="1400">
                  <a:solidFill>
                    <a:prstClr val="black"/>
                  </a:solidFill>
                  <a:latin typeface="メイリオ" pitchFamily="50" charset="-128"/>
                  <a:ea typeface="メイリオ" pitchFamily="50" charset="-128"/>
                  <a:cs typeface="メイリオ" pitchFamily="50" charset="-128"/>
                </a:rPr>
                <a:t>・परिसरमा हेबी मेसिनहरू र फोर्कलिफ्ट चलाउने खण्डमा, स्पिड लिमिटको पालना गर्नुका साथै पैदल यात्रीमा पनि ध्यान दिने।</a:t>
              </a:r>
            </a:p>
            <a:p>
              <a:pPr marL="357188" indent="-182563" rtl="0">
                <a:lnSpc>
                  <a:spcPct val="125000"/>
                </a:lnSpc>
                <a:defRPr/>
              </a:pPr>
              <a:r>
                <a:rPr lang="ne-np" sz="1400">
                  <a:solidFill>
                    <a:prstClr val="black"/>
                  </a:solidFill>
                  <a:latin typeface="メイリオ" pitchFamily="50" charset="-128"/>
                  <a:ea typeface="メイリオ" pitchFamily="50" charset="-128"/>
                  <a:cs typeface="メイリオ" pitchFamily="50" charset="-128"/>
                </a:rPr>
                <a:t>・परिसरमा हिँड्ने बेला, अरूले चलाउने हेबी मेसिन र फोर्कलिफ्टसँग ठोकिनबाट जोगिनको लागि, सुरक्षा मार्गमा हिँड्नुका साथै सामान पछाडि आदिबाट अचानक ननिस्कने।</a:t>
              </a:r>
            </a:p>
            <a:p>
              <a:pPr rtl="0">
                <a:lnSpc>
                  <a:spcPct val="125000"/>
                </a:lnSpc>
                <a:defRPr/>
              </a:pPr>
              <a:endParaRPr lang="en-US" altLang="ja-JP" sz="1400" dirty="0">
                <a:solidFill>
                  <a:srgbClr val="C00000"/>
                </a:solidFill>
                <a:latin typeface="メイリオ" pitchFamily="50" charset="-128"/>
                <a:ea typeface="メイリオ" pitchFamily="50" charset="-128"/>
                <a:cs typeface="メイリオ" pitchFamily="50" charset="-128"/>
              </a:endParaRPr>
            </a:p>
            <a:p>
              <a:pPr rtl="0">
                <a:lnSpc>
                  <a:spcPct val="125000"/>
                </a:lnSpc>
                <a:defRPr/>
              </a:pPr>
              <a:endParaRPr lang="en-US" altLang="ja-JP" sz="1400" dirty="0">
                <a:solidFill>
                  <a:srgbClr val="C00000"/>
                </a:solidFill>
                <a:latin typeface="メイリオ" pitchFamily="50" charset="-128"/>
                <a:ea typeface="メイリオ" pitchFamily="50" charset="-128"/>
                <a:cs typeface="メイリオ" pitchFamily="50" charset="-128"/>
              </a:endParaRPr>
            </a:p>
            <a:p>
              <a:pPr rtl="0">
                <a:lnSpc>
                  <a:spcPct val="125000"/>
                </a:lnSpc>
                <a:defRPr/>
              </a:pPr>
              <a:endParaRPr lang="ja-JP" altLang="en-US" sz="1400" dirty="0">
                <a:solidFill>
                  <a:srgbClr val="C00000"/>
                </a:solidFill>
                <a:latin typeface="メイリオ" pitchFamily="50" charset="-128"/>
                <a:ea typeface="メイリオ" pitchFamily="50" charset="-128"/>
                <a:cs typeface="メイリオ" pitchFamily="50" charset="-128"/>
              </a:endParaRPr>
            </a:p>
          </p:txBody>
        </p:sp>
      </p:grpSp>
      <p:sp>
        <p:nvSpPr>
          <p:cNvPr id="9" name="正方形/長方形 8"/>
          <p:cNvSpPr/>
          <p:nvPr/>
        </p:nvSpPr>
        <p:spPr>
          <a:xfrm>
            <a:off x="404812" y="620688"/>
            <a:ext cx="6327428" cy="338554"/>
          </a:xfrm>
          <a:prstGeom prst="rect">
            <a:avLst/>
          </a:prstGeom>
        </p:spPr>
        <p:txBody>
          <a:bodyPr wrap="square" rtlCol="0">
            <a:spAutoFit/>
          </a:bodyPr>
          <a:lstStyle/>
          <a:p>
            <a:pPr rtl="0">
              <a:defRPr/>
            </a:pPr>
            <a:r>
              <a:rPr lang="ne-np" sz="1600" b="1">
                <a:solidFill>
                  <a:srgbClr val="C00000"/>
                </a:solidFill>
                <a:latin typeface="メイリオ" pitchFamily="50" charset="-128"/>
                <a:ea typeface="メイリオ" pitchFamily="50" charset="-128"/>
                <a:cs typeface="メイリオ" pitchFamily="50" charset="-128"/>
              </a:rPr>
              <a:t>(5)"ठोकिने"/"ठक्कर लाग्ने" दुर्घटना रोकथामका मुख्य बुँदाहरू</a:t>
            </a:r>
            <a:endParaRPr lang="en-US" altLang="ja-JP" sz="1600" b="1" dirty="0">
              <a:solidFill>
                <a:srgbClr val="C00000"/>
              </a:solidFill>
              <a:latin typeface="メイリオ" pitchFamily="50" charset="-128"/>
              <a:ea typeface="メイリオ" pitchFamily="50" charset="-128"/>
              <a:cs typeface="メイリオ" pitchFamily="50" charset="-128"/>
            </a:endParaRPr>
          </a:p>
        </p:txBody>
      </p:sp>
      <p:sp>
        <p:nvSpPr>
          <p:cNvPr id="2" name="スライド番号プレースホルダー 1"/>
          <p:cNvSpPr>
            <a:spLocks noGrp="1"/>
          </p:cNvSpPr>
          <p:nvPr>
            <p:ph type="sldNum" sz="quarter" idx="12"/>
          </p:nvPr>
        </p:nvSpPr>
        <p:spPr>
          <a:xfrm>
            <a:off x="3563888" y="6448251"/>
            <a:ext cx="2133600" cy="365125"/>
          </a:xfrm>
        </p:spPr>
        <p:txBody>
          <a:bodyPr rtlCol="0"/>
          <a:lstStyle/>
          <a:p>
            <a:pPr algn="ctr" rtl="0"/>
            <a:fld id="{94AA4217-AB25-474B-8523-140E3806D2F1}" type="slidenum">
              <a:rPr kumimoji="1" lang="ja-JP" altLang="en-US" sz="1100" smtClean="0"/>
              <a:pPr algn="ctr"/>
              <a:t>23</a:t>
            </a:fld>
            <a:endParaRPr kumimoji="1" lang="ja-JP" altLang="en-US" sz="1100" dirty="0"/>
          </a:p>
        </p:txBody>
      </p:sp>
    </p:spTree>
    <p:extLst>
      <p:ext uri="{BB962C8B-B14F-4D97-AF65-F5344CB8AC3E}">
        <p14:creationId xmlns:p14="http://schemas.microsoft.com/office/powerpoint/2010/main" val="3508297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nzeninfo.mhlw.go.jp/anzen/sai/image/sai13/sai13-962-43-1.gif">
            <a:extLst>
              <a:ext uri="{FF2B5EF4-FFF2-40B4-BE49-F238E27FC236}">
                <a16:creationId xmlns:a16="http://schemas.microsoft.com/office/drawing/2014/main" id="{380C67AD-A127-4B05-8F36-B896C8B202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02127"/>
            <a:ext cx="2240944" cy="168070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D01EFF93-AD88-4AA4-876B-9FA53EC8572F}"/>
              </a:ext>
            </a:extLst>
          </p:cNvPr>
          <p:cNvSpPr txBox="1"/>
          <p:nvPr/>
        </p:nvSpPr>
        <p:spPr>
          <a:xfrm>
            <a:off x="309247" y="286506"/>
            <a:ext cx="5886833" cy="338554"/>
          </a:xfrm>
          <a:prstGeom prst="rect">
            <a:avLst/>
          </a:prstGeom>
          <a:noFill/>
        </p:spPr>
        <p:txBody>
          <a:bodyPr wrap="square" rtlCol="0">
            <a:spAutoFit/>
          </a:bodyPr>
          <a:lstStyle/>
          <a:p>
            <a:pPr rtl="0"/>
            <a:r>
              <a:rPr lang="ne-np" sz="1600"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【वास्तविक रूपमा घटेको ठोकिने/ठक्कर लाग्ने दुर्घटनाको उदाहरण】</a:t>
            </a:r>
            <a:endParaRPr lang="ja-JP" altLang="en-US" sz="1600"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a:extLst>
              <a:ext uri="{FF2B5EF4-FFF2-40B4-BE49-F238E27FC236}">
                <a16:creationId xmlns:a16="http://schemas.microsoft.com/office/drawing/2014/main" id="{71FE507F-AC41-4B1B-887C-5B8E6B61EB35}"/>
              </a:ext>
            </a:extLst>
          </p:cNvPr>
          <p:cNvSpPr/>
          <p:nvPr/>
        </p:nvSpPr>
        <p:spPr bwMode="auto">
          <a:xfrm>
            <a:off x="421162" y="2060848"/>
            <a:ext cx="5663008" cy="2016224"/>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a:lnSpc>
                <a:spcPct val="150000"/>
              </a:lnSpc>
              <a:spcBef>
                <a:spcPts val="600"/>
              </a:spcBef>
              <a:defRPr/>
            </a:pPr>
            <a:r>
              <a:rPr lang="ne-np" sz="1400">
                <a:solidFill>
                  <a:srgbClr val="0000CC"/>
                </a:solidFill>
                <a:latin typeface="メイリオ" pitchFamily="50" charset="-128"/>
                <a:ea typeface="メイリオ" pitchFamily="50" charset="-128"/>
                <a:cs typeface="メイリオ" pitchFamily="50" charset="-128"/>
              </a:rPr>
              <a:t>■वास्तविक रूपमा घटेको घटनाको उदाहरण③-2　</a:t>
            </a:r>
            <a:r>
              <a:rPr lang="ne-np" sz="1400">
                <a:solidFill>
                  <a:prstClr val="black"/>
                </a:solidFill>
                <a:latin typeface="メイリオ" pitchFamily="50" charset="-128"/>
                <a:ea typeface="メイリオ" pitchFamily="50" charset="-128"/>
                <a:cs typeface="メイリオ" pitchFamily="50" charset="-128"/>
              </a:rPr>
              <a:t>कार-माउन्टेड क्रेनले औद्योगिक फोहोर भएको बकेटको फोहोर ट्रकमा हाल्ने काम गरिरहेको बेला, चिप्लेको बकेटमा च्यापियो। बकेटको एकपट्टिको भागलाई टेलगेटमा राखेको स्थितिमा, 4 वटा वायर मध्येको 2 वटा वायर निकालेको बेला, त्यो पेन्डुलम जसरी हल्लिरहेको बकेटको ठक्कर लाग्यो।</a:t>
            </a:r>
          </a:p>
        </p:txBody>
      </p:sp>
      <p:sp>
        <p:nvSpPr>
          <p:cNvPr id="7" name="正方形/長方形 6">
            <a:extLst>
              <a:ext uri="{FF2B5EF4-FFF2-40B4-BE49-F238E27FC236}">
                <a16:creationId xmlns:a16="http://schemas.microsoft.com/office/drawing/2014/main" id="{B840221E-9CFD-4E97-8600-B70083DE35EB}"/>
              </a:ext>
            </a:extLst>
          </p:cNvPr>
          <p:cNvSpPr/>
          <p:nvPr/>
        </p:nvSpPr>
        <p:spPr bwMode="auto">
          <a:xfrm>
            <a:off x="421161" y="805080"/>
            <a:ext cx="5663008" cy="1009495"/>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a:lnSpc>
                <a:spcPct val="150000"/>
              </a:lnSpc>
              <a:spcBef>
                <a:spcPts val="600"/>
              </a:spcBef>
              <a:defRPr/>
            </a:pPr>
            <a:r>
              <a:rPr lang="ne-np" sz="1400" dirty="0">
                <a:solidFill>
                  <a:srgbClr val="0000CC"/>
                </a:solidFill>
                <a:latin typeface="メイリオ" pitchFamily="50" charset="-128"/>
                <a:ea typeface="メイリオ" pitchFamily="50" charset="-128"/>
                <a:cs typeface="メイリオ" pitchFamily="50" charset="-128"/>
              </a:rPr>
              <a:t>■वास्तविक रूपमा घटेको घटनाको उदाहरण③-1　</a:t>
            </a:r>
            <a:r>
              <a:rPr lang="ne-np" sz="1400" dirty="0" err="1">
                <a:solidFill>
                  <a:prstClr val="black"/>
                </a:solidFill>
                <a:latin typeface="メイリオ" pitchFamily="50" charset="-128"/>
                <a:ea typeface="メイリオ" pitchFamily="50" charset="-128"/>
                <a:cs typeface="メイリオ" pitchFamily="50" charset="-128"/>
              </a:rPr>
              <a:t>मोबाइल</a:t>
            </a:r>
            <a:r>
              <a:rPr lang="ne-np" sz="1400" dirty="0">
                <a:solidFill>
                  <a:prstClr val="black"/>
                </a:solidFill>
                <a:latin typeface="メイリオ" pitchFamily="50" charset="-128"/>
                <a:ea typeface="メイリオ" pitchFamily="50" charset="-128"/>
                <a:cs typeface="メイリオ" pitchFamily="50" charset="-128"/>
              </a:rPr>
              <a:t> क्रेनले विघटन कार्यमा प्रयोग गर्ने निर्माण मेसिनको </a:t>
            </a:r>
            <a:r>
              <a:rPr lang="ne-np" sz="1400" dirty="0" err="1">
                <a:solidFill>
                  <a:prstClr val="black"/>
                </a:solidFill>
                <a:latin typeface="メイリオ" pitchFamily="50" charset="-128"/>
                <a:ea typeface="メイリオ" pitchFamily="50" charset="-128"/>
                <a:cs typeface="メイリオ" pitchFamily="50" charset="-128"/>
              </a:rPr>
              <a:t>अट्याचमेन्ट</a:t>
            </a:r>
            <a:r>
              <a:rPr lang="ne-np" sz="1400" dirty="0">
                <a:solidFill>
                  <a:prstClr val="black"/>
                </a:solidFill>
                <a:latin typeface="メイリオ" pitchFamily="50" charset="-128"/>
                <a:ea typeface="メイリオ" pitchFamily="50" charset="-128"/>
                <a:cs typeface="メイリオ" pitchFamily="50" charset="-128"/>
              </a:rPr>
              <a:t> </a:t>
            </a:r>
            <a:r>
              <a:rPr lang="ne-np" sz="1400" dirty="0" err="1">
                <a:solidFill>
                  <a:prstClr val="black"/>
                </a:solidFill>
                <a:latin typeface="メイリオ" pitchFamily="50" charset="-128"/>
                <a:ea typeface="メイリオ" pitchFamily="50" charset="-128"/>
                <a:cs typeface="メイリオ" pitchFamily="50" charset="-128"/>
              </a:rPr>
              <a:t>अनलोड</a:t>
            </a:r>
            <a:r>
              <a:rPr lang="ne-np" sz="1400" dirty="0">
                <a:solidFill>
                  <a:prstClr val="black"/>
                </a:solidFill>
                <a:latin typeface="メイリオ" pitchFamily="50" charset="-128"/>
                <a:ea typeface="メイリオ" pitchFamily="50" charset="-128"/>
                <a:cs typeface="メイリオ" pitchFamily="50" charset="-128"/>
              </a:rPr>
              <a:t> गरिरहेको बेला, लोड हल्लेर </a:t>
            </a:r>
            <a:r>
              <a:rPr lang="ne-np" sz="1400" dirty="0" err="1">
                <a:solidFill>
                  <a:prstClr val="black"/>
                </a:solidFill>
                <a:latin typeface="メイリオ" pitchFamily="50" charset="-128"/>
                <a:ea typeface="メイリオ" pitchFamily="50" charset="-128"/>
                <a:cs typeface="メイリオ" pitchFamily="50" charset="-128"/>
              </a:rPr>
              <a:t>खुट्टा</a:t>
            </a:r>
            <a:r>
              <a:rPr lang="ne-np" sz="1400" dirty="0">
                <a:solidFill>
                  <a:prstClr val="black"/>
                </a:solidFill>
                <a:latin typeface="メイリオ" pitchFamily="50" charset="-128"/>
                <a:ea typeface="メイリオ" pitchFamily="50" charset="-128"/>
                <a:cs typeface="メイリオ" pitchFamily="50" charset="-128"/>
              </a:rPr>
              <a:t> च्यापियो।</a:t>
            </a:r>
          </a:p>
        </p:txBody>
      </p:sp>
      <p:pic>
        <p:nvPicPr>
          <p:cNvPr id="5122" name="Picture 2" descr="http://anzeninfo.mhlw.go.jp/anzen/sai/image/sai10-765-43-1.gif">
            <a:extLst>
              <a:ext uri="{FF2B5EF4-FFF2-40B4-BE49-F238E27FC236}">
                <a16:creationId xmlns:a16="http://schemas.microsoft.com/office/drawing/2014/main" id="{9C8659D8-1AF9-4E25-9465-85220742C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3507" y="2348880"/>
            <a:ext cx="2240942" cy="1680707"/>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EE12D7B7-2128-450F-B336-9651143FF29F}"/>
              </a:ext>
            </a:extLst>
          </p:cNvPr>
          <p:cNvSpPr/>
          <p:nvPr/>
        </p:nvSpPr>
        <p:spPr bwMode="auto">
          <a:xfrm>
            <a:off x="421160" y="4437112"/>
            <a:ext cx="5663008" cy="1921813"/>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a:lnSpc>
                <a:spcPct val="150000"/>
              </a:lnSpc>
              <a:spcBef>
                <a:spcPts val="600"/>
              </a:spcBef>
              <a:defRPr/>
            </a:pPr>
            <a:r>
              <a:rPr lang="ne-np" sz="1400">
                <a:solidFill>
                  <a:srgbClr val="0000CC"/>
                </a:solidFill>
                <a:latin typeface="メイリオ" pitchFamily="50" charset="-128"/>
                <a:ea typeface="メイリオ" pitchFamily="50" charset="-128"/>
                <a:cs typeface="メイリオ" pitchFamily="50" charset="-128"/>
              </a:rPr>
              <a:t>■वास्तविक रूपमा घटेको घटना③-3　</a:t>
            </a:r>
            <a:r>
              <a:rPr lang="ne-np" sz="1400">
                <a:solidFill>
                  <a:prstClr val="black"/>
                </a:solidFill>
                <a:latin typeface="メイリオ" pitchFamily="50" charset="-128"/>
                <a:ea typeface="メイリオ" pitchFamily="50" charset="-128"/>
                <a:cs typeface="メイリオ" pitchFamily="50" charset="-128"/>
              </a:rPr>
              <a:t>रिसाइकलिङ सुविधाको क्रसरबाट असामान्य आवाज आएकोले, अपरेटरले क्रसर रोकेर रिसाइकल प्रशोधन सुविधाको होपर भित्र निरीक्षण गरिरहेका थिए। फरक ब्याकहो चालकले निरीक्षण गरिरहेको व्यक्तिलाई नदेखी, बाह्‍य तत्त्व हटाउनको लागि होपर भित्र बकेट हालेको</a:t>
            </a:r>
            <a:r>
              <a:rPr lang="ne-np" sz="1400">
                <a:solidFill>
                  <a:schemeClr val="tx1"/>
                </a:solidFill>
                <a:latin typeface="メイリオ" pitchFamily="50" charset="-128"/>
                <a:ea typeface="メイリオ" pitchFamily="50" charset="-128"/>
                <a:cs typeface="メイリオ" pitchFamily="50" charset="-128"/>
              </a:rPr>
              <a:t>ले</a:t>
            </a:r>
            <a:r>
              <a:rPr lang="ne-np" sz="1400">
                <a:solidFill>
                  <a:prstClr val="black"/>
                </a:solidFill>
                <a:latin typeface="メイリオ" pitchFamily="50" charset="-128"/>
                <a:ea typeface="メイリオ" pitchFamily="50" charset="-128"/>
                <a:cs typeface="メイリオ" pitchFamily="50" charset="-128"/>
              </a:rPr>
              <a:t>, ठक्कर लाग्यो।</a:t>
            </a:r>
          </a:p>
        </p:txBody>
      </p:sp>
      <p:pic>
        <p:nvPicPr>
          <p:cNvPr id="5124" name="Picture 4" descr="http://anzeninfo.mhlw.go.jp/anzen/sai/image/sai10-647-43-1.gif">
            <a:extLst>
              <a:ext uri="{FF2B5EF4-FFF2-40B4-BE49-F238E27FC236}">
                <a16:creationId xmlns:a16="http://schemas.microsoft.com/office/drawing/2014/main" id="{E6D633B8-5062-4188-9BFC-E4BA0A84C0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3505" y="4509120"/>
            <a:ext cx="2240943" cy="1680707"/>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a:xfrm>
            <a:off x="3374504" y="6448251"/>
            <a:ext cx="2133600" cy="365125"/>
          </a:xfrm>
        </p:spPr>
        <p:txBody>
          <a:bodyPr rtlCol="0"/>
          <a:lstStyle/>
          <a:p>
            <a:pPr algn="ctr" rtl="0"/>
            <a:fld id="{94AA4217-AB25-474B-8523-140E3806D2F1}" type="slidenum">
              <a:rPr kumimoji="1" lang="ja-JP" altLang="en-US" sz="1100" smtClean="0"/>
              <a:pPr algn="ctr"/>
              <a:t>24</a:t>
            </a:fld>
            <a:endParaRPr kumimoji="1" lang="ja-JP" altLang="en-US" sz="1100" dirty="0"/>
          </a:p>
        </p:txBody>
      </p:sp>
    </p:spTree>
    <p:extLst>
      <p:ext uri="{BB962C8B-B14F-4D97-AF65-F5344CB8AC3E}">
        <p14:creationId xmlns:p14="http://schemas.microsoft.com/office/powerpoint/2010/main" val="3005805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539552" y="1424608"/>
            <a:ext cx="8045648" cy="2580456"/>
          </a:xfrm>
          <a:prstGeom prst="rect">
            <a:avLst/>
          </a:prstGeom>
          <a:solidFill>
            <a:schemeClr val="accent3">
              <a:lumMod val="20000"/>
              <a:lumOff val="80000"/>
            </a:schemeClr>
          </a:solidFill>
          <a:ln w="12700">
            <a:solidFill>
              <a:schemeClr val="bg1">
                <a:lumMod val="50000"/>
              </a:schemeClr>
            </a:solidFill>
            <a:miter lim="800000"/>
            <a:headEnd/>
            <a:tailEnd/>
          </a:ln>
          <a:effectLst/>
        </p:spPr>
        <p:txBody>
          <a:bodyPr tIns="108000" rIns="72000" rtlCol="0"/>
          <a:lstStyle/>
          <a:p>
            <a:pPr marL="92075" algn="just" rtl="0" fontAlgn="auto">
              <a:lnSpc>
                <a:spcPct val="150000"/>
              </a:lnSpc>
              <a:spcBef>
                <a:spcPts val="300"/>
              </a:spcBef>
              <a:spcAft>
                <a:spcPts val="0"/>
              </a:spcAft>
              <a:defRPr/>
            </a:pPr>
            <a:r>
              <a:rPr lang="ne-np" sz="1600" b="1">
                <a:latin typeface="メイリオ" pitchFamily="50" charset="-128"/>
                <a:ea typeface="メイリオ" pitchFamily="50" charset="-128"/>
                <a:cs typeface="メイリオ" pitchFamily="50" charset="-128"/>
              </a:rPr>
              <a:t>① असामान्य परिस्थितिमा सुरुमा के भइरहेको छ, निश्चय गरौं।</a:t>
            </a:r>
          </a:p>
          <a:p>
            <a:pPr marL="92075" algn="just" rtl="0" fontAlgn="auto">
              <a:lnSpc>
                <a:spcPct val="150000"/>
              </a:lnSpc>
              <a:spcBef>
                <a:spcPts val="300"/>
              </a:spcBef>
              <a:spcAft>
                <a:spcPts val="0"/>
              </a:spcAft>
              <a:defRPr/>
            </a:pPr>
            <a:r>
              <a:rPr lang="ne-np" sz="1600" b="1">
                <a:latin typeface="メイリオ" pitchFamily="50" charset="-128"/>
                <a:ea typeface="メイリオ" pitchFamily="50" charset="-128"/>
                <a:cs typeface="メイリオ" pitchFamily="50" charset="-128"/>
              </a:rPr>
              <a:t>② ठूलो स्वरले वरपर भएका जिम्मेवार व्यक्ति र सहकर्मीलाई जानकारी गराउनुहोस्।</a:t>
            </a:r>
            <a:endParaRPr lang="en-US" altLang="ja-JP" sz="1600" b="1" dirty="0">
              <a:latin typeface="メイリオ" pitchFamily="50" charset="-128"/>
              <a:ea typeface="メイリオ" pitchFamily="50" charset="-128"/>
              <a:cs typeface="メイリオ" pitchFamily="50" charset="-128"/>
            </a:endParaRPr>
          </a:p>
          <a:p>
            <a:pPr marL="92075" algn="just" rtl="0" fontAlgn="auto">
              <a:lnSpc>
                <a:spcPct val="150000"/>
              </a:lnSpc>
              <a:spcBef>
                <a:spcPts val="300"/>
              </a:spcBef>
              <a:spcAft>
                <a:spcPts val="0"/>
              </a:spcAft>
              <a:defRPr/>
            </a:pPr>
            <a:r>
              <a:rPr lang="ne-np" sz="1600" b="1">
                <a:latin typeface="メイリオ" pitchFamily="50" charset="-128"/>
                <a:ea typeface="メイリオ" pitchFamily="50" charset="-128"/>
                <a:cs typeface="メイリオ" pitchFamily="50" charset="-128"/>
              </a:rPr>
              <a:t>③ आवश्यकता अनुसार आपत्कालीन अवस्थामा रोक्ने बटनद्वारा मेसिनलाई रोकौं।</a:t>
            </a:r>
          </a:p>
          <a:p>
            <a:pPr marL="92075" algn="just" rtl="0" fontAlgn="auto">
              <a:lnSpc>
                <a:spcPct val="150000"/>
              </a:lnSpc>
              <a:spcBef>
                <a:spcPts val="300"/>
              </a:spcBef>
              <a:spcAft>
                <a:spcPts val="0"/>
              </a:spcAft>
              <a:defRPr/>
            </a:pPr>
            <a:r>
              <a:rPr lang="ne-np" sz="1600" b="1">
                <a:latin typeface="メイリオ" pitchFamily="50" charset="-128"/>
                <a:ea typeface="メイリオ" pitchFamily="50" charset="-128"/>
                <a:cs typeface="メイリオ" pitchFamily="50" charset="-128"/>
              </a:rPr>
              <a:t>④ जिम्मेवार व्यक्तिको निर्देशनमा सहकर्मीसँगको सहकारितामा उचित कदमहरू चालौं।</a:t>
            </a:r>
            <a:endParaRPr lang="en-US" altLang="ja-JP" sz="1600" b="1" dirty="0">
              <a:latin typeface="メイリオ" pitchFamily="50" charset="-128"/>
              <a:ea typeface="メイリオ" pitchFamily="50" charset="-128"/>
              <a:cs typeface="メイリオ" pitchFamily="50" charset="-128"/>
            </a:endParaRPr>
          </a:p>
          <a:p>
            <a:pPr marL="92075" algn="just" rtl="0" fontAlgn="auto">
              <a:lnSpc>
                <a:spcPct val="150000"/>
              </a:lnSpc>
              <a:spcBef>
                <a:spcPts val="300"/>
              </a:spcBef>
              <a:spcAft>
                <a:spcPts val="0"/>
              </a:spcAft>
              <a:defRPr/>
            </a:pPr>
            <a:r>
              <a:rPr lang="ne-np" sz="1600" b="1">
                <a:latin typeface="メイリオ" pitchFamily="50" charset="-128"/>
                <a:ea typeface="メイリオ" pitchFamily="50" charset="-128"/>
                <a:cs typeface="メイリオ" pitchFamily="50" charset="-128"/>
              </a:rPr>
              <a:t>⑤ आफ्नो निर्णयमा एक्लै गतिविधि नगर्ने।</a:t>
            </a:r>
          </a:p>
          <a:p>
            <a:pPr marL="92075" algn="just" rtl="0" fontAlgn="auto">
              <a:lnSpc>
                <a:spcPct val="150000"/>
              </a:lnSpc>
              <a:spcBef>
                <a:spcPts val="300"/>
              </a:spcBef>
              <a:spcAft>
                <a:spcPts val="0"/>
              </a:spcAft>
              <a:defRPr/>
            </a:pPr>
            <a:endParaRPr lang="ja-JP" altLang="en-US" sz="1600" b="1" dirty="0">
              <a:latin typeface="メイリオ" pitchFamily="50" charset="-128"/>
              <a:ea typeface="メイリオ" pitchFamily="50" charset="-128"/>
              <a:cs typeface="メイリオ" pitchFamily="50" charset="-128"/>
            </a:endParaRPr>
          </a:p>
          <a:p>
            <a:pPr algn="just" rtl="0" fontAlgn="auto">
              <a:lnSpc>
                <a:spcPct val="150000"/>
              </a:lnSpc>
              <a:spcBef>
                <a:spcPts val="0"/>
              </a:spcBef>
              <a:spcAft>
                <a:spcPts val="0"/>
              </a:spcAft>
              <a:defRPr/>
            </a:pPr>
            <a:endParaRPr lang="en-US" altLang="ja-JP" sz="1600" b="1" dirty="0">
              <a:latin typeface="メイリオ" pitchFamily="50" charset="-128"/>
              <a:ea typeface="メイリオ" pitchFamily="50" charset="-128"/>
              <a:cs typeface="メイリオ" pitchFamily="50" charset="-128"/>
            </a:endParaRPr>
          </a:p>
        </p:txBody>
      </p:sp>
      <p:sp>
        <p:nvSpPr>
          <p:cNvPr id="5" name="Rectangle 10"/>
          <p:cNvSpPr>
            <a:spLocks noChangeArrowheads="1"/>
          </p:cNvSpPr>
          <p:nvPr/>
        </p:nvSpPr>
        <p:spPr bwMode="auto">
          <a:xfrm>
            <a:off x="476250" y="260648"/>
            <a:ext cx="7787580" cy="554940"/>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ne-np" b="1" dirty="0">
                <a:solidFill>
                  <a:schemeClr val="bg1"/>
                </a:solidFill>
                <a:latin typeface="ＭＳ ゴシック" pitchFamily="49" charset="-128"/>
                <a:ea typeface="ＭＳ ゴシック" pitchFamily="49" charset="-128"/>
                <a:cs typeface="Arial" charset="0"/>
              </a:rPr>
              <a:t>बुँदा 7　असामान्य परिस्थिति आयो वा व्यावसायिक दुर्घटना घट्यो भने!</a:t>
            </a:r>
            <a:endParaRPr lang="ja-JP" altLang="en-US" b="1" dirty="0">
              <a:solidFill>
                <a:schemeClr val="bg1"/>
              </a:solidFill>
              <a:ea typeface="ＭＳ ゴシック" pitchFamily="49" charset="-128"/>
              <a:cs typeface="Arial" charset="0"/>
            </a:endParaRPr>
          </a:p>
        </p:txBody>
      </p:sp>
      <p:sp>
        <p:nvSpPr>
          <p:cNvPr id="6" name="テキスト ボックス 5"/>
          <p:cNvSpPr txBox="1"/>
          <p:nvPr/>
        </p:nvSpPr>
        <p:spPr>
          <a:xfrm>
            <a:off x="558800" y="899428"/>
            <a:ext cx="4589264" cy="338554"/>
          </a:xfrm>
          <a:prstGeom prst="rect">
            <a:avLst/>
          </a:prstGeom>
          <a:noFill/>
          <a:ln w="19050">
            <a:noFill/>
          </a:ln>
        </p:spPr>
        <p:txBody>
          <a:bodyPr wrap="square" rtlCol="0">
            <a:spAutoFit/>
          </a:bodyPr>
          <a:lstStyle/>
          <a:p>
            <a:pPr rtl="0" fontAlgn="auto">
              <a:spcBef>
                <a:spcPts val="0"/>
              </a:spcBef>
              <a:spcAft>
                <a:spcPts val="0"/>
              </a:spcAft>
              <a:defRPr/>
            </a:pPr>
            <a:r>
              <a:rPr lang="ne-np" sz="1600" b="1">
                <a:solidFill>
                  <a:srgbClr val="C00000"/>
                </a:solidFill>
                <a:latin typeface="メイリオ" pitchFamily="50" charset="-128"/>
                <a:ea typeface="メイリオ" pitchFamily="50" charset="-128"/>
                <a:cs typeface="メイリオ" pitchFamily="50" charset="-128"/>
              </a:rPr>
              <a:t>(1)　"असामान्य परिस्थिति" देखेमा!</a:t>
            </a:r>
            <a:endParaRPr lang="ja-JP" altLang="en-US" sz="1600" dirty="0"/>
          </a:p>
        </p:txBody>
      </p:sp>
      <p:sp>
        <p:nvSpPr>
          <p:cNvPr id="8" name="正方形/長方形 7"/>
          <p:cNvSpPr/>
          <p:nvPr/>
        </p:nvSpPr>
        <p:spPr>
          <a:xfrm>
            <a:off x="539552" y="4437112"/>
            <a:ext cx="3403798" cy="1563890"/>
          </a:xfrm>
          <a:prstGeom prst="rect">
            <a:avLst/>
          </a:prstGeom>
          <a:ln w="12700">
            <a:solidFill>
              <a:schemeClr val="tx1"/>
            </a:solidFill>
            <a:prstDash val="dash"/>
          </a:ln>
        </p:spPr>
        <p:txBody>
          <a:bodyPr wrap="square" rtlCol="0">
            <a:spAutoFit/>
          </a:bodyPr>
          <a:lstStyle/>
          <a:p>
            <a:pPr algn="just" rtl="0" fontAlgn="auto">
              <a:lnSpc>
                <a:spcPct val="150000"/>
              </a:lnSpc>
              <a:spcBef>
                <a:spcPts val="1200"/>
              </a:spcBef>
              <a:spcAft>
                <a:spcPts val="0"/>
              </a:spcAft>
              <a:defRPr/>
            </a:pPr>
            <a:r>
              <a:rPr lang="ne-np" sz="1600" b="1">
                <a:solidFill>
                  <a:srgbClr val="FF0000"/>
                </a:solidFill>
                <a:latin typeface="メイリオ" pitchFamily="50" charset="-128"/>
                <a:ea typeface="メイリオ" pitchFamily="50" charset="-128"/>
                <a:cs typeface="メイリオ" pitchFamily="50" charset="-128"/>
              </a:rPr>
              <a:t>【जानकारी गराउनुहोस्!】</a:t>
            </a:r>
          </a:p>
          <a:p>
            <a:pPr marL="92075" algn="just" rtl="0" fontAlgn="auto">
              <a:lnSpc>
                <a:spcPct val="125000"/>
              </a:lnSpc>
              <a:spcBef>
                <a:spcPts val="300"/>
              </a:spcBef>
              <a:spcAft>
                <a:spcPts val="0"/>
              </a:spcAft>
              <a:defRPr/>
            </a:pPr>
            <a:r>
              <a:rPr lang="ne-np" sz="1400">
                <a:latin typeface="メイリオ" pitchFamily="50" charset="-128"/>
                <a:ea typeface="メイリオ" pitchFamily="50" charset="-128"/>
                <a:cs typeface="メイリオ" pitchFamily="50" charset="-128"/>
              </a:rPr>
              <a:t>　सधैँ भन्दा मेसिन र सुविधा फरक भएमा वा खतरा स्थिति महसुस गरेमा लिडर र डिस्चार्ज कम्पनीको जिम्मेवार व्यक्ति आदिलाई तुरुन्तै जानकारी गराऔं!</a:t>
            </a:r>
          </a:p>
        </p:txBody>
      </p:sp>
      <p:sp>
        <p:nvSpPr>
          <p:cNvPr id="9" name="正方形/長方形 8">
            <a:extLst>
              <a:ext uri="{FF2B5EF4-FFF2-40B4-BE49-F238E27FC236}">
                <a16:creationId xmlns:a16="http://schemas.microsoft.com/office/drawing/2014/main" id="{9BEFAAD7-EA3B-4E30-BE23-06FE32FCA2A4}"/>
              </a:ext>
            </a:extLst>
          </p:cNvPr>
          <p:cNvSpPr/>
          <p:nvPr/>
        </p:nvSpPr>
        <p:spPr>
          <a:xfrm>
            <a:off x="4788024" y="4746179"/>
            <a:ext cx="3475806" cy="1042593"/>
          </a:xfrm>
          <a:prstGeom prst="rect">
            <a:avLst/>
          </a:prstGeom>
          <a:ln w="12700">
            <a:solidFill>
              <a:schemeClr val="tx1"/>
            </a:solidFill>
            <a:prstDash val="dash"/>
          </a:ln>
        </p:spPr>
        <p:txBody>
          <a:bodyPr wrap="square" rtlCol="0">
            <a:spAutoFit/>
          </a:bodyPr>
          <a:lstStyle/>
          <a:p>
            <a:pPr algn="just" rtl="0" fontAlgn="auto">
              <a:lnSpc>
                <a:spcPct val="150000"/>
              </a:lnSpc>
              <a:spcBef>
                <a:spcPts val="1200"/>
              </a:spcBef>
              <a:spcAft>
                <a:spcPts val="0"/>
              </a:spcAft>
              <a:defRPr/>
            </a:pPr>
            <a:r>
              <a:rPr lang="ne-np" b="1" dirty="0">
                <a:latin typeface="メイリオ" pitchFamily="50" charset="-128"/>
                <a:ea typeface="メイリオ" pitchFamily="50" charset="-128"/>
                <a:cs typeface="メイリオ" pitchFamily="50" charset="-128"/>
              </a:rPr>
              <a:t>सिद्धान्त　...</a:t>
            </a:r>
            <a:endParaRPr lang="en-US" altLang="ja-JP" b="1" dirty="0">
              <a:latin typeface="メイリオ" pitchFamily="50" charset="-128"/>
              <a:ea typeface="メイリオ" pitchFamily="50" charset="-128"/>
              <a:cs typeface="メイリオ" pitchFamily="50" charset="-128"/>
            </a:endParaRPr>
          </a:p>
          <a:p>
            <a:pPr algn="just" rtl="0" fontAlgn="auto">
              <a:lnSpc>
                <a:spcPct val="150000"/>
              </a:lnSpc>
              <a:spcBef>
                <a:spcPts val="1200"/>
              </a:spcBef>
              <a:spcAft>
                <a:spcPts val="0"/>
              </a:spcAft>
              <a:defRPr/>
            </a:pPr>
            <a:r>
              <a:rPr lang="ne-np" b="1" dirty="0">
                <a:solidFill>
                  <a:srgbClr val="FF0000"/>
                </a:solidFill>
                <a:latin typeface="メイリオ" pitchFamily="50" charset="-128"/>
                <a:ea typeface="メイリオ" pitchFamily="50" charset="-128"/>
                <a:cs typeface="メイリオ" pitchFamily="50" charset="-128"/>
              </a:rPr>
              <a:t>रोक्ने!　बोलाउने!　पर्खने!</a:t>
            </a:r>
            <a:r>
              <a:rPr lang="ne-np" sz="1600" dirty="0">
                <a:latin typeface="メイリオ" pitchFamily="50" charset="-128"/>
                <a:ea typeface="メイリオ" pitchFamily="50" charset="-128"/>
                <a:cs typeface="メイリオ" pitchFamily="50" charset="-128"/>
              </a:rPr>
              <a:t>　</a:t>
            </a:r>
            <a:endParaRPr lang="en-US" altLang="ja-JP" sz="1600" dirty="0">
              <a:latin typeface="メイリオ" pitchFamily="50" charset="-128"/>
              <a:ea typeface="メイリオ" pitchFamily="50" charset="-128"/>
              <a:cs typeface="メイリオ" pitchFamily="50" charset="-128"/>
            </a:endParaRPr>
          </a:p>
        </p:txBody>
      </p:sp>
      <p:sp>
        <p:nvSpPr>
          <p:cNvPr id="2" name="矢印: 右 1">
            <a:extLst>
              <a:ext uri="{FF2B5EF4-FFF2-40B4-BE49-F238E27FC236}">
                <a16:creationId xmlns:a16="http://schemas.microsoft.com/office/drawing/2014/main" id="{0BB72D62-4FED-46C5-B01F-E733119FF9E2}"/>
              </a:ext>
            </a:extLst>
          </p:cNvPr>
          <p:cNvSpPr/>
          <p:nvPr/>
        </p:nvSpPr>
        <p:spPr>
          <a:xfrm>
            <a:off x="4067944" y="4941168"/>
            <a:ext cx="648072" cy="708248"/>
          </a:xfrm>
          <a:prstGeom prst="rightArrow">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p>
        </p:txBody>
      </p:sp>
      <p:sp>
        <p:nvSpPr>
          <p:cNvPr id="3" name="スライド番号プレースホルダー 2"/>
          <p:cNvSpPr>
            <a:spLocks noGrp="1"/>
          </p:cNvSpPr>
          <p:nvPr>
            <p:ph type="sldNum" sz="quarter" idx="12"/>
          </p:nvPr>
        </p:nvSpPr>
        <p:spPr>
          <a:xfrm>
            <a:off x="3491880" y="6448251"/>
            <a:ext cx="2133600" cy="365125"/>
          </a:xfrm>
        </p:spPr>
        <p:txBody>
          <a:bodyPr rtlCol="0"/>
          <a:lstStyle/>
          <a:p>
            <a:pPr algn="ctr" rtl="0"/>
            <a:fld id="{94AA4217-AB25-474B-8523-140E3806D2F1}" type="slidenum">
              <a:rPr kumimoji="1" lang="ja-JP" altLang="en-US" sz="1100" smtClean="0"/>
              <a:pPr algn="ctr"/>
              <a:t>25</a:t>
            </a:fld>
            <a:endParaRPr kumimoji="1" lang="ja-JP" altLang="en-US" sz="1100"/>
          </a:p>
        </p:txBody>
      </p:sp>
    </p:spTree>
    <p:extLst>
      <p:ext uri="{BB962C8B-B14F-4D97-AF65-F5344CB8AC3E}">
        <p14:creationId xmlns:p14="http://schemas.microsoft.com/office/powerpoint/2010/main" val="2868020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539552" y="548680"/>
            <a:ext cx="8208912" cy="3024336"/>
          </a:xfrm>
          <a:prstGeom prst="rect">
            <a:avLst/>
          </a:prstGeom>
          <a:solidFill>
            <a:schemeClr val="accent3">
              <a:lumMod val="20000"/>
              <a:lumOff val="80000"/>
            </a:schemeClr>
          </a:solidFill>
          <a:ln w="12700">
            <a:solidFill>
              <a:schemeClr val="bg1">
                <a:lumMod val="50000"/>
              </a:schemeClr>
            </a:solidFill>
            <a:miter lim="800000"/>
            <a:headEnd/>
            <a:tailEnd/>
          </a:ln>
          <a:effectLst/>
        </p:spPr>
        <p:txBody>
          <a:bodyPr tIns="108000" rIns="72000" rtlCol="0"/>
          <a:lstStyle/>
          <a:p>
            <a:pPr marL="92075" algn="just" rtl="0" fontAlgn="auto">
              <a:lnSpc>
                <a:spcPct val="125000"/>
              </a:lnSpc>
              <a:spcBef>
                <a:spcPts val="300"/>
              </a:spcBef>
              <a:spcAft>
                <a:spcPts val="0"/>
              </a:spcAft>
              <a:defRPr/>
            </a:pPr>
            <a:r>
              <a:rPr lang="ne-np" sz="1600" b="1" dirty="0">
                <a:latin typeface="メイリオ" pitchFamily="50" charset="-128"/>
                <a:ea typeface="メイリオ" pitchFamily="50" charset="-128"/>
                <a:cs typeface="メイリオ" pitchFamily="50" charset="-128"/>
              </a:rPr>
              <a:t>① मेसिन रोकेर </a:t>
            </a:r>
            <a:r>
              <a:rPr lang="ne-np" sz="1600" b="1" dirty="0" err="1">
                <a:latin typeface="メイリオ" pitchFamily="50" charset="-128"/>
                <a:ea typeface="メイリオ" pitchFamily="50" charset="-128"/>
                <a:cs typeface="メイリオ" pitchFamily="50" charset="-128"/>
              </a:rPr>
              <a:t>मेन</a:t>
            </a:r>
            <a:r>
              <a:rPr lang="ne-np" sz="1600" b="1" dirty="0">
                <a:latin typeface="メイリオ" pitchFamily="50" charset="-128"/>
                <a:ea typeface="メイリオ" pitchFamily="50" charset="-128"/>
                <a:cs typeface="メイリオ" pitchFamily="50" charset="-128"/>
              </a:rPr>
              <a:t> स्विच बन्द गर्ने।　</a:t>
            </a:r>
            <a:r>
              <a:rPr lang="ne-np" sz="1600" b="1" dirty="0">
                <a:solidFill>
                  <a:srgbClr val="FF0000"/>
                </a:solidFill>
                <a:latin typeface="メイリオ" pitchFamily="50" charset="-128"/>
                <a:ea typeface="メイリオ" pitchFamily="50" charset="-128"/>
                <a:cs typeface="メイリオ" pitchFamily="50" charset="-128"/>
              </a:rPr>
              <a:t>रोक्ने!</a:t>
            </a:r>
          </a:p>
          <a:p>
            <a:pPr marL="92075" algn="just" rtl="0" fontAlgn="auto">
              <a:lnSpc>
                <a:spcPct val="125000"/>
              </a:lnSpc>
              <a:spcBef>
                <a:spcPts val="300"/>
              </a:spcBef>
              <a:spcAft>
                <a:spcPts val="0"/>
              </a:spcAft>
              <a:defRPr/>
            </a:pPr>
            <a:r>
              <a:rPr lang="ne-np" sz="1600" b="1" dirty="0">
                <a:latin typeface="メイリオ" pitchFamily="50" charset="-128"/>
                <a:ea typeface="メイリオ" pitchFamily="50" charset="-128"/>
                <a:cs typeface="メイリオ" pitchFamily="50" charset="-128"/>
              </a:rPr>
              <a:t>② ठूलो स्वरले वरपर भएका जिम्मेवार व्यक्ति र सहकर्मीलाई असामान्यताबारे जानकारी गराउनुहोस्।　</a:t>
            </a:r>
            <a:r>
              <a:rPr lang="ne-np" sz="1600" b="1" dirty="0">
                <a:solidFill>
                  <a:srgbClr val="FF0000"/>
                </a:solidFill>
                <a:latin typeface="メイリオ" pitchFamily="50" charset="-128"/>
                <a:ea typeface="メイリオ" pitchFamily="50" charset="-128"/>
                <a:cs typeface="メイリオ" pitchFamily="50" charset="-128"/>
              </a:rPr>
              <a:t>बोलाउने!</a:t>
            </a:r>
            <a:endParaRPr lang="en-US" altLang="ja-JP" sz="1600" b="1" dirty="0">
              <a:solidFill>
                <a:srgbClr val="FF0000"/>
              </a:solidFill>
              <a:latin typeface="メイリオ" pitchFamily="50" charset="-128"/>
              <a:ea typeface="メイリオ" pitchFamily="50" charset="-128"/>
              <a:cs typeface="メイリオ" pitchFamily="50" charset="-128"/>
            </a:endParaRPr>
          </a:p>
          <a:p>
            <a:pPr marL="92075" algn="just" rtl="0">
              <a:lnSpc>
                <a:spcPct val="125000"/>
              </a:lnSpc>
              <a:spcBef>
                <a:spcPts val="300"/>
              </a:spcBef>
              <a:defRPr/>
            </a:pPr>
            <a:r>
              <a:rPr lang="ne-np" sz="1600" b="1" dirty="0">
                <a:latin typeface="メイリオ" pitchFamily="50" charset="-128"/>
                <a:ea typeface="メイリオ" pitchFamily="50" charset="-128"/>
                <a:cs typeface="メイリオ" pitchFamily="50" charset="-128"/>
              </a:rPr>
              <a:t>③ जिम्मेवार व्यक्तिको निर्देशनको पालना गर्ने।　　</a:t>
            </a:r>
            <a:r>
              <a:rPr lang="ne-np" sz="1600" b="1" dirty="0">
                <a:solidFill>
                  <a:srgbClr val="FF0000"/>
                </a:solidFill>
                <a:latin typeface="メイリオ" pitchFamily="50" charset="-128"/>
                <a:ea typeface="メイリオ" pitchFamily="50" charset="-128"/>
                <a:cs typeface="メイリオ" pitchFamily="50" charset="-128"/>
              </a:rPr>
              <a:t>पर्खने!</a:t>
            </a:r>
            <a:endParaRPr lang="en-US" altLang="ja-JP" sz="1600" b="1" dirty="0">
              <a:solidFill>
                <a:srgbClr val="FF0000"/>
              </a:solidFill>
              <a:latin typeface="メイリオ" pitchFamily="50" charset="-128"/>
              <a:ea typeface="メイリオ" pitchFamily="50" charset="-128"/>
              <a:cs typeface="メイリオ" pitchFamily="50" charset="-128"/>
            </a:endParaRPr>
          </a:p>
          <a:p>
            <a:pPr marL="92075" algn="just" rtl="0">
              <a:lnSpc>
                <a:spcPct val="125000"/>
              </a:lnSpc>
              <a:defRPr/>
            </a:pPr>
            <a:r>
              <a:rPr lang="ne-np" sz="1600" b="1" dirty="0">
                <a:latin typeface="メイリオ" pitchFamily="50" charset="-128"/>
                <a:ea typeface="メイリオ" pitchFamily="50" charset="-128"/>
                <a:cs typeface="メイリオ" pitchFamily="50" charset="-128"/>
              </a:rPr>
              <a:t>　 </a:t>
            </a:r>
            <a:r>
              <a:rPr lang="ne-np" sz="1600" dirty="0">
                <a:latin typeface="メイリオ" pitchFamily="50" charset="-128"/>
                <a:ea typeface="メイリオ" pitchFamily="50" charset="-128"/>
                <a:cs typeface="メイリオ" pitchFamily="50" charset="-128"/>
              </a:rPr>
              <a:t>→　आफ्नो निर्णयमा एक्लै गतिविधि नगर्ने।</a:t>
            </a:r>
            <a:endParaRPr lang="en-US" altLang="ja-JP" sz="1600" dirty="0">
              <a:latin typeface="メイリオ" pitchFamily="50" charset="-128"/>
              <a:ea typeface="メイリオ" pitchFamily="50" charset="-128"/>
              <a:cs typeface="メイリオ" pitchFamily="50" charset="-128"/>
            </a:endParaRPr>
          </a:p>
          <a:p>
            <a:pPr marL="92075" algn="just" rtl="0" fontAlgn="auto">
              <a:lnSpc>
                <a:spcPct val="125000"/>
              </a:lnSpc>
              <a:spcBef>
                <a:spcPts val="300"/>
              </a:spcBef>
              <a:spcAft>
                <a:spcPts val="0"/>
              </a:spcAft>
              <a:defRPr/>
            </a:pPr>
            <a:r>
              <a:rPr lang="ne-np" sz="1600" b="1" dirty="0">
                <a:latin typeface="メイリオ" pitchFamily="50" charset="-128"/>
                <a:ea typeface="メイリオ" pitchFamily="50" charset="-128"/>
                <a:cs typeface="メイリオ" pitchFamily="50" charset="-128"/>
              </a:rPr>
              <a:t>④ काम गर्ने बेला, अचानक चल्न सुरु हुनबाट रोक्ने उपायहरू अपनाउने!</a:t>
            </a:r>
            <a:endParaRPr lang="en-US" altLang="ja-JP" sz="1600" b="1" dirty="0">
              <a:latin typeface="メイリオ" pitchFamily="50" charset="-128"/>
              <a:ea typeface="メイリオ" pitchFamily="50" charset="-128"/>
              <a:cs typeface="メイリオ" pitchFamily="50" charset="-128"/>
            </a:endParaRPr>
          </a:p>
          <a:p>
            <a:pPr marL="92075" algn="just" rtl="0" fontAlgn="auto">
              <a:lnSpc>
                <a:spcPct val="125000"/>
              </a:lnSpc>
              <a:spcAft>
                <a:spcPts val="0"/>
              </a:spcAft>
              <a:defRPr/>
            </a:pPr>
            <a:r>
              <a:rPr lang="ne-np" sz="1600" dirty="0">
                <a:latin typeface="メイリオ" pitchFamily="50" charset="-128"/>
                <a:ea typeface="メイリオ" pitchFamily="50" charset="-128"/>
                <a:cs typeface="メイリオ" pitchFamily="50" charset="-128"/>
              </a:rPr>
              <a:t>　・</a:t>
            </a:r>
            <a:r>
              <a:rPr lang="ne-np" sz="1600" dirty="0" err="1">
                <a:latin typeface="メイリオ" pitchFamily="50" charset="-128"/>
                <a:ea typeface="メイリオ" pitchFamily="50" charset="-128"/>
                <a:cs typeface="メイリオ" pitchFamily="50" charset="-128"/>
              </a:rPr>
              <a:t>मेन</a:t>
            </a:r>
            <a:r>
              <a:rPr lang="ne-np" sz="1600" dirty="0">
                <a:latin typeface="メイリオ" pitchFamily="50" charset="-128"/>
                <a:ea typeface="メイリオ" pitchFamily="50" charset="-128"/>
                <a:cs typeface="メイリオ" pitchFamily="50" charset="-128"/>
              </a:rPr>
              <a:t> स्विचलाई </a:t>
            </a:r>
            <a:r>
              <a:rPr lang="ne-np" sz="1600" dirty="0" err="1">
                <a:latin typeface="メイリオ" pitchFamily="50" charset="-128"/>
                <a:ea typeface="メイリオ" pitchFamily="50" charset="-128"/>
                <a:cs typeface="メイリオ" pitchFamily="50" charset="-128"/>
              </a:rPr>
              <a:t>लक</a:t>
            </a:r>
            <a:r>
              <a:rPr lang="ne-np" sz="1600" dirty="0">
                <a:latin typeface="メイリオ" pitchFamily="50" charset="-128"/>
                <a:ea typeface="メイリオ" pitchFamily="50" charset="-128"/>
                <a:cs typeface="メイリオ" pitchFamily="50" charset="-128"/>
              </a:rPr>
              <a:t> गरी, सुरु गर्न नसक्ने गरी राख्ने।</a:t>
            </a:r>
            <a:endParaRPr lang="en-US" altLang="ja-JP" sz="1600" dirty="0">
              <a:latin typeface="メイリオ" pitchFamily="50" charset="-128"/>
              <a:ea typeface="メイリオ" pitchFamily="50" charset="-128"/>
              <a:cs typeface="メイリオ" pitchFamily="50" charset="-128"/>
            </a:endParaRPr>
          </a:p>
          <a:p>
            <a:pPr marL="92075" algn="just" rtl="0" fontAlgn="auto">
              <a:lnSpc>
                <a:spcPct val="125000"/>
              </a:lnSpc>
              <a:spcAft>
                <a:spcPts val="0"/>
              </a:spcAft>
              <a:defRPr/>
            </a:pPr>
            <a:r>
              <a:rPr lang="ne-np" sz="1600" dirty="0">
                <a:latin typeface="メイリオ" pitchFamily="50" charset="-128"/>
                <a:ea typeface="メイリオ" pitchFamily="50" charset="-128"/>
                <a:cs typeface="メイリオ" pitchFamily="50" charset="-128"/>
              </a:rPr>
              <a:t>　・अरूले सुरु नगर्ने गरी, काम गरिरहेको बेला सबैले देख्ने गरी चिन्ह राख्ने।</a:t>
            </a:r>
          </a:p>
          <a:p>
            <a:pPr marL="92075" algn="just" rtl="0" fontAlgn="auto">
              <a:lnSpc>
                <a:spcPct val="125000"/>
              </a:lnSpc>
              <a:spcBef>
                <a:spcPts val="300"/>
              </a:spcBef>
              <a:spcAft>
                <a:spcPts val="0"/>
              </a:spcAft>
              <a:defRPr/>
            </a:pPr>
            <a:r>
              <a:rPr lang="ne-np" sz="1600" b="1" dirty="0">
                <a:latin typeface="メイリオ" pitchFamily="50" charset="-128"/>
                <a:ea typeface="メイリオ" pitchFamily="50" charset="-128"/>
                <a:cs typeface="メイリオ" pitchFamily="50" charset="-128"/>
              </a:rPr>
              <a:t>⑤ आवश्यकता अनुसार काम गर्ने ठाउँमा "काम भइरहेको छ!" को चिन्ह राख्ने!</a:t>
            </a:r>
            <a:endParaRPr lang="en-US" altLang="ja-JP" sz="1600" b="1" dirty="0">
              <a:latin typeface="メイリオ" pitchFamily="50" charset="-128"/>
              <a:ea typeface="メイリオ" pitchFamily="50" charset="-128"/>
              <a:cs typeface="メイリオ" pitchFamily="50" charset="-128"/>
            </a:endParaRPr>
          </a:p>
        </p:txBody>
      </p:sp>
      <p:sp>
        <p:nvSpPr>
          <p:cNvPr id="6" name="テキスト ボックス 5"/>
          <p:cNvSpPr txBox="1"/>
          <p:nvPr/>
        </p:nvSpPr>
        <p:spPr>
          <a:xfrm>
            <a:off x="253218" y="188640"/>
            <a:ext cx="8925596" cy="338554"/>
          </a:xfrm>
          <a:prstGeom prst="rect">
            <a:avLst/>
          </a:prstGeom>
          <a:noFill/>
          <a:ln w="19050">
            <a:noFill/>
          </a:ln>
        </p:spPr>
        <p:txBody>
          <a:bodyPr wrap="square" rtlCol="0">
            <a:spAutoFit/>
          </a:bodyPr>
          <a:lstStyle/>
          <a:p>
            <a:pPr rtl="0">
              <a:defRPr/>
            </a:pPr>
            <a:r>
              <a:rPr lang="ne-np"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(2)　बेल्ट </a:t>
            </a:r>
            <a:r>
              <a:rPr lang="ne-np" sz="1600" b="1" dirty="0" err="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कन्वेयरमा</a:t>
            </a:r>
            <a:r>
              <a:rPr lang="ne-np"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कसिङ्गर च्यापियो!　</a:t>
            </a:r>
            <a:r>
              <a:rPr lang="ne-np" sz="1600" b="1" dirty="0" err="1">
                <a:solidFill>
                  <a:srgbClr val="C00000"/>
                </a:solidFill>
                <a:latin typeface="メイリオ" panose="020B0604030504040204" pitchFamily="50" charset="-128"/>
                <a:ea typeface="メイリオ" panose="020B0604030504040204" pitchFamily="50" charset="-128"/>
              </a:rPr>
              <a:t>क्रसरबाट</a:t>
            </a:r>
            <a:r>
              <a:rPr lang="ne-np" sz="1600" b="1" dirty="0">
                <a:solidFill>
                  <a:srgbClr val="C00000"/>
                </a:solidFill>
                <a:latin typeface="メイリオ" panose="020B0604030504040204" pitchFamily="50" charset="-128"/>
                <a:ea typeface="メイリオ" panose="020B0604030504040204" pitchFamily="50" charset="-128"/>
              </a:rPr>
              <a:t> असामान्य आवाज वा असामान्य गन्ध आयो!</a:t>
            </a:r>
          </a:p>
        </p:txBody>
      </p:sp>
      <p:pic>
        <p:nvPicPr>
          <p:cNvPr id="12" name="図 11">
            <a:extLst>
              <a:ext uri="{FF2B5EF4-FFF2-40B4-BE49-F238E27FC236}">
                <a16:creationId xmlns:a16="http://schemas.microsoft.com/office/drawing/2014/main" id="{CE27781B-066B-4F18-82B5-0895397236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181" y="3645024"/>
            <a:ext cx="6933203" cy="2880320"/>
          </a:xfrm>
          <a:prstGeom prst="rect">
            <a:avLst/>
          </a:prstGeom>
        </p:spPr>
      </p:pic>
      <p:sp>
        <p:nvSpPr>
          <p:cNvPr id="2" name="スライド番号プレースホルダー 1"/>
          <p:cNvSpPr>
            <a:spLocks noGrp="1"/>
          </p:cNvSpPr>
          <p:nvPr>
            <p:ph type="sldNum" sz="quarter" idx="12"/>
          </p:nvPr>
        </p:nvSpPr>
        <p:spPr>
          <a:xfrm>
            <a:off x="3374504" y="6448251"/>
            <a:ext cx="2133600" cy="365125"/>
          </a:xfrm>
        </p:spPr>
        <p:txBody>
          <a:bodyPr rtlCol="0"/>
          <a:lstStyle/>
          <a:p>
            <a:pPr algn="ctr" rtl="0"/>
            <a:fld id="{94AA4217-AB25-474B-8523-140E3806D2F1}" type="slidenum">
              <a:rPr kumimoji="1" lang="ja-JP" altLang="en-US" sz="1100" smtClean="0"/>
              <a:pPr algn="ctr"/>
              <a:t>26</a:t>
            </a:fld>
            <a:endParaRPr kumimoji="1" lang="ja-JP" altLang="en-US" sz="1100"/>
          </a:p>
        </p:txBody>
      </p:sp>
      <p:sp>
        <p:nvSpPr>
          <p:cNvPr id="3" name="对话气泡: 椭圆形 2">
            <a:extLst>
              <a:ext uri="{FF2B5EF4-FFF2-40B4-BE49-F238E27FC236}">
                <a16:creationId xmlns:a16="http://schemas.microsoft.com/office/drawing/2014/main" id="{06327DE9-E319-4214-BCA4-DAF882A68196}"/>
              </a:ext>
            </a:extLst>
          </p:cNvPr>
          <p:cNvSpPr/>
          <p:nvPr/>
        </p:nvSpPr>
        <p:spPr>
          <a:xfrm>
            <a:off x="1331640" y="3717032"/>
            <a:ext cx="2133600" cy="504056"/>
          </a:xfrm>
          <a:prstGeom prst="wedgeEllipseCallout">
            <a:avLst>
              <a:gd name="adj1" fmla="val 43625"/>
              <a:gd name="adj2" fmla="val 44863"/>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ne-np" sz="1050">
                <a:solidFill>
                  <a:schemeClr val="tx1"/>
                </a:solidFill>
              </a:rPr>
              <a:t>लिभर </a:t>
            </a:r>
            <a:r>
              <a:rPr lang="ne-np" sz="1050" b="1">
                <a:solidFill>
                  <a:srgbClr val="A32827"/>
                </a:solidFill>
              </a:rPr>
              <a:t>लुज </a:t>
            </a:r>
            <a:r>
              <a:rPr lang="ne-np" sz="1050">
                <a:solidFill>
                  <a:schemeClr val="tx1"/>
                </a:solidFill>
              </a:rPr>
              <a:t>छ।</a:t>
            </a:r>
            <a:endParaRPr lang="zh-CN" altLang="en-US" sz="1050" dirty="0">
              <a:solidFill>
                <a:schemeClr val="tx1"/>
              </a:solidFill>
            </a:endParaRPr>
          </a:p>
        </p:txBody>
      </p:sp>
      <p:sp>
        <p:nvSpPr>
          <p:cNvPr id="7" name="对话气泡: 椭圆形 6">
            <a:extLst>
              <a:ext uri="{FF2B5EF4-FFF2-40B4-BE49-F238E27FC236}">
                <a16:creationId xmlns:a16="http://schemas.microsoft.com/office/drawing/2014/main" id="{163B2CEE-B712-478D-9B97-428D1301D986}"/>
              </a:ext>
            </a:extLst>
          </p:cNvPr>
          <p:cNvSpPr/>
          <p:nvPr/>
        </p:nvSpPr>
        <p:spPr>
          <a:xfrm>
            <a:off x="1187624" y="4416043"/>
            <a:ext cx="2232248" cy="504056"/>
          </a:xfrm>
          <a:prstGeom prst="wedgeEllipseCallout">
            <a:avLst>
              <a:gd name="adj1" fmla="val 40451"/>
              <a:gd name="adj2" fmla="val -46680"/>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ne-np" sz="1050">
                <a:solidFill>
                  <a:schemeClr val="tx1"/>
                </a:solidFill>
              </a:rPr>
              <a:t>रातो बत्ती </a:t>
            </a:r>
            <a:r>
              <a:rPr lang="ne-np" sz="1050" b="1">
                <a:solidFill>
                  <a:srgbClr val="C00000"/>
                </a:solidFill>
              </a:rPr>
              <a:t>बलिरहेको</a:t>
            </a:r>
            <a:r>
              <a:rPr lang="ne-np" sz="1050">
                <a:solidFill>
                  <a:schemeClr val="tx1"/>
                </a:solidFill>
              </a:rPr>
              <a:t> छ।</a:t>
            </a:r>
            <a:endParaRPr lang="zh-CN" altLang="en-US" sz="1050" dirty="0">
              <a:solidFill>
                <a:schemeClr val="tx1"/>
              </a:solidFill>
            </a:endParaRPr>
          </a:p>
        </p:txBody>
      </p:sp>
      <p:sp>
        <p:nvSpPr>
          <p:cNvPr id="8" name="对话气泡: 椭圆形 7">
            <a:extLst>
              <a:ext uri="{FF2B5EF4-FFF2-40B4-BE49-F238E27FC236}">
                <a16:creationId xmlns:a16="http://schemas.microsoft.com/office/drawing/2014/main" id="{E468FA87-D6BE-4FEA-8533-996828159605}"/>
              </a:ext>
            </a:extLst>
          </p:cNvPr>
          <p:cNvSpPr/>
          <p:nvPr/>
        </p:nvSpPr>
        <p:spPr>
          <a:xfrm>
            <a:off x="1259632" y="5432147"/>
            <a:ext cx="1980191" cy="504056"/>
          </a:xfrm>
          <a:prstGeom prst="wedgeEllipseCallout">
            <a:avLst>
              <a:gd name="adj1" fmla="val 38099"/>
              <a:gd name="adj2" fmla="val -52559"/>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ne-np" sz="1050">
                <a:solidFill>
                  <a:schemeClr val="tx1"/>
                </a:solidFill>
              </a:rPr>
              <a:t>बत्ती </a:t>
            </a:r>
            <a:r>
              <a:rPr lang="ne-np" sz="1050" b="1">
                <a:solidFill>
                  <a:srgbClr val="C00000"/>
                </a:solidFill>
              </a:rPr>
              <a:t>बल्ने र निभ्ने </a:t>
            </a:r>
            <a:r>
              <a:rPr lang="ne-np" sz="1050">
                <a:solidFill>
                  <a:schemeClr val="tx1"/>
                </a:solidFill>
              </a:rPr>
              <a:t>गरिरहेको छ।</a:t>
            </a:r>
            <a:endParaRPr lang="zh-CN" altLang="en-US" sz="1050" dirty="0">
              <a:solidFill>
                <a:schemeClr val="tx1"/>
              </a:solidFill>
            </a:endParaRPr>
          </a:p>
        </p:txBody>
      </p:sp>
      <p:sp>
        <p:nvSpPr>
          <p:cNvPr id="9" name="对话气泡: 椭圆形 8">
            <a:extLst>
              <a:ext uri="{FF2B5EF4-FFF2-40B4-BE49-F238E27FC236}">
                <a16:creationId xmlns:a16="http://schemas.microsoft.com/office/drawing/2014/main" id="{1342EB10-FDD3-49BC-B444-83DA913EBF08}"/>
              </a:ext>
            </a:extLst>
          </p:cNvPr>
          <p:cNvSpPr/>
          <p:nvPr/>
        </p:nvSpPr>
        <p:spPr>
          <a:xfrm>
            <a:off x="3635896" y="6021287"/>
            <a:ext cx="1782184" cy="421793"/>
          </a:xfrm>
          <a:prstGeom prst="wedgeEllipseCallout">
            <a:avLst>
              <a:gd name="adj1" fmla="val 21947"/>
              <a:gd name="adj2" fmla="val -66372"/>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ne-np" sz="1050">
                <a:solidFill>
                  <a:schemeClr val="tx1"/>
                </a:solidFill>
              </a:rPr>
              <a:t>○○ </a:t>
            </a:r>
            <a:r>
              <a:rPr lang="ne-np" sz="1050" b="1">
                <a:solidFill>
                  <a:srgbClr val="C00000"/>
                </a:solidFill>
              </a:rPr>
              <a:t>छैन।</a:t>
            </a:r>
            <a:endParaRPr lang="zh-CN" altLang="en-US" sz="1050" b="1" dirty="0">
              <a:solidFill>
                <a:srgbClr val="C00000"/>
              </a:solidFill>
            </a:endParaRPr>
          </a:p>
        </p:txBody>
      </p:sp>
      <p:sp>
        <p:nvSpPr>
          <p:cNvPr id="10" name="对话气泡: 椭圆形 9">
            <a:extLst>
              <a:ext uri="{FF2B5EF4-FFF2-40B4-BE49-F238E27FC236}">
                <a16:creationId xmlns:a16="http://schemas.microsoft.com/office/drawing/2014/main" id="{8DE948DD-60B2-443F-8F04-7A1E62AFDBCD}"/>
              </a:ext>
            </a:extLst>
          </p:cNvPr>
          <p:cNvSpPr/>
          <p:nvPr/>
        </p:nvSpPr>
        <p:spPr>
          <a:xfrm>
            <a:off x="4355976" y="3722159"/>
            <a:ext cx="1800202" cy="421793"/>
          </a:xfrm>
          <a:prstGeom prst="wedgeEllipseCallout">
            <a:avLst>
              <a:gd name="adj1" fmla="val -9587"/>
              <a:gd name="adj2" fmla="val 65716"/>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ne-np" sz="1050">
                <a:solidFill>
                  <a:schemeClr val="tx1"/>
                </a:solidFill>
              </a:rPr>
              <a:t>अनौंठो </a:t>
            </a:r>
            <a:r>
              <a:rPr lang="ne-np" sz="1050" b="1">
                <a:solidFill>
                  <a:srgbClr val="C00000"/>
                </a:solidFill>
              </a:rPr>
              <a:t>गन्ध </a:t>
            </a:r>
            <a:r>
              <a:rPr lang="ne-np" sz="1050">
                <a:solidFill>
                  <a:schemeClr val="tx1"/>
                </a:solidFill>
              </a:rPr>
              <a:t>आयो।</a:t>
            </a:r>
            <a:endParaRPr lang="zh-CN" altLang="en-US" sz="1050" dirty="0">
              <a:solidFill>
                <a:schemeClr val="tx1"/>
              </a:solidFill>
            </a:endParaRPr>
          </a:p>
        </p:txBody>
      </p:sp>
      <p:sp>
        <p:nvSpPr>
          <p:cNvPr id="13" name="对话气泡: 椭圆形 12">
            <a:extLst>
              <a:ext uri="{FF2B5EF4-FFF2-40B4-BE49-F238E27FC236}">
                <a16:creationId xmlns:a16="http://schemas.microsoft.com/office/drawing/2014/main" id="{A2631A77-DFA3-4E2E-A0C2-D5556F3799BF}"/>
              </a:ext>
            </a:extLst>
          </p:cNvPr>
          <p:cNvSpPr/>
          <p:nvPr/>
        </p:nvSpPr>
        <p:spPr>
          <a:xfrm>
            <a:off x="5652120" y="4215960"/>
            <a:ext cx="1800202" cy="421793"/>
          </a:xfrm>
          <a:prstGeom prst="wedgeEllipseCallout">
            <a:avLst>
              <a:gd name="adj1" fmla="val -26518"/>
              <a:gd name="adj2" fmla="val 66720"/>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ne-np" sz="1050">
                <a:solidFill>
                  <a:schemeClr val="tx1"/>
                </a:solidFill>
              </a:rPr>
              <a:t>अनौंठो </a:t>
            </a:r>
            <a:r>
              <a:rPr lang="ne-np" sz="1050" b="1">
                <a:solidFill>
                  <a:srgbClr val="C00000"/>
                </a:solidFill>
              </a:rPr>
              <a:t>आवाज </a:t>
            </a:r>
            <a:r>
              <a:rPr lang="ne-np" sz="1050">
                <a:solidFill>
                  <a:schemeClr val="tx1"/>
                </a:solidFill>
              </a:rPr>
              <a:t>आयो।</a:t>
            </a:r>
            <a:endParaRPr lang="zh-CN" altLang="en-US" sz="1050" dirty="0">
              <a:solidFill>
                <a:schemeClr val="tx1"/>
              </a:solidFill>
            </a:endParaRPr>
          </a:p>
        </p:txBody>
      </p:sp>
      <p:sp>
        <p:nvSpPr>
          <p:cNvPr id="14" name="对话气泡: 椭圆形 13">
            <a:extLst>
              <a:ext uri="{FF2B5EF4-FFF2-40B4-BE49-F238E27FC236}">
                <a16:creationId xmlns:a16="http://schemas.microsoft.com/office/drawing/2014/main" id="{065053B8-AF50-4827-9216-E94DA3305420}"/>
              </a:ext>
            </a:extLst>
          </p:cNvPr>
          <p:cNvSpPr/>
          <p:nvPr/>
        </p:nvSpPr>
        <p:spPr>
          <a:xfrm>
            <a:off x="5743484" y="5002922"/>
            <a:ext cx="2285698" cy="504056"/>
          </a:xfrm>
          <a:prstGeom prst="wedgeEllipseCallout">
            <a:avLst>
              <a:gd name="adj1" fmla="val -42168"/>
              <a:gd name="adj2" fmla="val -44163"/>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ne-np" sz="1050">
                <a:solidFill>
                  <a:schemeClr val="tx1"/>
                </a:solidFill>
              </a:rPr>
              <a:t>निलो बत्ती </a:t>
            </a:r>
            <a:r>
              <a:rPr lang="ne-np" sz="1050" b="1">
                <a:solidFill>
                  <a:srgbClr val="C00000"/>
                </a:solidFill>
              </a:rPr>
              <a:t>निभेको </a:t>
            </a:r>
            <a:r>
              <a:rPr lang="ne-np" sz="1050">
                <a:solidFill>
                  <a:schemeClr val="tx1"/>
                </a:solidFill>
              </a:rPr>
              <a:t>छ।</a:t>
            </a:r>
            <a:endParaRPr lang="zh-CN" altLang="en-US" sz="1050" dirty="0">
              <a:solidFill>
                <a:srgbClr val="C00000"/>
              </a:solidFill>
            </a:endParaRPr>
          </a:p>
        </p:txBody>
      </p:sp>
      <p:sp>
        <p:nvSpPr>
          <p:cNvPr id="15" name="对话气泡: 椭圆形 14">
            <a:extLst>
              <a:ext uri="{FF2B5EF4-FFF2-40B4-BE49-F238E27FC236}">
                <a16:creationId xmlns:a16="http://schemas.microsoft.com/office/drawing/2014/main" id="{C96CD92F-0D8D-4EAF-86BB-17962FEC8F77}"/>
              </a:ext>
            </a:extLst>
          </p:cNvPr>
          <p:cNvSpPr/>
          <p:nvPr/>
        </p:nvSpPr>
        <p:spPr>
          <a:xfrm>
            <a:off x="6012160" y="5721073"/>
            <a:ext cx="1603514" cy="421793"/>
          </a:xfrm>
          <a:prstGeom prst="wedgeEllipseCallout">
            <a:avLst>
              <a:gd name="adj1" fmla="val -44252"/>
              <a:gd name="adj2" fmla="val -55332"/>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ne-np" sz="1050">
                <a:solidFill>
                  <a:schemeClr val="tx1"/>
                </a:solidFill>
              </a:rPr>
              <a:t>सतह </a:t>
            </a:r>
            <a:r>
              <a:rPr lang="ne-np" sz="1050" b="1">
                <a:solidFill>
                  <a:srgbClr val="C00000"/>
                </a:solidFill>
              </a:rPr>
              <a:t>तातो </a:t>
            </a:r>
            <a:r>
              <a:rPr lang="ne-np" sz="1050">
                <a:solidFill>
                  <a:schemeClr val="tx1"/>
                </a:solidFill>
              </a:rPr>
              <a:t>छ।</a:t>
            </a:r>
            <a:endParaRPr lang="zh-CN" altLang="en-US" sz="1050" dirty="0">
              <a:solidFill>
                <a:srgbClr val="C00000"/>
              </a:solidFill>
            </a:endParaRPr>
          </a:p>
        </p:txBody>
      </p:sp>
    </p:spTree>
    <p:extLst>
      <p:ext uri="{BB962C8B-B14F-4D97-AF65-F5344CB8AC3E}">
        <p14:creationId xmlns:p14="http://schemas.microsoft.com/office/powerpoint/2010/main" val="1388255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526960" y="744514"/>
            <a:ext cx="8149496" cy="2540470"/>
          </a:xfrm>
          <a:prstGeom prst="rect">
            <a:avLst/>
          </a:prstGeom>
          <a:solidFill>
            <a:schemeClr val="accent3">
              <a:lumMod val="20000"/>
              <a:lumOff val="80000"/>
            </a:schemeClr>
          </a:solidFill>
          <a:ln w="12700">
            <a:solidFill>
              <a:schemeClr val="bg1">
                <a:lumMod val="50000"/>
              </a:schemeClr>
            </a:solidFill>
            <a:miter lim="800000"/>
            <a:headEnd/>
            <a:tailEnd/>
          </a:ln>
          <a:effectLst/>
        </p:spPr>
        <p:txBody>
          <a:bodyPr tIns="108000" rIns="72000" rtlCol="0"/>
          <a:lstStyle/>
          <a:p>
            <a:pPr marL="92075" algn="just" rtl="0" fontAlgn="auto">
              <a:lnSpc>
                <a:spcPct val="150000"/>
              </a:lnSpc>
              <a:spcBef>
                <a:spcPts val="300"/>
              </a:spcBef>
              <a:spcAft>
                <a:spcPts val="0"/>
              </a:spcAft>
              <a:defRPr/>
            </a:pPr>
            <a:r>
              <a:rPr lang="ne-np" sz="1600" b="1" dirty="0">
                <a:solidFill>
                  <a:srgbClr val="0000CC"/>
                </a:solidFill>
                <a:latin typeface="メイリオ" pitchFamily="50" charset="-128"/>
                <a:ea typeface="メイリオ" pitchFamily="50" charset="-128"/>
                <a:cs typeface="メイリオ" pitchFamily="50" charset="-128"/>
              </a:rPr>
              <a:t>＜रोकेर राखेको ट्रक, </a:t>
            </a:r>
            <a:r>
              <a:rPr lang="ne-np" sz="1600" b="1" dirty="0" err="1">
                <a:solidFill>
                  <a:srgbClr val="0000CC"/>
                </a:solidFill>
                <a:latin typeface="メイリオ" pitchFamily="50" charset="-128"/>
                <a:ea typeface="メイリオ" pitchFamily="50" charset="-128"/>
                <a:cs typeface="メイリオ" pitchFamily="50" charset="-128"/>
              </a:rPr>
              <a:t>हेबी</a:t>
            </a:r>
            <a:r>
              <a:rPr lang="ne-np" sz="1600" b="1" dirty="0">
                <a:solidFill>
                  <a:srgbClr val="0000CC"/>
                </a:solidFill>
                <a:latin typeface="メイリオ" pitchFamily="50" charset="-128"/>
                <a:ea typeface="メイリオ" pitchFamily="50" charset="-128"/>
                <a:cs typeface="メイリオ" pitchFamily="50" charset="-128"/>
              </a:rPr>
              <a:t> मेसिन, </a:t>
            </a:r>
            <a:r>
              <a:rPr lang="ne-np" sz="1600" b="1" dirty="0" err="1">
                <a:solidFill>
                  <a:srgbClr val="0000CC"/>
                </a:solidFill>
                <a:latin typeface="メイリオ" pitchFamily="50" charset="-128"/>
                <a:ea typeface="メイリオ" pitchFamily="50" charset="-128"/>
                <a:cs typeface="メイリオ" pitchFamily="50" charset="-128"/>
              </a:rPr>
              <a:t>फोर्कलिफ्ट</a:t>
            </a:r>
            <a:r>
              <a:rPr lang="ne-np" sz="1600" b="1" dirty="0">
                <a:solidFill>
                  <a:srgbClr val="0000CC"/>
                </a:solidFill>
                <a:latin typeface="メイリオ" pitchFamily="50" charset="-128"/>
                <a:ea typeface="メイリオ" pitchFamily="50" charset="-128"/>
                <a:cs typeface="メイリオ" pitchFamily="50" charset="-128"/>
              </a:rPr>
              <a:t> चल्न सुरु </a:t>
            </a:r>
            <a:r>
              <a:rPr lang="ne-np" sz="1600" b="1" dirty="0" err="1">
                <a:solidFill>
                  <a:srgbClr val="0000CC"/>
                </a:solidFill>
                <a:latin typeface="メイリオ" pitchFamily="50" charset="-128"/>
                <a:ea typeface="メイリオ" pitchFamily="50" charset="-128"/>
                <a:cs typeface="メイリオ" pitchFamily="50" charset="-128"/>
              </a:rPr>
              <a:t>गर्‍यो</a:t>
            </a:r>
            <a:r>
              <a:rPr lang="ne-np" sz="1600" b="1" dirty="0">
                <a:solidFill>
                  <a:srgbClr val="0000CC"/>
                </a:solidFill>
                <a:latin typeface="メイリオ" pitchFamily="50" charset="-128"/>
                <a:ea typeface="メイリオ" pitchFamily="50" charset="-128"/>
                <a:cs typeface="メイリオ" pitchFamily="50" charset="-128"/>
              </a:rPr>
              <a:t>＞</a:t>
            </a:r>
            <a:endParaRPr lang="en-US" altLang="ja-JP" sz="1600" b="1" dirty="0">
              <a:solidFill>
                <a:srgbClr val="0000CC"/>
              </a:solidFill>
              <a:latin typeface="メイリオ" pitchFamily="50" charset="-128"/>
              <a:ea typeface="メイリオ" pitchFamily="50" charset="-128"/>
              <a:cs typeface="メイリオ" pitchFamily="50" charset="-128"/>
            </a:endParaRPr>
          </a:p>
          <a:p>
            <a:pPr marL="92075" algn="just" rtl="0" fontAlgn="auto">
              <a:lnSpc>
                <a:spcPct val="150000"/>
              </a:lnSpc>
              <a:spcBef>
                <a:spcPts val="0"/>
              </a:spcBef>
              <a:spcAft>
                <a:spcPts val="0"/>
              </a:spcAft>
              <a:defRPr/>
            </a:pPr>
            <a:endParaRPr lang="en-US" altLang="ja-JP" sz="1400" dirty="0">
              <a:solidFill>
                <a:srgbClr val="FF0000"/>
              </a:solidFill>
              <a:latin typeface="メイリオ" pitchFamily="50" charset="-128"/>
              <a:ea typeface="メイリオ" pitchFamily="50" charset="-128"/>
              <a:cs typeface="メイリオ" pitchFamily="50" charset="-128"/>
            </a:endParaRPr>
          </a:p>
          <a:p>
            <a:pPr marL="92075" algn="just" rtl="0" fontAlgn="auto">
              <a:lnSpc>
                <a:spcPct val="150000"/>
              </a:lnSpc>
              <a:spcBef>
                <a:spcPts val="600"/>
              </a:spcBef>
              <a:spcAft>
                <a:spcPts val="0"/>
              </a:spcAft>
              <a:defRPr/>
            </a:pPr>
            <a:r>
              <a:rPr lang="ne-np" sz="1600" b="1" dirty="0">
                <a:latin typeface="メイリオ" pitchFamily="50" charset="-128"/>
                <a:ea typeface="メイリオ" pitchFamily="50" charset="-128"/>
                <a:cs typeface="メイリオ" pitchFamily="50" charset="-128"/>
              </a:rPr>
              <a:t>　① जबरजस्ती रोक्न नखोजीकन "भाग्ने!" </a:t>
            </a:r>
          </a:p>
          <a:p>
            <a:pPr marL="92075" algn="just" rtl="0" fontAlgn="auto">
              <a:lnSpc>
                <a:spcPct val="150000"/>
              </a:lnSpc>
              <a:spcBef>
                <a:spcPts val="300"/>
              </a:spcBef>
              <a:spcAft>
                <a:spcPts val="0"/>
              </a:spcAft>
              <a:defRPr/>
            </a:pPr>
            <a:r>
              <a:rPr lang="ne-np" sz="1600" b="1" dirty="0">
                <a:latin typeface="メイリオ" pitchFamily="50" charset="-128"/>
                <a:ea typeface="メイリオ" pitchFamily="50" charset="-128"/>
                <a:cs typeface="メイリオ" pitchFamily="50" charset="-128"/>
              </a:rPr>
              <a:t>　② ठूलो स्वरले वरपरका मान्छेलाई "भाग्" भन्ने! </a:t>
            </a:r>
          </a:p>
          <a:p>
            <a:pPr marL="92075" algn="just" rtl="0" fontAlgn="auto">
              <a:lnSpc>
                <a:spcPct val="150000"/>
              </a:lnSpc>
              <a:spcBef>
                <a:spcPts val="300"/>
              </a:spcBef>
              <a:spcAft>
                <a:spcPts val="0"/>
              </a:spcAft>
              <a:defRPr/>
            </a:pPr>
            <a:r>
              <a:rPr lang="ne-np" sz="1600" b="1" dirty="0">
                <a:latin typeface="メイリオ" pitchFamily="50" charset="-128"/>
                <a:ea typeface="メイリオ" pitchFamily="50" charset="-128"/>
                <a:cs typeface="メイリオ" pitchFamily="50" charset="-128"/>
              </a:rPr>
              <a:t>　③ दैनिक रूपमा गर्ने सुरक्षा तथा स्वच्छता शिक्षामा "भाग्ने कुरा" सिक्ने!</a:t>
            </a:r>
          </a:p>
          <a:p>
            <a:pPr algn="just" rtl="0" fontAlgn="auto">
              <a:lnSpc>
                <a:spcPct val="150000"/>
              </a:lnSpc>
              <a:spcBef>
                <a:spcPts val="0"/>
              </a:spcBef>
              <a:spcAft>
                <a:spcPts val="0"/>
              </a:spcAft>
              <a:defRPr/>
            </a:pPr>
            <a:endParaRPr lang="en-US" altLang="ja-JP" sz="1400" dirty="0">
              <a:latin typeface="メイリオ" pitchFamily="50" charset="-128"/>
              <a:ea typeface="メイリオ" pitchFamily="50" charset="-128"/>
              <a:cs typeface="メイリオ" pitchFamily="50" charset="-128"/>
            </a:endParaRPr>
          </a:p>
        </p:txBody>
      </p:sp>
      <p:sp>
        <p:nvSpPr>
          <p:cNvPr id="6" name="AutoShape 1"/>
          <p:cNvSpPr>
            <a:spLocks noChangeArrowheads="1"/>
          </p:cNvSpPr>
          <p:nvPr/>
        </p:nvSpPr>
        <p:spPr bwMode="auto">
          <a:xfrm>
            <a:off x="5364088" y="4941168"/>
            <a:ext cx="1008112" cy="293007"/>
          </a:xfrm>
          <a:prstGeom prst="wedgeEllipseCallout">
            <a:avLst>
              <a:gd name="adj1" fmla="val 37202"/>
              <a:gd name="adj2" fmla="val 77826"/>
            </a:avLst>
          </a:prstGeom>
          <a:solidFill>
            <a:srgbClr val="FFFFFF"/>
          </a:solidFill>
          <a:ln w="9525">
            <a:solidFill>
              <a:srgbClr val="000000"/>
            </a:solidFill>
            <a:miter lim="800000"/>
            <a:headEnd/>
            <a:tailEnd/>
          </a:ln>
        </p:spPr>
        <p:txBody>
          <a:bodyPr wrap="none" lIns="0" tIns="5400" rIns="0" bIns="0" rtlCol="0" anchor="ctr"/>
          <a:lstStyle/>
          <a:p>
            <a:pPr algn="ctr" rtl="0"/>
            <a:r>
              <a:rPr lang="ne-np" sz="1400" b="1">
                <a:solidFill>
                  <a:srgbClr val="C00000"/>
                </a:solidFill>
                <a:latin typeface="メイリオ" pitchFamily="50" charset="-128"/>
                <a:ea typeface="メイリオ" pitchFamily="50" charset="-128"/>
                <a:cs typeface="メイリオ" pitchFamily="50" charset="-128"/>
              </a:rPr>
              <a:t>भाग्!</a:t>
            </a:r>
            <a:endParaRPr lang="ja-JP" altLang="en-US" sz="1400" dirty="0">
              <a:latin typeface="メイリオ" pitchFamily="50" charset="-128"/>
              <a:ea typeface="メイリオ" pitchFamily="50" charset="-128"/>
              <a:cs typeface="メイリオ" pitchFamily="50" charset="-128"/>
            </a:endParaRPr>
          </a:p>
        </p:txBody>
      </p:sp>
      <p:sp>
        <p:nvSpPr>
          <p:cNvPr id="7" name="下矢印 6"/>
          <p:cNvSpPr/>
          <p:nvPr/>
        </p:nvSpPr>
        <p:spPr>
          <a:xfrm>
            <a:off x="2060848" y="1412776"/>
            <a:ext cx="432048" cy="144016"/>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p>
        </p:txBody>
      </p:sp>
      <p:sp>
        <p:nvSpPr>
          <p:cNvPr id="10" name="テキスト ボックス 9"/>
          <p:cNvSpPr txBox="1"/>
          <p:nvPr/>
        </p:nvSpPr>
        <p:spPr>
          <a:xfrm>
            <a:off x="2636912" y="1268760"/>
            <a:ext cx="2952328" cy="338554"/>
          </a:xfrm>
          <a:prstGeom prst="rect">
            <a:avLst/>
          </a:prstGeom>
          <a:noFill/>
        </p:spPr>
        <p:txBody>
          <a:bodyPr wrap="square" rtlCol="0">
            <a:spAutoFit/>
          </a:bodyPr>
          <a:lstStyle/>
          <a:p>
            <a:pPr rtl="0"/>
            <a:r>
              <a:rPr lang="ne-np" sz="1600" b="1">
                <a:solidFill>
                  <a:srgbClr val="C00000"/>
                </a:solidFill>
              </a:rPr>
              <a:t>(मानव शक्तिले रोक्न सकिँदैन!)</a:t>
            </a:r>
          </a:p>
        </p:txBody>
      </p:sp>
      <p:sp>
        <p:nvSpPr>
          <p:cNvPr id="11" name="テキスト ボックス 10">
            <a:extLst>
              <a:ext uri="{FF2B5EF4-FFF2-40B4-BE49-F238E27FC236}">
                <a16:creationId xmlns:a16="http://schemas.microsoft.com/office/drawing/2014/main" id="{63043E20-32DD-417E-A730-484D00EBA453}"/>
              </a:ext>
            </a:extLst>
          </p:cNvPr>
          <p:cNvSpPr txBox="1"/>
          <p:nvPr/>
        </p:nvSpPr>
        <p:spPr>
          <a:xfrm>
            <a:off x="395536" y="188640"/>
            <a:ext cx="8640960" cy="338554"/>
          </a:xfrm>
          <a:prstGeom prst="rect">
            <a:avLst/>
          </a:prstGeom>
          <a:noFill/>
          <a:ln w="19050">
            <a:noFill/>
          </a:ln>
        </p:spPr>
        <p:txBody>
          <a:bodyPr wrap="square" rtlCol="0">
            <a:spAutoFit/>
          </a:bodyPr>
          <a:lstStyle/>
          <a:p>
            <a:pPr rtl="0">
              <a:defRPr/>
            </a:pPr>
            <a:r>
              <a:rPr lang="ne-np"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(3)　रोकेर राखेको ट्रक, </a:t>
            </a:r>
            <a:r>
              <a:rPr lang="ne-np" sz="1600" b="1" dirty="0" err="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हेबी</a:t>
            </a:r>
            <a:r>
              <a:rPr lang="ne-np"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मेसिन र </a:t>
            </a:r>
            <a:r>
              <a:rPr lang="ne-np" sz="1600" b="1" dirty="0" err="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फोर्कलिफ्ट</a:t>
            </a:r>
            <a:r>
              <a:rPr lang="ne-np"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चल्न सुरु </a:t>
            </a:r>
            <a:r>
              <a:rPr lang="ne-np" sz="1600" b="1" dirty="0" err="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गर्‍यो</a:t>
            </a:r>
            <a:r>
              <a:rPr lang="ne-np"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भने...</a:t>
            </a:r>
            <a:endParaRPr lang="ja-JP" altLang="en-US" sz="1600" b="1" dirty="0">
              <a:solidFill>
                <a:srgbClr val="C00000"/>
              </a:solidFill>
              <a:latin typeface="メイリオ" panose="020B0604030504040204" pitchFamily="50" charset="-128"/>
              <a:ea typeface="メイリオ" panose="020B0604030504040204" pitchFamily="50" charset="-128"/>
            </a:endParaRPr>
          </a:p>
        </p:txBody>
      </p:sp>
      <p:pic>
        <p:nvPicPr>
          <p:cNvPr id="1026" name="Picture 2" descr="http://anzeninfo.mhlw.go.jp/anzen/sai/image/sai10-439-43-1.gif">
            <a:extLst>
              <a:ext uri="{FF2B5EF4-FFF2-40B4-BE49-F238E27FC236}">
                <a16:creationId xmlns:a16="http://schemas.microsoft.com/office/drawing/2014/main" id="{73D58D37-29FC-4E39-B40A-4C725850D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429000"/>
            <a:ext cx="3489631" cy="2617223"/>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a:xfrm>
            <a:off x="3419872" y="6448251"/>
            <a:ext cx="2133600" cy="365125"/>
          </a:xfrm>
        </p:spPr>
        <p:txBody>
          <a:bodyPr rtlCol="0"/>
          <a:lstStyle/>
          <a:p>
            <a:pPr algn="ctr" rtl="0"/>
            <a:fld id="{94AA4217-AB25-474B-8523-140E3806D2F1}" type="slidenum">
              <a:rPr kumimoji="1" lang="ja-JP" altLang="en-US" sz="1100" smtClean="0"/>
              <a:pPr algn="ctr"/>
              <a:t>27</a:t>
            </a:fld>
            <a:endParaRPr kumimoji="1" lang="ja-JP" altLang="en-US" sz="1100" dirty="0"/>
          </a:p>
        </p:txBody>
      </p:sp>
    </p:spTree>
    <p:extLst>
      <p:ext uri="{BB962C8B-B14F-4D97-AF65-F5344CB8AC3E}">
        <p14:creationId xmlns:p14="http://schemas.microsoft.com/office/powerpoint/2010/main" val="1388255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61D2E937-9DED-4513-A91F-07C0AC3E2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8198" y="476672"/>
            <a:ext cx="2688298" cy="2016224"/>
          </a:xfrm>
          <a:prstGeom prst="rect">
            <a:avLst/>
          </a:prstGeom>
        </p:spPr>
      </p:pic>
      <p:sp>
        <p:nvSpPr>
          <p:cNvPr id="4" name="角丸四角形 3"/>
          <p:cNvSpPr/>
          <p:nvPr/>
        </p:nvSpPr>
        <p:spPr>
          <a:xfrm>
            <a:off x="662533" y="2564904"/>
            <a:ext cx="7797899" cy="3744416"/>
          </a:xfrm>
          <a:prstGeom prst="roundRect">
            <a:avLst>
              <a:gd name="adj" fmla="val 568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dirty="0"/>
          </a:p>
        </p:txBody>
      </p:sp>
      <p:sp>
        <p:nvSpPr>
          <p:cNvPr id="5" name="Rectangle 10"/>
          <p:cNvSpPr>
            <a:spLocks noChangeArrowheads="1"/>
          </p:cNvSpPr>
          <p:nvPr/>
        </p:nvSpPr>
        <p:spPr bwMode="auto">
          <a:xfrm>
            <a:off x="393414" y="911151"/>
            <a:ext cx="6140102" cy="1132855"/>
          </a:xfrm>
          <a:prstGeom prst="rect">
            <a:avLst/>
          </a:prstGeom>
          <a:noFill/>
          <a:ln w="9525">
            <a:noFill/>
            <a:miter lim="800000"/>
            <a:headEnd/>
            <a:tailEnd/>
          </a:ln>
        </p:spPr>
        <p:txBody>
          <a:bodyPr rIns="72000" rtlCol="0" anchor="ctr"/>
          <a:lstStyle/>
          <a:p>
            <a:pPr algn="just" rtl="0">
              <a:lnSpc>
                <a:spcPct val="125000"/>
              </a:lnSpc>
              <a:spcBef>
                <a:spcPts val="600"/>
              </a:spcBef>
            </a:pPr>
            <a:r>
              <a:rPr lang="ne-np" sz="1400" dirty="0">
                <a:latin typeface="メイリオ" pitchFamily="50" charset="-128"/>
                <a:ea typeface="メイリオ" pitchFamily="50" charset="-128"/>
                <a:cs typeface="メイリオ" pitchFamily="50" charset="-128"/>
              </a:rPr>
              <a:t>　सबैलाई सुरक्षित लाग्ने कार्यस्थलमा पनि व्यावसायिक दुर्घटना घट्ने सम्भावनालाई शून्य बनाउन</a:t>
            </a:r>
            <a:r>
              <a:rPr lang="en-US" sz="1400" dirty="0">
                <a:latin typeface="メイリオ" pitchFamily="50" charset="-128"/>
                <a:ea typeface="メイリオ" pitchFamily="50" charset="-128"/>
                <a:cs typeface="メイリオ" pitchFamily="50" charset="-128"/>
              </a:rPr>
              <a:t> </a:t>
            </a:r>
            <a:r>
              <a:rPr lang="ne-np" sz="1400" dirty="0">
                <a:latin typeface="メイリオ" pitchFamily="50" charset="-128"/>
                <a:ea typeface="メイリオ" pitchFamily="50" charset="-128"/>
                <a:cs typeface="メイリオ" pitchFamily="50" charset="-128"/>
              </a:rPr>
              <a:t>सकिँदैन।</a:t>
            </a:r>
            <a:endParaRPr lang="en-US" altLang="ja-JP" sz="1400" dirty="0">
              <a:latin typeface="メイリオ" pitchFamily="50" charset="-128"/>
              <a:ea typeface="メイリオ" pitchFamily="50" charset="-128"/>
              <a:cs typeface="メイリオ" pitchFamily="50" charset="-128"/>
            </a:endParaRPr>
          </a:p>
          <a:p>
            <a:pPr algn="just" rtl="0">
              <a:lnSpc>
                <a:spcPct val="125000"/>
              </a:lnSpc>
            </a:pPr>
            <a:r>
              <a:rPr lang="ne-np" sz="1400" dirty="0">
                <a:latin typeface="メイリオ" pitchFamily="50" charset="-128"/>
                <a:ea typeface="メイリオ" pitchFamily="50" charset="-128"/>
                <a:cs typeface="メイリオ" pitchFamily="50" charset="-128"/>
              </a:rPr>
              <a:t>　कदम कदाचित् व्यावसायिक दुर्घटना घट्यो भने निम्न कुराहरू गरौं।</a:t>
            </a:r>
            <a:endParaRPr lang="en-US" altLang="ja-JP" sz="1400" dirty="0">
              <a:latin typeface="メイリオ" pitchFamily="50" charset="-128"/>
              <a:ea typeface="メイリオ" pitchFamily="50" charset="-128"/>
              <a:cs typeface="メイリオ" pitchFamily="50" charset="-128"/>
            </a:endParaRPr>
          </a:p>
        </p:txBody>
      </p:sp>
      <p:sp>
        <p:nvSpPr>
          <p:cNvPr id="6" name="角丸四角形 5"/>
          <p:cNvSpPr/>
          <p:nvPr/>
        </p:nvSpPr>
        <p:spPr>
          <a:xfrm>
            <a:off x="1100682" y="2276872"/>
            <a:ext cx="4767461" cy="4928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r>
              <a:rPr lang="ne-np" sz="1400" b="1" dirty="0"/>
              <a:t>व्यावसायिक दुर्घटना घटेको बेला गर्नुपर्ने कुराहरू (उदाहरण)</a:t>
            </a:r>
          </a:p>
        </p:txBody>
      </p:sp>
      <p:sp>
        <p:nvSpPr>
          <p:cNvPr id="7" name="正方形/長方形 6"/>
          <p:cNvSpPr/>
          <p:nvPr/>
        </p:nvSpPr>
        <p:spPr>
          <a:xfrm>
            <a:off x="2483768" y="3068960"/>
            <a:ext cx="5339206" cy="10479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fontAlgn="auto">
              <a:lnSpc>
                <a:spcPct val="125000"/>
              </a:lnSpc>
              <a:spcBef>
                <a:spcPts val="0"/>
              </a:spcBef>
              <a:spcAft>
                <a:spcPts val="0"/>
              </a:spcAft>
              <a:defRPr/>
            </a:pPr>
            <a:r>
              <a:rPr lang="ne-np" sz="1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सुरुमा नआत्तिने!　　　</a:t>
            </a:r>
            <a:endParaRPr lang="en-US" altLang="ja-JP" sz="1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algn="just" rtl="0" fontAlgn="auto">
              <a:spcBef>
                <a:spcPts val="0"/>
              </a:spcBef>
              <a:spcAft>
                <a:spcPts val="0"/>
              </a:spcAft>
              <a:defRPr/>
            </a:pPr>
            <a:r>
              <a:rPr lang="ne-n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・आत्तिएर दुर्घटना स्थलमा गई, अर्को दुर्घटना ननिम्त्याउने।</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algn="just" rtl="0" fontAlgn="auto">
              <a:spcBef>
                <a:spcPts val="0"/>
              </a:spcBef>
              <a:spcAft>
                <a:spcPts val="0"/>
              </a:spcAft>
              <a:defRPr/>
            </a:pPr>
            <a:r>
              <a:rPr lang="ne-n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・ठूलो स्वरले जानकारी गराउनुहोस्।</a:t>
            </a:r>
          </a:p>
        </p:txBody>
      </p:sp>
      <p:sp>
        <p:nvSpPr>
          <p:cNvPr id="8" name="正方形/長方形 7"/>
          <p:cNvSpPr/>
          <p:nvPr/>
        </p:nvSpPr>
        <p:spPr>
          <a:xfrm>
            <a:off x="2473154" y="4411499"/>
            <a:ext cx="5339206" cy="168179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algn="just" rtl="0" fontAlgn="auto">
              <a:lnSpc>
                <a:spcPct val="150000"/>
              </a:lnSpc>
              <a:spcBef>
                <a:spcPts val="0"/>
              </a:spcBef>
              <a:spcAft>
                <a:spcPts val="0"/>
              </a:spcAft>
              <a:defRPr/>
            </a:pPr>
            <a:r>
              <a:rPr lang="ne-n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ne-np" sz="140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पीडितलाई बचाई राहत दिने!</a:t>
            </a:r>
            <a:endParaRPr lang="en-US" altLang="ja-JP" sz="1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gn="just" rtl="0" fontAlgn="auto">
              <a:lnSpc>
                <a:spcPct val="150000"/>
              </a:lnSpc>
              <a:spcBef>
                <a:spcPts val="0"/>
              </a:spcBef>
              <a:spcAft>
                <a:spcPts val="0"/>
              </a:spcAft>
              <a:defRPr/>
            </a:pPr>
            <a:r>
              <a:rPr lang="ne-np" sz="140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हाकिम (जिम्मेवार व्यक्ति) लाई सम्पर्क गर्ने!</a:t>
            </a:r>
          </a:p>
          <a:p>
            <a:pPr marL="403225" indent="-403225" algn="just" rtl="0" fontAlgn="auto">
              <a:lnSpc>
                <a:spcPct val="125000"/>
              </a:lnSpc>
              <a:spcBef>
                <a:spcPts val="0"/>
              </a:spcBef>
              <a:spcAft>
                <a:spcPts val="0"/>
              </a:spcAft>
              <a:defRPr/>
            </a:pPr>
            <a:r>
              <a:rPr lang="ne-n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・जिम्मेवार व्यक्तिको निर्देशन भएमा सहायता आदि पनि गर्ने।</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403225" indent="-403225" algn="just" rtl="0" fontAlgn="auto">
              <a:lnSpc>
                <a:spcPct val="125000"/>
              </a:lnSpc>
              <a:spcBef>
                <a:spcPts val="0"/>
              </a:spcBef>
              <a:spcAft>
                <a:spcPts val="0"/>
              </a:spcAft>
              <a:defRPr/>
            </a:pPr>
            <a:r>
              <a:rPr lang="ne-n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(पीडितलाई अस्पतालमा लिएर जाने आदि)</a:t>
            </a:r>
          </a:p>
          <a:p>
            <a:pPr algn="just" rtl="0" fontAlgn="auto">
              <a:lnSpc>
                <a:spcPct val="125000"/>
              </a:lnSpc>
              <a:spcBef>
                <a:spcPts val="0"/>
              </a:spcBef>
              <a:spcAft>
                <a:spcPts val="0"/>
              </a:spcAft>
              <a:defRPr/>
            </a:pPr>
            <a:r>
              <a:rPr lang="ne-n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9" name="角丸四角形 8"/>
          <p:cNvSpPr/>
          <p:nvPr/>
        </p:nvSpPr>
        <p:spPr>
          <a:xfrm>
            <a:off x="903546" y="4699843"/>
            <a:ext cx="1652230" cy="457349"/>
          </a:xfrm>
          <a:prstGeom prst="round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rtl="0" fontAlgn="auto">
              <a:spcBef>
                <a:spcPts val="0"/>
              </a:spcBef>
              <a:spcAft>
                <a:spcPts val="0"/>
              </a:spcAft>
              <a:defRPr/>
            </a:pPr>
            <a:r>
              <a:rPr lang="ne-np" sz="1400" b="1">
                <a:solidFill>
                  <a:schemeClr val="tx1"/>
                </a:solidFill>
              </a:rPr>
              <a:t>साइटमा गर्ने कुराहरू</a:t>
            </a:r>
          </a:p>
        </p:txBody>
      </p:sp>
      <p:sp>
        <p:nvSpPr>
          <p:cNvPr id="10" name="爆発 1 9"/>
          <p:cNvSpPr/>
          <p:nvPr/>
        </p:nvSpPr>
        <p:spPr>
          <a:xfrm>
            <a:off x="783294" y="2852936"/>
            <a:ext cx="1844490" cy="1303224"/>
          </a:xfrm>
          <a:prstGeom prst="irregularSeal1">
            <a:avLst/>
          </a:prstGeom>
          <a:solidFill>
            <a:srgbClr val="FF00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rtl="0" fontAlgn="auto">
              <a:spcBef>
                <a:spcPts val="0"/>
              </a:spcBef>
              <a:spcAft>
                <a:spcPts val="0"/>
              </a:spcAft>
              <a:defRPr/>
            </a:pPr>
            <a:r>
              <a:rPr lang="ne-np" sz="1200" b="1" dirty="0"/>
              <a:t>व्यावसायिक </a:t>
            </a:r>
            <a:br>
              <a:rPr lang="en-US" sz="1200" b="1" dirty="0"/>
            </a:br>
            <a:r>
              <a:rPr lang="ne-np" sz="1200" b="1" dirty="0"/>
              <a:t>दुर्घटना</a:t>
            </a:r>
            <a:endParaRPr lang="en-US" altLang="ja-JP" sz="1200" b="1" dirty="0"/>
          </a:p>
          <a:p>
            <a:pPr algn="ctr" rtl="0" fontAlgn="auto">
              <a:spcBef>
                <a:spcPts val="0"/>
              </a:spcBef>
              <a:spcAft>
                <a:spcPts val="0"/>
              </a:spcAft>
              <a:defRPr/>
            </a:pPr>
            <a:r>
              <a:rPr lang="ne-np" sz="1200" b="1" dirty="0"/>
              <a:t>घट</a:t>
            </a:r>
            <a:r>
              <a:rPr lang="ne-NP" sz="1200" b="1" dirty="0"/>
              <a:t>ेमा</a:t>
            </a:r>
            <a:endParaRPr lang="ne-np" sz="1200" b="1" dirty="0"/>
          </a:p>
        </p:txBody>
      </p:sp>
      <p:sp>
        <p:nvSpPr>
          <p:cNvPr id="11" name="下矢印 10"/>
          <p:cNvSpPr/>
          <p:nvPr/>
        </p:nvSpPr>
        <p:spPr>
          <a:xfrm>
            <a:off x="1463104" y="4221088"/>
            <a:ext cx="444600" cy="353002"/>
          </a:xfrm>
          <a:prstGeom prst="downArrow">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p>
        </p:txBody>
      </p:sp>
      <p:sp>
        <p:nvSpPr>
          <p:cNvPr id="12" name="テキスト ボックス 11"/>
          <p:cNvSpPr txBox="1"/>
          <p:nvPr/>
        </p:nvSpPr>
        <p:spPr>
          <a:xfrm>
            <a:off x="565479" y="395372"/>
            <a:ext cx="6094753" cy="369332"/>
          </a:xfrm>
          <a:prstGeom prst="rect">
            <a:avLst/>
          </a:prstGeom>
          <a:noFill/>
          <a:ln w="12700">
            <a:noFill/>
          </a:ln>
        </p:spPr>
        <p:txBody>
          <a:bodyPr wrap="square" rtlCol="0">
            <a:spAutoFit/>
          </a:bodyPr>
          <a:lstStyle/>
          <a:p>
            <a:pPr rtl="0" fontAlgn="auto">
              <a:spcBef>
                <a:spcPts val="0"/>
              </a:spcBef>
              <a:spcAft>
                <a:spcPts val="0"/>
              </a:spcAft>
              <a:defRPr/>
            </a:pPr>
            <a:r>
              <a:rPr dirty="0">
                <a:solidFill>
                  <a:srgbClr val="C00000"/>
                </a:solidFill>
              </a:rPr>
              <a:t>(4)　</a:t>
            </a:r>
            <a:r>
              <a:rPr dirty="0" err="1">
                <a:solidFill>
                  <a:srgbClr val="C00000"/>
                </a:solidFill>
              </a:rPr>
              <a:t>व्यावसायिक</a:t>
            </a:r>
            <a:r>
              <a:rPr dirty="0">
                <a:solidFill>
                  <a:srgbClr val="C00000"/>
                </a:solidFill>
              </a:rPr>
              <a:t> </a:t>
            </a:r>
            <a:r>
              <a:rPr dirty="0" err="1">
                <a:solidFill>
                  <a:srgbClr val="C00000"/>
                </a:solidFill>
              </a:rPr>
              <a:t>दुर्घटना</a:t>
            </a:r>
            <a:r>
              <a:rPr dirty="0">
                <a:solidFill>
                  <a:srgbClr val="C00000"/>
                </a:solidFill>
              </a:rPr>
              <a:t> </a:t>
            </a:r>
            <a:r>
              <a:rPr dirty="0" err="1">
                <a:solidFill>
                  <a:srgbClr val="C00000"/>
                </a:solidFill>
              </a:rPr>
              <a:t>भयो</a:t>
            </a:r>
            <a:r>
              <a:rPr dirty="0">
                <a:solidFill>
                  <a:srgbClr val="C00000"/>
                </a:solidFill>
              </a:rPr>
              <a:t> </a:t>
            </a:r>
            <a:r>
              <a:rPr dirty="0" err="1">
                <a:solidFill>
                  <a:srgbClr val="C00000"/>
                </a:solidFill>
              </a:rPr>
              <a:t>भने</a:t>
            </a:r>
            <a:r>
              <a:rPr dirty="0">
                <a:solidFill>
                  <a:srgbClr val="C00000"/>
                </a:solidFill>
              </a:rPr>
              <a:t>!</a:t>
            </a:r>
            <a:endParaRPr lang="ja-JP" altLang="en-US"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3590528" y="6381328"/>
            <a:ext cx="2133600" cy="365125"/>
          </a:xfrm>
        </p:spPr>
        <p:txBody>
          <a:bodyPr rtlCol="0"/>
          <a:lstStyle/>
          <a:p>
            <a:pPr algn="ctr" rtl="0"/>
            <a:fld id="{94AA4217-AB25-474B-8523-140E3806D2F1}" type="slidenum">
              <a:rPr kumimoji="1" lang="ja-JP" altLang="en-US" sz="1100" smtClean="0"/>
              <a:pPr algn="ctr"/>
              <a:t>28</a:t>
            </a:fld>
            <a:endParaRPr kumimoji="1" lang="ja-JP" altLang="en-US" sz="1100" dirty="0"/>
          </a:p>
        </p:txBody>
      </p:sp>
    </p:spTree>
    <p:extLst>
      <p:ext uri="{BB962C8B-B14F-4D97-AF65-F5344CB8AC3E}">
        <p14:creationId xmlns:p14="http://schemas.microsoft.com/office/powerpoint/2010/main" val="1388255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a:spLocks/>
          </p:cNvSpPr>
          <p:nvPr/>
        </p:nvSpPr>
        <p:spPr>
          <a:xfrm>
            <a:off x="1619672" y="2258690"/>
            <a:ext cx="6101481" cy="1170310"/>
          </a:xfrm>
          <a:prstGeom prst="rect">
            <a:avLst/>
          </a:prstGeom>
          <a:solidFill>
            <a:schemeClr val="accent3">
              <a:lumMod val="20000"/>
              <a:lumOff val="80000"/>
            </a:schemeClr>
          </a:solidFill>
          <a:ln>
            <a:solidFill>
              <a:srgbClr val="339933"/>
            </a:solidFill>
          </a:ln>
        </p:spPr>
        <p:txBody>
          <a:bodyPr rtlCol="0" anchor="ctr"/>
          <a:lstStyle/>
          <a:p>
            <a:pPr algn="ctr" rtl="0" fontAlgn="auto">
              <a:lnSpc>
                <a:spcPct val="150000"/>
              </a:lnSpc>
              <a:spcBef>
                <a:spcPts val="0"/>
              </a:spcBef>
              <a:spcAft>
                <a:spcPts val="0"/>
              </a:spcAft>
              <a:defRPr/>
            </a:pPr>
            <a:r>
              <a:rPr lang="ne-np" sz="2000">
                <a:solidFill>
                  <a:srgbClr val="339933"/>
                </a:solidFill>
                <a:latin typeface="+mn-lt"/>
                <a:ea typeface="+mn-ea"/>
              </a:rPr>
              <a:t>सुरक्षित तरिकामा काम गर्नुहोस्।</a:t>
            </a:r>
          </a:p>
        </p:txBody>
      </p:sp>
      <p:sp>
        <p:nvSpPr>
          <p:cNvPr id="4" name="object 15"/>
          <p:cNvSpPr>
            <a:spLocks noChangeAspect="1"/>
          </p:cNvSpPr>
          <p:nvPr/>
        </p:nvSpPr>
        <p:spPr bwMode="auto">
          <a:xfrm>
            <a:off x="5704929" y="1909456"/>
            <a:ext cx="1921784" cy="618720"/>
          </a:xfrm>
          <a:prstGeom prst="rect">
            <a:avLst/>
          </a:prstGeom>
          <a:blipFill dpi="0" rotWithShape="1">
            <a:blip r:embed="rId2" cstate="print"/>
            <a:srcRect/>
            <a:stretch>
              <a:fillRect/>
            </a:stretch>
          </a:blipFill>
          <a:ln w="9525">
            <a:noFill/>
            <a:miter lim="800000"/>
            <a:headEnd/>
            <a:tailEnd/>
          </a:ln>
        </p:spPr>
        <p:txBody>
          <a:bodyPr lIns="0" tIns="0" rIns="0" bIns="0" rtlCol="0"/>
          <a:lstStyle/>
          <a:p>
            <a:pPr rtl="0"/>
            <a:endParaRPr lang="ja-JP" altLang="en-US" sz="2000">
              <a:latin typeface="Calibri" pitchFamily="34" charset="0"/>
            </a:endParaRPr>
          </a:p>
        </p:txBody>
      </p:sp>
      <p:sp>
        <p:nvSpPr>
          <p:cNvPr id="2" name="スライド番号プレースホルダー 1"/>
          <p:cNvSpPr>
            <a:spLocks noGrp="1"/>
          </p:cNvSpPr>
          <p:nvPr>
            <p:ph type="sldNum" sz="quarter" idx="12"/>
          </p:nvPr>
        </p:nvSpPr>
        <p:spPr>
          <a:xfrm>
            <a:off x="3446512" y="6356350"/>
            <a:ext cx="2133600" cy="365125"/>
          </a:xfrm>
        </p:spPr>
        <p:txBody>
          <a:bodyPr rtlCol="0"/>
          <a:lstStyle/>
          <a:p>
            <a:pPr algn="ctr" rtl="0"/>
            <a:fld id="{94AA4217-AB25-474B-8523-140E3806D2F1}" type="slidenum">
              <a:rPr kumimoji="1" lang="ja-JP" altLang="en-US" sz="1100" smtClean="0"/>
              <a:pPr algn="ctr"/>
              <a:t>29</a:t>
            </a:fld>
            <a:endParaRPr kumimoji="1" lang="ja-JP" altLang="en-US" sz="1100"/>
          </a:p>
        </p:txBody>
      </p:sp>
    </p:spTree>
    <p:extLst>
      <p:ext uri="{BB962C8B-B14F-4D97-AF65-F5344CB8AC3E}">
        <p14:creationId xmlns:p14="http://schemas.microsoft.com/office/powerpoint/2010/main" val="1306950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E3BBC954-56E3-4E64-9FAB-EF108B016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1014" y="1124744"/>
            <a:ext cx="2953474" cy="2238670"/>
          </a:xfrm>
          <a:prstGeom prst="rect">
            <a:avLst/>
          </a:prstGeom>
        </p:spPr>
      </p:pic>
      <p:sp>
        <p:nvSpPr>
          <p:cNvPr id="22" name="Rectangle 10"/>
          <p:cNvSpPr>
            <a:spLocks noChangeArrowheads="1"/>
          </p:cNvSpPr>
          <p:nvPr/>
        </p:nvSpPr>
        <p:spPr bwMode="auto">
          <a:xfrm>
            <a:off x="827584" y="116632"/>
            <a:ext cx="7344816" cy="504056"/>
          </a:xfrm>
          <a:prstGeom prst="roundRect">
            <a:avLst/>
          </a:prstGeom>
          <a:solidFill>
            <a:schemeClr val="accent2">
              <a:lumMod val="75000"/>
            </a:schemeClr>
          </a:solidFill>
          <a:ln w="9525">
            <a:noFill/>
            <a:miter lim="800000"/>
            <a:headEnd/>
            <a:tailEnd/>
          </a:ln>
          <a:effectLst/>
        </p:spPr>
        <p:txBody>
          <a:bodyPr vert="horz" wrap="square" lIns="91440" tIns="45720" rIns="91440" bIns="45720" numCol="1" rtlCol="0" anchor="ctr" anchorCtr="0" compatLnSpc="1">
            <a:prstTxWarp prst="textNoShape">
              <a:avLst/>
            </a:prstTxWarp>
            <a:noAutofit/>
          </a:bodyPr>
          <a:lstStyle/>
          <a:p>
            <a:pPr lvl="0" algn="just" rtl="0" fontAlgn="base">
              <a:lnSpc>
                <a:spcPct val="125000"/>
              </a:lnSpc>
              <a:spcBef>
                <a:spcPct val="0"/>
              </a:spcBef>
              <a:spcAft>
                <a:spcPct val="0"/>
              </a:spcAft>
            </a:pPr>
            <a:r>
              <a:rPr lang="ne-np" b="1">
                <a:solidFill>
                  <a:schemeClr val="bg1"/>
                </a:solidFill>
                <a:latin typeface="ＭＳ ゴシック" pitchFamily="49" charset="-128"/>
                <a:ea typeface="ＭＳ ゴシック" pitchFamily="49" charset="-128"/>
                <a:cs typeface="Arial" pitchFamily="34" charset="0"/>
              </a:rPr>
              <a:t>　बुँदा 1　कार्यस्थलमा विभिन्न प्रकारका खतराहरू हुन्छन्!</a:t>
            </a:r>
            <a:endParaRPr kumimoji="1" lang="ja-JP" altLang="en-US" b="1" i="0" u="none" strike="noStrike" cap="none" normalizeH="0" baseline="0" dirty="0">
              <a:ln>
                <a:noFill/>
              </a:ln>
              <a:solidFill>
                <a:schemeClr val="bg1"/>
              </a:solidFill>
              <a:effectLst/>
              <a:latin typeface="Arial" pitchFamily="34" charset="0"/>
              <a:ea typeface="ＭＳ Ｐゴシック" pitchFamily="50" charset="-128"/>
              <a:cs typeface="ＭＳ Ｐゴシック" pitchFamily="50" charset="-128"/>
            </a:endParaRPr>
          </a:p>
        </p:txBody>
      </p:sp>
      <p:sp>
        <p:nvSpPr>
          <p:cNvPr id="15" name="正方形/長方形 23"/>
          <p:cNvSpPr>
            <a:spLocks noChangeArrowheads="1"/>
          </p:cNvSpPr>
          <p:nvPr/>
        </p:nvSpPr>
        <p:spPr bwMode="auto">
          <a:xfrm>
            <a:off x="251520" y="1192361"/>
            <a:ext cx="5544616" cy="388568"/>
          </a:xfrm>
          <a:prstGeom prst="rect">
            <a:avLst/>
          </a:prstGeom>
          <a:noFill/>
          <a:ln w="9525">
            <a:noFill/>
            <a:miter lim="800000"/>
            <a:headEnd/>
            <a:tailEnd/>
          </a:ln>
        </p:spPr>
        <p:txBody>
          <a:bodyPr wrap="square" rtlCol="0">
            <a:spAutoFit/>
          </a:bodyPr>
          <a:lstStyle/>
          <a:p>
            <a:pPr marL="361950" indent="-361950" algn="just" rtl="0">
              <a:lnSpc>
                <a:spcPct val="150000"/>
              </a:lnSpc>
              <a:spcBef>
                <a:spcPts val="600"/>
              </a:spcBef>
            </a:pPr>
            <a:r>
              <a:rPr lang="ne-np" sz="1400" b="1" dirty="0">
                <a:solidFill>
                  <a:srgbClr val="C00000"/>
                </a:solidFill>
                <a:latin typeface="メイリオ" pitchFamily="50" charset="-128"/>
                <a:ea typeface="メイリオ" pitchFamily="50" charset="-128"/>
                <a:cs typeface="メイリオ" pitchFamily="50" charset="-128"/>
              </a:rPr>
              <a:t>1　व्यावसायिक दुर्घटना कसरी घट्यो?</a:t>
            </a:r>
            <a:endParaRPr lang="ja-JP" altLang="en-US" sz="1200" dirty="0">
              <a:latin typeface="メイリオ" pitchFamily="50" charset="-128"/>
              <a:ea typeface="メイリオ" pitchFamily="50" charset="-128"/>
              <a:cs typeface="メイリオ" pitchFamily="50" charset="-128"/>
            </a:endParaRPr>
          </a:p>
        </p:txBody>
      </p:sp>
      <p:sp>
        <p:nvSpPr>
          <p:cNvPr id="16" name="正方形/長方形 40"/>
          <p:cNvSpPr>
            <a:spLocks noChangeArrowheads="1"/>
          </p:cNvSpPr>
          <p:nvPr/>
        </p:nvSpPr>
        <p:spPr bwMode="auto">
          <a:xfrm>
            <a:off x="251520" y="3040504"/>
            <a:ext cx="2664296" cy="307777"/>
          </a:xfrm>
          <a:prstGeom prst="rect">
            <a:avLst/>
          </a:prstGeom>
          <a:noFill/>
          <a:ln w="9525">
            <a:noFill/>
            <a:miter lim="800000"/>
            <a:headEnd/>
            <a:tailEnd/>
          </a:ln>
        </p:spPr>
        <p:txBody>
          <a:bodyPr wrap="square" rtlCol="0">
            <a:spAutoFit/>
          </a:bodyPr>
          <a:lstStyle/>
          <a:p>
            <a:pPr marL="92075" lvl="1" indent="-92075" algn="just" rtl="0">
              <a:spcBef>
                <a:spcPts val="600"/>
              </a:spcBef>
            </a:pPr>
            <a:r>
              <a:rPr lang="ne-np" sz="1400" b="1" dirty="0">
                <a:solidFill>
                  <a:srgbClr val="C00000"/>
                </a:solidFill>
                <a:latin typeface="メイリオ" pitchFamily="50" charset="-128"/>
                <a:ea typeface="メイリオ" pitchFamily="50" charset="-128"/>
                <a:cs typeface="メイリオ" pitchFamily="50" charset="-128"/>
              </a:rPr>
              <a:t>2　दुर्घटना </a:t>
            </a:r>
            <a:r>
              <a:rPr lang="ne-np" sz="1400" b="1" dirty="0" err="1">
                <a:solidFill>
                  <a:srgbClr val="C00000"/>
                </a:solidFill>
                <a:latin typeface="メイリオ" pitchFamily="50" charset="-128"/>
                <a:ea typeface="メイリオ" pitchFamily="50" charset="-128"/>
                <a:cs typeface="メイリオ" pitchFamily="50" charset="-128"/>
              </a:rPr>
              <a:t>घट्नुका</a:t>
            </a:r>
            <a:r>
              <a:rPr lang="ne-np" sz="1400" b="1" dirty="0">
                <a:solidFill>
                  <a:srgbClr val="C00000"/>
                </a:solidFill>
                <a:latin typeface="メイリオ" pitchFamily="50" charset="-128"/>
                <a:ea typeface="メイリオ" pitchFamily="50" charset="-128"/>
                <a:cs typeface="メイリオ" pitchFamily="50" charset="-128"/>
              </a:rPr>
              <a:t> कारणहरू</a:t>
            </a:r>
            <a:endParaRPr lang="ja-JP" altLang="en-US" sz="1400" dirty="0">
              <a:latin typeface="メイリオ" pitchFamily="50" charset="-128"/>
              <a:ea typeface="メイリオ" pitchFamily="50" charset="-128"/>
              <a:cs typeface="メイリオ" pitchFamily="50" charset="-128"/>
            </a:endParaRPr>
          </a:p>
        </p:txBody>
      </p:sp>
      <p:sp>
        <p:nvSpPr>
          <p:cNvPr id="17" name="正方形/長方形 16"/>
          <p:cNvSpPr/>
          <p:nvPr/>
        </p:nvSpPr>
        <p:spPr bwMode="auto">
          <a:xfrm>
            <a:off x="251520" y="4797152"/>
            <a:ext cx="3168352" cy="469216"/>
          </a:xfrm>
          <a:prstGeom prst="rect">
            <a:avLst/>
          </a:prstGeom>
        </p:spPr>
        <p:txBody>
          <a:bodyPr rtlCol="0">
            <a:noAutofit/>
          </a:bodyPr>
          <a:lstStyle/>
          <a:p>
            <a:pPr marL="92075" indent="-92075" algn="just" rtl="0" fontAlgn="auto">
              <a:lnSpc>
                <a:spcPct val="125000"/>
              </a:lnSpc>
              <a:spcBef>
                <a:spcPts val="0"/>
              </a:spcBef>
              <a:spcAft>
                <a:spcPts val="0"/>
              </a:spcAft>
              <a:defRPr/>
            </a:pPr>
            <a:r>
              <a:rPr lang="ne-np" sz="14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3　सुरक्षित तरिकामा काम गर्नको लागि</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568216" y="692696"/>
            <a:ext cx="8396272" cy="562129"/>
          </a:xfrm>
          <a:prstGeom prst="rect">
            <a:avLst/>
          </a:prstGeom>
          <a:noFill/>
          <a:ln w="19050">
            <a:solidFill>
              <a:schemeClr val="bg1">
                <a:lumMod val="75000"/>
              </a:schemeClr>
            </a:solidFill>
          </a:ln>
        </p:spPr>
        <p:txBody>
          <a:bodyPr rtlCol="0"/>
          <a:lstStyle/>
          <a:p>
            <a:pPr marL="92075" rtl="0">
              <a:defRPr/>
            </a:pPr>
            <a:r>
              <a:rPr lang="ne-np" sz="1400" b="1" dirty="0">
                <a:solidFill>
                  <a:srgbClr val="0000CC"/>
                </a:solidFill>
                <a:latin typeface="メイリオ" pitchFamily="50" charset="-128"/>
                <a:ea typeface="メイリオ" pitchFamily="50" charset="-128"/>
                <a:cs typeface="メイリオ" pitchFamily="50" charset="-128"/>
              </a:rPr>
              <a:t>【वास्तविक रूपमा घटेको दुर्घटनाको उदाहरण 1】औद्योगिक फोहोरको वर्गीकरण गर्ने काम गरिरहेको बेला पावर </a:t>
            </a:r>
            <a:r>
              <a:rPr lang="ne-np" sz="1400" b="1" dirty="0" err="1">
                <a:solidFill>
                  <a:srgbClr val="0000CC"/>
                </a:solidFill>
                <a:latin typeface="メイリオ" pitchFamily="50" charset="-128"/>
                <a:ea typeface="メイリオ" pitchFamily="50" charset="-128"/>
                <a:cs typeface="メイリオ" pitchFamily="50" charset="-128"/>
              </a:rPr>
              <a:t>सभलले</a:t>
            </a:r>
            <a:r>
              <a:rPr lang="ne-np" sz="1400" b="1" dirty="0">
                <a:solidFill>
                  <a:srgbClr val="0000CC"/>
                </a:solidFill>
                <a:latin typeface="メイリオ" pitchFamily="50" charset="-128"/>
                <a:ea typeface="メイリオ" pitchFamily="50" charset="-128"/>
                <a:cs typeface="メイリオ" pitchFamily="50" charset="-128"/>
              </a:rPr>
              <a:t> लागेर मृत्यु!</a:t>
            </a:r>
          </a:p>
        </p:txBody>
      </p:sp>
      <p:sp>
        <p:nvSpPr>
          <p:cNvPr id="11" name="正方形/長方形 23">
            <a:extLst>
              <a:ext uri="{FF2B5EF4-FFF2-40B4-BE49-F238E27FC236}">
                <a16:creationId xmlns:a16="http://schemas.microsoft.com/office/drawing/2014/main" id="{6FE30880-97BB-44CE-A97E-D9C593EDA278}"/>
              </a:ext>
            </a:extLst>
          </p:cNvPr>
          <p:cNvSpPr>
            <a:spLocks noChangeArrowheads="1"/>
          </p:cNvSpPr>
          <p:nvPr/>
        </p:nvSpPr>
        <p:spPr bwMode="auto">
          <a:xfrm>
            <a:off x="539552" y="1518464"/>
            <a:ext cx="5256584" cy="1354217"/>
          </a:xfrm>
          <a:prstGeom prst="rect">
            <a:avLst/>
          </a:prstGeom>
          <a:noFill/>
          <a:ln w="9525">
            <a:solidFill>
              <a:schemeClr val="tx1">
                <a:lumMod val="50000"/>
                <a:lumOff val="50000"/>
              </a:schemeClr>
            </a:solidFill>
            <a:miter lim="800000"/>
            <a:headEnd/>
            <a:tailEnd/>
          </a:ln>
        </p:spPr>
        <p:txBody>
          <a:bodyPr wrap="square" rtlCol="0">
            <a:spAutoFit/>
          </a:bodyPr>
          <a:lstStyle/>
          <a:p>
            <a:pPr marL="361950" indent="-269875" algn="just" rtl="0">
              <a:spcBef>
                <a:spcPts val="600"/>
              </a:spcBef>
            </a:pPr>
            <a:r>
              <a:rPr lang="ne-np" sz="1200">
                <a:latin typeface="メイリオ" pitchFamily="50" charset="-128"/>
                <a:ea typeface="メイリオ" pitchFamily="50" charset="-128"/>
                <a:cs typeface="メイリオ" pitchFamily="50" charset="-128"/>
              </a:rPr>
              <a:t>① पीडित C धातुजन्य वस्तुको सङ्कलन स्थानमा वर्गीकरणको काम गरिरहेका थिए।</a:t>
            </a:r>
          </a:p>
          <a:p>
            <a:pPr marL="361950" indent="-269875" algn="just" rtl="0">
              <a:spcBef>
                <a:spcPts val="600"/>
              </a:spcBef>
            </a:pPr>
            <a:r>
              <a:rPr lang="ne-np" sz="1200">
                <a:latin typeface="メイリオ" pitchFamily="50" charset="-128"/>
                <a:ea typeface="メイリオ" pitchFamily="50" charset="-128"/>
                <a:cs typeface="メイリオ" pitchFamily="50" charset="-128"/>
              </a:rPr>
              <a:t>② A ले सङ्कलन स्थान नजिकको पावर सभललाई ट्रक प्रवेश मार्ग नजिक सार्नको लागि चलाउन सुरु गरे।</a:t>
            </a:r>
          </a:p>
          <a:p>
            <a:pPr marL="361950" indent="-269875" algn="just" rtl="0">
              <a:spcBef>
                <a:spcPts val="600"/>
              </a:spcBef>
            </a:pPr>
            <a:r>
              <a:rPr lang="ne-np" sz="1200">
                <a:latin typeface="メイリオ" pitchFamily="50" charset="-128"/>
                <a:ea typeface="メイリオ" pitchFamily="50" charset="-128"/>
                <a:cs typeface="メイリオ" pitchFamily="50" charset="-128"/>
              </a:rPr>
              <a:t>③ बायाँ तर्फ घुमाएपछि 2m जति अगाडि बढाएको बेला वर्गीकरणको काम गरिरहेका C लाई पावर सभलको दायाँपट्टिको क्रलरले लाग्यो।</a:t>
            </a:r>
          </a:p>
        </p:txBody>
      </p:sp>
      <p:sp>
        <p:nvSpPr>
          <p:cNvPr id="13" name="正方形/長方形 40">
            <a:extLst>
              <a:ext uri="{FF2B5EF4-FFF2-40B4-BE49-F238E27FC236}">
                <a16:creationId xmlns:a16="http://schemas.microsoft.com/office/drawing/2014/main" id="{89AA8EF3-7FC7-4CE1-9480-235E9979B671}"/>
              </a:ext>
            </a:extLst>
          </p:cNvPr>
          <p:cNvSpPr>
            <a:spLocks noChangeArrowheads="1"/>
          </p:cNvSpPr>
          <p:nvPr/>
        </p:nvSpPr>
        <p:spPr bwMode="auto">
          <a:xfrm>
            <a:off x="539552" y="3400544"/>
            <a:ext cx="7488832" cy="1169551"/>
          </a:xfrm>
          <a:prstGeom prst="rect">
            <a:avLst/>
          </a:prstGeom>
          <a:noFill/>
          <a:ln w="9525">
            <a:solidFill>
              <a:schemeClr val="tx1">
                <a:lumMod val="50000"/>
                <a:lumOff val="50000"/>
              </a:schemeClr>
            </a:solidFill>
            <a:miter lim="800000"/>
            <a:headEnd/>
            <a:tailEnd/>
          </a:ln>
        </p:spPr>
        <p:txBody>
          <a:bodyPr wrap="square" rtlCol="0">
            <a:spAutoFit/>
          </a:bodyPr>
          <a:lstStyle/>
          <a:p>
            <a:pPr marL="92075" algn="just" rtl="0">
              <a:spcBef>
                <a:spcPts val="300"/>
              </a:spcBef>
            </a:pPr>
            <a:r>
              <a:rPr lang="ne-np" sz="1200">
                <a:latin typeface="メイリオ" pitchFamily="50" charset="-128"/>
                <a:ea typeface="メイリオ" pitchFamily="50" charset="-128"/>
                <a:cs typeface="メイリオ" pitchFamily="50" charset="-128"/>
              </a:rPr>
              <a:t>① पावर सभल चलाउने बाटोमा प्रवेश निषेधका उपायहरू अपनाइएका थिएनन्।</a:t>
            </a:r>
            <a:endParaRPr lang="en-US" altLang="ja-JP" sz="1200" dirty="0">
              <a:latin typeface="メイリオ" pitchFamily="50" charset="-128"/>
              <a:ea typeface="メイリオ" pitchFamily="50" charset="-128"/>
              <a:cs typeface="メイリオ" pitchFamily="50" charset="-128"/>
            </a:endParaRPr>
          </a:p>
          <a:p>
            <a:pPr marL="92075" algn="just" rtl="0">
              <a:spcBef>
                <a:spcPts val="300"/>
              </a:spcBef>
            </a:pPr>
            <a:r>
              <a:rPr lang="ne-np" sz="1200">
                <a:latin typeface="メイリオ" pitchFamily="50" charset="-128"/>
                <a:ea typeface="メイリオ" pitchFamily="50" charset="-128"/>
                <a:cs typeface="メイリオ" pitchFamily="50" charset="-128"/>
              </a:rPr>
              <a:t>② मार्गदर्शक पनि राखिएको थिएन।</a:t>
            </a:r>
          </a:p>
          <a:p>
            <a:pPr marL="92075" algn="just" rtl="0">
              <a:spcBef>
                <a:spcPts val="300"/>
              </a:spcBef>
            </a:pPr>
            <a:r>
              <a:rPr lang="ne-np" sz="1200">
                <a:latin typeface="メイリオ" pitchFamily="50" charset="-128"/>
                <a:ea typeface="メイリオ" pitchFamily="50" charset="-128"/>
                <a:cs typeface="メイリオ" pitchFamily="50" charset="-128"/>
              </a:rPr>
              <a:t>③ पावर सभल चलाउनु अगाडि पावर सभल चालकद्वारा गरिनुपर्ने वरिपरिको सुरक्षा निश्चय अपर्याप्त थियो।</a:t>
            </a:r>
          </a:p>
          <a:p>
            <a:pPr marL="92075" algn="just" rtl="0">
              <a:spcBef>
                <a:spcPts val="300"/>
              </a:spcBef>
            </a:pPr>
            <a:r>
              <a:rPr lang="ne-np" sz="1200">
                <a:latin typeface="メイリオ" pitchFamily="50" charset="-128"/>
                <a:ea typeface="メイリオ" pitchFamily="50" charset="-128"/>
                <a:cs typeface="メイリオ" pitchFamily="50" charset="-128"/>
              </a:rPr>
              <a:t>④ कार्य योजना तयार गरिएको थिएन।</a:t>
            </a:r>
          </a:p>
          <a:p>
            <a:pPr marL="92075" algn="just" rtl="0">
              <a:spcBef>
                <a:spcPts val="300"/>
              </a:spcBef>
            </a:pPr>
            <a:r>
              <a:rPr lang="ne-np" sz="1200">
                <a:latin typeface="メイリオ" pitchFamily="50" charset="-128"/>
                <a:ea typeface="メイリオ" pitchFamily="50" charset="-128"/>
                <a:cs typeface="メイリオ" pitchFamily="50" charset="-128"/>
              </a:rPr>
              <a:t>⑤ सम्बन्धित कामदारहरूलाई सुरक्षा तथा स्वच्छता शिक्षा दिइएको थिएन।</a:t>
            </a:r>
            <a:endParaRPr lang="ja-JP" altLang="en-US" sz="1400" dirty="0">
              <a:latin typeface="メイリオ" pitchFamily="50" charset="-128"/>
              <a:ea typeface="メイリオ" pitchFamily="50" charset="-128"/>
              <a:cs typeface="メイリオ" pitchFamily="50" charset="-128"/>
            </a:endParaRPr>
          </a:p>
        </p:txBody>
      </p:sp>
      <p:sp>
        <p:nvSpPr>
          <p:cNvPr id="3" name="吹き出し: 四角形 2">
            <a:extLst>
              <a:ext uri="{FF2B5EF4-FFF2-40B4-BE49-F238E27FC236}">
                <a16:creationId xmlns:a16="http://schemas.microsoft.com/office/drawing/2014/main" id="{B03925FB-4EC4-4FE9-B49E-61B7E90E683A}"/>
              </a:ext>
            </a:extLst>
          </p:cNvPr>
          <p:cNvSpPr/>
          <p:nvPr/>
        </p:nvSpPr>
        <p:spPr>
          <a:xfrm>
            <a:off x="7560905" y="3249470"/>
            <a:ext cx="971535" cy="395554"/>
          </a:xfrm>
          <a:prstGeom prst="wedgeRectCallout">
            <a:avLst>
              <a:gd name="adj1" fmla="val -86955"/>
              <a:gd name="adj2" fmla="val -65577"/>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ne-np" sz="1100">
                <a:solidFill>
                  <a:schemeClr val="tx1"/>
                </a:solidFill>
              </a:rPr>
              <a:t>पीडित C</a:t>
            </a:r>
            <a:endParaRPr kumimoji="1" lang="ja-JP" altLang="en-US" sz="1100" dirty="0">
              <a:solidFill>
                <a:schemeClr val="tx1"/>
              </a:solidFill>
            </a:endParaRPr>
          </a:p>
        </p:txBody>
      </p:sp>
      <p:sp>
        <p:nvSpPr>
          <p:cNvPr id="14" name="正方形/長方形 13">
            <a:extLst>
              <a:ext uri="{FF2B5EF4-FFF2-40B4-BE49-F238E27FC236}">
                <a16:creationId xmlns:a16="http://schemas.microsoft.com/office/drawing/2014/main" id="{03836FEB-6021-47EF-8824-20270B8BC5B8}"/>
              </a:ext>
            </a:extLst>
          </p:cNvPr>
          <p:cNvSpPr/>
          <p:nvPr/>
        </p:nvSpPr>
        <p:spPr bwMode="auto">
          <a:xfrm>
            <a:off x="539552" y="5157192"/>
            <a:ext cx="8352928" cy="1436170"/>
          </a:xfrm>
          <a:prstGeom prst="rect">
            <a:avLst/>
          </a:prstGeom>
          <a:ln>
            <a:solidFill>
              <a:schemeClr val="tx1">
                <a:lumMod val="50000"/>
                <a:lumOff val="50000"/>
              </a:schemeClr>
            </a:solidFill>
          </a:ln>
        </p:spPr>
        <p:txBody>
          <a:bodyPr rtlCol="0">
            <a:noAutofit/>
          </a:bodyPr>
          <a:lstStyle/>
          <a:p>
            <a:pPr marL="92075" algn="just" rtl="0" fontAlgn="auto">
              <a:spcBef>
                <a:spcPts val="300"/>
              </a:spcBef>
              <a:spcAft>
                <a:spcPts val="0"/>
              </a:spcAft>
              <a:defRPr/>
            </a:pPr>
            <a:r>
              <a:rPr lang="ne-np" sz="1200" dirty="0">
                <a:latin typeface="メイリオ" panose="020B0604030504040204" pitchFamily="50" charset="-128"/>
                <a:ea typeface="メイリオ" panose="020B0604030504040204" pitchFamily="50" charset="-128"/>
                <a:cs typeface="メイリオ" panose="020B0604030504040204" pitchFamily="50" charset="-128"/>
              </a:rPr>
              <a:t>① पावर </a:t>
            </a:r>
            <a:r>
              <a:rPr lang="ne-np" sz="1200" dirty="0" err="1">
                <a:latin typeface="メイリオ" panose="020B0604030504040204" pitchFamily="50" charset="-128"/>
                <a:ea typeface="メイリオ" panose="020B0604030504040204" pitchFamily="50" charset="-128"/>
                <a:cs typeface="メイリオ" panose="020B0604030504040204" pitchFamily="50" charset="-128"/>
              </a:rPr>
              <a:t>सभल</a:t>
            </a:r>
            <a:r>
              <a:rPr lang="ne-np" sz="1200" dirty="0">
                <a:latin typeface="メイリオ" panose="020B0604030504040204" pitchFamily="50" charset="-128"/>
                <a:ea typeface="メイリオ" panose="020B0604030504040204" pitchFamily="50" charset="-128"/>
                <a:cs typeface="メイリオ" panose="020B0604030504040204" pitchFamily="50" charset="-128"/>
              </a:rPr>
              <a:t> र कामदार ठोकिने खतरा भएको </a:t>
            </a:r>
            <a:r>
              <a:rPr lang="ne-np" sz="1200" dirty="0" err="1">
                <a:latin typeface="メイリオ" panose="020B0604030504040204" pitchFamily="50" charset="-128"/>
                <a:ea typeface="メイリオ" panose="020B0604030504040204" pitchFamily="50" charset="-128"/>
                <a:cs typeface="メイリオ" panose="020B0604030504040204" pitchFamily="50" charset="-128"/>
              </a:rPr>
              <a:t>ठाँउलाई</a:t>
            </a:r>
            <a:r>
              <a:rPr lang="ne-np" sz="1200" dirty="0">
                <a:latin typeface="メイリオ" panose="020B0604030504040204" pitchFamily="50" charset="-128"/>
                <a:ea typeface="メイリオ" panose="020B0604030504040204" pitchFamily="50" charset="-128"/>
                <a:cs typeface="メイリオ" panose="020B0604030504040204" pitchFamily="50" charset="-128"/>
              </a:rPr>
              <a:t> प्रवेश निषेध क्षेत्र बनाउने।</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92075" algn="just" rtl="0" fontAlgn="auto">
              <a:spcBef>
                <a:spcPts val="300"/>
              </a:spcBef>
              <a:spcAft>
                <a:spcPts val="0"/>
              </a:spcAft>
              <a:defRPr/>
            </a:pPr>
            <a:r>
              <a:rPr lang="ne-np" sz="1200" dirty="0">
                <a:latin typeface="メイリオ" panose="020B0604030504040204" pitchFamily="50" charset="-128"/>
                <a:ea typeface="メイリオ" panose="020B0604030504040204" pitchFamily="50" charset="-128"/>
                <a:cs typeface="メイリオ" panose="020B0604030504040204" pitchFamily="50" charset="-128"/>
              </a:rPr>
              <a:t>② मार्गदर्शक राखेर मेसिनलाई मार्ग देखाउन लगाउने।</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92075" algn="just" rtl="0" fontAlgn="auto">
              <a:spcBef>
                <a:spcPts val="300"/>
              </a:spcBef>
              <a:spcAft>
                <a:spcPts val="0"/>
              </a:spcAft>
              <a:defRPr/>
            </a:pPr>
            <a:r>
              <a:rPr lang="ne-np" sz="1200" dirty="0">
                <a:latin typeface="メイリオ" panose="020B0604030504040204" pitchFamily="50" charset="-128"/>
                <a:ea typeface="メイリオ" panose="020B0604030504040204" pitchFamily="50" charset="-128"/>
                <a:cs typeface="メイリオ" panose="020B0604030504040204" pitchFamily="50" charset="-128"/>
              </a:rPr>
              <a:t>③ पावर </a:t>
            </a:r>
            <a:r>
              <a:rPr lang="ne-np" sz="1200" dirty="0" err="1">
                <a:latin typeface="メイリオ" panose="020B0604030504040204" pitchFamily="50" charset="-128"/>
                <a:ea typeface="メイリオ" panose="020B0604030504040204" pitchFamily="50" charset="-128"/>
                <a:cs typeface="メイリオ" panose="020B0604030504040204" pitchFamily="50" charset="-128"/>
              </a:rPr>
              <a:t>सभल</a:t>
            </a:r>
            <a:r>
              <a:rPr lang="ne-np" sz="1200" dirty="0">
                <a:latin typeface="メイリオ" panose="020B0604030504040204" pitchFamily="50" charset="-128"/>
                <a:ea typeface="メイリオ" panose="020B0604030504040204" pitchFamily="50" charset="-128"/>
                <a:cs typeface="メイリオ" panose="020B0604030504040204" pitchFamily="50" charset="-128"/>
              </a:rPr>
              <a:t> आदिको चालकलाई चलाउन सुरु गर्नु अगाडि वरिपरिको सुरक्षा निश्चयको शिक्षा दिने।</a:t>
            </a:r>
          </a:p>
          <a:p>
            <a:pPr marL="92075" algn="just" rtl="0" fontAlgn="auto">
              <a:spcBef>
                <a:spcPts val="300"/>
              </a:spcBef>
              <a:spcAft>
                <a:spcPts val="0"/>
              </a:spcAft>
              <a:defRPr/>
            </a:pPr>
            <a:r>
              <a:rPr lang="ne-np" sz="1200" dirty="0">
                <a:latin typeface="メイリオ" panose="020B0604030504040204" pitchFamily="50" charset="-128"/>
                <a:ea typeface="メイリオ" panose="020B0604030504040204" pitchFamily="50" charset="-128"/>
                <a:cs typeface="メイリオ" panose="020B0604030504040204" pitchFamily="50" charset="-128"/>
              </a:rPr>
              <a:t>④ चलाउने बाटो, प्रवेश निषेधका उपायहरू, मार्गदर्शकको व्यवस्था, </a:t>
            </a:r>
            <a:r>
              <a:rPr lang="ne-np" sz="1200" dirty="0" err="1">
                <a:latin typeface="メイリオ" panose="020B0604030504040204" pitchFamily="50" charset="-128"/>
                <a:ea typeface="メイリオ" panose="020B0604030504040204" pitchFamily="50" charset="-128"/>
                <a:cs typeface="メイリオ" panose="020B0604030504040204" pitchFamily="50" charset="-128"/>
              </a:rPr>
              <a:t>संकेत</a:t>
            </a:r>
            <a:r>
              <a:rPr lang="ne-np" sz="1200" dirty="0">
                <a:latin typeface="メイリオ" panose="020B0604030504040204" pitchFamily="50" charset="-128"/>
                <a:ea typeface="メイリオ" panose="020B0604030504040204" pitchFamily="50" charset="-128"/>
                <a:cs typeface="メイリオ" panose="020B0604030504040204" pitchFamily="50" charset="-128"/>
              </a:rPr>
              <a:t> जस्ता कार्यविधि सम्बन्धित कार्य योजना तयार गर्ने।</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92075" algn="just" rtl="0" fontAlgn="auto">
              <a:spcBef>
                <a:spcPts val="300"/>
              </a:spcBef>
              <a:spcAft>
                <a:spcPts val="0"/>
              </a:spcAft>
              <a:defRPr/>
            </a:pPr>
            <a:r>
              <a:rPr lang="ne-np" sz="1200" dirty="0">
                <a:latin typeface="メイリオ" panose="020B0604030504040204" pitchFamily="50" charset="-128"/>
                <a:ea typeface="メイリオ" panose="020B0604030504040204" pitchFamily="50" charset="-128"/>
                <a:cs typeface="メイリオ" panose="020B0604030504040204" pitchFamily="50" charset="-128"/>
              </a:rPr>
              <a:t>⑤ सम्बन्धित कामदारहरूलाई पूर्ण रूपमा तयार गरिएको कार्य योजनाको विवरणको जानकारी गराउने।</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3518520" y="6520259"/>
            <a:ext cx="2133600" cy="365125"/>
          </a:xfrm>
        </p:spPr>
        <p:txBody>
          <a:bodyPr rtlCol="0"/>
          <a:lstStyle/>
          <a:p>
            <a:pPr algn="ctr" rtl="0"/>
            <a:fld id="{94AA4217-AB25-474B-8523-140E3806D2F1}" type="slidenum">
              <a:rPr kumimoji="1" lang="ja-JP" altLang="en-US" sz="1050" smtClean="0"/>
              <a:pPr algn="ctr"/>
              <a:t>3</a:t>
            </a:fld>
            <a:endParaRPr kumimoji="1" lang="ja-JP" altLang="en-US" sz="1050" dirty="0"/>
          </a:p>
        </p:txBody>
      </p:sp>
    </p:spTree>
    <p:extLst>
      <p:ext uri="{BB962C8B-B14F-4D97-AF65-F5344CB8AC3E}">
        <p14:creationId xmlns:p14="http://schemas.microsoft.com/office/powerpoint/2010/main" val="1638917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555536" y="6492875"/>
            <a:ext cx="2133600" cy="365125"/>
          </a:xfrm>
        </p:spPr>
        <p:txBody>
          <a:bodyPr rtlCol="0"/>
          <a:lstStyle/>
          <a:p>
            <a:pPr algn="ctr" rtl="0"/>
            <a:fld id="{94AA4217-AB25-474B-8523-140E3806D2F1}" type="slidenum">
              <a:rPr kumimoji="1" lang="ja-JP" altLang="en-US" sz="1100" smtClean="0"/>
              <a:pPr algn="ctr"/>
              <a:t>4</a:t>
            </a:fld>
            <a:endParaRPr kumimoji="1" lang="ja-JP" altLang="en-US" sz="1100"/>
          </a:p>
        </p:txBody>
      </p:sp>
      <p:sp>
        <p:nvSpPr>
          <p:cNvPr id="5" name="テキスト ボックス 4"/>
          <p:cNvSpPr txBox="1"/>
          <p:nvPr/>
        </p:nvSpPr>
        <p:spPr>
          <a:xfrm>
            <a:off x="424200" y="188640"/>
            <a:ext cx="8396272" cy="674781"/>
          </a:xfrm>
          <a:prstGeom prst="rect">
            <a:avLst/>
          </a:prstGeom>
          <a:noFill/>
          <a:ln w="19050">
            <a:solidFill>
              <a:schemeClr val="bg1">
                <a:lumMod val="75000"/>
              </a:schemeClr>
            </a:solidFill>
          </a:ln>
        </p:spPr>
        <p:txBody>
          <a:bodyPr rtlCol="0"/>
          <a:lstStyle/>
          <a:p>
            <a:pPr marL="1162050" indent="-1162050" rtl="0">
              <a:lnSpc>
                <a:spcPct val="125000"/>
              </a:lnSpc>
              <a:defRPr/>
            </a:pPr>
            <a:r>
              <a:rPr lang="ne-np" sz="1600" b="1">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【वास्तविक रूपमा घटेको दुर्घटनाको उदाहरण 2】　इनपुट कन्वेयर नरोकीकन रोलर सफा गरिरहेको बेला, दायाँ पाखुरोदेखि लगभग छातीसम्म बेरियो।</a:t>
            </a:r>
            <a:endParaRPr lang="en-US" altLang="ja-JP" sz="1600" b="1"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23"/>
          <p:cNvSpPr>
            <a:spLocks noChangeArrowheads="1"/>
          </p:cNvSpPr>
          <p:nvPr/>
        </p:nvSpPr>
        <p:spPr bwMode="auto">
          <a:xfrm>
            <a:off x="251520" y="980728"/>
            <a:ext cx="5607496" cy="338554"/>
          </a:xfrm>
          <a:prstGeom prst="rect">
            <a:avLst/>
          </a:prstGeom>
          <a:noFill/>
          <a:ln w="9525">
            <a:noFill/>
            <a:miter lim="800000"/>
            <a:headEnd/>
            <a:tailEnd/>
          </a:ln>
        </p:spPr>
        <p:txBody>
          <a:bodyPr wrap="square" rtlCol="0">
            <a:spAutoFit/>
          </a:bodyPr>
          <a:lstStyle/>
          <a:p>
            <a:pPr marL="361950" indent="-361950" algn="just" rtl="0">
              <a:spcBef>
                <a:spcPts val="600"/>
              </a:spcBef>
            </a:pPr>
            <a:r>
              <a:rPr lang="ne-np" sz="1600" b="1">
                <a:solidFill>
                  <a:srgbClr val="C00000"/>
                </a:solidFill>
                <a:latin typeface="メイリオ" pitchFamily="50" charset="-128"/>
                <a:ea typeface="メイリオ" pitchFamily="50" charset="-128"/>
                <a:cs typeface="メイリオ" pitchFamily="50" charset="-128"/>
              </a:rPr>
              <a:t>1　व्यावसायिक दुर्घटना कसरी घट्यो?</a:t>
            </a:r>
            <a:endParaRPr lang="ja-JP" altLang="en-US" sz="1400" dirty="0">
              <a:latin typeface="メイリオ" pitchFamily="50" charset="-128"/>
              <a:ea typeface="メイリオ" pitchFamily="50" charset="-128"/>
              <a:cs typeface="メイリオ" pitchFamily="50" charset="-128"/>
            </a:endParaRPr>
          </a:p>
        </p:txBody>
      </p:sp>
      <p:sp>
        <p:nvSpPr>
          <p:cNvPr id="7" name="正方形/長方形 40"/>
          <p:cNvSpPr>
            <a:spLocks noChangeArrowheads="1"/>
          </p:cNvSpPr>
          <p:nvPr/>
        </p:nvSpPr>
        <p:spPr bwMode="auto">
          <a:xfrm>
            <a:off x="251520" y="2492896"/>
            <a:ext cx="1296144" cy="338554"/>
          </a:xfrm>
          <a:prstGeom prst="rect">
            <a:avLst/>
          </a:prstGeom>
          <a:noFill/>
          <a:ln w="9525">
            <a:noFill/>
            <a:miter lim="800000"/>
            <a:headEnd/>
            <a:tailEnd/>
          </a:ln>
        </p:spPr>
        <p:txBody>
          <a:bodyPr wrap="square" rtlCol="0">
            <a:spAutoFit/>
          </a:bodyPr>
          <a:lstStyle/>
          <a:p>
            <a:pPr marL="92075" indent="-92075" algn="just" rtl="0">
              <a:spcBef>
                <a:spcPts val="600"/>
              </a:spcBef>
            </a:pPr>
            <a:r>
              <a:rPr lang="ne-np" sz="1600" b="1">
                <a:solidFill>
                  <a:srgbClr val="C00000"/>
                </a:solidFill>
                <a:latin typeface="メイリオ" pitchFamily="50" charset="-128"/>
                <a:ea typeface="メイリオ" pitchFamily="50" charset="-128"/>
                <a:cs typeface="メイリオ" pitchFamily="50" charset="-128"/>
              </a:rPr>
              <a:t>2　कारणहरू</a:t>
            </a:r>
            <a:endParaRPr lang="ja-JP" altLang="en-US" sz="1400" dirty="0">
              <a:latin typeface="メイリオ" pitchFamily="50" charset="-128"/>
              <a:ea typeface="メイリオ" pitchFamily="50" charset="-128"/>
              <a:cs typeface="メイリオ" pitchFamily="50" charset="-128"/>
            </a:endParaRPr>
          </a:p>
        </p:txBody>
      </p:sp>
      <p:pic>
        <p:nvPicPr>
          <p:cNvPr id="10" name="図 9">
            <a:extLst>
              <a:ext uri="{FF2B5EF4-FFF2-40B4-BE49-F238E27FC236}">
                <a16:creationId xmlns:a16="http://schemas.microsoft.com/office/drawing/2014/main" id="{3D8D6D7D-6C42-473B-8791-8580EC9F7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394" y="921199"/>
            <a:ext cx="2501078" cy="2003745"/>
          </a:xfrm>
          <a:prstGeom prst="rect">
            <a:avLst/>
          </a:prstGeom>
        </p:spPr>
      </p:pic>
      <p:sp>
        <p:nvSpPr>
          <p:cNvPr id="11" name="正方形/長方形 23">
            <a:extLst>
              <a:ext uri="{FF2B5EF4-FFF2-40B4-BE49-F238E27FC236}">
                <a16:creationId xmlns:a16="http://schemas.microsoft.com/office/drawing/2014/main" id="{023A6A31-4C2E-493D-8507-A8996CDE5853}"/>
              </a:ext>
            </a:extLst>
          </p:cNvPr>
          <p:cNvSpPr>
            <a:spLocks noChangeArrowheads="1"/>
          </p:cNvSpPr>
          <p:nvPr/>
        </p:nvSpPr>
        <p:spPr bwMode="auto">
          <a:xfrm>
            <a:off x="539551" y="1314059"/>
            <a:ext cx="5804977" cy="1031051"/>
          </a:xfrm>
          <a:prstGeom prst="rect">
            <a:avLst/>
          </a:prstGeom>
          <a:noFill/>
          <a:ln w="9525">
            <a:solidFill>
              <a:schemeClr val="tx1">
                <a:lumMod val="50000"/>
                <a:lumOff val="50000"/>
              </a:schemeClr>
            </a:solidFill>
            <a:miter lim="800000"/>
            <a:headEnd/>
            <a:tailEnd/>
          </a:ln>
        </p:spPr>
        <p:txBody>
          <a:bodyPr wrap="square" rtlCol="0">
            <a:spAutoFit/>
          </a:bodyPr>
          <a:lstStyle/>
          <a:p>
            <a:pPr marL="357188" indent="-269875" algn="just" rtl="0">
              <a:spcBef>
                <a:spcPts val="600"/>
              </a:spcBef>
            </a:pPr>
            <a:r>
              <a:rPr lang="ne-np" sz="1400">
                <a:latin typeface="メイリオ" pitchFamily="50" charset="-128"/>
                <a:ea typeface="メイリオ" pitchFamily="50" charset="-128"/>
                <a:cs typeface="メイリオ" pitchFamily="50" charset="-128"/>
              </a:rPr>
              <a:t>①　एक्लै क्रशरको इनपुट कन्वेयरको रिटर्न रोलरमा लागेको प्लास्टरलाई </a:t>
            </a:r>
            <a:r>
              <a:rPr lang="ne-np" sz="1400">
                <a:solidFill>
                  <a:srgbClr val="C00000"/>
                </a:solidFill>
                <a:latin typeface="メイリオ" pitchFamily="50" charset="-128"/>
                <a:ea typeface="メイリオ" pitchFamily="50" charset="-128"/>
                <a:cs typeface="メイリオ" pitchFamily="50" charset="-128"/>
              </a:rPr>
              <a:t>वायर ब्रसले घोटेर</a:t>
            </a:r>
            <a:r>
              <a:rPr lang="ne-np" sz="1400">
                <a:latin typeface="メイリオ" pitchFamily="50" charset="-128"/>
                <a:ea typeface="メイリオ" pitchFamily="50" charset="-128"/>
                <a:cs typeface="メイリオ" pitchFamily="50" charset="-128"/>
              </a:rPr>
              <a:t> हटाइरहेका थिए।</a:t>
            </a:r>
            <a:endParaRPr lang="en-US" altLang="ja-JP" sz="1400" dirty="0">
              <a:latin typeface="メイリオ" pitchFamily="50" charset="-128"/>
              <a:ea typeface="メイリオ" pitchFamily="50" charset="-128"/>
              <a:cs typeface="メイリオ" pitchFamily="50" charset="-128"/>
            </a:endParaRPr>
          </a:p>
          <a:p>
            <a:pPr marL="357188" indent="-269875" algn="just" rtl="0">
              <a:spcBef>
                <a:spcPts val="600"/>
              </a:spcBef>
            </a:pPr>
            <a:r>
              <a:rPr lang="ne-np" sz="1400">
                <a:latin typeface="メイリオ" pitchFamily="50" charset="-128"/>
                <a:ea typeface="メイリオ" pitchFamily="50" charset="-128"/>
                <a:cs typeface="メイリオ" pitchFamily="50" charset="-128"/>
              </a:rPr>
              <a:t>②　</a:t>
            </a:r>
            <a:r>
              <a:rPr lang="ne-np" sz="1400">
                <a:solidFill>
                  <a:srgbClr val="C00000"/>
                </a:solidFill>
                <a:latin typeface="メイリオ" pitchFamily="50" charset="-128"/>
                <a:ea typeface="メイリオ" pitchFamily="50" charset="-128"/>
                <a:cs typeface="メイリオ" pitchFamily="50" charset="-128"/>
              </a:rPr>
              <a:t>कन्वेयर नरोकीकन काम गरिरहेका थिए।</a:t>
            </a:r>
            <a:r>
              <a:rPr lang="ne-np" sz="1400">
                <a:latin typeface="メイリオ" pitchFamily="50" charset="-128"/>
                <a:ea typeface="メイリオ" pitchFamily="50" charset="-128"/>
                <a:cs typeface="メイリオ" pitchFamily="50" charset="-128"/>
              </a:rPr>
              <a:t> रोलर र कन्वेयर बेल्टको बीचमा वायर ब्रस सहित दायाँ पाखुरोबाट बेरियो।</a:t>
            </a:r>
          </a:p>
        </p:txBody>
      </p:sp>
      <p:sp>
        <p:nvSpPr>
          <p:cNvPr id="12" name="正方形/長方形 40">
            <a:extLst>
              <a:ext uri="{FF2B5EF4-FFF2-40B4-BE49-F238E27FC236}">
                <a16:creationId xmlns:a16="http://schemas.microsoft.com/office/drawing/2014/main" id="{C745B3DE-6A30-4C6D-818C-25C45C8B30F8}"/>
              </a:ext>
            </a:extLst>
          </p:cNvPr>
          <p:cNvSpPr>
            <a:spLocks noChangeArrowheads="1"/>
          </p:cNvSpPr>
          <p:nvPr/>
        </p:nvSpPr>
        <p:spPr bwMode="auto">
          <a:xfrm>
            <a:off x="539552" y="2852936"/>
            <a:ext cx="8252256" cy="1323439"/>
          </a:xfrm>
          <a:prstGeom prst="rect">
            <a:avLst/>
          </a:prstGeom>
          <a:noFill/>
          <a:ln w="9525">
            <a:solidFill>
              <a:schemeClr val="tx1">
                <a:lumMod val="50000"/>
                <a:lumOff val="50000"/>
              </a:schemeClr>
            </a:solidFill>
            <a:miter lim="800000"/>
            <a:headEnd/>
            <a:tailEnd/>
          </a:ln>
        </p:spPr>
        <p:txBody>
          <a:bodyPr wrap="square" rtlCol="0">
            <a:spAutoFit/>
          </a:bodyPr>
          <a:lstStyle/>
          <a:p>
            <a:pPr marL="357188" indent="-265113" algn="just" rtl="0">
              <a:spcBef>
                <a:spcPts val="600"/>
              </a:spcBef>
            </a:pPr>
            <a:r>
              <a:rPr lang="ne-np" sz="1200">
                <a:latin typeface="メイリオ" pitchFamily="50" charset="-128"/>
                <a:ea typeface="メイリオ" pitchFamily="50" charset="-128"/>
                <a:cs typeface="メイリオ" pitchFamily="50" charset="-128"/>
              </a:rPr>
              <a:t>①　रिटर्न रोलरमा कभर, बार, बेरिनबाट रोक्ने ब्लक आदि थिएन।</a:t>
            </a:r>
          </a:p>
          <a:p>
            <a:pPr marL="357188" indent="-265113" algn="just" rtl="0">
              <a:spcBef>
                <a:spcPts val="600"/>
              </a:spcBef>
            </a:pPr>
            <a:r>
              <a:rPr lang="ne-np" sz="1200">
                <a:latin typeface="メイリオ" pitchFamily="50" charset="-128"/>
                <a:ea typeface="メイリオ" pitchFamily="50" charset="-128"/>
                <a:cs typeface="メイリオ" pitchFamily="50" charset="-128"/>
              </a:rPr>
              <a:t>②　रिटर्न रोलर सफा गर्दा चलिरहेको कन्वेयरलाई रोकिएको थिएन।</a:t>
            </a:r>
          </a:p>
          <a:p>
            <a:pPr marL="357188" indent="-265113" algn="just" rtl="0">
              <a:spcBef>
                <a:spcPts val="600"/>
              </a:spcBef>
            </a:pPr>
            <a:r>
              <a:rPr lang="ne-np" sz="1200">
                <a:latin typeface="メイリオ" pitchFamily="50" charset="-128"/>
                <a:ea typeface="メイリオ" pitchFamily="50" charset="-128"/>
                <a:cs typeface="メイリオ" pitchFamily="50" charset="-128"/>
              </a:rPr>
              <a:t>③　उनले रिटर्न रोलर सफा गर्दा बेरिने खतरा भएको छालाको पन्जा लगाएका थिए।</a:t>
            </a:r>
            <a:endParaRPr lang="en-US" altLang="ja-JP" sz="1200" dirty="0">
              <a:latin typeface="メイリオ" pitchFamily="50" charset="-128"/>
              <a:ea typeface="メイリオ" pitchFamily="50" charset="-128"/>
              <a:cs typeface="メイリオ" pitchFamily="50" charset="-128"/>
            </a:endParaRPr>
          </a:p>
          <a:p>
            <a:pPr marL="357188" indent="-265113" algn="just" rtl="0">
              <a:spcBef>
                <a:spcPts val="600"/>
              </a:spcBef>
            </a:pPr>
            <a:r>
              <a:rPr lang="ne-np" sz="1200">
                <a:latin typeface="メイリオ" pitchFamily="50" charset="-128"/>
                <a:ea typeface="メイリオ" pitchFamily="50" charset="-128"/>
                <a:cs typeface="メイリオ" pitchFamily="50" charset="-128"/>
              </a:rPr>
              <a:t>④　हात पुग्ने ठाउँमा "आपत्कालीन अवस्थामा रोक्ने उपकरण" राखिएको थिएन।</a:t>
            </a:r>
          </a:p>
          <a:p>
            <a:pPr marL="357188" indent="-265113" algn="just" rtl="0">
              <a:spcBef>
                <a:spcPts val="600"/>
              </a:spcBef>
            </a:pPr>
            <a:r>
              <a:rPr lang="ne-np" sz="1200">
                <a:latin typeface="メイリオ" pitchFamily="50" charset="-128"/>
                <a:ea typeface="メイリオ" pitchFamily="50" charset="-128"/>
                <a:cs typeface="メイリオ" pitchFamily="50" charset="-128"/>
              </a:rPr>
              <a:t>⑤　उनले कार्यस्थलको "सुरक्षा नियमहरू (मर्मत गर्दा पावर युनिट लक गर्ने आदि)" को पालना गरेनन्।</a:t>
            </a:r>
          </a:p>
        </p:txBody>
      </p:sp>
      <p:sp>
        <p:nvSpPr>
          <p:cNvPr id="14" name="テキスト ボックス 13">
            <a:extLst>
              <a:ext uri="{FF2B5EF4-FFF2-40B4-BE49-F238E27FC236}">
                <a16:creationId xmlns:a16="http://schemas.microsoft.com/office/drawing/2014/main" id="{D44FB4D4-5858-41C8-9854-10E14396F05E}"/>
              </a:ext>
            </a:extLst>
          </p:cNvPr>
          <p:cNvSpPr txBox="1"/>
          <p:nvPr/>
        </p:nvSpPr>
        <p:spPr>
          <a:xfrm>
            <a:off x="251520" y="4365104"/>
            <a:ext cx="8415635" cy="384721"/>
          </a:xfrm>
          <a:prstGeom prst="rect">
            <a:avLst/>
          </a:prstGeom>
          <a:solidFill>
            <a:schemeClr val="bg1"/>
          </a:solidFill>
        </p:spPr>
        <p:txBody>
          <a:bodyPr wrap="square" rtlCol="0">
            <a:spAutoFit/>
          </a:bodyPr>
          <a:lstStyle/>
          <a:p>
            <a:pPr marL="182563" indent="-182563" algn="just" rtl="0" fontAlgn="auto">
              <a:lnSpc>
                <a:spcPct val="125000"/>
              </a:lnSpc>
              <a:spcBef>
                <a:spcPts val="0"/>
              </a:spcBef>
              <a:spcAft>
                <a:spcPts val="0"/>
              </a:spcAft>
              <a:defRPr/>
            </a:pPr>
            <a:r>
              <a:rPr lang="ne-np" sz="1600" b="1">
                <a:solidFill>
                  <a:srgbClr val="C00000"/>
                </a:solidFill>
                <a:latin typeface="メイリオ" pitchFamily="50" charset="-128"/>
                <a:ea typeface="メイリオ" pitchFamily="50" charset="-128"/>
                <a:cs typeface="メイリオ" pitchFamily="50" charset="-128"/>
              </a:rPr>
              <a:t>3　उपायहरू</a:t>
            </a:r>
            <a:endParaRPr lang="ja-JP" altLang="en-US" sz="1400" dirty="0">
              <a:latin typeface="メイリオ" pitchFamily="50" charset="-128"/>
              <a:ea typeface="メイリオ" pitchFamily="50" charset="-128"/>
              <a:cs typeface="メイリオ" pitchFamily="50" charset="-128"/>
            </a:endParaRPr>
          </a:p>
        </p:txBody>
      </p:sp>
      <p:sp>
        <p:nvSpPr>
          <p:cNvPr id="15" name="テキスト ボックス 14">
            <a:extLst>
              <a:ext uri="{FF2B5EF4-FFF2-40B4-BE49-F238E27FC236}">
                <a16:creationId xmlns:a16="http://schemas.microsoft.com/office/drawing/2014/main" id="{BC2F1EDA-F31B-4B4D-A768-C2B0A7D78FB6}"/>
              </a:ext>
            </a:extLst>
          </p:cNvPr>
          <p:cNvSpPr txBox="1"/>
          <p:nvPr/>
        </p:nvSpPr>
        <p:spPr>
          <a:xfrm>
            <a:off x="539552" y="4725144"/>
            <a:ext cx="8415635" cy="1465786"/>
          </a:xfrm>
          <a:prstGeom prst="rect">
            <a:avLst/>
          </a:prstGeom>
          <a:solidFill>
            <a:schemeClr val="bg1"/>
          </a:solidFill>
          <a:ln>
            <a:solidFill>
              <a:schemeClr val="tx1">
                <a:lumMod val="50000"/>
                <a:lumOff val="50000"/>
              </a:schemeClr>
            </a:solidFill>
          </a:ln>
        </p:spPr>
        <p:txBody>
          <a:bodyPr wrap="square" rtlCol="0">
            <a:spAutoFit/>
          </a:bodyPr>
          <a:lstStyle/>
          <a:p>
            <a:pPr marL="182563" indent="-182563" algn="just" rtl="0" fontAlgn="auto">
              <a:lnSpc>
                <a:spcPct val="125000"/>
              </a:lnSpc>
              <a:spcBef>
                <a:spcPts val="0"/>
              </a:spcBef>
              <a:spcAft>
                <a:spcPts val="0"/>
              </a:spcAft>
              <a:defRPr/>
            </a:pPr>
            <a:r>
              <a:rPr lang="ne-np" sz="1200">
                <a:latin typeface="メイリオ" pitchFamily="50" charset="-128"/>
                <a:ea typeface="メイリオ" pitchFamily="50" charset="-128"/>
                <a:cs typeface="メイリオ" pitchFamily="50" charset="-128"/>
              </a:rPr>
              <a:t>①　बेरिने खतरा भएको ठाउँमा कभर, बार, बेरिनबाट रोक्ने ब्लक आदिको व्यवस्था गर्ने।</a:t>
            </a:r>
          </a:p>
          <a:p>
            <a:pPr marL="182563" indent="-182563" algn="just" rtl="0" fontAlgn="auto">
              <a:lnSpc>
                <a:spcPct val="125000"/>
              </a:lnSpc>
              <a:spcBef>
                <a:spcPts val="0"/>
              </a:spcBef>
              <a:spcAft>
                <a:spcPts val="0"/>
              </a:spcAft>
              <a:defRPr/>
            </a:pPr>
            <a:r>
              <a:rPr lang="ne-np" sz="1200">
                <a:latin typeface="メイリオ" pitchFamily="50" charset="-128"/>
                <a:ea typeface="メイリオ" pitchFamily="50" charset="-128"/>
                <a:cs typeface="メイリオ" pitchFamily="50" charset="-128"/>
              </a:rPr>
              <a:t>②　मेसिनको सफाइ आदि गर्दा खतरा हुन सक्ने अवस्थामा, चलिरहेको मेसिनलाई रोकी पावर युनिट लक गर्ने।</a:t>
            </a:r>
          </a:p>
          <a:p>
            <a:pPr marL="182563" indent="-182563" algn="just" rtl="0" fontAlgn="auto">
              <a:lnSpc>
                <a:spcPct val="125000"/>
              </a:lnSpc>
              <a:spcBef>
                <a:spcPts val="0"/>
              </a:spcBef>
              <a:spcAft>
                <a:spcPts val="0"/>
              </a:spcAft>
              <a:defRPr/>
            </a:pPr>
            <a:r>
              <a:rPr lang="ne-np" sz="1200">
                <a:latin typeface="メイリオ" pitchFamily="50" charset="-128"/>
                <a:ea typeface="メイリオ" pitchFamily="50" charset="-128"/>
                <a:cs typeface="メイリオ" pitchFamily="50" charset="-128"/>
              </a:rPr>
              <a:t>③　प्लास्टर टाँसिने रिटर्न रोलरलाई हटाई प्लास्टर नटाँसिने रिटर्न रोलर राख्ने।</a:t>
            </a:r>
          </a:p>
          <a:p>
            <a:pPr marL="182563" indent="-182563" algn="just" rtl="0" fontAlgn="auto">
              <a:lnSpc>
                <a:spcPct val="125000"/>
              </a:lnSpc>
              <a:spcBef>
                <a:spcPts val="0"/>
              </a:spcBef>
              <a:spcAft>
                <a:spcPts val="0"/>
              </a:spcAft>
              <a:defRPr/>
            </a:pPr>
            <a:r>
              <a:rPr lang="ne-np" sz="1200">
                <a:latin typeface="メイリオ" pitchFamily="50" charset="-128"/>
                <a:ea typeface="メイリオ" pitchFamily="50" charset="-128"/>
                <a:cs typeface="メイリオ" pitchFamily="50" charset="-128"/>
              </a:rPr>
              <a:t>④　घुम्ने भागमा बेरिने खतरा भएको ठाउँ नजिक कदापि नजान कामदारहरूलाई भन्ने।</a:t>
            </a:r>
          </a:p>
          <a:p>
            <a:pPr marL="182563" indent="-182563" algn="just" rtl="0" fontAlgn="auto">
              <a:lnSpc>
                <a:spcPct val="125000"/>
              </a:lnSpc>
              <a:spcBef>
                <a:spcPts val="0"/>
              </a:spcBef>
              <a:spcAft>
                <a:spcPts val="0"/>
              </a:spcAft>
              <a:defRPr/>
            </a:pPr>
            <a:r>
              <a:rPr lang="ne-np" sz="1200">
                <a:latin typeface="メイリオ" pitchFamily="50" charset="-128"/>
                <a:ea typeface="メイリオ" pitchFamily="50" charset="-128"/>
                <a:cs typeface="メイリオ" pitchFamily="50" charset="-128"/>
              </a:rPr>
              <a:t>⑤　घुम्ने वस्तुले हात बेर्ने खतरा भएको खण्डमा कामदारलाई पन्जा नलगाउन भन्ने।</a:t>
            </a:r>
          </a:p>
          <a:p>
            <a:pPr marL="182563" indent="-182563" algn="just" rtl="0" fontAlgn="auto">
              <a:lnSpc>
                <a:spcPct val="125000"/>
              </a:lnSpc>
              <a:spcBef>
                <a:spcPts val="0"/>
              </a:spcBef>
              <a:spcAft>
                <a:spcPts val="0"/>
              </a:spcAft>
              <a:defRPr/>
            </a:pPr>
            <a:r>
              <a:rPr lang="ne-np" sz="1200">
                <a:latin typeface="メイリオ" pitchFamily="50" charset="-128"/>
                <a:ea typeface="メイリオ" pitchFamily="50" charset="-128"/>
                <a:cs typeface="メイリオ" pitchFamily="50" charset="-128"/>
              </a:rPr>
              <a:t>⑥　निश्चित रूपमा कार्यस्थलमा तोकिएका नियमहरूको पालना गरिने गरी सुरक्षा व्यवस्थापन प्रणालीको व्यवस्था गर्ने।</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590528" y="6520259"/>
            <a:ext cx="2133600" cy="365125"/>
          </a:xfrm>
        </p:spPr>
        <p:txBody>
          <a:bodyPr rtlCol="0"/>
          <a:lstStyle/>
          <a:p>
            <a:pPr algn="ctr" rtl="0"/>
            <a:fld id="{94AA4217-AB25-474B-8523-140E3806D2F1}" type="slidenum">
              <a:rPr kumimoji="1" lang="ja-JP" altLang="en-US" sz="1050" smtClean="0"/>
              <a:pPr algn="ctr"/>
              <a:t>5</a:t>
            </a:fld>
            <a:endParaRPr kumimoji="1" lang="ja-JP" altLang="en-US" sz="1050"/>
          </a:p>
        </p:txBody>
      </p:sp>
      <p:sp>
        <p:nvSpPr>
          <p:cNvPr id="6" name="正方形/長方形 23"/>
          <p:cNvSpPr>
            <a:spLocks noChangeArrowheads="1"/>
          </p:cNvSpPr>
          <p:nvPr/>
        </p:nvSpPr>
        <p:spPr bwMode="auto">
          <a:xfrm>
            <a:off x="251520" y="703729"/>
            <a:ext cx="8712968" cy="276999"/>
          </a:xfrm>
          <a:prstGeom prst="rect">
            <a:avLst/>
          </a:prstGeom>
          <a:noFill/>
          <a:ln w="9525">
            <a:noFill/>
            <a:miter lim="800000"/>
            <a:headEnd/>
            <a:tailEnd/>
          </a:ln>
        </p:spPr>
        <p:txBody>
          <a:bodyPr wrap="square" rtlCol="0">
            <a:spAutoFit/>
          </a:bodyPr>
          <a:lstStyle/>
          <a:p>
            <a:pPr marL="361950" indent="-361950" algn="just" rtl="0">
              <a:spcBef>
                <a:spcPts val="600"/>
              </a:spcBef>
            </a:pPr>
            <a:r>
              <a:rPr lang="ne-np" sz="1200" b="1" dirty="0">
                <a:solidFill>
                  <a:srgbClr val="C00000"/>
                </a:solidFill>
                <a:latin typeface="メイリオ" pitchFamily="50" charset="-128"/>
                <a:ea typeface="メイリオ" pitchFamily="50" charset="-128"/>
                <a:cs typeface="メイリオ" pitchFamily="50" charset="-128"/>
              </a:rPr>
              <a:t>1　व्यावसायिक दुर्घटना कसरी घट्यो?</a:t>
            </a:r>
            <a:endParaRPr lang="en-US" altLang="ja-JP" sz="1200" b="1" dirty="0">
              <a:solidFill>
                <a:srgbClr val="C00000"/>
              </a:solidFill>
              <a:latin typeface="メイリオ" pitchFamily="50" charset="-128"/>
              <a:ea typeface="メイリオ" pitchFamily="50" charset="-128"/>
              <a:cs typeface="メイリオ" pitchFamily="50" charset="-128"/>
            </a:endParaRPr>
          </a:p>
        </p:txBody>
      </p:sp>
      <p:sp>
        <p:nvSpPr>
          <p:cNvPr id="7" name="正方形/長方形 40"/>
          <p:cNvSpPr>
            <a:spLocks noChangeArrowheads="1"/>
          </p:cNvSpPr>
          <p:nvPr/>
        </p:nvSpPr>
        <p:spPr bwMode="auto">
          <a:xfrm>
            <a:off x="251520" y="2948171"/>
            <a:ext cx="8640960" cy="276999"/>
          </a:xfrm>
          <a:prstGeom prst="rect">
            <a:avLst/>
          </a:prstGeom>
          <a:noFill/>
          <a:ln w="9525">
            <a:noFill/>
            <a:miter lim="800000"/>
            <a:headEnd/>
            <a:tailEnd/>
          </a:ln>
        </p:spPr>
        <p:txBody>
          <a:bodyPr wrap="square" rtlCol="0">
            <a:spAutoFit/>
          </a:bodyPr>
          <a:lstStyle/>
          <a:p>
            <a:pPr marL="92075" indent="-92075" algn="just" rtl="0">
              <a:spcBef>
                <a:spcPts val="600"/>
              </a:spcBef>
            </a:pPr>
            <a:r>
              <a:rPr lang="ne-np" sz="1200" b="1">
                <a:solidFill>
                  <a:srgbClr val="C00000"/>
                </a:solidFill>
                <a:latin typeface="メイリオ" pitchFamily="50" charset="-128"/>
                <a:ea typeface="メイリオ" pitchFamily="50" charset="-128"/>
                <a:cs typeface="メイリオ" pitchFamily="50" charset="-128"/>
              </a:rPr>
              <a:t>2　कारणहरू</a:t>
            </a:r>
            <a:endParaRPr lang="en-US" altLang="ja-JP" sz="1200" b="1" dirty="0">
              <a:solidFill>
                <a:srgbClr val="C00000"/>
              </a:solidFill>
              <a:latin typeface="メイリオ" pitchFamily="50" charset="-128"/>
              <a:ea typeface="メイリオ" pitchFamily="50" charset="-128"/>
              <a:cs typeface="メイリオ" pitchFamily="50" charset="-128"/>
            </a:endParaRPr>
          </a:p>
        </p:txBody>
      </p:sp>
      <p:sp>
        <p:nvSpPr>
          <p:cNvPr id="8" name="正方形/長方形 7"/>
          <p:cNvSpPr/>
          <p:nvPr/>
        </p:nvSpPr>
        <p:spPr bwMode="auto">
          <a:xfrm>
            <a:off x="251520" y="4293096"/>
            <a:ext cx="4680520" cy="406494"/>
          </a:xfrm>
          <a:prstGeom prst="rect">
            <a:avLst/>
          </a:prstGeom>
        </p:spPr>
        <p:txBody>
          <a:bodyPr rtlCol="0">
            <a:noAutofit/>
          </a:bodyPr>
          <a:lstStyle/>
          <a:p>
            <a:pPr algn="just" rtl="0" fontAlgn="auto">
              <a:lnSpc>
                <a:spcPct val="125000"/>
              </a:lnSpc>
              <a:spcBef>
                <a:spcPts val="0"/>
              </a:spcBef>
              <a:spcAft>
                <a:spcPts val="0"/>
              </a:spcAft>
              <a:defRPr/>
            </a:pPr>
            <a:r>
              <a:rPr lang="ne-np" sz="12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3　यस्तो दुर्घटना </a:t>
            </a:r>
            <a:r>
              <a:rPr lang="ne-np" sz="1200" b="1" dirty="0" err="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दोहोरिनबाट</a:t>
            </a:r>
            <a:r>
              <a:rPr lang="ne-np" sz="12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रोक्नको लागि अपनाउनुपर्ने उपायहरू</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424200" y="96699"/>
            <a:ext cx="8396272" cy="512956"/>
          </a:xfrm>
          <a:prstGeom prst="rect">
            <a:avLst/>
          </a:prstGeom>
          <a:noFill/>
          <a:ln w="19050">
            <a:solidFill>
              <a:schemeClr val="bg1">
                <a:lumMod val="75000"/>
              </a:schemeClr>
            </a:solidFill>
          </a:ln>
        </p:spPr>
        <p:txBody>
          <a:bodyPr rtlCol="0"/>
          <a:lstStyle/>
          <a:p>
            <a:pPr marL="92075" rtl="0">
              <a:defRPr/>
            </a:pPr>
            <a:r>
              <a:rPr lang="ne-np" sz="1400" b="1"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【वास्तविक रूपमा घटेको दुर्घटनाको उदाहरण 3】　औद्योगिक फोहोर व्यवस्थापन स्थानमा काम गरिरहेको बेला </a:t>
            </a:r>
            <a:r>
              <a:rPr lang="ne-np" sz="1400" b="1" dirty="0" err="1">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हिटस्ट्रोकको</a:t>
            </a:r>
            <a:r>
              <a:rPr lang="ne-np" sz="1400" b="1"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 कारण मृत्यु</a:t>
            </a:r>
            <a:endParaRPr lang="en-US" altLang="ja-JP"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a:extLst>
              <a:ext uri="{FF2B5EF4-FFF2-40B4-BE49-F238E27FC236}">
                <a16:creationId xmlns:a16="http://schemas.microsoft.com/office/drawing/2014/main" id="{B9F31974-775C-4AC9-A9C7-888C6333B972}"/>
              </a:ext>
            </a:extLst>
          </p:cNvPr>
          <p:cNvSpPr/>
          <p:nvPr/>
        </p:nvSpPr>
        <p:spPr>
          <a:xfrm>
            <a:off x="424200" y="933395"/>
            <a:ext cx="4867880" cy="1538883"/>
          </a:xfrm>
          <a:prstGeom prst="rect">
            <a:avLst/>
          </a:prstGeom>
        </p:spPr>
        <p:txBody>
          <a:bodyPr wrap="square" rtlCol="0">
            <a:spAutoFit/>
          </a:bodyPr>
          <a:lstStyle/>
          <a:p>
            <a:pPr marL="361950" indent="-269875" algn="just" rtl="0">
              <a:spcBef>
                <a:spcPts val="400"/>
              </a:spcBef>
            </a:pPr>
            <a:r>
              <a:rPr lang="ne-np" sz="1200" dirty="0">
                <a:latin typeface="メイリオ" pitchFamily="50" charset="-128"/>
                <a:ea typeface="メイリオ" pitchFamily="50" charset="-128"/>
                <a:cs typeface="メイリオ" pitchFamily="50" charset="-128"/>
              </a:rPr>
              <a:t>① उनले बिहान 8 बजे तिरदेखि निर्माणको अनावश्यक सामग्री छुट्ट्याउने काम सुरु </a:t>
            </a:r>
            <a:r>
              <a:rPr lang="ne-np" sz="1200" dirty="0" err="1">
                <a:latin typeface="メイリオ" pitchFamily="50" charset="-128"/>
                <a:ea typeface="メイリオ" pitchFamily="50" charset="-128"/>
                <a:cs typeface="メイリオ" pitchFamily="50" charset="-128"/>
              </a:rPr>
              <a:t>गरें</a:t>
            </a:r>
            <a:r>
              <a:rPr lang="ne-np" sz="1200" dirty="0">
                <a:latin typeface="メイリオ" pitchFamily="50" charset="-128"/>
                <a:ea typeface="メイリオ" pitchFamily="50" charset="-128"/>
                <a:cs typeface="メイリオ" pitchFamily="50" charset="-128"/>
              </a:rPr>
              <a:t>।</a:t>
            </a:r>
            <a:endParaRPr lang="en-US" altLang="ja-JP" sz="1200" dirty="0">
              <a:latin typeface="メイリオ" pitchFamily="50" charset="-128"/>
              <a:ea typeface="メイリオ" pitchFamily="50" charset="-128"/>
              <a:cs typeface="メイリオ" pitchFamily="50" charset="-128"/>
            </a:endParaRPr>
          </a:p>
          <a:p>
            <a:pPr marL="361950" indent="-269875" algn="just" rtl="0">
              <a:spcBef>
                <a:spcPts val="400"/>
              </a:spcBef>
            </a:pPr>
            <a:r>
              <a:rPr lang="ne-np" sz="1200" dirty="0">
                <a:latin typeface="メイリオ" pitchFamily="50" charset="-128"/>
                <a:ea typeface="メイリオ" pitchFamily="50" charset="-128"/>
                <a:cs typeface="メイリオ" pitchFamily="50" charset="-128"/>
              </a:rPr>
              <a:t>② 12 बजेदेखि व्यवस्थापन स्थानको खाली ड्रम क्यान भित्र दिउँसोको खाना खाए।</a:t>
            </a:r>
          </a:p>
          <a:p>
            <a:pPr marL="361950" indent="-269875" algn="just" rtl="0">
              <a:spcBef>
                <a:spcPts val="400"/>
              </a:spcBef>
            </a:pPr>
            <a:r>
              <a:rPr lang="ne-np" sz="1200" dirty="0">
                <a:latin typeface="メイリオ" pitchFamily="50" charset="-128"/>
                <a:ea typeface="メイリオ" pitchFamily="50" charset="-128"/>
                <a:cs typeface="メイリオ" pitchFamily="50" charset="-128"/>
              </a:rPr>
              <a:t>③ दिउँसो 3 बजेर केही समय बितेपछि ढलमलाउँदै ढले।</a:t>
            </a:r>
          </a:p>
          <a:p>
            <a:pPr marL="361950" indent="-269875" algn="just" rtl="0">
              <a:spcBef>
                <a:spcPts val="400"/>
              </a:spcBef>
            </a:pPr>
            <a:r>
              <a:rPr lang="ne-np" sz="1200" dirty="0">
                <a:latin typeface="メイリオ" pitchFamily="50" charset="-128"/>
                <a:ea typeface="メイリオ" pitchFamily="50" charset="-128"/>
                <a:cs typeface="メイリオ" pitchFamily="50" charset="-128"/>
              </a:rPr>
              <a:t>④ "</a:t>
            </a:r>
            <a:r>
              <a:rPr lang="ne-np" sz="1200" dirty="0" err="1">
                <a:latin typeface="メイリオ" pitchFamily="50" charset="-128"/>
                <a:ea typeface="メイリオ" pitchFamily="50" charset="-128"/>
                <a:cs typeface="メイリオ" pitchFamily="50" charset="-128"/>
              </a:rPr>
              <a:t>सञ्चो</a:t>
            </a:r>
            <a:r>
              <a:rPr lang="ne-np" sz="1200" dirty="0">
                <a:latin typeface="メイリオ" pitchFamily="50" charset="-128"/>
                <a:ea typeface="メイリオ" pitchFamily="50" charset="-128"/>
                <a:cs typeface="メイリオ" pitchFamily="50" charset="-128"/>
              </a:rPr>
              <a:t> भएन" भनेर कार्यालय तिर हिँडेर गए तर शरीर डल्लो पारेर बसी, चलेनन्।</a:t>
            </a:r>
          </a:p>
        </p:txBody>
      </p:sp>
      <p:sp>
        <p:nvSpPr>
          <p:cNvPr id="12" name="正方形/長方形 11">
            <a:extLst>
              <a:ext uri="{FF2B5EF4-FFF2-40B4-BE49-F238E27FC236}">
                <a16:creationId xmlns:a16="http://schemas.microsoft.com/office/drawing/2014/main" id="{D2A90EDF-CE58-45F9-A20E-032D1DF2CC2C}"/>
              </a:ext>
            </a:extLst>
          </p:cNvPr>
          <p:cNvSpPr/>
          <p:nvPr/>
        </p:nvSpPr>
        <p:spPr>
          <a:xfrm>
            <a:off x="424200" y="2348880"/>
            <a:ext cx="8352928" cy="512961"/>
          </a:xfrm>
          <a:prstGeom prst="rect">
            <a:avLst/>
          </a:prstGeom>
        </p:spPr>
        <p:txBody>
          <a:bodyPr wrap="square" rtlCol="0">
            <a:spAutoFit/>
          </a:bodyPr>
          <a:lstStyle/>
          <a:p>
            <a:pPr marL="361950" indent="-269875" algn="just" rtl="0">
              <a:spcBef>
                <a:spcPts val="600"/>
              </a:spcBef>
            </a:pPr>
            <a:r>
              <a:rPr lang="ne-np" sz="1200">
                <a:latin typeface="メイリオ" pitchFamily="50" charset="-128"/>
                <a:ea typeface="メイリオ" pitchFamily="50" charset="-128"/>
                <a:cs typeface="メイリオ" pitchFamily="50" charset="-128"/>
              </a:rPr>
              <a:t>⑤ सहकर्मीले नजिक गएर बोलाए तर जवाफ दिएनन्। पिउने कुरा दिँदा पनि उनले पिउन खोजेनन्।</a:t>
            </a:r>
          </a:p>
          <a:p>
            <a:pPr marL="361950" indent="-269875" algn="just" rtl="0">
              <a:spcBef>
                <a:spcPts val="400"/>
              </a:spcBef>
            </a:pPr>
            <a:r>
              <a:rPr lang="ne-np" sz="1200">
                <a:latin typeface="メイリオ" pitchFamily="50" charset="-128"/>
                <a:ea typeface="メイリオ" pitchFamily="50" charset="-128"/>
                <a:cs typeface="メイリオ" pitchFamily="50" charset="-128"/>
              </a:rPr>
              <a:t>⑥ उनलाई गाडीमा कुलर चलाएर सुताइयो तर स्थितिमा सुधार नभएकोले अस्पतालमा लगियो। राती 11 बजे हिटस्ट्रोकको कारण मृत्यु।</a:t>
            </a:r>
          </a:p>
        </p:txBody>
      </p:sp>
      <p:sp>
        <p:nvSpPr>
          <p:cNvPr id="13" name="正方形/長方形 40">
            <a:extLst>
              <a:ext uri="{FF2B5EF4-FFF2-40B4-BE49-F238E27FC236}">
                <a16:creationId xmlns:a16="http://schemas.microsoft.com/office/drawing/2014/main" id="{62B61538-E142-42D5-8982-D20538BE1BDF}"/>
              </a:ext>
            </a:extLst>
          </p:cNvPr>
          <p:cNvSpPr>
            <a:spLocks noChangeArrowheads="1"/>
          </p:cNvSpPr>
          <p:nvPr/>
        </p:nvSpPr>
        <p:spPr bwMode="auto">
          <a:xfrm>
            <a:off x="395536" y="3236203"/>
            <a:ext cx="8496944" cy="774571"/>
          </a:xfrm>
          <a:prstGeom prst="rect">
            <a:avLst/>
          </a:prstGeom>
          <a:noFill/>
          <a:ln w="12700">
            <a:solidFill>
              <a:schemeClr val="tx1">
                <a:lumMod val="50000"/>
                <a:lumOff val="50000"/>
              </a:schemeClr>
            </a:solidFill>
            <a:miter lim="800000"/>
            <a:headEnd/>
            <a:tailEnd/>
          </a:ln>
        </p:spPr>
        <p:txBody>
          <a:bodyPr wrap="square" rtlCol="0">
            <a:spAutoFit/>
          </a:bodyPr>
          <a:lstStyle/>
          <a:p>
            <a:pPr marL="92075" algn="just" rtl="0">
              <a:spcBef>
                <a:spcPts val="600"/>
              </a:spcBef>
            </a:pPr>
            <a:r>
              <a:rPr lang="ne-np" sz="1200">
                <a:latin typeface="メイリオ" pitchFamily="50" charset="-128"/>
                <a:ea typeface="メイリオ" pitchFamily="50" charset="-128"/>
                <a:cs typeface="メイリオ" pitchFamily="50" charset="-128"/>
              </a:rPr>
              <a:t>① गर्मीमा बसेर लामो समय काम गरे। उनले उचित मात्रामा पिय पदार्थ, नुन आदि सेवन नगरीकन काम गरे।</a:t>
            </a:r>
            <a:endParaRPr lang="en-US" altLang="ja-JP" sz="1200" dirty="0">
              <a:latin typeface="メイリオ" pitchFamily="50" charset="-128"/>
              <a:ea typeface="メイリオ" pitchFamily="50" charset="-128"/>
              <a:cs typeface="メイリオ" pitchFamily="50" charset="-128"/>
            </a:endParaRPr>
          </a:p>
          <a:p>
            <a:pPr marL="92075" algn="just" rtl="0">
              <a:spcBef>
                <a:spcPts val="500"/>
              </a:spcBef>
            </a:pPr>
            <a:r>
              <a:rPr lang="ne-np" sz="1200">
                <a:latin typeface="メイリオ" pitchFamily="50" charset="-128"/>
                <a:ea typeface="メイリオ" pitchFamily="50" charset="-128"/>
                <a:cs typeface="メイリオ" pitchFamily="50" charset="-128"/>
              </a:rPr>
              <a:t>② भित्र पट्टि टावल बेरेको हेलमेट लगाउने जस्ता उनले प्रत्यक्ष घाममा काम गर्दा लगाउने पोसाक उपयुक्त ढंगमा लगाएका थिएनन्।</a:t>
            </a:r>
          </a:p>
          <a:p>
            <a:pPr marL="92075" algn="just" rtl="0">
              <a:spcBef>
                <a:spcPts val="500"/>
              </a:spcBef>
            </a:pPr>
            <a:r>
              <a:rPr lang="ne-np" sz="1200">
                <a:latin typeface="メイリオ" pitchFamily="50" charset="-128"/>
                <a:ea typeface="メイリオ" pitchFamily="50" charset="-128"/>
                <a:cs typeface="メイリオ" pitchFamily="50" charset="-128"/>
              </a:rPr>
              <a:t>③ उनको स्वास्थ्य स्थिति राम्रो थिएन (उनले काम गरेको उक्त दिन स्वास्थ्य स्थिति निश्चय पनि गरेका थिएनन्।)　</a:t>
            </a:r>
          </a:p>
        </p:txBody>
      </p:sp>
      <p:sp>
        <p:nvSpPr>
          <p:cNvPr id="14" name="正方形/長方形 13">
            <a:extLst>
              <a:ext uri="{FF2B5EF4-FFF2-40B4-BE49-F238E27FC236}">
                <a16:creationId xmlns:a16="http://schemas.microsoft.com/office/drawing/2014/main" id="{21C7F396-B9B7-4C94-8E85-89896948770D}"/>
              </a:ext>
            </a:extLst>
          </p:cNvPr>
          <p:cNvSpPr/>
          <p:nvPr/>
        </p:nvSpPr>
        <p:spPr>
          <a:xfrm>
            <a:off x="424200" y="959243"/>
            <a:ext cx="8468280" cy="1969036"/>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p>
        </p:txBody>
      </p:sp>
      <p:pic>
        <p:nvPicPr>
          <p:cNvPr id="3" name="図 2">
            <a:extLst>
              <a:ext uri="{FF2B5EF4-FFF2-40B4-BE49-F238E27FC236}">
                <a16:creationId xmlns:a16="http://schemas.microsoft.com/office/drawing/2014/main" id="{F2F1CEA9-221D-4FBB-BB68-A82B0CF4A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476672"/>
            <a:ext cx="3705225" cy="1952625"/>
          </a:xfrm>
          <a:prstGeom prst="rect">
            <a:avLst/>
          </a:prstGeom>
        </p:spPr>
      </p:pic>
      <p:sp>
        <p:nvSpPr>
          <p:cNvPr id="15" name="正方形/長方形 14">
            <a:extLst>
              <a:ext uri="{FF2B5EF4-FFF2-40B4-BE49-F238E27FC236}">
                <a16:creationId xmlns:a16="http://schemas.microsoft.com/office/drawing/2014/main" id="{09B69F60-5E06-42F4-899E-B89B1CB8505F}"/>
              </a:ext>
            </a:extLst>
          </p:cNvPr>
          <p:cNvSpPr/>
          <p:nvPr/>
        </p:nvSpPr>
        <p:spPr bwMode="auto">
          <a:xfrm>
            <a:off x="395535" y="4653136"/>
            <a:ext cx="8496943" cy="1872208"/>
          </a:xfrm>
          <a:prstGeom prst="rect">
            <a:avLst/>
          </a:prstGeom>
          <a:ln w="12700">
            <a:solidFill>
              <a:schemeClr val="tx1">
                <a:lumMod val="50000"/>
                <a:lumOff val="50000"/>
              </a:schemeClr>
            </a:solidFill>
          </a:ln>
        </p:spPr>
        <p:txBody>
          <a:bodyPr rtlCol="0">
            <a:noAutofit/>
          </a:bodyPr>
          <a:lstStyle/>
          <a:p>
            <a:pPr marL="358775" indent="-266700" algn="just" rtl="0" fontAlgn="auto">
              <a:spcBef>
                <a:spcPts val="600"/>
              </a:spcBef>
              <a:spcAft>
                <a:spcPts val="0"/>
              </a:spcAft>
              <a:defRPr/>
            </a:pPr>
            <a:r>
              <a:rPr lang="ne-np" sz="1200">
                <a:latin typeface="メイリオ" panose="020B0604030504040204" pitchFamily="50" charset="-128"/>
                <a:ea typeface="メイリオ" panose="020B0604030504040204" pitchFamily="50" charset="-128"/>
                <a:cs typeface="メイリオ" panose="020B0604030504040204" pitchFamily="50" charset="-128"/>
              </a:rPr>
              <a:t>① हिटस्ट्रोकको लक्षण आदिबारे अग्रिम शिक्षा दिने।</a:t>
            </a:r>
          </a:p>
          <a:p>
            <a:pPr marL="358775" indent="-266700" algn="just" rtl="0" fontAlgn="auto">
              <a:spcBef>
                <a:spcPts val="500"/>
              </a:spcBef>
              <a:spcAft>
                <a:spcPts val="0"/>
              </a:spcAft>
              <a:defRPr/>
            </a:pPr>
            <a:r>
              <a:rPr lang="ne-np" sz="1200">
                <a:latin typeface="メイリオ" panose="020B0604030504040204" pitchFamily="50" charset="-128"/>
                <a:ea typeface="メイリオ" panose="020B0604030504040204" pitchFamily="50" charset="-128"/>
                <a:cs typeface="メイリオ" panose="020B0604030504040204" pitchFamily="50" charset="-128"/>
              </a:rPr>
              <a:t>② काम सुरु गर्नु अघिदेखि बेला-बेलामा पिय पदार्थ र नुन पूर्ति गर्ने।</a:t>
            </a:r>
          </a:p>
          <a:p>
            <a:pPr marL="358775" indent="-266700" algn="just" rtl="0" fontAlgn="auto">
              <a:spcBef>
                <a:spcPts val="500"/>
              </a:spcBef>
              <a:spcAft>
                <a:spcPts val="0"/>
              </a:spcAft>
              <a:defRPr/>
            </a:pPr>
            <a:r>
              <a:rPr lang="ne-np" sz="1200">
                <a:latin typeface="メイリオ" panose="020B0604030504040204" pitchFamily="50" charset="-128"/>
                <a:ea typeface="メイリオ" panose="020B0604030504040204" pitchFamily="50" charset="-128"/>
                <a:cs typeface="メイリオ" panose="020B0604030504040204" pitchFamily="50" charset="-128"/>
              </a:rPr>
              <a:t>③ सुतीको कार्य पोसाक, फराकिलो पाली भएको टोपी लगाउने जस्ता उपयुक्त पोसाक लगाउने।</a:t>
            </a:r>
          </a:p>
          <a:p>
            <a:pPr marL="358775" indent="-266700" algn="just" rtl="0" fontAlgn="auto">
              <a:spcBef>
                <a:spcPts val="500"/>
              </a:spcBef>
              <a:spcAft>
                <a:spcPts val="0"/>
              </a:spcAft>
              <a:defRPr/>
            </a:pPr>
            <a:r>
              <a:rPr lang="ne-np" sz="1200">
                <a:latin typeface="メイリオ" panose="020B0604030504040204" pitchFamily="50" charset="-128"/>
                <a:ea typeface="メイリオ" panose="020B0604030504040204" pitchFamily="50" charset="-128"/>
                <a:cs typeface="メイリオ" panose="020B0604030504040204" pitchFamily="50" charset="-128"/>
              </a:rPr>
              <a:t>④ ओझेल परेको ठाउँ आदि शीतल आराम गर्ने ठाउँको व्यवस्था गरी छोटो समय आराम आदि गर्ने। फ्रिज, सावर आदिको व्यवस्था गर्ने।</a:t>
            </a:r>
          </a:p>
          <a:p>
            <a:pPr marL="358775" indent="-266700" algn="just" rtl="0" fontAlgn="auto">
              <a:spcBef>
                <a:spcPts val="500"/>
              </a:spcBef>
              <a:spcAft>
                <a:spcPts val="0"/>
              </a:spcAft>
              <a:defRPr/>
            </a:pPr>
            <a:r>
              <a:rPr lang="ne-np" sz="1200">
                <a:latin typeface="メイリオ" panose="020B0604030504040204" pitchFamily="50" charset="-128"/>
                <a:ea typeface="メイリオ" panose="020B0604030504040204" pitchFamily="50" charset="-128"/>
                <a:cs typeface="メイリオ" panose="020B0604030504040204" pitchFamily="50" charset="-128"/>
              </a:rPr>
              <a:t>⑤ उचित प्राथमिक उपचार गर्ने।</a:t>
            </a:r>
          </a:p>
          <a:p>
            <a:pPr marL="358775" indent="-266700" algn="just" rtl="0" fontAlgn="auto">
              <a:spcBef>
                <a:spcPts val="500"/>
              </a:spcBef>
              <a:spcAft>
                <a:spcPts val="0"/>
              </a:spcAft>
              <a:defRPr/>
            </a:pPr>
            <a:r>
              <a:rPr lang="ne-np" sz="1200">
                <a:latin typeface="メイリオ" panose="020B0604030504040204" pitchFamily="50" charset="-128"/>
                <a:ea typeface="メイリオ" panose="020B0604030504040204" pitchFamily="50" charset="-128"/>
                <a:cs typeface="メイリオ" panose="020B0604030504040204" pitchFamily="50" charset="-128"/>
              </a:rPr>
              <a:t>⑥ सधैँ उचित ढंगमा स्वास्थ्य व्यवस्थापन गर्ने।</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635896" y="6376243"/>
            <a:ext cx="2133600" cy="365125"/>
          </a:xfrm>
        </p:spPr>
        <p:txBody>
          <a:bodyPr rtlCol="0"/>
          <a:lstStyle/>
          <a:p>
            <a:pPr algn="ctr" rtl="0"/>
            <a:fld id="{94AA4217-AB25-474B-8523-140E3806D2F1}" type="slidenum">
              <a:rPr kumimoji="1" lang="ja-JP" altLang="en-US" sz="1050" smtClean="0"/>
              <a:pPr algn="ctr"/>
              <a:t>6</a:t>
            </a:fld>
            <a:endParaRPr kumimoji="1" lang="ja-JP" altLang="en-US" sz="1050" dirty="0"/>
          </a:p>
        </p:txBody>
      </p:sp>
      <p:sp>
        <p:nvSpPr>
          <p:cNvPr id="9" name="テキスト ボックス 8"/>
          <p:cNvSpPr txBox="1"/>
          <p:nvPr/>
        </p:nvSpPr>
        <p:spPr bwMode="auto">
          <a:xfrm>
            <a:off x="424200" y="986257"/>
            <a:ext cx="3211696" cy="2624707"/>
          </a:xfrm>
          <a:prstGeom prst="rect">
            <a:avLst/>
          </a:prstGeom>
          <a:noFill/>
          <a:ln w="19050">
            <a:solidFill>
              <a:srgbClr val="FF0000"/>
            </a:solidFill>
          </a:ln>
        </p:spPr>
        <p:txBody>
          <a:bodyPr tIns="108000" rtlCol="0"/>
          <a:lstStyle/>
          <a:p>
            <a:pPr marL="182563" indent="-182563" rtl="0" fontAlgn="auto">
              <a:lnSpc>
                <a:spcPct val="125000"/>
              </a:lnSpc>
              <a:spcBef>
                <a:spcPts val="600"/>
              </a:spcBef>
              <a:spcAft>
                <a:spcPts val="0"/>
              </a:spcAft>
              <a:defRPr/>
            </a:pPr>
            <a:r>
              <a:rPr lang="ne-np" sz="1200" b="1">
                <a:latin typeface="メイリオ" panose="020B0604030504040204" pitchFamily="50" charset="-128"/>
                <a:ea typeface="メイリオ" panose="020B0604030504040204" pitchFamily="50" charset="-128"/>
                <a:cs typeface="メイリオ" panose="020B0604030504040204" pitchFamily="50" charset="-128"/>
              </a:rPr>
              <a:t>1　मृत्यु र चोट लाग्ने दुर्घटनाहरू बढ्ने क्रममा छन्!</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rtl="0" fontAlgn="auto">
              <a:lnSpc>
                <a:spcPct val="125000"/>
              </a:lnSpc>
              <a:spcBef>
                <a:spcPts val="600"/>
              </a:spcBef>
              <a:spcAft>
                <a:spcPts val="0"/>
              </a:spcAft>
              <a:defRPr/>
            </a:pPr>
            <a:r>
              <a:rPr lang="ne-np" sz="1200" b="1">
                <a:latin typeface="メイリオ" panose="020B0604030504040204" pitchFamily="50" charset="-128"/>
                <a:ea typeface="メイリオ" panose="020B0604030504040204" pitchFamily="50" charset="-128"/>
                <a:cs typeface="メイリオ" panose="020B0604030504040204" pitchFamily="50" charset="-128"/>
              </a:rPr>
              <a:t>　　मृत्यु हुने दुर्घटनाहरू केही मात्रामा घट्दो क्रममा छन्।</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rtl="0" fontAlgn="auto">
              <a:lnSpc>
                <a:spcPct val="125000"/>
              </a:lnSpc>
              <a:spcBef>
                <a:spcPts val="600"/>
              </a:spcBef>
              <a:spcAft>
                <a:spcPts val="0"/>
              </a:spcAft>
              <a:defRPr/>
            </a:pPr>
            <a:r>
              <a:rPr lang="ne-np" sz="1200" b="1">
                <a:latin typeface="メイリオ" panose="020B0604030504040204" pitchFamily="50" charset="-128"/>
                <a:ea typeface="メイリオ" panose="020B0604030504040204" pitchFamily="50" charset="-128"/>
                <a:cs typeface="メイリオ" panose="020B0604030504040204" pitchFamily="50" charset="-128"/>
              </a:rPr>
              <a:t>2　मृत्यु हुने दुर्घटनाहरूमा "च्यापिने र बेरिने" दुर्घटना 50%!, त्यसपछि "ठक्कर लाग्ने" र "सवारी साधन दुर्घटना" </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rtl="0" fontAlgn="auto">
              <a:spcBef>
                <a:spcPts val="600"/>
              </a:spcBef>
              <a:spcAft>
                <a:spcPts val="0"/>
              </a:spcAft>
              <a:defRPr/>
            </a:pPr>
            <a:r>
              <a:rPr lang="ne-np" sz="1200" b="1">
                <a:latin typeface="メイリオ" panose="020B0604030504040204" pitchFamily="50" charset="-128"/>
                <a:ea typeface="メイリオ" panose="020B0604030504040204" pitchFamily="50" charset="-128"/>
                <a:cs typeface="メイリオ" panose="020B0604030504040204" pitchFamily="50" charset="-128"/>
              </a:rPr>
              <a:t>3　मृत्यु र चोट लाग्ने दुर्घटनाहरूमा "अग्लो ठाउँबाट खस्ने र लड्ने" र "च्यापिने र बेरिने" प्रत्येक 21%</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424200" y="116632"/>
            <a:ext cx="8396272" cy="348208"/>
          </a:xfrm>
          <a:prstGeom prst="rect">
            <a:avLst/>
          </a:prstGeom>
          <a:noFill/>
          <a:ln w="19050">
            <a:solidFill>
              <a:schemeClr val="bg1">
                <a:lumMod val="75000"/>
              </a:schemeClr>
            </a:solidFill>
          </a:ln>
        </p:spPr>
        <p:txBody>
          <a:bodyPr rtlCol="0"/>
          <a:lstStyle/>
          <a:p>
            <a:pPr marL="92075" rtl="0">
              <a:defRPr/>
            </a:pPr>
            <a:r>
              <a:rPr lang="ne-np" sz="140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【औद्योगिक फोहोर व्यवस्थापन क्षेत्रको व्यावसायिक दुर्घटनाको विशेषताहरू】</a:t>
            </a:r>
            <a:endParaRPr lang="en-US" altLang="ja-JP"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8" name="グラフ 17"/>
          <p:cNvGraphicFramePr>
            <a:graphicFrameLocks/>
          </p:cNvGraphicFramePr>
          <p:nvPr>
            <p:extLst>
              <p:ext uri="{D42A27DB-BD31-4B8C-83A1-F6EECF244321}">
                <p14:modId xmlns:p14="http://schemas.microsoft.com/office/powerpoint/2010/main" val="4176723487"/>
              </p:ext>
            </p:extLst>
          </p:nvPr>
        </p:nvGraphicFramePr>
        <p:xfrm>
          <a:off x="3616739" y="620689"/>
          <a:ext cx="5203733" cy="2990276"/>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グループ化 2"/>
          <p:cNvGrpSpPr/>
          <p:nvPr/>
        </p:nvGrpSpPr>
        <p:grpSpPr>
          <a:xfrm>
            <a:off x="1259632" y="3717352"/>
            <a:ext cx="2880000" cy="2880000"/>
            <a:chOff x="1259632" y="3717352"/>
            <a:chExt cx="2880000" cy="2880000"/>
          </a:xfrm>
        </p:grpSpPr>
        <p:graphicFrame>
          <p:nvGraphicFramePr>
            <p:cNvPr id="8" name="グラフ 7"/>
            <p:cNvGraphicFramePr>
              <a:graphicFrameLocks/>
            </p:cNvGraphicFramePr>
            <p:nvPr>
              <p:extLst>
                <p:ext uri="{D42A27DB-BD31-4B8C-83A1-F6EECF244321}">
                  <p14:modId xmlns:p14="http://schemas.microsoft.com/office/powerpoint/2010/main" val="1701406145"/>
                </p:ext>
              </p:extLst>
            </p:nvPr>
          </p:nvGraphicFramePr>
          <p:xfrm>
            <a:off x="1259632" y="3717352"/>
            <a:ext cx="2880000"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2195576" y="4845728"/>
              <a:ext cx="1008112" cy="577081"/>
            </a:xfrm>
            <a:prstGeom prst="rect">
              <a:avLst/>
            </a:prstGeom>
            <a:noFill/>
          </p:spPr>
          <p:txBody>
            <a:bodyPr wrap="square" rtlCol="0">
              <a:spAutoFit/>
            </a:bodyPr>
            <a:lstStyle/>
            <a:p>
              <a:pPr algn="ctr" rtl="0"/>
              <a:r>
                <a:rPr lang="ne-np" sz="1050" dirty="0"/>
                <a:t>2017 साल मृत्यु</a:t>
              </a:r>
              <a:endParaRPr kumimoji="1" lang="en-US" altLang="ja-JP" sz="1050" dirty="0"/>
            </a:p>
            <a:p>
              <a:pPr algn="ctr" rtl="0"/>
              <a:r>
                <a:rPr lang="ne-np" sz="1050" dirty="0"/>
                <a:t>18 जना</a:t>
              </a:r>
              <a:endParaRPr kumimoji="1" lang="ja-JP" altLang="en-US" sz="1050" dirty="0"/>
            </a:p>
          </p:txBody>
        </p:sp>
      </p:grpSp>
      <p:grpSp>
        <p:nvGrpSpPr>
          <p:cNvPr id="5" name="グループ化 4"/>
          <p:cNvGrpSpPr/>
          <p:nvPr/>
        </p:nvGrpSpPr>
        <p:grpSpPr>
          <a:xfrm>
            <a:off x="5265760" y="3726822"/>
            <a:ext cx="2880000" cy="2880000"/>
            <a:chOff x="5265760" y="3726822"/>
            <a:chExt cx="2880000" cy="2880000"/>
          </a:xfrm>
        </p:grpSpPr>
        <p:graphicFrame>
          <p:nvGraphicFramePr>
            <p:cNvPr id="10" name="グラフ 9"/>
            <p:cNvGraphicFramePr>
              <a:graphicFrameLocks/>
            </p:cNvGraphicFramePr>
            <p:nvPr>
              <p:extLst>
                <p:ext uri="{D42A27DB-BD31-4B8C-83A1-F6EECF244321}">
                  <p14:modId xmlns:p14="http://schemas.microsoft.com/office/powerpoint/2010/main" val="1073334446"/>
                </p:ext>
              </p:extLst>
            </p:nvPr>
          </p:nvGraphicFramePr>
          <p:xfrm>
            <a:off x="5265760" y="3726822"/>
            <a:ext cx="2880000"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19" name="テキスト ボックス 18"/>
            <p:cNvSpPr txBox="1"/>
            <p:nvPr/>
          </p:nvSpPr>
          <p:spPr>
            <a:xfrm>
              <a:off x="6201704" y="4845728"/>
              <a:ext cx="1008112" cy="738664"/>
            </a:xfrm>
            <a:prstGeom prst="rect">
              <a:avLst/>
            </a:prstGeom>
            <a:noFill/>
          </p:spPr>
          <p:txBody>
            <a:bodyPr wrap="square" rtlCol="0">
              <a:spAutoFit/>
            </a:bodyPr>
            <a:lstStyle/>
            <a:p>
              <a:pPr algn="ctr" rtl="0"/>
              <a:r>
                <a:rPr lang="ne-np" sz="1050" dirty="0"/>
                <a:t>2017 साल मृत्यु र चोटपटक</a:t>
              </a:r>
              <a:endParaRPr kumimoji="1" lang="en-US" altLang="ja-JP" sz="1050" dirty="0"/>
            </a:p>
            <a:p>
              <a:pPr algn="ctr" rtl="0"/>
              <a:r>
                <a:rPr lang="ne-np" sz="1050" dirty="0"/>
                <a:t>1,383 जना</a:t>
              </a:r>
              <a:endParaRPr kumimoji="1" lang="ja-JP" altLang="en-US" sz="1050" dirty="0"/>
            </a:p>
          </p:txBody>
        </p:sp>
      </p:grpSp>
    </p:spTree>
    <p:extLst>
      <p:ext uri="{BB962C8B-B14F-4D97-AF65-F5344CB8AC3E}">
        <p14:creationId xmlns:p14="http://schemas.microsoft.com/office/powerpoint/2010/main" val="1028465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707904" y="6453336"/>
            <a:ext cx="2133600" cy="365125"/>
          </a:xfrm>
        </p:spPr>
        <p:txBody>
          <a:bodyPr rtlCol="0"/>
          <a:lstStyle/>
          <a:p>
            <a:pPr algn="ctr" rtl="0"/>
            <a:fld id="{94AA4217-AB25-474B-8523-140E3806D2F1}" type="slidenum">
              <a:rPr kumimoji="1" lang="ja-JP" altLang="en-US" sz="1050" smtClean="0"/>
              <a:pPr algn="ctr"/>
              <a:t>7</a:t>
            </a:fld>
            <a:endParaRPr kumimoji="1" lang="ja-JP" altLang="en-US" sz="1050"/>
          </a:p>
        </p:txBody>
      </p:sp>
      <p:sp>
        <p:nvSpPr>
          <p:cNvPr id="8" name="Rectangle 10">
            <a:extLst>
              <a:ext uri="{FF2B5EF4-FFF2-40B4-BE49-F238E27FC236}">
                <a16:creationId xmlns:a16="http://schemas.microsoft.com/office/drawing/2014/main" id="{3EE2A2AC-EA62-42A0-8C41-24135181C0BB}"/>
              </a:ext>
            </a:extLst>
          </p:cNvPr>
          <p:cNvSpPr>
            <a:spLocks noChangeArrowheads="1"/>
          </p:cNvSpPr>
          <p:nvPr/>
        </p:nvSpPr>
        <p:spPr bwMode="auto">
          <a:xfrm>
            <a:off x="251520" y="150684"/>
            <a:ext cx="8647426" cy="340519"/>
          </a:xfrm>
          <a:prstGeom prst="roundRect">
            <a:avLst/>
          </a:prstGeom>
          <a:solidFill>
            <a:srgbClr val="C00000"/>
          </a:solidFill>
          <a:ln w="9525">
            <a:noFill/>
            <a:miter lim="800000"/>
            <a:headEnd/>
            <a:tailEnd/>
          </a:ln>
          <a:effectLst/>
        </p:spPr>
        <p:txBody>
          <a:bodyPr wrap="square" rtlCol="0" anchor="ctr">
            <a:spAutoFit/>
          </a:bodyPr>
          <a:lstStyle/>
          <a:p>
            <a:pPr rtl="0"/>
            <a:r>
              <a:rPr lang="ne-np" sz="1400" b="1">
                <a:solidFill>
                  <a:schemeClr val="bg1"/>
                </a:solidFill>
                <a:latin typeface="ＭＳ ゴシック" pitchFamily="49" charset="-128"/>
                <a:ea typeface="ＭＳ ゴシック" pitchFamily="49" charset="-128"/>
                <a:cs typeface="Arial" charset="0"/>
              </a:rPr>
              <a:t>　छोटो समय कामको अनुभव भएको व्यक्ति (कामको अनुभव नभएको कामदार) को व्यावसायिक दुर्घटना 40% भन्दा बढी</a:t>
            </a:r>
            <a:endParaRPr lang="ja-JP" altLang="en-US" sz="1400" b="1" dirty="0">
              <a:solidFill>
                <a:schemeClr val="bg1"/>
              </a:solidFill>
              <a:ea typeface="ＭＳ ゴシック" pitchFamily="49" charset="-128"/>
              <a:cs typeface="Arial" charset="0"/>
            </a:endParaRPr>
          </a:p>
        </p:txBody>
      </p:sp>
      <p:sp>
        <p:nvSpPr>
          <p:cNvPr id="16" name="線吹き出し 1 (枠付き) 2">
            <a:extLst>
              <a:ext uri="{FF2B5EF4-FFF2-40B4-BE49-F238E27FC236}">
                <a16:creationId xmlns:a16="http://schemas.microsoft.com/office/drawing/2014/main" id="{16EFF398-2F8A-463D-AFAB-7DED036D3947}"/>
              </a:ext>
            </a:extLst>
          </p:cNvPr>
          <p:cNvSpPr/>
          <p:nvPr/>
        </p:nvSpPr>
        <p:spPr>
          <a:xfrm>
            <a:off x="3480928" y="2204864"/>
            <a:ext cx="1163080" cy="523811"/>
          </a:xfrm>
          <a:prstGeom prst="borderCallout1">
            <a:avLst>
              <a:gd name="adj1" fmla="val 18750"/>
              <a:gd name="adj2" fmla="val -8333"/>
              <a:gd name="adj3" fmla="val 110797"/>
              <a:gd name="adj4" fmla="val -24715"/>
            </a:avLst>
          </a:prstGeom>
          <a:noFill/>
          <a:ln w="12700" cmpd="sng">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ctr"/>
          <a:lstStyle/>
          <a:p>
            <a:pPr algn="ctr" rtl="0" fontAlgn="auto">
              <a:spcBef>
                <a:spcPts val="0"/>
              </a:spcBef>
              <a:spcAft>
                <a:spcPts val="0"/>
              </a:spcAft>
              <a:defRPr/>
            </a:pPr>
            <a:r>
              <a:rPr lang="ne-np" sz="11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 वर्ष भन्दा कम</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rtl="0" fontAlgn="auto">
              <a:spcBef>
                <a:spcPts val="0"/>
              </a:spcBef>
              <a:spcAft>
                <a:spcPts val="0"/>
              </a:spcAft>
              <a:defRPr/>
            </a:pPr>
            <a:r>
              <a:rPr lang="ne-np" sz="11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23%</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線吹き出し 1 (枠付き) 22">
            <a:extLst>
              <a:ext uri="{FF2B5EF4-FFF2-40B4-BE49-F238E27FC236}">
                <a16:creationId xmlns:a16="http://schemas.microsoft.com/office/drawing/2014/main" id="{5E5DE7A7-3174-4AF7-94E7-F7CF7F4531D2}"/>
              </a:ext>
            </a:extLst>
          </p:cNvPr>
          <p:cNvSpPr/>
          <p:nvPr/>
        </p:nvSpPr>
        <p:spPr>
          <a:xfrm>
            <a:off x="2968515" y="4077072"/>
            <a:ext cx="1027867" cy="406266"/>
          </a:xfrm>
          <a:prstGeom prst="borderCallout1">
            <a:avLst>
              <a:gd name="adj1" fmla="val 7271"/>
              <a:gd name="adj2" fmla="val 646"/>
              <a:gd name="adj3" fmla="val 39622"/>
              <a:gd name="adj4" fmla="val -50178"/>
            </a:avLst>
          </a:prstGeom>
          <a:noFill/>
          <a:ln w="12700" cmpd="sng">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ctr"/>
          <a:lstStyle/>
          <a:p>
            <a:pPr algn="ctr" rtl="0" fontAlgn="auto">
              <a:spcBef>
                <a:spcPts val="0"/>
              </a:spcBef>
              <a:spcAft>
                <a:spcPts val="0"/>
              </a:spcAft>
              <a:defRPr/>
            </a:pPr>
            <a:r>
              <a:rPr lang="ne-n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 वर्ष भन्दा कम</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rtl="0" fontAlgn="auto">
              <a:spcBef>
                <a:spcPts val="0"/>
              </a:spcBef>
              <a:spcAft>
                <a:spcPts val="0"/>
              </a:spcAft>
              <a:defRPr/>
            </a:pPr>
            <a:r>
              <a:rPr lang="ne-n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43%</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a:extLst>
              <a:ext uri="{FF2B5EF4-FFF2-40B4-BE49-F238E27FC236}">
                <a16:creationId xmlns:a16="http://schemas.microsoft.com/office/drawing/2014/main" id="{A3040706-2C22-4EFC-82D3-0680F962680D}"/>
              </a:ext>
            </a:extLst>
          </p:cNvPr>
          <p:cNvSpPr txBox="1"/>
          <p:nvPr/>
        </p:nvSpPr>
        <p:spPr bwMode="auto">
          <a:xfrm>
            <a:off x="323528" y="620688"/>
            <a:ext cx="5136004" cy="810388"/>
          </a:xfrm>
          <a:prstGeom prst="rect">
            <a:avLst/>
          </a:prstGeom>
          <a:noFill/>
          <a:ln w="19050">
            <a:solidFill>
              <a:srgbClr val="FF0000"/>
            </a:solidFill>
          </a:ln>
        </p:spPr>
        <p:txBody>
          <a:bodyPr tIns="108000" rtlCol="0"/>
          <a:lstStyle/>
          <a:p>
            <a:pPr marL="182563" indent="-182563" rtl="0" fontAlgn="auto">
              <a:lnSpc>
                <a:spcPct val="125000"/>
              </a:lnSpc>
              <a:spcBef>
                <a:spcPts val="600"/>
              </a:spcBef>
              <a:spcAft>
                <a:spcPts val="0"/>
              </a:spcAft>
              <a:defRPr/>
            </a:pPr>
            <a:r>
              <a:rPr lang="ne-np" sz="12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ne-np" sz="1200" b="1">
                <a:latin typeface="メイリオ" panose="020B0604030504040204" pitchFamily="50" charset="-128"/>
                <a:ea typeface="メイリオ" panose="020B0604030504040204" pitchFamily="50" charset="-128"/>
                <a:cs typeface="メイリオ" panose="020B0604030504040204" pitchFamily="50" charset="-128"/>
              </a:rPr>
              <a:t> औद्योगिक फोहोर व्यवस्थापन क्षेत्रको व्यावसायिक दुर्घटनाहरूलाई उमेर वर्ग अनुपातमा हेर्‍यो भने 3 वर्ष भन्दा कम अनुभव भएको व्यक्तिले सबैभन्दा बढी, 43% ओगटेको थाहा हुन्छ।</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a:extLst>
              <a:ext uri="{FF2B5EF4-FFF2-40B4-BE49-F238E27FC236}">
                <a16:creationId xmlns:a16="http://schemas.microsoft.com/office/drawing/2014/main" id="{C7C5A3AE-E879-43C9-9782-B5358AAEE468}"/>
              </a:ext>
            </a:extLst>
          </p:cNvPr>
          <p:cNvSpPr txBox="1"/>
          <p:nvPr/>
        </p:nvSpPr>
        <p:spPr bwMode="auto">
          <a:xfrm>
            <a:off x="251520" y="4653136"/>
            <a:ext cx="4896098" cy="1800200"/>
          </a:xfrm>
          <a:prstGeom prst="rect">
            <a:avLst/>
          </a:prstGeom>
          <a:noFill/>
          <a:ln w="19050">
            <a:solidFill>
              <a:srgbClr val="FF0000"/>
            </a:solidFill>
          </a:ln>
        </p:spPr>
        <p:txBody>
          <a:bodyPr tIns="108000" rtlCol="0"/>
          <a:lstStyle/>
          <a:p>
            <a:pPr marL="182563" indent="-182563" algn="just" rtl="0" fontAlgn="auto">
              <a:lnSpc>
                <a:spcPct val="125000"/>
              </a:lnSpc>
              <a:spcBef>
                <a:spcPts val="600"/>
              </a:spcBef>
              <a:spcAft>
                <a:spcPts val="0"/>
              </a:spcAft>
              <a:defRPr/>
            </a:pPr>
            <a:r>
              <a:rPr lang="ne-np" sz="12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a:t>
            </a:r>
            <a:r>
              <a:rPr lang="ne-np" sz="1200" b="1">
                <a:latin typeface="メイリオ" panose="020B0604030504040204" pitchFamily="50" charset="-128"/>
                <a:ea typeface="メイリオ" panose="020B0604030504040204" pitchFamily="50" charset="-128"/>
                <a:cs typeface="メイリオ" panose="020B0604030504040204" pitchFamily="50" charset="-128"/>
              </a:rPr>
              <a:t>कामको अनुभव नभएको कामदारको दुर्घटनाहरूलाई दुर्घटनाको प्रकार अनुसार हेर्‍यो भने "च्यापिने र बेरिने" सबैभन्दा बढी, 24% रहेको पाइन्छ।</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algn="just" rtl="0" fontAlgn="auto">
              <a:lnSpc>
                <a:spcPct val="125000"/>
              </a:lnSpc>
              <a:spcBef>
                <a:spcPts val="600"/>
              </a:spcBef>
              <a:spcAft>
                <a:spcPts val="0"/>
              </a:spcAft>
              <a:defRPr/>
            </a:pPr>
            <a:r>
              <a:rPr lang="ne-np" sz="12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a:t>
            </a:r>
            <a:r>
              <a:rPr lang="ne-np" sz="1200" b="1">
                <a:latin typeface="メイリオ" panose="020B0604030504040204" pitchFamily="50" charset="-128"/>
                <a:ea typeface="メイリオ" panose="020B0604030504040204" pitchFamily="50" charset="-128"/>
                <a:cs typeface="メイリオ" panose="020B0604030504040204" pitchFamily="50" charset="-128"/>
              </a:rPr>
              <a:t>कामको अनुभव नभएको कामदारको दुर्घटनाहरूलाई कारक तत्त्व अनुसार हेर्‍यो भने डम्प र कन्वेयर जस्ता "पावर ढुवानी मेसिन" को दुर्घटना बढी, 32% रहेको पाइन्छ।　</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3363055405"/>
              </p:ext>
            </p:extLst>
          </p:nvPr>
        </p:nvGraphicFramePr>
        <p:xfrm>
          <a:off x="395536" y="1526509"/>
          <a:ext cx="2880000" cy="288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グラフ 12"/>
          <p:cNvGraphicFramePr>
            <a:graphicFrameLocks/>
          </p:cNvGraphicFramePr>
          <p:nvPr>
            <p:extLst>
              <p:ext uri="{D42A27DB-BD31-4B8C-83A1-F6EECF244321}">
                <p14:modId xmlns:p14="http://schemas.microsoft.com/office/powerpoint/2010/main" val="2566449313"/>
              </p:ext>
            </p:extLst>
          </p:nvPr>
        </p:nvGraphicFramePr>
        <p:xfrm>
          <a:off x="5508104" y="646976"/>
          <a:ext cx="3635896" cy="30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p:cNvGraphicFramePr>
            <a:graphicFrameLocks/>
          </p:cNvGraphicFramePr>
          <p:nvPr>
            <p:extLst>
              <p:ext uri="{D42A27DB-BD31-4B8C-83A1-F6EECF244321}">
                <p14:modId xmlns:p14="http://schemas.microsoft.com/office/powerpoint/2010/main" val="4010988583"/>
              </p:ext>
            </p:extLst>
          </p:nvPr>
        </p:nvGraphicFramePr>
        <p:xfrm>
          <a:off x="5147618" y="3828697"/>
          <a:ext cx="3895344" cy="288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03533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anzeninfo.mhlw.go.jp/anzen/sai/image/sai13/sai13-920-43-1.gif">
            <a:extLst>
              <a:ext uri="{FF2B5EF4-FFF2-40B4-BE49-F238E27FC236}">
                <a16:creationId xmlns:a16="http://schemas.microsoft.com/office/drawing/2014/main" id="{E52CB117-D4EE-4941-AC6A-3FA9E17A6B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5157192"/>
            <a:ext cx="1656600" cy="12424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anzeninfo.mhlw.go.jp/anzen/sai/image/sai16/sai16-118-45-1.jpg">
            <a:extLst>
              <a:ext uri="{FF2B5EF4-FFF2-40B4-BE49-F238E27FC236}">
                <a16:creationId xmlns:a16="http://schemas.microsoft.com/office/drawing/2014/main" id="{996D9B32-E074-4018-9829-BD487AAC7C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3620" y="3429000"/>
            <a:ext cx="1643180" cy="12323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å´åç½å®³äºä¾ã¤ã©ã¹ã">
            <a:extLst>
              <a:ext uri="{FF2B5EF4-FFF2-40B4-BE49-F238E27FC236}">
                <a16:creationId xmlns:a16="http://schemas.microsoft.com/office/drawing/2014/main" id="{3408A6A4-70F4-4D29-97CA-A0D264CE0E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382" y="3754471"/>
            <a:ext cx="1656601" cy="1242451"/>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 3"/>
          <p:cNvSpPr>
            <a:spLocks noGrp="1"/>
          </p:cNvSpPr>
          <p:nvPr>
            <p:ph type="sldNum" sz="quarter" idx="12"/>
          </p:nvPr>
        </p:nvSpPr>
        <p:spPr>
          <a:xfrm>
            <a:off x="3491880" y="6448251"/>
            <a:ext cx="2133600" cy="365125"/>
          </a:xfrm>
        </p:spPr>
        <p:txBody>
          <a:bodyPr rtlCol="0"/>
          <a:lstStyle/>
          <a:p>
            <a:pPr algn="ctr" rtl="0"/>
            <a:fld id="{94AA4217-AB25-474B-8523-140E3806D2F1}" type="slidenum">
              <a:rPr kumimoji="1" lang="ja-JP" altLang="en-US" sz="1100" smtClean="0"/>
              <a:pPr algn="ctr"/>
              <a:t>8</a:t>
            </a:fld>
            <a:endParaRPr kumimoji="1" lang="ja-JP" altLang="en-US" sz="1100"/>
          </a:p>
        </p:txBody>
      </p:sp>
      <p:sp>
        <p:nvSpPr>
          <p:cNvPr id="5" name="Rectangle 10"/>
          <p:cNvSpPr>
            <a:spLocks noChangeArrowheads="1"/>
          </p:cNvSpPr>
          <p:nvPr/>
        </p:nvSpPr>
        <p:spPr bwMode="auto">
          <a:xfrm>
            <a:off x="404812" y="344488"/>
            <a:ext cx="6903491" cy="352425"/>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ne-np" sz="1600" b="1">
                <a:solidFill>
                  <a:schemeClr val="bg1"/>
                </a:solidFill>
                <a:latin typeface="ＭＳ ゴシック" pitchFamily="49" charset="-128"/>
                <a:ea typeface="ＭＳ ゴシック" pitchFamily="49" charset="-128"/>
                <a:cs typeface="Arial" charset="0"/>
              </a:rPr>
              <a:t>बुँदा 2　"घट्न सक्ने घटना" को खतरालाई पहिचान गर्ने!</a:t>
            </a:r>
            <a:endParaRPr lang="ja-JP" altLang="en-US" sz="1600" b="1" dirty="0">
              <a:solidFill>
                <a:schemeClr val="bg1"/>
              </a:solidFill>
              <a:ea typeface="ＭＳ ゴシック" pitchFamily="49" charset="-128"/>
              <a:cs typeface="Arial" charset="0"/>
            </a:endParaRPr>
          </a:p>
        </p:txBody>
      </p:sp>
      <p:sp>
        <p:nvSpPr>
          <p:cNvPr id="7" name="テキスト ボックス 18"/>
          <p:cNvSpPr txBox="1">
            <a:spLocks noChangeArrowheads="1"/>
          </p:cNvSpPr>
          <p:nvPr/>
        </p:nvSpPr>
        <p:spPr bwMode="auto">
          <a:xfrm>
            <a:off x="2886725" y="3175757"/>
            <a:ext cx="1753394" cy="369332"/>
          </a:xfrm>
          <a:prstGeom prst="rect">
            <a:avLst/>
          </a:prstGeom>
          <a:solidFill>
            <a:schemeClr val="bg1"/>
          </a:solidFill>
          <a:ln w="19050">
            <a:solidFill>
              <a:srgbClr val="0000CC"/>
            </a:solidFill>
            <a:prstDash val="sysDash"/>
            <a:miter lim="800000"/>
            <a:headEnd/>
            <a:tailEnd/>
          </a:ln>
        </p:spPr>
        <p:txBody>
          <a:bodyPr wrap="square" lIns="72000" rIns="36000" rtlCol="0">
            <a:spAutoFit/>
          </a:bodyPr>
          <a:lstStyle/>
          <a:p>
            <a:pPr rtl="0"/>
            <a:r>
              <a:rPr lang="ne-np" b="1">
                <a:solidFill>
                  <a:srgbClr val="FF0000"/>
                </a:solidFill>
                <a:latin typeface="メイリオ" pitchFamily="50" charset="-128"/>
                <a:ea typeface="メイリオ" pitchFamily="50" charset="-128"/>
                <a:cs typeface="メイリオ" pitchFamily="50" charset="-128"/>
              </a:rPr>
              <a:t>घट्न सक्ने घटना</a:t>
            </a:r>
          </a:p>
        </p:txBody>
      </p:sp>
      <p:sp>
        <p:nvSpPr>
          <p:cNvPr id="8" name="正方形/長方形 7"/>
          <p:cNvSpPr/>
          <p:nvPr/>
        </p:nvSpPr>
        <p:spPr>
          <a:xfrm>
            <a:off x="395536" y="954668"/>
            <a:ext cx="2952328" cy="430887"/>
          </a:xfrm>
          <a:prstGeom prst="rect">
            <a:avLst/>
          </a:prstGeom>
        </p:spPr>
        <p:txBody>
          <a:bodyPr wrap="square" rtlCol="0">
            <a:spAutoFit/>
          </a:bodyPr>
          <a:lstStyle/>
          <a:p>
            <a:pPr marL="182563" indent="-182563" rtl="0" fontAlgn="auto">
              <a:lnSpc>
                <a:spcPct val="150000"/>
              </a:lnSpc>
              <a:spcBef>
                <a:spcPts val="0"/>
              </a:spcBef>
              <a:spcAft>
                <a:spcPts val="0"/>
              </a:spcAft>
              <a:defRPr/>
            </a:pPr>
            <a:r>
              <a:rPr lang="ne-np" sz="1600">
                <a:solidFill>
                  <a:srgbClr val="0000CC"/>
                </a:solidFill>
                <a:latin typeface="メイリオ" pitchFamily="50" charset="-128"/>
                <a:ea typeface="メイリオ" pitchFamily="50" charset="-128"/>
                <a:cs typeface="メイリオ" pitchFamily="50" charset="-128"/>
              </a:rPr>
              <a:t>【मान्छेको "घट्न सक्ने घटना"】</a:t>
            </a:r>
          </a:p>
        </p:txBody>
      </p:sp>
      <p:sp>
        <p:nvSpPr>
          <p:cNvPr id="9" name="角丸四角形吹き出し 8"/>
          <p:cNvSpPr/>
          <p:nvPr/>
        </p:nvSpPr>
        <p:spPr>
          <a:xfrm>
            <a:off x="251520" y="1556792"/>
            <a:ext cx="2376263" cy="4458927"/>
          </a:xfrm>
          <a:prstGeom prst="wedgeRoundRectCallout">
            <a:avLst>
              <a:gd name="adj1" fmla="val 62203"/>
              <a:gd name="adj2" fmla="val -15917"/>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rtl="0" fontAlgn="auto">
              <a:lnSpc>
                <a:spcPct val="150000"/>
              </a:lnSpc>
              <a:spcBef>
                <a:spcPts val="600"/>
              </a:spcBef>
              <a:spcAft>
                <a:spcPts val="0"/>
              </a:spcAft>
              <a:defRPr/>
            </a:pPr>
            <a:r>
              <a:rPr lang="ne-np" sz="1400" b="1">
                <a:solidFill>
                  <a:schemeClr val="tx1"/>
                </a:solidFill>
                <a:latin typeface="+mn-ea"/>
              </a:rPr>
              <a:t>मान्छे/मान्छेलाई</a:t>
            </a:r>
            <a:endParaRPr lang="en-US" altLang="ja-JP" sz="1400" b="1" dirty="0">
              <a:solidFill>
                <a:schemeClr val="tx1"/>
              </a:solidFill>
              <a:latin typeface="+mn-ea"/>
            </a:endParaRPr>
          </a:p>
          <a:p>
            <a:pPr rtl="0" fontAlgn="auto">
              <a:lnSpc>
                <a:spcPct val="125000"/>
              </a:lnSpc>
              <a:spcBef>
                <a:spcPts val="600"/>
              </a:spcBef>
              <a:spcAft>
                <a:spcPts val="0"/>
              </a:spcAft>
              <a:defRPr/>
            </a:pPr>
            <a:r>
              <a:rPr lang="ne-np" sz="140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・खस्छ</a:t>
            </a:r>
            <a:endParaRPr lang="en-US" altLang="ja-JP" sz="1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rtl="0" fontAlgn="auto">
              <a:lnSpc>
                <a:spcPct val="125000"/>
              </a:lnSpc>
              <a:spcBef>
                <a:spcPts val="0"/>
              </a:spcBef>
              <a:spcAft>
                <a:spcPts val="0"/>
              </a:spcAft>
              <a:defRPr/>
            </a:pPr>
            <a:r>
              <a:rPr lang="ne-np" sz="140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・तल्लो कम्मरमा चोट लाग्छ</a:t>
            </a:r>
            <a:endParaRPr lang="en-US" altLang="ja-JP" sz="1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rtl="0" fontAlgn="auto">
              <a:lnSpc>
                <a:spcPct val="125000"/>
              </a:lnSpc>
              <a:spcBef>
                <a:spcPts val="0"/>
              </a:spcBef>
              <a:spcAft>
                <a:spcPts val="0"/>
              </a:spcAft>
              <a:defRPr/>
            </a:pPr>
            <a:r>
              <a:rPr lang="ne-np" sz="140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・लड्छ</a:t>
            </a:r>
            <a:endParaRPr lang="en-US" altLang="ja-JP" sz="1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rtl="0" fontAlgn="auto">
              <a:lnSpc>
                <a:spcPct val="125000"/>
              </a:lnSpc>
              <a:spcBef>
                <a:spcPts val="0"/>
              </a:spcBef>
              <a:spcAft>
                <a:spcPts val="0"/>
              </a:spcAft>
              <a:defRPr/>
            </a:pPr>
            <a:r>
              <a:rPr lang="ne-np" sz="14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・च्यापिन्छ</a:t>
            </a:r>
            <a:endParaRPr lang="en-US" altLang="ja-JP"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rtl="0" fontAlgn="auto">
              <a:lnSpc>
                <a:spcPct val="125000"/>
              </a:lnSpc>
              <a:spcBef>
                <a:spcPts val="0"/>
              </a:spcBef>
              <a:spcAft>
                <a:spcPts val="0"/>
              </a:spcAft>
              <a:defRPr/>
            </a:pPr>
            <a:r>
              <a:rPr lang="ne-np" sz="14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・बेरिन्छ</a:t>
            </a:r>
            <a:endParaRPr lang="en-US" altLang="ja-JP"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rtl="0" fontAlgn="auto">
              <a:lnSpc>
                <a:spcPct val="125000"/>
              </a:lnSpc>
              <a:spcBef>
                <a:spcPts val="0"/>
              </a:spcBef>
              <a:spcAft>
                <a:spcPts val="0"/>
              </a:spcAft>
              <a:defRPr/>
            </a:pPr>
            <a:r>
              <a:rPr lang="ne-np" sz="140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・लाग्छ</a:t>
            </a:r>
            <a:endParaRPr lang="en-US" altLang="ja-JP" sz="1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rtl="0" fontAlgn="auto">
              <a:lnSpc>
                <a:spcPct val="125000"/>
              </a:lnSpc>
              <a:spcBef>
                <a:spcPts val="0"/>
              </a:spcBef>
              <a:spcAft>
                <a:spcPts val="0"/>
              </a:spcAft>
              <a:defRPr/>
            </a:pPr>
            <a:r>
              <a:rPr lang="ne-np" sz="14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・अरूले ठोकिदिन्छ</a:t>
            </a:r>
            <a:endParaRPr lang="en-US" altLang="ja-JP"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rtl="0" fontAlgn="auto">
              <a:lnSpc>
                <a:spcPct val="125000"/>
              </a:lnSpc>
              <a:spcBef>
                <a:spcPts val="0"/>
              </a:spcBef>
              <a:spcAft>
                <a:spcPts val="0"/>
              </a:spcAft>
              <a:defRPr/>
            </a:pPr>
            <a:r>
              <a:rPr lang="ne-np" sz="140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・पोल्छ</a:t>
            </a:r>
            <a:endParaRPr lang="en-US" altLang="ja-JP" sz="1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rtl="0" fontAlgn="auto">
              <a:lnSpc>
                <a:spcPct val="125000"/>
              </a:lnSpc>
              <a:spcBef>
                <a:spcPts val="0"/>
              </a:spcBef>
              <a:spcAft>
                <a:spcPts val="0"/>
              </a:spcAft>
              <a:defRPr/>
            </a:pPr>
            <a:r>
              <a:rPr lang="ne-np" sz="140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・करेन्ट लाग्छ</a:t>
            </a:r>
            <a:endParaRPr lang="en-US" altLang="ja-JP" sz="1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rtl="0" fontAlgn="auto">
              <a:lnSpc>
                <a:spcPct val="125000"/>
              </a:lnSpc>
              <a:spcBef>
                <a:spcPts val="0"/>
              </a:spcBef>
              <a:spcAft>
                <a:spcPts val="0"/>
              </a:spcAft>
              <a:defRPr/>
            </a:pPr>
            <a:r>
              <a:rPr lang="ne-np" sz="140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ne-np" sz="14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ग्याँस पोइजनिङ हुन्छ</a:t>
            </a:r>
            <a:endParaRPr lang="en-US" altLang="ja-JP"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rtl="0" fontAlgn="auto">
              <a:lnSpc>
                <a:spcPct val="125000"/>
              </a:lnSpc>
              <a:spcBef>
                <a:spcPts val="0"/>
              </a:spcBef>
              <a:spcAft>
                <a:spcPts val="0"/>
              </a:spcAft>
              <a:defRPr/>
            </a:pPr>
            <a:r>
              <a:rPr lang="ne-np" sz="140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・अक्सिजनको कमी हुन्छ</a:t>
            </a:r>
            <a:endParaRPr lang="en-US" altLang="ja-JP" sz="1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rtl="0" fontAlgn="auto">
              <a:lnSpc>
                <a:spcPct val="125000"/>
              </a:lnSpc>
              <a:spcBef>
                <a:spcPts val="0"/>
              </a:spcBef>
              <a:spcAft>
                <a:spcPts val="0"/>
              </a:spcAft>
              <a:defRPr/>
            </a:pPr>
            <a:r>
              <a:rPr lang="ne-np" sz="140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・हानिकारक तत्त्वले असर गर्छ</a:t>
            </a:r>
          </a:p>
        </p:txBody>
      </p:sp>
      <p:sp>
        <p:nvSpPr>
          <p:cNvPr id="17" name="正方形/長方形 16">
            <a:extLst>
              <a:ext uri="{FF2B5EF4-FFF2-40B4-BE49-F238E27FC236}">
                <a16:creationId xmlns:a16="http://schemas.microsoft.com/office/drawing/2014/main" id="{6E92C248-D2CC-4FFB-941C-8C438422DA4D}"/>
              </a:ext>
            </a:extLst>
          </p:cNvPr>
          <p:cNvSpPr/>
          <p:nvPr/>
        </p:nvSpPr>
        <p:spPr>
          <a:xfrm>
            <a:off x="5445224" y="920552"/>
            <a:ext cx="3375248" cy="430887"/>
          </a:xfrm>
          <a:prstGeom prst="rect">
            <a:avLst/>
          </a:prstGeom>
        </p:spPr>
        <p:txBody>
          <a:bodyPr wrap="square" rtlCol="0">
            <a:spAutoFit/>
          </a:bodyPr>
          <a:lstStyle/>
          <a:p>
            <a:pPr marL="182563" indent="-182563" algn="just" rtl="0" fontAlgn="auto">
              <a:lnSpc>
                <a:spcPct val="150000"/>
              </a:lnSpc>
              <a:spcBef>
                <a:spcPts val="0"/>
              </a:spcBef>
              <a:spcAft>
                <a:spcPts val="0"/>
              </a:spcAft>
              <a:defRPr/>
            </a:pPr>
            <a:r>
              <a:rPr lang="ne-np" sz="1600">
                <a:solidFill>
                  <a:srgbClr val="0000CC"/>
                </a:solidFill>
                <a:latin typeface="メイリオ" pitchFamily="50" charset="-128"/>
                <a:ea typeface="メイリオ" pitchFamily="50" charset="-128"/>
                <a:cs typeface="メイリオ" pitchFamily="50" charset="-128"/>
              </a:rPr>
              <a:t>【वस्तुको "घट्न सक्ने घटना"】</a:t>
            </a:r>
          </a:p>
        </p:txBody>
      </p:sp>
      <p:sp>
        <p:nvSpPr>
          <p:cNvPr id="18" name="角丸四角形吹き出し 21">
            <a:extLst>
              <a:ext uri="{FF2B5EF4-FFF2-40B4-BE49-F238E27FC236}">
                <a16:creationId xmlns:a16="http://schemas.microsoft.com/office/drawing/2014/main" id="{11C48E23-46A9-4918-A968-657074D262FF}"/>
              </a:ext>
            </a:extLst>
          </p:cNvPr>
          <p:cNvSpPr/>
          <p:nvPr/>
        </p:nvSpPr>
        <p:spPr>
          <a:xfrm>
            <a:off x="4789868" y="1585480"/>
            <a:ext cx="1621988" cy="4337050"/>
          </a:xfrm>
          <a:prstGeom prst="wedgeRoundRectCallout">
            <a:avLst>
              <a:gd name="adj1" fmla="val -62286"/>
              <a:gd name="adj2" fmla="val 2344"/>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fontAlgn="auto">
              <a:lnSpc>
                <a:spcPct val="150000"/>
              </a:lnSpc>
              <a:spcBef>
                <a:spcPts val="0"/>
              </a:spcBef>
              <a:spcAft>
                <a:spcPts val="0"/>
              </a:spcAft>
              <a:defRPr/>
            </a:pPr>
            <a:r>
              <a:rPr lang="ne-np" sz="1400" b="1">
                <a:solidFill>
                  <a:schemeClr val="tx1"/>
                </a:solidFill>
                <a:latin typeface="+mn-ea"/>
              </a:rPr>
              <a:t>वस्तु</a:t>
            </a:r>
            <a:endParaRPr lang="en-US" altLang="ja-JP" sz="1400" b="1" dirty="0">
              <a:solidFill>
                <a:schemeClr val="tx1"/>
              </a:solidFill>
              <a:latin typeface="+mn-ea"/>
            </a:endParaRPr>
          </a:p>
          <a:p>
            <a:pPr rtl="0" fontAlgn="auto">
              <a:lnSpc>
                <a:spcPct val="150000"/>
              </a:lnSpc>
              <a:spcBef>
                <a:spcPts val="600"/>
              </a:spcBef>
              <a:spcAft>
                <a:spcPts val="0"/>
              </a:spcAft>
              <a:defRPr/>
            </a:pPr>
            <a:r>
              <a:rPr lang="ne-np" sz="14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・चल्छ</a:t>
            </a:r>
            <a:endParaRPr lang="en-US" altLang="ja-JP"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rtl="0" fontAlgn="auto">
              <a:lnSpc>
                <a:spcPct val="150000"/>
              </a:lnSpc>
              <a:spcBef>
                <a:spcPts val="0"/>
              </a:spcBef>
              <a:spcAft>
                <a:spcPts val="0"/>
              </a:spcAft>
              <a:defRPr/>
            </a:pPr>
            <a:r>
              <a:rPr lang="ne-np" sz="140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・घुम्छ</a:t>
            </a:r>
            <a:endParaRPr lang="en-US" altLang="ja-JP" sz="1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rtl="0" fontAlgn="auto">
              <a:lnSpc>
                <a:spcPct val="150000"/>
              </a:lnSpc>
              <a:spcBef>
                <a:spcPts val="0"/>
              </a:spcBef>
              <a:spcAft>
                <a:spcPts val="0"/>
              </a:spcAft>
              <a:defRPr/>
            </a:pPr>
            <a:r>
              <a:rPr lang="ne-np" sz="140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・उड्छ</a:t>
            </a:r>
            <a:endParaRPr lang="en-US" altLang="ja-JP" sz="1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rtl="0" fontAlgn="auto">
              <a:lnSpc>
                <a:spcPct val="150000"/>
              </a:lnSpc>
              <a:spcBef>
                <a:spcPts val="0"/>
              </a:spcBef>
              <a:spcAft>
                <a:spcPts val="0"/>
              </a:spcAft>
              <a:defRPr/>
            </a:pPr>
            <a:r>
              <a:rPr lang="ne-np" sz="140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・खस्छ</a:t>
            </a:r>
            <a:endParaRPr lang="en-US" altLang="ja-JP" sz="1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rtl="0" fontAlgn="auto">
              <a:lnSpc>
                <a:spcPct val="150000"/>
              </a:lnSpc>
              <a:spcBef>
                <a:spcPts val="0"/>
              </a:spcBef>
              <a:spcAft>
                <a:spcPts val="0"/>
              </a:spcAft>
              <a:defRPr/>
            </a:pPr>
            <a:r>
              <a:rPr lang="ne-np" sz="140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・प्वाल, चेप आदिबाट झर्छ</a:t>
            </a:r>
            <a:endParaRPr lang="en-US" altLang="ja-JP" sz="1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rtl="0" fontAlgn="auto">
              <a:lnSpc>
                <a:spcPct val="150000"/>
              </a:lnSpc>
              <a:spcBef>
                <a:spcPts val="0"/>
              </a:spcBef>
              <a:spcAft>
                <a:spcPts val="0"/>
              </a:spcAft>
              <a:defRPr/>
            </a:pPr>
            <a:r>
              <a:rPr lang="ne-np" sz="140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・जल्छ</a:t>
            </a:r>
            <a:endParaRPr lang="en-US" altLang="ja-JP" sz="1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rtl="0" fontAlgn="auto">
              <a:lnSpc>
                <a:spcPct val="150000"/>
              </a:lnSpc>
              <a:spcBef>
                <a:spcPts val="0"/>
              </a:spcBef>
              <a:spcAft>
                <a:spcPts val="0"/>
              </a:spcAft>
              <a:defRPr/>
            </a:pPr>
            <a:r>
              <a:rPr lang="ne-np" sz="14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・ढल्छ</a:t>
            </a:r>
            <a:endParaRPr lang="en-US" altLang="ja-JP"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rtl="0" fontAlgn="auto">
              <a:lnSpc>
                <a:spcPct val="150000"/>
              </a:lnSpc>
              <a:spcBef>
                <a:spcPts val="0"/>
              </a:spcBef>
              <a:spcAft>
                <a:spcPts val="0"/>
              </a:spcAft>
              <a:defRPr/>
            </a:pPr>
            <a:r>
              <a:rPr lang="ne-np" sz="14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・गर्ल्यामगुर्लुम ढल्छ</a:t>
            </a:r>
            <a:endParaRPr lang="en-US" altLang="ja-JP"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rtl="0" fontAlgn="auto">
              <a:lnSpc>
                <a:spcPct val="150000"/>
              </a:lnSpc>
              <a:spcBef>
                <a:spcPts val="0"/>
              </a:spcBef>
              <a:spcAft>
                <a:spcPts val="0"/>
              </a:spcAft>
              <a:defRPr/>
            </a:pPr>
            <a:r>
              <a:rPr lang="ne-np" sz="140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・पड्किन्छ</a:t>
            </a:r>
            <a:endParaRPr lang="en-US" altLang="ja-JP" sz="1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rtl="0" fontAlgn="auto">
              <a:lnSpc>
                <a:spcPct val="150000"/>
              </a:lnSpc>
              <a:spcBef>
                <a:spcPts val="0"/>
              </a:spcBef>
              <a:spcAft>
                <a:spcPts val="0"/>
              </a:spcAft>
              <a:defRPr/>
            </a:pPr>
            <a:r>
              <a:rPr lang="ne-np" sz="140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・चुहिन्छ</a:t>
            </a:r>
          </a:p>
        </p:txBody>
      </p:sp>
      <p:pic>
        <p:nvPicPr>
          <p:cNvPr id="2052" name="Picture 4" descr="http://anzeninfo.mhlw.go.jp/anzen/sai/image/sai18/sai18-02-47-1.gif">
            <a:extLst>
              <a:ext uri="{FF2B5EF4-FFF2-40B4-BE49-F238E27FC236}">
                <a16:creationId xmlns:a16="http://schemas.microsoft.com/office/drawing/2014/main" id="{1AEE1083-8F87-4F6D-BAD5-D5C655362DA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824" y="1829739"/>
            <a:ext cx="1652295" cy="1239221"/>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a:extLst>
              <a:ext uri="{FF2B5EF4-FFF2-40B4-BE49-F238E27FC236}">
                <a16:creationId xmlns:a16="http://schemas.microsoft.com/office/drawing/2014/main" id="{1A38C743-0FCA-4E52-BF64-90F078B8B4FE}"/>
              </a:ext>
            </a:extLst>
          </p:cNvPr>
          <p:cNvPicPr>
            <a:picLocks noChangeAspect="1"/>
          </p:cNvPicPr>
          <p:nvPr/>
        </p:nvPicPr>
        <p:blipFill>
          <a:blip r:embed="rId7"/>
          <a:stretch>
            <a:fillRect/>
          </a:stretch>
        </p:blipFill>
        <p:spPr>
          <a:xfrm>
            <a:off x="6666668" y="1721038"/>
            <a:ext cx="1800201" cy="1350151"/>
          </a:xfrm>
          <a:prstGeom prst="rect">
            <a:avLst/>
          </a:prstGeom>
        </p:spPr>
      </p:pic>
      <p:pic>
        <p:nvPicPr>
          <p:cNvPr id="2056" name="Picture 8" descr="http://anzeninfo.mhlw.go.jp/anzen/sai/image/sai13/sai13-949-43-1.gif">
            <a:extLst>
              <a:ext uri="{FF2B5EF4-FFF2-40B4-BE49-F238E27FC236}">
                <a16:creationId xmlns:a16="http://schemas.microsoft.com/office/drawing/2014/main" id="{BCB18455-8B01-48A1-979E-25FD511355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224" y="4873718"/>
            <a:ext cx="1800200" cy="1350150"/>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1D2471CB-90B6-4E62-A44B-C45B1F68EF59}"/>
              </a:ext>
            </a:extLst>
          </p:cNvPr>
          <p:cNvSpPr txBox="1"/>
          <p:nvPr/>
        </p:nvSpPr>
        <p:spPr>
          <a:xfrm>
            <a:off x="3061617" y="1721038"/>
            <a:ext cx="286247" cy="338554"/>
          </a:xfrm>
          <a:prstGeom prst="rect">
            <a:avLst/>
          </a:prstGeom>
          <a:noFill/>
        </p:spPr>
        <p:txBody>
          <a:bodyPr wrap="square" rtlCol="0">
            <a:spAutoFit/>
          </a:bodyPr>
          <a:lstStyle/>
          <a:p>
            <a:pPr rtl="0"/>
            <a:r>
              <a:rPr lang="ne-np" sz="1600">
                <a:solidFill>
                  <a:srgbClr val="FF0000"/>
                </a:solidFill>
              </a:rPr>
              <a:t>①</a:t>
            </a:r>
          </a:p>
        </p:txBody>
      </p:sp>
      <p:sp>
        <p:nvSpPr>
          <p:cNvPr id="20" name="テキスト ボックス 19">
            <a:extLst>
              <a:ext uri="{FF2B5EF4-FFF2-40B4-BE49-F238E27FC236}">
                <a16:creationId xmlns:a16="http://schemas.microsoft.com/office/drawing/2014/main" id="{1D2471CB-90B6-4E62-A44B-C45B1F68EF59}"/>
              </a:ext>
            </a:extLst>
          </p:cNvPr>
          <p:cNvSpPr txBox="1"/>
          <p:nvPr/>
        </p:nvSpPr>
        <p:spPr>
          <a:xfrm>
            <a:off x="3059832" y="3560629"/>
            <a:ext cx="286247" cy="338554"/>
          </a:xfrm>
          <a:prstGeom prst="rect">
            <a:avLst/>
          </a:prstGeom>
          <a:noFill/>
        </p:spPr>
        <p:txBody>
          <a:bodyPr wrap="square" rtlCol="0">
            <a:spAutoFit/>
          </a:bodyPr>
          <a:lstStyle/>
          <a:p>
            <a:pPr rtl="0"/>
            <a:r>
              <a:rPr lang="ne-np" sz="1600">
                <a:solidFill>
                  <a:srgbClr val="FF0000"/>
                </a:solidFill>
              </a:rPr>
              <a:t>②</a:t>
            </a:r>
          </a:p>
        </p:txBody>
      </p:sp>
      <p:sp>
        <p:nvSpPr>
          <p:cNvPr id="21" name="テキスト ボックス 20">
            <a:extLst>
              <a:ext uri="{FF2B5EF4-FFF2-40B4-BE49-F238E27FC236}">
                <a16:creationId xmlns:a16="http://schemas.microsoft.com/office/drawing/2014/main" id="{1D2471CB-90B6-4E62-A44B-C45B1F68EF59}"/>
              </a:ext>
            </a:extLst>
          </p:cNvPr>
          <p:cNvSpPr txBox="1"/>
          <p:nvPr/>
        </p:nvSpPr>
        <p:spPr>
          <a:xfrm>
            <a:off x="3074828" y="4972526"/>
            <a:ext cx="286247" cy="338554"/>
          </a:xfrm>
          <a:prstGeom prst="rect">
            <a:avLst/>
          </a:prstGeom>
          <a:noFill/>
        </p:spPr>
        <p:txBody>
          <a:bodyPr wrap="square" rtlCol="0">
            <a:spAutoFit/>
          </a:bodyPr>
          <a:lstStyle/>
          <a:p>
            <a:pPr rtl="0"/>
            <a:r>
              <a:rPr lang="ne-np" sz="1600">
                <a:solidFill>
                  <a:srgbClr val="FF0000"/>
                </a:solidFill>
              </a:rPr>
              <a:t>③</a:t>
            </a:r>
          </a:p>
        </p:txBody>
      </p:sp>
      <p:sp>
        <p:nvSpPr>
          <p:cNvPr id="22" name="テキスト ボックス 21">
            <a:extLst>
              <a:ext uri="{FF2B5EF4-FFF2-40B4-BE49-F238E27FC236}">
                <a16:creationId xmlns:a16="http://schemas.microsoft.com/office/drawing/2014/main" id="{1D2471CB-90B6-4E62-A44B-C45B1F68EF59}"/>
              </a:ext>
            </a:extLst>
          </p:cNvPr>
          <p:cNvSpPr txBox="1"/>
          <p:nvPr/>
        </p:nvSpPr>
        <p:spPr>
          <a:xfrm>
            <a:off x="6666668" y="1428383"/>
            <a:ext cx="286247" cy="338554"/>
          </a:xfrm>
          <a:prstGeom prst="rect">
            <a:avLst/>
          </a:prstGeom>
          <a:noFill/>
        </p:spPr>
        <p:txBody>
          <a:bodyPr wrap="square" rtlCol="0">
            <a:spAutoFit/>
          </a:bodyPr>
          <a:lstStyle/>
          <a:p>
            <a:pPr rtl="0"/>
            <a:r>
              <a:rPr lang="ne-np" sz="1600">
                <a:solidFill>
                  <a:srgbClr val="FF0000"/>
                </a:solidFill>
              </a:rPr>
              <a:t>④</a:t>
            </a:r>
          </a:p>
        </p:txBody>
      </p:sp>
      <p:sp>
        <p:nvSpPr>
          <p:cNvPr id="23" name="テキスト ボックス 22">
            <a:extLst>
              <a:ext uri="{FF2B5EF4-FFF2-40B4-BE49-F238E27FC236}">
                <a16:creationId xmlns:a16="http://schemas.microsoft.com/office/drawing/2014/main" id="{1D2471CB-90B6-4E62-A44B-C45B1F68EF59}"/>
              </a:ext>
            </a:extLst>
          </p:cNvPr>
          <p:cNvSpPr txBox="1"/>
          <p:nvPr/>
        </p:nvSpPr>
        <p:spPr>
          <a:xfrm>
            <a:off x="6623991" y="3244334"/>
            <a:ext cx="286247" cy="338554"/>
          </a:xfrm>
          <a:prstGeom prst="rect">
            <a:avLst/>
          </a:prstGeom>
          <a:noFill/>
        </p:spPr>
        <p:txBody>
          <a:bodyPr wrap="square" rtlCol="0">
            <a:spAutoFit/>
          </a:bodyPr>
          <a:lstStyle/>
          <a:p>
            <a:pPr rtl="0"/>
            <a:r>
              <a:rPr lang="ne-np" sz="1600">
                <a:solidFill>
                  <a:srgbClr val="FF0000"/>
                </a:solidFill>
              </a:rPr>
              <a:t>⑤</a:t>
            </a:r>
          </a:p>
        </p:txBody>
      </p:sp>
      <p:sp>
        <p:nvSpPr>
          <p:cNvPr id="24" name="テキスト ボックス 23">
            <a:extLst>
              <a:ext uri="{FF2B5EF4-FFF2-40B4-BE49-F238E27FC236}">
                <a16:creationId xmlns:a16="http://schemas.microsoft.com/office/drawing/2014/main" id="{1D2471CB-90B6-4E62-A44B-C45B1F68EF59}"/>
              </a:ext>
            </a:extLst>
          </p:cNvPr>
          <p:cNvSpPr txBox="1"/>
          <p:nvPr/>
        </p:nvSpPr>
        <p:spPr>
          <a:xfrm>
            <a:off x="6623991" y="4848445"/>
            <a:ext cx="286247" cy="338554"/>
          </a:xfrm>
          <a:prstGeom prst="rect">
            <a:avLst/>
          </a:prstGeom>
          <a:noFill/>
        </p:spPr>
        <p:txBody>
          <a:bodyPr wrap="square" rtlCol="0">
            <a:spAutoFit/>
          </a:bodyPr>
          <a:lstStyle/>
          <a:p>
            <a:pPr rtl="0"/>
            <a:r>
              <a:rPr lang="ne-np" sz="1600">
                <a:solidFill>
                  <a:srgbClr val="FF0000"/>
                </a:solidFill>
              </a:rPr>
              <a:t>⑥</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C:\Users\mhu\SkyDrive\00ToDo_H30年\A_林災防ｲﾝｽﾄ20180712\H30 年new\フルハーネス.jpg">
            <a:extLst>
              <a:ext uri="{FF2B5EF4-FFF2-40B4-BE49-F238E27FC236}">
                <a16:creationId xmlns:a16="http://schemas.microsoft.com/office/drawing/2014/main" id="{CD39E54E-BF9E-43B5-ACFE-FF891A590B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219731"/>
            <a:ext cx="4068526" cy="244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B332F91D-967F-49DE-90E0-C1C132BF6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1196752"/>
            <a:ext cx="1757255" cy="3918618"/>
          </a:xfrm>
          <a:prstGeom prst="rect">
            <a:avLst/>
          </a:prstGeom>
        </p:spPr>
      </p:pic>
      <p:sp>
        <p:nvSpPr>
          <p:cNvPr id="9" name="Rectangle 10">
            <a:extLst>
              <a:ext uri="{FF2B5EF4-FFF2-40B4-BE49-F238E27FC236}">
                <a16:creationId xmlns:a16="http://schemas.microsoft.com/office/drawing/2014/main" id="{FFF87B68-49BE-48BF-83D2-B4153D30BA3F}"/>
              </a:ext>
            </a:extLst>
          </p:cNvPr>
          <p:cNvSpPr>
            <a:spLocks noChangeArrowheads="1"/>
          </p:cNvSpPr>
          <p:nvPr/>
        </p:nvSpPr>
        <p:spPr bwMode="auto">
          <a:xfrm>
            <a:off x="404664" y="260648"/>
            <a:ext cx="6183560" cy="420216"/>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ne-np" sz="1400" b="1">
                <a:solidFill>
                  <a:schemeClr val="bg1"/>
                </a:solidFill>
                <a:latin typeface="ＭＳ ゴシック" pitchFamily="49" charset="-128"/>
                <a:ea typeface="ＭＳ ゴシック" pitchFamily="49" charset="-128"/>
                <a:cs typeface="Arial" charset="0"/>
              </a:rPr>
              <a:t>बुँदा 3　सुरक्षित कामको सुरुवात सही पोसाकबाट हुन्छ!</a:t>
            </a:r>
            <a:endParaRPr lang="ja-JP" altLang="en-US" sz="1400" b="1" dirty="0">
              <a:solidFill>
                <a:schemeClr val="bg1"/>
              </a:solidFill>
              <a:ea typeface="ＭＳ ゴシック" pitchFamily="49" charset="-128"/>
              <a:cs typeface="Arial" charset="0"/>
            </a:endParaRPr>
          </a:p>
        </p:txBody>
      </p:sp>
      <p:sp>
        <p:nvSpPr>
          <p:cNvPr id="6" name="テキスト ボックス 5">
            <a:extLst>
              <a:ext uri="{FF2B5EF4-FFF2-40B4-BE49-F238E27FC236}">
                <a16:creationId xmlns:a16="http://schemas.microsoft.com/office/drawing/2014/main" id="{39E1159D-069D-442B-8D13-2450DCB8CACB}"/>
              </a:ext>
            </a:extLst>
          </p:cNvPr>
          <p:cNvSpPr txBox="1"/>
          <p:nvPr/>
        </p:nvSpPr>
        <p:spPr>
          <a:xfrm>
            <a:off x="5433508" y="1052736"/>
            <a:ext cx="3404814" cy="646331"/>
          </a:xfrm>
          <a:prstGeom prst="rect">
            <a:avLst/>
          </a:prstGeom>
          <a:noFill/>
        </p:spPr>
        <p:txBody>
          <a:bodyPr wrap="square" rtlCol="0">
            <a:spAutoFit/>
          </a:bodyPr>
          <a:lstStyle/>
          <a:p>
            <a:pPr marL="87313" indent="-87313" rtl="0"/>
            <a:r>
              <a:rPr lang="ne-np" sz="1200"/>
              <a:t>・सुरक्षा हेलमेट लगाई, राम्रोसँग चिउँडोको स्ट्र्याप बाँधिएको छ वा छैन निश्चय गर्ने (टावल आदि माथिबाट लगाउन निषेध छ)।</a:t>
            </a:r>
          </a:p>
        </p:txBody>
      </p:sp>
      <p:sp>
        <p:nvSpPr>
          <p:cNvPr id="16" name="テキスト ボックス 15">
            <a:extLst>
              <a:ext uri="{FF2B5EF4-FFF2-40B4-BE49-F238E27FC236}">
                <a16:creationId xmlns:a16="http://schemas.microsoft.com/office/drawing/2014/main" id="{42141FD2-61C2-4922-BE19-B25DD49D71E3}"/>
              </a:ext>
            </a:extLst>
          </p:cNvPr>
          <p:cNvSpPr txBox="1"/>
          <p:nvPr/>
        </p:nvSpPr>
        <p:spPr>
          <a:xfrm>
            <a:off x="5415658" y="1916832"/>
            <a:ext cx="3048980" cy="276999"/>
          </a:xfrm>
          <a:prstGeom prst="rect">
            <a:avLst/>
          </a:prstGeom>
          <a:noFill/>
        </p:spPr>
        <p:txBody>
          <a:bodyPr wrap="square" rtlCol="0">
            <a:spAutoFit/>
          </a:bodyPr>
          <a:lstStyle/>
          <a:p>
            <a:pPr rtl="0"/>
            <a:r>
              <a:rPr lang="ne-np" sz="1200"/>
              <a:t>・घाँटीमा टावल बेरेको छ वा छैन?</a:t>
            </a:r>
          </a:p>
        </p:txBody>
      </p:sp>
      <p:sp>
        <p:nvSpPr>
          <p:cNvPr id="17" name="テキスト ボックス 16">
            <a:extLst>
              <a:ext uri="{FF2B5EF4-FFF2-40B4-BE49-F238E27FC236}">
                <a16:creationId xmlns:a16="http://schemas.microsoft.com/office/drawing/2014/main" id="{83C33FA3-BECD-4F5C-9A81-E3A02A35FD7D}"/>
              </a:ext>
            </a:extLst>
          </p:cNvPr>
          <p:cNvSpPr txBox="1"/>
          <p:nvPr/>
        </p:nvSpPr>
        <p:spPr>
          <a:xfrm>
            <a:off x="5415658" y="2348880"/>
            <a:ext cx="3404814" cy="276999"/>
          </a:xfrm>
          <a:prstGeom prst="rect">
            <a:avLst/>
          </a:prstGeom>
          <a:noFill/>
        </p:spPr>
        <p:txBody>
          <a:bodyPr wrap="square" rtlCol="0">
            <a:spAutoFit/>
          </a:bodyPr>
          <a:lstStyle/>
          <a:p>
            <a:pPr rtl="0"/>
            <a:r>
              <a:rPr lang="ne-np" sz="1200"/>
              <a:t>・कार्य पोसाक उध्रेको वा च्यातिएको छ वा छैन?</a:t>
            </a:r>
          </a:p>
        </p:txBody>
      </p:sp>
      <p:sp>
        <p:nvSpPr>
          <p:cNvPr id="25" name="テキスト ボックス 24">
            <a:extLst>
              <a:ext uri="{FF2B5EF4-FFF2-40B4-BE49-F238E27FC236}">
                <a16:creationId xmlns:a16="http://schemas.microsoft.com/office/drawing/2014/main" id="{0E1E5B42-BA69-47A5-A0F8-E279A5492B03}"/>
              </a:ext>
            </a:extLst>
          </p:cNvPr>
          <p:cNvSpPr txBox="1"/>
          <p:nvPr/>
        </p:nvSpPr>
        <p:spPr>
          <a:xfrm>
            <a:off x="5415658" y="2708920"/>
            <a:ext cx="2757364" cy="461665"/>
          </a:xfrm>
          <a:prstGeom prst="rect">
            <a:avLst/>
          </a:prstGeom>
          <a:noFill/>
        </p:spPr>
        <p:txBody>
          <a:bodyPr wrap="square" rtlCol="0">
            <a:spAutoFit/>
          </a:bodyPr>
          <a:lstStyle/>
          <a:p>
            <a:pPr rtl="0"/>
            <a:r>
              <a:rPr lang="ne-np" sz="1200"/>
              <a:t>・बाहुलाको टुप्पो आदि मिलाएको छ वा छैन?</a:t>
            </a:r>
          </a:p>
        </p:txBody>
      </p:sp>
      <p:sp>
        <p:nvSpPr>
          <p:cNvPr id="26" name="テキスト ボックス 25">
            <a:extLst>
              <a:ext uri="{FF2B5EF4-FFF2-40B4-BE49-F238E27FC236}">
                <a16:creationId xmlns:a16="http://schemas.microsoft.com/office/drawing/2014/main" id="{1A9A6FA5-1D03-4250-8245-CDB321D02420}"/>
              </a:ext>
            </a:extLst>
          </p:cNvPr>
          <p:cNvSpPr txBox="1"/>
          <p:nvPr/>
        </p:nvSpPr>
        <p:spPr>
          <a:xfrm>
            <a:off x="5433508" y="3140968"/>
            <a:ext cx="3242948" cy="646331"/>
          </a:xfrm>
          <a:prstGeom prst="rect">
            <a:avLst/>
          </a:prstGeom>
          <a:noFill/>
        </p:spPr>
        <p:txBody>
          <a:bodyPr wrap="square" rtlCol="0">
            <a:spAutoFit/>
          </a:bodyPr>
          <a:lstStyle/>
          <a:p>
            <a:pPr marL="87313" indent="-87313" rtl="0"/>
            <a:r>
              <a:rPr lang="ne-np" sz="1200"/>
              <a:t>・सुरक्षा बेल्ट लगाएको छ वा छैन? (2m वा सोभन्दा अग्लो ठाउँमा सुरक्षा बेल्ट लगाएको छ वा छैन?)</a:t>
            </a:r>
          </a:p>
        </p:txBody>
      </p:sp>
      <p:sp>
        <p:nvSpPr>
          <p:cNvPr id="27" name="角丸四角形 4">
            <a:extLst>
              <a:ext uri="{FF2B5EF4-FFF2-40B4-BE49-F238E27FC236}">
                <a16:creationId xmlns:a16="http://schemas.microsoft.com/office/drawing/2014/main" id="{7BD35902-AC3F-441F-9CCB-BC39C907A891}"/>
              </a:ext>
            </a:extLst>
          </p:cNvPr>
          <p:cNvSpPr/>
          <p:nvPr/>
        </p:nvSpPr>
        <p:spPr>
          <a:xfrm>
            <a:off x="223930" y="836713"/>
            <a:ext cx="3102236" cy="3312368"/>
          </a:xfrm>
          <a:prstGeom prst="roundRect">
            <a:avLst>
              <a:gd name="adj" fmla="val 6903"/>
            </a:avLst>
          </a:prstGeom>
          <a:no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361950" indent="-361950" algn="just" rtl="0" fontAlgn="auto">
              <a:spcBef>
                <a:spcPts val="400"/>
              </a:spcBef>
              <a:spcAft>
                <a:spcPts val="0"/>
              </a:spcAft>
              <a:defRPr/>
            </a:pPr>
            <a:r>
              <a:rPr lang="ne-np" sz="12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【ठीकसँग सुरक्षा </a:t>
            </a:r>
            <a:r>
              <a:rPr lang="ne-np" sz="1200" dirty="0" err="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हेलमेट</a:t>
            </a:r>
            <a:r>
              <a:rPr lang="ne-np" sz="12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लगाउने】</a:t>
            </a:r>
          </a:p>
          <a:p>
            <a:pPr marL="182563" indent="-182563" algn="just" rtl="0" fontAlgn="auto">
              <a:spcBef>
                <a:spcPts val="400"/>
              </a:spcBef>
              <a:spcAft>
                <a:spcPts val="0"/>
              </a:spcAft>
              <a:defRPr/>
            </a:pPr>
            <a:r>
              <a:rPr lang="ne-np" sz="1200" dirty="0">
                <a:solidFill>
                  <a:schemeClr val="tx1"/>
                </a:solidFill>
                <a:latin typeface="メイリオ" pitchFamily="50" charset="-128"/>
                <a:ea typeface="メイリオ" pitchFamily="50" charset="-128"/>
                <a:cs typeface="メイリオ" pitchFamily="50" charset="-128"/>
              </a:rPr>
              <a:t>・चिउँडोको </a:t>
            </a:r>
            <a:r>
              <a:rPr lang="ne-np" sz="1200" dirty="0" err="1">
                <a:solidFill>
                  <a:schemeClr val="tx1"/>
                </a:solidFill>
                <a:latin typeface="メイリオ" pitchFamily="50" charset="-128"/>
                <a:ea typeface="メイリオ" pitchFamily="50" charset="-128"/>
                <a:cs typeface="メイリオ" pitchFamily="50" charset="-128"/>
              </a:rPr>
              <a:t>स्ट्र्याप</a:t>
            </a:r>
            <a:r>
              <a:rPr lang="ne-np" sz="1200" dirty="0">
                <a:solidFill>
                  <a:schemeClr val="tx1"/>
                </a:solidFill>
                <a:latin typeface="メイリオ" pitchFamily="50" charset="-128"/>
                <a:ea typeface="メイリオ" pitchFamily="50" charset="-128"/>
                <a:cs typeface="メイリオ" pitchFamily="50" charset="-128"/>
              </a:rPr>
              <a:t>, </a:t>
            </a:r>
            <a:r>
              <a:rPr lang="ne-np" sz="1200" dirty="0" err="1">
                <a:solidFill>
                  <a:schemeClr val="tx1"/>
                </a:solidFill>
                <a:latin typeface="メイリオ" pitchFamily="50" charset="-128"/>
                <a:ea typeface="メイリオ" pitchFamily="50" charset="-128"/>
                <a:cs typeface="メイリオ" pitchFamily="50" charset="-128"/>
              </a:rPr>
              <a:t>हेलमेट</a:t>
            </a:r>
            <a:r>
              <a:rPr lang="ne-np" sz="1200" dirty="0">
                <a:solidFill>
                  <a:schemeClr val="tx1"/>
                </a:solidFill>
                <a:latin typeface="メイリオ" pitchFamily="50" charset="-128"/>
                <a:ea typeface="メイリオ" pitchFamily="50" charset="-128"/>
                <a:cs typeface="メイリオ" pitchFamily="50" charset="-128"/>
              </a:rPr>
              <a:t> </a:t>
            </a:r>
            <a:r>
              <a:rPr lang="ne-np" sz="1200" dirty="0" err="1">
                <a:solidFill>
                  <a:schemeClr val="tx1"/>
                </a:solidFill>
                <a:latin typeface="メイリオ" pitchFamily="50" charset="-128"/>
                <a:ea typeface="メイリオ" pitchFamily="50" charset="-128"/>
                <a:cs typeface="メイリオ" pitchFamily="50" charset="-128"/>
              </a:rPr>
              <a:t>टाइट</a:t>
            </a:r>
            <a:r>
              <a:rPr lang="ne-np" sz="1200" dirty="0">
                <a:solidFill>
                  <a:schemeClr val="tx1"/>
                </a:solidFill>
                <a:latin typeface="メイリオ" pitchFamily="50" charset="-128"/>
                <a:ea typeface="メイリオ" pitchFamily="50" charset="-128"/>
                <a:cs typeface="メイリオ" pitchFamily="50" charset="-128"/>
              </a:rPr>
              <a:t> वा खुकुलो र </a:t>
            </a:r>
            <a:r>
              <a:rPr lang="ne-np" sz="1200" dirty="0" err="1">
                <a:solidFill>
                  <a:schemeClr val="tx1"/>
                </a:solidFill>
                <a:latin typeface="メイリオ" pitchFamily="50" charset="-128"/>
                <a:ea typeface="メイリオ" pitchFamily="50" charset="-128"/>
                <a:cs typeface="メイリオ" pitchFamily="50" charset="-128"/>
              </a:rPr>
              <a:t>हेलमेट</a:t>
            </a:r>
            <a:r>
              <a:rPr lang="ne-np" sz="1200" dirty="0">
                <a:solidFill>
                  <a:schemeClr val="tx1"/>
                </a:solidFill>
                <a:latin typeface="メイリオ" pitchFamily="50" charset="-128"/>
                <a:ea typeface="メイリオ" pitchFamily="50" charset="-128"/>
                <a:cs typeface="メイリオ" pitchFamily="50" charset="-128"/>
              </a:rPr>
              <a:t> पछाडिपट्टि नसरेको कुरा निश्चय गर्ने।</a:t>
            </a:r>
            <a:endParaRPr lang="en-US" altLang="ja-JP" sz="1200" dirty="0">
              <a:solidFill>
                <a:schemeClr val="tx1"/>
              </a:solidFill>
              <a:latin typeface="メイリオ" pitchFamily="50" charset="-128"/>
              <a:ea typeface="メイリオ" pitchFamily="50" charset="-128"/>
              <a:cs typeface="メイリオ" pitchFamily="50" charset="-128"/>
            </a:endParaRPr>
          </a:p>
          <a:p>
            <a:pPr marL="182563" indent="-182563" algn="just" rtl="0" fontAlgn="auto">
              <a:spcBef>
                <a:spcPts val="400"/>
              </a:spcBef>
              <a:spcAft>
                <a:spcPts val="0"/>
              </a:spcAft>
              <a:defRPr/>
            </a:pPr>
            <a:r>
              <a:rPr lang="ne-np" sz="1200" dirty="0">
                <a:solidFill>
                  <a:schemeClr val="tx1"/>
                </a:solidFill>
                <a:latin typeface="メイリオ" pitchFamily="50" charset="-128"/>
                <a:ea typeface="メイリオ" pitchFamily="50" charset="-128"/>
                <a:cs typeface="メイリオ" pitchFamily="50" charset="-128"/>
              </a:rPr>
              <a:t>・पुरानो र क्षति नभएको कुरा निश्चय गर्ने।</a:t>
            </a:r>
            <a:endParaRPr lang="en-US" altLang="ja-JP" sz="1200" dirty="0">
              <a:solidFill>
                <a:schemeClr val="tx1"/>
              </a:solidFill>
              <a:latin typeface="メイリオ" pitchFamily="50" charset="-128"/>
              <a:ea typeface="メイリオ" pitchFamily="50" charset="-128"/>
              <a:cs typeface="メイリオ" pitchFamily="50" charset="-128"/>
            </a:endParaRPr>
          </a:p>
          <a:p>
            <a:pPr marL="182563" indent="-182563" algn="just" rtl="0" fontAlgn="auto">
              <a:spcBef>
                <a:spcPts val="400"/>
              </a:spcBef>
              <a:spcAft>
                <a:spcPts val="0"/>
              </a:spcAft>
              <a:defRPr/>
            </a:pPr>
            <a:r>
              <a:rPr lang="ne-np" sz="1200" dirty="0">
                <a:solidFill>
                  <a:schemeClr val="tx1"/>
                </a:solidFill>
                <a:latin typeface="メイリオ" pitchFamily="50" charset="-128"/>
                <a:ea typeface="メイリオ" pitchFamily="50" charset="-128"/>
                <a:cs typeface="メイリオ" pitchFamily="50" charset="-128"/>
              </a:rPr>
              <a:t>・सामान्यतया खस्ने बेला बचाउने सुरक्षाको लागि</a:t>
            </a:r>
            <a:endParaRPr lang="en-US" altLang="ja-JP" sz="1200" dirty="0">
              <a:solidFill>
                <a:schemeClr val="tx1"/>
              </a:solidFill>
              <a:latin typeface="メイリオ" pitchFamily="50" charset="-128"/>
              <a:ea typeface="メイリオ" pitchFamily="50" charset="-128"/>
              <a:cs typeface="メイリオ" pitchFamily="50" charset="-128"/>
            </a:endParaRPr>
          </a:p>
          <a:p>
            <a:pPr marL="182563" lvl="0" indent="-182563" algn="just" rtl="0" fontAlgn="auto">
              <a:spcBef>
                <a:spcPts val="1200"/>
              </a:spcBef>
              <a:spcAft>
                <a:spcPts val="0"/>
              </a:spcAft>
              <a:defRPr/>
            </a:pPr>
            <a:r>
              <a:rPr lang="ne-np" sz="1200" dirty="0">
                <a:solidFill>
                  <a:srgbClr val="C00000"/>
                </a:solidFill>
                <a:latin typeface="メイリオ" pitchFamily="50" charset="-128"/>
                <a:ea typeface="メイリオ" pitchFamily="50" charset="-128"/>
                <a:cs typeface="メイリオ" pitchFamily="50" charset="-128"/>
              </a:rPr>
              <a:t>【ठीकसँग सुरक्षा बेल्ट</a:t>
            </a:r>
            <a:r>
              <a:rPr lang="ne-np" sz="1200" dirty="0">
                <a:solidFill>
                  <a:srgbClr val="FF0000"/>
                </a:solidFill>
                <a:latin typeface="メイリオ" pitchFamily="50" charset="-128"/>
                <a:ea typeface="メイリオ" pitchFamily="50" charset="-128"/>
                <a:cs typeface="メイリオ" pitchFamily="50" charset="-128"/>
              </a:rPr>
              <a:t>※</a:t>
            </a:r>
            <a:r>
              <a:rPr lang="ne-np" sz="1200" dirty="0">
                <a:solidFill>
                  <a:srgbClr val="C00000"/>
                </a:solidFill>
                <a:latin typeface="メイリオ" pitchFamily="50" charset="-128"/>
                <a:ea typeface="メイリオ" pitchFamily="50" charset="-128"/>
                <a:cs typeface="メイリオ" pitchFamily="50" charset="-128"/>
              </a:rPr>
              <a:t> प्रयोग गर्ने】</a:t>
            </a:r>
          </a:p>
          <a:p>
            <a:pPr marL="182563" indent="-182563" algn="just" rtl="0" fontAlgn="auto">
              <a:spcBef>
                <a:spcPts val="400"/>
              </a:spcBef>
              <a:spcAft>
                <a:spcPts val="0"/>
              </a:spcAft>
              <a:defRPr/>
            </a:pPr>
            <a:r>
              <a:rPr lang="ne-np" sz="1200" dirty="0">
                <a:solidFill>
                  <a:schemeClr val="tx1"/>
                </a:solidFill>
                <a:latin typeface="メイリオ" pitchFamily="50" charset="-128"/>
                <a:ea typeface="メイリオ" pitchFamily="50" charset="-128"/>
                <a:cs typeface="メイリオ" pitchFamily="50" charset="-128"/>
              </a:rPr>
              <a:t>・अग्लो ठाउँको काम गर्दा सुरक्षा बेल्ट </a:t>
            </a:r>
            <a:r>
              <a:rPr lang="ne-np" sz="1200" dirty="0" err="1">
                <a:solidFill>
                  <a:schemeClr val="tx1"/>
                </a:solidFill>
                <a:latin typeface="メイリオ" pitchFamily="50" charset="-128"/>
                <a:ea typeface="メイリオ" pitchFamily="50" charset="-128"/>
                <a:cs typeface="メイリオ" pitchFamily="50" charset="-128"/>
              </a:rPr>
              <a:t>जडित</a:t>
            </a:r>
            <a:r>
              <a:rPr lang="ne-np" sz="1200" dirty="0">
                <a:solidFill>
                  <a:schemeClr val="tx1"/>
                </a:solidFill>
                <a:latin typeface="メイリオ" pitchFamily="50" charset="-128"/>
                <a:ea typeface="メイリオ" pitchFamily="50" charset="-128"/>
                <a:cs typeface="メイリオ" pitchFamily="50" charset="-128"/>
              </a:rPr>
              <a:t> उपकरण भएको खण्डमा अनिवार्य रूपमा प्रयोग गर्ने।</a:t>
            </a:r>
          </a:p>
          <a:p>
            <a:pPr marL="182563" indent="-182563" algn="just" rtl="0" fontAlgn="auto">
              <a:spcBef>
                <a:spcPts val="400"/>
              </a:spcBef>
              <a:spcAft>
                <a:spcPts val="0"/>
              </a:spcAft>
              <a:defRPr/>
            </a:pPr>
            <a:r>
              <a:rPr lang="ne-np" sz="1200" dirty="0">
                <a:solidFill>
                  <a:schemeClr val="tx1"/>
                </a:solidFill>
                <a:latin typeface="メイリオ" pitchFamily="50" charset="-128"/>
                <a:ea typeface="メイリオ" pitchFamily="50" charset="-128"/>
                <a:cs typeface="メイリオ" pitchFamily="50" charset="-128"/>
              </a:rPr>
              <a:t>・सुरक्षा बेल्ट भएको तल्लो कम्मरको भाग भन्दा माथि </a:t>
            </a:r>
            <a:r>
              <a:rPr lang="ne-np" sz="1200" dirty="0" err="1">
                <a:solidFill>
                  <a:schemeClr val="tx1"/>
                </a:solidFill>
                <a:latin typeface="メイリオ" pitchFamily="50" charset="-128"/>
                <a:ea typeface="メイリオ" pitchFamily="50" charset="-128"/>
                <a:cs typeface="メイリオ" pitchFamily="50" charset="-128"/>
              </a:rPr>
              <a:t>हुक</a:t>
            </a:r>
            <a:r>
              <a:rPr lang="ne-np" sz="1200" dirty="0">
                <a:solidFill>
                  <a:schemeClr val="tx1"/>
                </a:solidFill>
                <a:latin typeface="メイリオ" pitchFamily="50" charset="-128"/>
                <a:ea typeface="メイリオ" pitchFamily="50" charset="-128"/>
                <a:cs typeface="メイリオ" pitchFamily="50" charset="-128"/>
              </a:rPr>
              <a:t> लगाउने।</a:t>
            </a:r>
          </a:p>
          <a:p>
            <a:pPr marL="182563" indent="-182563" algn="just" rtl="0" fontAlgn="auto">
              <a:spcBef>
                <a:spcPts val="400"/>
              </a:spcBef>
              <a:spcAft>
                <a:spcPts val="0"/>
              </a:spcAft>
              <a:defRPr/>
            </a:pPr>
            <a:r>
              <a:rPr lang="ne-np" sz="1200" dirty="0">
                <a:solidFill>
                  <a:schemeClr val="tx1"/>
                </a:solidFill>
                <a:latin typeface="メイリオ" pitchFamily="50" charset="-128"/>
                <a:ea typeface="メイリオ" pitchFamily="50" charset="-128"/>
                <a:cs typeface="メイリオ" pitchFamily="50" charset="-128"/>
              </a:rPr>
              <a:t>・सामान्यतया फुल </a:t>
            </a:r>
            <a:r>
              <a:rPr lang="ne-np" sz="1200" dirty="0" err="1">
                <a:solidFill>
                  <a:schemeClr val="tx1"/>
                </a:solidFill>
                <a:latin typeface="メイリオ" pitchFamily="50" charset="-128"/>
                <a:ea typeface="メイリオ" pitchFamily="50" charset="-128"/>
                <a:cs typeface="メイリオ" pitchFamily="50" charset="-128"/>
              </a:rPr>
              <a:t>हार्नेस</a:t>
            </a:r>
            <a:r>
              <a:rPr lang="ne-np" sz="1200" dirty="0">
                <a:solidFill>
                  <a:schemeClr val="tx1"/>
                </a:solidFill>
                <a:latin typeface="メイリオ" pitchFamily="50" charset="-128"/>
                <a:ea typeface="メイリオ" pitchFamily="50" charset="-128"/>
                <a:cs typeface="メイリオ" pitchFamily="50" charset="-128"/>
              </a:rPr>
              <a:t> टाइप लगाउने।</a:t>
            </a:r>
          </a:p>
        </p:txBody>
      </p:sp>
      <p:sp>
        <p:nvSpPr>
          <p:cNvPr id="28" name="テキスト ボックス 27">
            <a:extLst>
              <a:ext uri="{FF2B5EF4-FFF2-40B4-BE49-F238E27FC236}">
                <a16:creationId xmlns:a16="http://schemas.microsoft.com/office/drawing/2014/main" id="{54CBAE74-727F-4582-9ECE-A691A31062A8}"/>
              </a:ext>
            </a:extLst>
          </p:cNvPr>
          <p:cNvSpPr txBox="1"/>
          <p:nvPr/>
        </p:nvSpPr>
        <p:spPr>
          <a:xfrm>
            <a:off x="5292080" y="5469612"/>
            <a:ext cx="3404814" cy="646331"/>
          </a:xfrm>
          <a:prstGeom prst="rect">
            <a:avLst/>
          </a:prstGeom>
          <a:noFill/>
        </p:spPr>
        <p:txBody>
          <a:bodyPr wrap="square" rtlCol="0">
            <a:spAutoFit/>
          </a:bodyPr>
          <a:lstStyle/>
          <a:p>
            <a:pPr marL="87313" indent="-87313" rtl="0"/>
            <a:r>
              <a:rPr lang="ne-np" sz="1200">
                <a:solidFill>
                  <a:srgbClr val="FF0000"/>
                </a:solidFill>
              </a:rPr>
              <a:t>※</a:t>
            </a:r>
            <a:r>
              <a:rPr lang="ne-np" sz="1200"/>
              <a:t>कानुनको संशोधनद्वारा "सुरक्षा बेल्ट" को नाम</a:t>
            </a:r>
            <a:endParaRPr kumimoji="1" lang="en-US" altLang="ja-JP" sz="1200" dirty="0"/>
          </a:p>
          <a:p>
            <a:pPr marL="87313" indent="-87313" rtl="0"/>
            <a:r>
              <a:rPr lang="ne-np" sz="1200"/>
              <a:t>"खस्नबाट रोक्ने उपकरण" मा परिवर्तन गरिएको छ।</a:t>
            </a:r>
          </a:p>
        </p:txBody>
      </p:sp>
      <p:cxnSp>
        <p:nvCxnSpPr>
          <p:cNvPr id="12" name="直線矢印コネクタ 11">
            <a:extLst>
              <a:ext uri="{FF2B5EF4-FFF2-40B4-BE49-F238E27FC236}">
                <a16:creationId xmlns:a16="http://schemas.microsoft.com/office/drawing/2014/main" id="{6B6CB1FD-91A9-4478-B9A8-EC55DFD0004B}"/>
              </a:ext>
            </a:extLst>
          </p:cNvPr>
          <p:cNvCxnSpPr>
            <a:cxnSpLocks/>
          </p:cNvCxnSpPr>
          <p:nvPr/>
        </p:nvCxnSpPr>
        <p:spPr>
          <a:xfrm flipH="1">
            <a:off x="4860032" y="1268760"/>
            <a:ext cx="573476" cy="144016"/>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ECDCB074-3E9E-414B-947F-12E31BCD4CDA}"/>
              </a:ext>
            </a:extLst>
          </p:cNvPr>
          <p:cNvCxnSpPr>
            <a:cxnSpLocks/>
          </p:cNvCxnSpPr>
          <p:nvPr/>
        </p:nvCxnSpPr>
        <p:spPr>
          <a:xfrm flipH="1">
            <a:off x="5004048" y="2060848"/>
            <a:ext cx="42946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BA7ABA89-15AC-4836-B9CF-265F07F99F9B}"/>
              </a:ext>
            </a:extLst>
          </p:cNvPr>
          <p:cNvCxnSpPr>
            <a:cxnSpLocks/>
          </p:cNvCxnSpPr>
          <p:nvPr/>
        </p:nvCxnSpPr>
        <p:spPr>
          <a:xfrm flipH="1">
            <a:off x="5253508" y="2492896"/>
            <a:ext cx="18000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EC66725C-9738-4D11-8F32-A6FDE53C8C3E}"/>
              </a:ext>
            </a:extLst>
          </p:cNvPr>
          <p:cNvCxnSpPr>
            <a:cxnSpLocks/>
          </p:cNvCxnSpPr>
          <p:nvPr/>
        </p:nvCxnSpPr>
        <p:spPr>
          <a:xfrm flipH="1">
            <a:off x="5253508" y="2852936"/>
            <a:ext cx="18000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3CC7527A-FFF7-4B01-BCE8-3F08102A572B}"/>
              </a:ext>
            </a:extLst>
          </p:cNvPr>
          <p:cNvCxnSpPr>
            <a:cxnSpLocks/>
          </p:cNvCxnSpPr>
          <p:nvPr/>
        </p:nvCxnSpPr>
        <p:spPr>
          <a:xfrm flipH="1">
            <a:off x="5253508" y="3284984"/>
            <a:ext cx="18000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2C8F98F6-FE74-4DD0-8EEB-B6C26244A22C}"/>
              </a:ext>
            </a:extLst>
          </p:cNvPr>
          <p:cNvSpPr txBox="1"/>
          <p:nvPr/>
        </p:nvSpPr>
        <p:spPr>
          <a:xfrm>
            <a:off x="5508104" y="4428401"/>
            <a:ext cx="3242948" cy="276999"/>
          </a:xfrm>
          <a:prstGeom prst="rect">
            <a:avLst/>
          </a:prstGeom>
          <a:noFill/>
        </p:spPr>
        <p:txBody>
          <a:bodyPr wrap="square" rtlCol="0">
            <a:spAutoFit/>
          </a:bodyPr>
          <a:lstStyle/>
          <a:p>
            <a:pPr marL="87313" indent="-87313" rtl="0"/>
            <a:r>
              <a:rPr lang="ne-np" sz="1200"/>
              <a:t>・सुरक्षा जुत्ता लगाएको छ वा छैन?</a:t>
            </a:r>
            <a:endParaRPr kumimoji="1" lang="en-US" altLang="ja-JP" sz="1200" dirty="0"/>
          </a:p>
        </p:txBody>
      </p:sp>
      <p:cxnSp>
        <p:nvCxnSpPr>
          <p:cNvPr id="37" name="直線矢印コネクタ 36">
            <a:extLst>
              <a:ext uri="{FF2B5EF4-FFF2-40B4-BE49-F238E27FC236}">
                <a16:creationId xmlns:a16="http://schemas.microsoft.com/office/drawing/2014/main" id="{E1627573-6236-4BB7-BB03-EA21B23CC5AD}"/>
              </a:ext>
            </a:extLst>
          </p:cNvPr>
          <p:cNvCxnSpPr>
            <a:cxnSpLocks/>
          </p:cNvCxnSpPr>
          <p:nvPr/>
        </p:nvCxnSpPr>
        <p:spPr>
          <a:xfrm flipH="1">
            <a:off x="5145476" y="4657492"/>
            <a:ext cx="288032" cy="60258"/>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3590528" y="6448251"/>
            <a:ext cx="2133600" cy="365125"/>
          </a:xfrm>
        </p:spPr>
        <p:txBody>
          <a:bodyPr rtlCol="0"/>
          <a:lstStyle/>
          <a:p>
            <a:pPr algn="ctr" rtl="0"/>
            <a:fld id="{94AA4217-AB25-474B-8523-140E3806D2F1}" type="slidenum">
              <a:rPr kumimoji="1" lang="ja-JP" altLang="en-US" sz="1100" smtClean="0"/>
              <a:pPr algn="ctr"/>
              <a:t>9</a:t>
            </a:fld>
            <a:endParaRPr kumimoji="1" lang="ja-JP" altLang="en-US" sz="1100" dirty="0"/>
          </a:p>
        </p:txBody>
      </p:sp>
      <p:sp>
        <p:nvSpPr>
          <p:cNvPr id="20" name="文本框 19">
            <a:extLst>
              <a:ext uri="{FF2B5EF4-FFF2-40B4-BE49-F238E27FC236}">
                <a16:creationId xmlns:a16="http://schemas.microsoft.com/office/drawing/2014/main" id="{3E1A9EDC-BCA3-4946-A46E-50744F5C7BB3}"/>
              </a:ext>
            </a:extLst>
          </p:cNvPr>
          <p:cNvSpPr txBox="1"/>
          <p:nvPr/>
        </p:nvSpPr>
        <p:spPr>
          <a:xfrm>
            <a:off x="1376642" y="4656865"/>
            <a:ext cx="343367" cy="184666"/>
          </a:xfrm>
          <a:prstGeom prst="rect">
            <a:avLst/>
          </a:prstGeom>
          <a:solidFill>
            <a:schemeClr val="bg1"/>
          </a:solidFill>
        </p:spPr>
        <p:txBody>
          <a:bodyPr wrap="square" lIns="0" tIns="0" rIns="0" bIns="0" rtlCol="0">
            <a:spAutoFit/>
          </a:bodyPr>
          <a:lstStyle/>
          <a:p>
            <a:pPr rtl="0"/>
            <a:r>
              <a:rPr lang="ne-np" sz="600" dirty="0">
                <a:latin typeface="Meiryo UI" panose="020B0604030504040204" pitchFamily="50" charset="-128"/>
                <a:ea typeface="Meiryo UI" panose="020B0604030504040204" pitchFamily="50" charset="-128"/>
              </a:rPr>
              <a:t>काँधको बेल्ट</a:t>
            </a:r>
            <a:endParaRPr lang="zh-CN" altLang="en-US" sz="600" dirty="0">
              <a:latin typeface="Meiryo UI" panose="020B0604030504040204" pitchFamily="50" charset="-128"/>
              <a:ea typeface="Meiryo UI" panose="020B0604030504040204" pitchFamily="50" charset="-128"/>
            </a:endParaRPr>
          </a:p>
        </p:txBody>
      </p:sp>
      <p:sp>
        <p:nvSpPr>
          <p:cNvPr id="21" name="文本框 20">
            <a:extLst>
              <a:ext uri="{FF2B5EF4-FFF2-40B4-BE49-F238E27FC236}">
                <a16:creationId xmlns:a16="http://schemas.microsoft.com/office/drawing/2014/main" id="{6D80CCD2-F9DE-4994-8081-C69332844DB8}"/>
              </a:ext>
            </a:extLst>
          </p:cNvPr>
          <p:cNvSpPr txBox="1"/>
          <p:nvPr/>
        </p:nvSpPr>
        <p:spPr>
          <a:xfrm>
            <a:off x="1587932" y="4325669"/>
            <a:ext cx="391780" cy="276999"/>
          </a:xfrm>
          <a:prstGeom prst="rect">
            <a:avLst/>
          </a:prstGeom>
          <a:solidFill>
            <a:schemeClr val="bg1"/>
          </a:solidFill>
        </p:spPr>
        <p:txBody>
          <a:bodyPr wrap="square" lIns="0" tIns="0" rIns="0" bIns="0" rtlCol="0">
            <a:spAutoFit/>
          </a:bodyPr>
          <a:lstStyle/>
          <a:p>
            <a:pPr rtl="0"/>
            <a:r>
              <a:rPr lang="ne-np" sz="600" dirty="0" err="1">
                <a:latin typeface="Meiryo UI" panose="020B0604030504040204" pitchFamily="50" charset="-128"/>
                <a:ea typeface="Meiryo UI" panose="020B0604030504040204" pitchFamily="50" charset="-128"/>
              </a:rPr>
              <a:t>डिट्याचेबल</a:t>
            </a:r>
            <a:r>
              <a:rPr lang="ne-np" sz="600" dirty="0">
                <a:latin typeface="Meiryo UI" panose="020B0604030504040204" pitchFamily="50" charset="-128"/>
                <a:ea typeface="Meiryo UI" panose="020B0604030504040204" pitchFamily="50" charset="-128"/>
              </a:rPr>
              <a:t> </a:t>
            </a:r>
            <a:r>
              <a:rPr lang="ne-np" sz="600" dirty="0" err="1">
                <a:latin typeface="Meiryo UI" panose="020B0604030504040204" pitchFamily="50" charset="-128"/>
                <a:ea typeface="Meiryo UI" panose="020B0604030504040204" pitchFamily="50" charset="-128"/>
              </a:rPr>
              <a:t>कनेक्टिङ</a:t>
            </a:r>
            <a:r>
              <a:rPr lang="ne-np" sz="600" dirty="0">
                <a:latin typeface="Meiryo UI" panose="020B0604030504040204" pitchFamily="50" charset="-128"/>
                <a:ea typeface="Meiryo UI" panose="020B0604030504040204" pitchFamily="50" charset="-128"/>
              </a:rPr>
              <a:t> बेल्ट</a:t>
            </a:r>
            <a:endParaRPr lang="zh-CN" altLang="en-US" sz="600" dirty="0">
              <a:latin typeface="Meiryo UI" panose="020B0604030504040204" pitchFamily="50" charset="-128"/>
              <a:ea typeface="Meiryo UI" panose="020B0604030504040204" pitchFamily="50" charset="-128"/>
            </a:endParaRPr>
          </a:p>
        </p:txBody>
      </p:sp>
      <p:sp>
        <p:nvSpPr>
          <p:cNvPr id="22" name="文本框 21">
            <a:extLst>
              <a:ext uri="{FF2B5EF4-FFF2-40B4-BE49-F238E27FC236}">
                <a16:creationId xmlns:a16="http://schemas.microsoft.com/office/drawing/2014/main" id="{A8EA19BD-F589-40C8-9850-05CE5F4404F7}"/>
              </a:ext>
            </a:extLst>
          </p:cNvPr>
          <p:cNvSpPr txBox="1"/>
          <p:nvPr/>
        </p:nvSpPr>
        <p:spPr>
          <a:xfrm>
            <a:off x="1548325" y="5392689"/>
            <a:ext cx="343367" cy="92333"/>
          </a:xfrm>
          <a:prstGeom prst="rect">
            <a:avLst/>
          </a:prstGeom>
          <a:solidFill>
            <a:schemeClr val="bg1"/>
          </a:solidFill>
        </p:spPr>
        <p:txBody>
          <a:bodyPr wrap="square" lIns="0" tIns="0" rIns="0" bIns="0" rtlCol="0">
            <a:spAutoFit/>
          </a:bodyPr>
          <a:lstStyle/>
          <a:p>
            <a:pPr rtl="0"/>
            <a:r>
              <a:rPr lang="ne-np" sz="600">
                <a:latin typeface="Meiryo UI" panose="020B0604030504040204" pitchFamily="50" charset="-128"/>
                <a:ea typeface="Meiryo UI" panose="020B0604030504040204" pitchFamily="50" charset="-128"/>
              </a:rPr>
              <a:t>बडी बेल्ट</a:t>
            </a:r>
            <a:endParaRPr lang="zh-CN" altLang="en-US" sz="600" dirty="0">
              <a:latin typeface="Meiryo UI" panose="020B0604030504040204" pitchFamily="50" charset="-128"/>
              <a:ea typeface="Meiryo UI" panose="020B0604030504040204" pitchFamily="50" charset="-128"/>
            </a:endParaRPr>
          </a:p>
        </p:txBody>
      </p:sp>
      <p:sp>
        <p:nvSpPr>
          <p:cNvPr id="23" name="文本框 22">
            <a:extLst>
              <a:ext uri="{FF2B5EF4-FFF2-40B4-BE49-F238E27FC236}">
                <a16:creationId xmlns:a16="http://schemas.microsoft.com/office/drawing/2014/main" id="{12CA6A4B-C758-4872-A82F-5FA952A2F3CD}"/>
              </a:ext>
            </a:extLst>
          </p:cNvPr>
          <p:cNvSpPr txBox="1"/>
          <p:nvPr/>
        </p:nvSpPr>
        <p:spPr>
          <a:xfrm>
            <a:off x="177066" y="4957381"/>
            <a:ext cx="455196" cy="92333"/>
          </a:xfrm>
          <a:prstGeom prst="rect">
            <a:avLst/>
          </a:prstGeom>
          <a:solidFill>
            <a:schemeClr val="bg1"/>
          </a:solidFill>
        </p:spPr>
        <p:txBody>
          <a:bodyPr wrap="square" lIns="0" tIns="0" rIns="0" bIns="0" rtlCol="0">
            <a:spAutoFit/>
          </a:bodyPr>
          <a:lstStyle/>
          <a:p>
            <a:pPr rtl="0"/>
            <a:r>
              <a:rPr lang="ne-np" sz="600" dirty="0">
                <a:latin typeface="Meiryo UI" panose="020B0604030504040204" pitchFamily="50" charset="-128"/>
                <a:ea typeface="Meiryo UI" panose="020B0604030504040204" pitchFamily="50" charset="-128"/>
              </a:rPr>
              <a:t>छातीको बेल्ट</a:t>
            </a:r>
            <a:endParaRPr lang="zh-CN" altLang="en-US" sz="600" dirty="0">
              <a:latin typeface="Meiryo UI" panose="020B0604030504040204" pitchFamily="50" charset="-128"/>
              <a:ea typeface="Meiryo UI" panose="020B0604030504040204" pitchFamily="50" charset="-128"/>
            </a:endParaRPr>
          </a:p>
        </p:txBody>
      </p:sp>
      <p:sp>
        <p:nvSpPr>
          <p:cNvPr id="24" name="文本框 23">
            <a:extLst>
              <a:ext uri="{FF2B5EF4-FFF2-40B4-BE49-F238E27FC236}">
                <a16:creationId xmlns:a16="http://schemas.microsoft.com/office/drawing/2014/main" id="{74A38922-DDF6-4FDB-ACD8-C75EE99FF2C2}"/>
              </a:ext>
            </a:extLst>
          </p:cNvPr>
          <p:cNvSpPr txBox="1"/>
          <p:nvPr/>
        </p:nvSpPr>
        <p:spPr>
          <a:xfrm>
            <a:off x="1326250" y="6421363"/>
            <a:ext cx="343367" cy="92333"/>
          </a:xfrm>
          <a:prstGeom prst="rect">
            <a:avLst/>
          </a:prstGeom>
          <a:solidFill>
            <a:schemeClr val="bg1"/>
          </a:solidFill>
        </p:spPr>
        <p:txBody>
          <a:bodyPr wrap="square" lIns="0" tIns="0" rIns="0" bIns="0" rtlCol="0">
            <a:spAutoFit/>
          </a:bodyPr>
          <a:lstStyle/>
          <a:p>
            <a:pPr rtl="0"/>
            <a:r>
              <a:rPr lang="ne-np" sz="600">
                <a:latin typeface="Meiryo UI" panose="020B0604030504040204" pitchFamily="50" charset="-128"/>
                <a:ea typeface="Meiryo UI" panose="020B0604030504040204" pitchFamily="50" charset="-128"/>
              </a:rPr>
              <a:t>थाइ बेल्ट</a:t>
            </a:r>
            <a:endParaRPr lang="zh-CN" altLang="en-US" sz="600" dirty="0">
              <a:latin typeface="Meiryo UI" panose="020B0604030504040204" pitchFamily="50" charset="-128"/>
              <a:ea typeface="Meiryo UI" panose="020B0604030504040204" pitchFamily="50" charset="-128"/>
            </a:endParaRPr>
          </a:p>
        </p:txBody>
      </p:sp>
      <p:sp>
        <p:nvSpPr>
          <p:cNvPr id="33" name="文本框 32">
            <a:extLst>
              <a:ext uri="{FF2B5EF4-FFF2-40B4-BE49-F238E27FC236}">
                <a16:creationId xmlns:a16="http://schemas.microsoft.com/office/drawing/2014/main" id="{5ADD5758-D72B-4378-B274-4D9DB7311A9F}"/>
              </a:ext>
            </a:extLst>
          </p:cNvPr>
          <p:cNvSpPr txBox="1"/>
          <p:nvPr/>
        </p:nvSpPr>
        <p:spPr>
          <a:xfrm>
            <a:off x="2806744" y="6112586"/>
            <a:ext cx="648072" cy="92333"/>
          </a:xfrm>
          <a:prstGeom prst="rect">
            <a:avLst/>
          </a:prstGeom>
          <a:solidFill>
            <a:schemeClr val="bg1"/>
          </a:solidFill>
        </p:spPr>
        <p:txBody>
          <a:bodyPr wrap="square" lIns="0" tIns="0" rIns="0" bIns="0" rtlCol="0">
            <a:spAutoFit/>
          </a:bodyPr>
          <a:lstStyle/>
          <a:p>
            <a:pPr rtl="0"/>
            <a:r>
              <a:rPr lang="ne-np" sz="600">
                <a:latin typeface="Meiryo UI" panose="020B0604030504040204" pitchFamily="50" charset="-128"/>
                <a:ea typeface="Meiryo UI" panose="020B0604030504040204" pitchFamily="50" charset="-128"/>
              </a:rPr>
              <a:t>ल्यानयार्ड</a:t>
            </a:r>
            <a:endParaRPr lang="zh-CN" altLang="en-US" sz="600" dirty="0">
              <a:latin typeface="Meiryo UI" panose="020B0604030504040204" pitchFamily="50" charset="-128"/>
              <a:ea typeface="Meiryo UI" panose="020B0604030504040204" pitchFamily="50" charset="-128"/>
            </a:endParaRPr>
          </a:p>
        </p:txBody>
      </p:sp>
      <p:sp>
        <p:nvSpPr>
          <p:cNvPr id="34" name="文本框 33">
            <a:extLst>
              <a:ext uri="{FF2B5EF4-FFF2-40B4-BE49-F238E27FC236}">
                <a16:creationId xmlns:a16="http://schemas.microsoft.com/office/drawing/2014/main" id="{48FB5381-F500-4C39-AAB3-7A73F0357D8A}"/>
              </a:ext>
            </a:extLst>
          </p:cNvPr>
          <p:cNvSpPr txBox="1"/>
          <p:nvPr/>
        </p:nvSpPr>
        <p:spPr>
          <a:xfrm>
            <a:off x="2880647" y="6371328"/>
            <a:ext cx="746720" cy="92333"/>
          </a:xfrm>
          <a:prstGeom prst="rect">
            <a:avLst/>
          </a:prstGeom>
          <a:solidFill>
            <a:schemeClr val="bg1"/>
          </a:solidFill>
        </p:spPr>
        <p:txBody>
          <a:bodyPr wrap="square" lIns="0" tIns="0" rIns="0" bIns="0" rtlCol="0">
            <a:spAutoFit/>
          </a:bodyPr>
          <a:lstStyle/>
          <a:p>
            <a:pPr rtl="0"/>
            <a:r>
              <a:rPr lang="ne-np" sz="600">
                <a:latin typeface="Meiryo UI" panose="020B0604030504040204" pitchFamily="50" charset="-128"/>
                <a:ea typeface="Meiryo UI" panose="020B0604030504040204" pitchFamily="50" charset="-128"/>
              </a:rPr>
              <a:t>पेल्भिस बेल्ट</a:t>
            </a:r>
            <a:endParaRPr lang="zh-CN" altLang="en-US" sz="600" dirty="0">
              <a:latin typeface="Meiryo UI" panose="020B0604030504040204" pitchFamily="50" charset="-128"/>
              <a:ea typeface="Meiryo UI" panose="020B0604030504040204" pitchFamily="50" charset="-128"/>
            </a:endParaRPr>
          </a:p>
        </p:txBody>
      </p:sp>
      <p:sp>
        <p:nvSpPr>
          <p:cNvPr id="38" name="文本框 37">
            <a:extLst>
              <a:ext uri="{FF2B5EF4-FFF2-40B4-BE49-F238E27FC236}">
                <a16:creationId xmlns:a16="http://schemas.microsoft.com/office/drawing/2014/main" id="{6D6344D6-9A29-4E6A-9319-4AC84F8FF11F}"/>
              </a:ext>
            </a:extLst>
          </p:cNvPr>
          <p:cNvSpPr txBox="1"/>
          <p:nvPr/>
        </p:nvSpPr>
        <p:spPr>
          <a:xfrm>
            <a:off x="2635060" y="4930543"/>
            <a:ext cx="343367" cy="92333"/>
          </a:xfrm>
          <a:prstGeom prst="rect">
            <a:avLst/>
          </a:prstGeom>
          <a:solidFill>
            <a:schemeClr val="bg1"/>
          </a:solidFill>
        </p:spPr>
        <p:txBody>
          <a:bodyPr wrap="square" lIns="0" tIns="0" rIns="0" bIns="0" rtlCol="0">
            <a:spAutoFit/>
          </a:bodyPr>
          <a:lstStyle/>
          <a:p>
            <a:pPr rtl="0"/>
            <a:r>
              <a:rPr lang="ne-np" sz="600">
                <a:latin typeface="Meiryo UI" panose="020B0604030504040204" pitchFamily="50" charset="-128"/>
                <a:ea typeface="Meiryo UI" panose="020B0604030504040204" pitchFamily="50" charset="-128"/>
              </a:rPr>
              <a:t>D रीङ</a:t>
            </a:r>
          </a:p>
        </p:txBody>
      </p:sp>
      <p:sp>
        <p:nvSpPr>
          <p:cNvPr id="39" name="文本框 38">
            <a:extLst>
              <a:ext uri="{FF2B5EF4-FFF2-40B4-BE49-F238E27FC236}">
                <a16:creationId xmlns:a16="http://schemas.microsoft.com/office/drawing/2014/main" id="{1B7F408E-E261-4B86-A89F-47D85ED512D0}"/>
              </a:ext>
            </a:extLst>
          </p:cNvPr>
          <p:cNvSpPr txBox="1"/>
          <p:nvPr/>
        </p:nvSpPr>
        <p:spPr>
          <a:xfrm>
            <a:off x="3533023" y="5344495"/>
            <a:ext cx="643007" cy="125117"/>
          </a:xfrm>
          <a:prstGeom prst="rect">
            <a:avLst/>
          </a:prstGeom>
          <a:solidFill>
            <a:srgbClr val="009943"/>
          </a:solidFill>
        </p:spPr>
        <p:txBody>
          <a:bodyPr wrap="square" lIns="0" tIns="0" rIns="0" bIns="0" rtlCol="0" anchor="ctr" anchorCtr="0">
            <a:noAutofit/>
          </a:bodyPr>
          <a:lstStyle/>
          <a:p>
            <a:pPr rtl="0"/>
            <a:r>
              <a:rPr lang="ne-np" sz="600">
                <a:solidFill>
                  <a:schemeClr val="bg1"/>
                </a:solidFill>
                <a:latin typeface="Meiryo UI" panose="020B0604030504040204" pitchFamily="50" charset="-128"/>
                <a:ea typeface="Meiryo UI" panose="020B0604030504040204" pitchFamily="50" charset="-128"/>
              </a:rPr>
              <a:t>ल्यानयार्ड (डबल)</a:t>
            </a:r>
            <a:endParaRPr lang="zh-CN" altLang="en-US" sz="600" dirty="0">
              <a:solidFill>
                <a:schemeClr val="bg1"/>
              </a:solidFill>
              <a:latin typeface="Meiryo UI" panose="020B0604030504040204" pitchFamily="50" charset="-128"/>
              <a:ea typeface="Meiryo UI" panose="020B0604030504040204" pitchFamily="50" charset="-128"/>
            </a:endParaRPr>
          </a:p>
        </p:txBody>
      </p:sp>
      <p:sp>
        <p:nvSpPr>
          <p:cNvPr id="40" name="文本框 39">
            <a:extLst>
              <a:ext uri="{FF2B5EF4-FFF2-40B4-BE49-F238E27FC236}">
                <a16:creationId xmlns:a16="http://schemas.microsoft.com/office/drawing/2014/main" id="{C49A3EA0-D4BE-4A07-BE85-2DF9CFCDC490}"/>
              </a:ext>
            </a:extLst>
          </p:cNvPr>
          <p:cNvSpPr txBox="1"/>
          <p:nvPr/>
        </p:nvSpPr>
        <p:spPr>
          <a:xfrm>
            <a:off x="3136120" y="5088577"/>
            <a:ext cx="287609" cy="150191"/>
          </a:xfrm>
          <a:prstGeom prst="rect">
            <a:avLst/>
          </a:prstGeom>
          <a:solidFill>
            <a:schemeClr val="bg1"/>
          </a:solidFill>
          <a:ln>
            <a:solidFill>
              <a:srgbClr val="009943"/>
            </a:solidFill>
          </a:ln>
        </p:spPr>
        <p:txBody>
          <a:bodyPr wrap="square" lIns="0" tIns="0" rIns="0" bIns="0" rtlCol="0" anchor="ctr" anchorCtr="0">
            <a:noAutofit/>
          </a:bodyPr>
          <a:lstStyle/>
          <a:p>
            <a:pPr algn="ctr" rtl="0"/>
            <a:r>
              <a:rPr lang="ne-np" sz="600">
                <a:latin typeface="Meiryo UI" panose="020B0604030504040204" pitchFamily="50" charset="-128"/>
                <a:ea typeface="Meiryo UI" panose="020B0604030504040204" pitchFamily="50" charset="-128"/>
              </a:rPr>
              <a:t>हुक</a:t>
            </a:r>
            <a:endParaRPr lang="zh-CN" altLang="en-US" sz="600" dirty="0">
              <a:latin typeface="Meiryo UI" panose="020B0604030504040204" pitchFamily="50" charset="-128"/>
              <a:ea typeface="Meiryo UI" panose="020B0604030504040204" pitchFamily="50" charset="-128"/>
            </a:endParaRPr>
          </a:p>
        </p:txBody>
      </p:sp>
      <p:sp>
        <p:nvSpPr>
          <p:cNvPr id="42" name="文本框 41">
            <a:extLst>
              <a:ext uri="{FF2B5EF4-FFF2-40B4-BE49-F238E27FC236}">
                <a16:creationId xmlns:a16="http://schemas.microsoft.com/office/drawing/2014/main" id="{BB28DCAE-C85F-4E00-9051-68CD64C888BD}"/>
              </a:ext>
            </a:extLst>
          </p:cNvPr>
          <p:cNvSpPr txBox="1"/>
          <p:nvPr/>
        </p:nvSpPr>
        <p:spPr>
          <a:xfrm>
            <a:off x="2986143" y="5573807"/>
            <a:ext cx="476389" cy="184399"/>
          </a:xfrm>
          <a:prstGeom prst="rect">
            <a:avLst/>
          </a:prstGeom>
          <a:solidFill>
            <a:schemeClr val="bg1"/>
          </a:solidFill>
          <a:ln>
            <a:solidFill>
              <a:srgbClr val="009943"/>
            </a:solidFill>
          </a:ln>
        </p:spPr>
        <p:txBody>
          <a:bodyPr wrap="square" lIns="0" tIns="0" rIns="0" bIns="0" rtlCol="0" anchor="ctr" anchorCtr="0">
            <a:noAutofit/>
          </a:bodyPr>
          <a:lstStyle/>
          <a:p>
            <a:pPr algn="ctr" rtl="0"/>
            <a:r>
              <a:rPr lang="ne-np" sz="600">
                <a:latin typeface="Meiryo UI" panose="020B0604030504040204" pitchFamily="50" charset="-128"/>
                <a:ea typeface="Meiryo UI" panose="020B0604030504040204" pitchFamily="50" charset="-128"/>
              </a:rPr>
              <a:t>सक अब्जोबर</a:t>
            </a:r>
            <a:endParaRPr lang="zh-CN" altLang="en-US" sz="500" dirty="0">
              <a:latin typeface="Meiryo UI" panose="020B0604030504040204" pitchFamily="50" charset="-128"/>
              <a:ea typeface="Meiryo UI" panose="020B0604030504040204" pitchFamily="50" charset="-128"/>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12135</TotalTime>
  <Words>4407</Words>
  <Application>Microsoft Office PowerPoint</Application>
  <PresentationFormat>画面に合わせる (4:3)</PresentationFormat>
  <Paragraphs>486</Paragraphs>
  <Slides>29</Slides>
  <Notes>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29</vt:i4>
      </vt:variant>
    </vt:vector>
  </HeadingPairs>
  <TitlesOfParts>
    <vt:vector size="36" baseType="lpstr">
      <vt:lpstr>Meiryo UI</vt:lpstr>
      <vt:lpstr>ＭＳ Ｐゴシック</vt:lpstr>
      <vt:lpstr>ＭＳ ゴシック</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cp:lastPrinted>2019-01-20T14:32:19Z</cp:lastPrinted>
  <dcterms:created xsi:type="dcterms:W3CDTF">2016-01-17T01:15:27Z</dcterms:created>
  <dcterms:modified xsi:type="dcterms:W3CDTF">2021-07-29T00:53:38Z</dcterms:modified>
</cp:coreProperties>
</file>