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es-419"/>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502"/>
    <a:srgbClr val="039A45"/>
    <a:srgbClr val="000000"/>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6362" autoAdjust="0"/>
  </p:normalViewPr>
  <p:slideViewPr>
    <p:cSldViewPr>
      <p:cViewPr varScale="1">
        <p:scale>
          <a:sx n="114" d="100"/>
          <a:sy n="114" d="100"/>
        </p:scale>
        <p:origin x="20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E2-4B2D-8787-5A15E9D708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E2-4B2D-8787-5A15E9D708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E2-4B2D-8787-5A15E9D708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E2-4B2D-8787-5A15E9D708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DE2-4B2D-8787-5A15E9D708C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DE2-4B2D-8787-5A15E9D708C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DE2-4B2D-8787-5A15E9D708CD}"/>
              </c:ext>
            </c:extLst>
          </c:dPt>
          <c:dLbls>
            <c:dLbl>
              <c:idx val="0"/>
              <c:tx>
                <c:rich>
                  <a:bodyPr/>
                  <a:lstStyle/>
                  <a:p>
                    <a:r>
                      <a:rPr lang="pt-BR" altLang="ja-JP" sz="1000" b="0" i="0" u="none" strike="noStrike" kern="1200" baseline="0" dirty="0">
                        <a:solidFill>
                          <a:schemeClr val="bg1"/>
                        </a:solidFill>
                        <a:latin typeface="Arial" panose="020B0604020202020204" pitchFamily="34" charset="0"/>
                        <a:ea typeface="ＭＳ ゴシック" panose="020B0609070205080204" pitchFamily="49" charset="-128"/>
                      </a:rPr>
                      <a:t>Quedarse atascado o atrapado</a:t>
                    </a:r>
                    <a:r>
                      <a:rPr lang="pt-BR" altLang="ja-JP" baseline="0" dirty="0"/>
                      <a:t>
</a:t>
                    </a:r>
                    <a:fld id="{A4ABAAB3-99B2-4433-B4E9-E8AD5C691DEB}" type="PERCENTAGE">
                      <a:rPr lang="pt-BR" altLang="ja-JP" baseline="0"/>
                      <a:pPr/>
                      <a:t>[パーセンテージ]</a:t>
                    </a:fld>
                    <a:endParaRPr lang="pt-BR"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15:dlblFieldTable/>
                  <c15:showDataLabelsRange val="0"/>
                </c:ext>
                <c:ext xmlns:c16="http://schemas.microsoft.com/office/drawing/2014/chart" uri="{C3380CC4-5D6E-409C-BE32-E72D297353CC}">
                  <c16:uniqueId val="{00000001-ADE2-4B2D-8787-5A15E9D708CD}"/>
                </c:ext>
              </c:extLst>
            </c:dLbl>
            <c:dLbl>
              <c:idx val="1"/>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Colisiones</a:t>
                    </a:r>
                    <a:r>
                      <a:rPr lang="en-US" altLang="ja-JP" baseline="0" dirty="0"/>
                      <a:t>
</a:t>
                    </a:r>
                    <a:fld id="{210466F3-9554-4CD9-ACC5-BCC19155D1C0}"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4059444444444442"/>
                      <c:h val="0.17158229166666666"/>
                    </c:manualLayout>
                  </c15:layout>
                  <c15:dlblFieldTable/>
                  <c15:showDataLabelsRange val="0"/>
                </c:ext>
                <c:ext xmlns:c16="http://schemas.microsoft.com/office/drawing/2014/chart" uri="{C3380CC4-5D6E-409C-BE32-E72D297353CC}">
                  <c16:uniqueId val="{00000003-ADE2-4B2D-8787-5A15E9D708CD}"/>
                </c:ext>
              </c:extLst>
            </c:dLbl>
            <c:dLbl>
              <c:idx val="2"/>
              <c:layout>
                <c:manualLayout>
                  <c:x val="-1.7638715277777779E-2"/>
                  <c:y val="0"/>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Accidente</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de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tráfico</a:t>
                    </a:r>
                    <a:r>
                      <a:rPr lang="en-US" altLang="ja-JP" baseline="0" dirty="0"/>
                      <a:t>
</a:t>
                    </a:r>
                    <a:fld id="{3735312F-6DFC-4DC3-A236-6A00F549C1AD}"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15:dlblFieldTable/>
                  <c15:showDataLabelsRange val="0"/>
                </c:ext>
                <c:ext xmlns:c16="http://schemas.microsoft.com/office/drawing/2014/chart" uri="{C3380CC4-5D6E-409C-BE32-E72D297353CC}">
                  <c16:uniqueId val="{00000005-ADE2-4B2D-8787-5A15E9D708CD}"/>
                </c:ext>
              </c:extLst>
            </c:dLbl>
            <c:dLbl>
              <c:idx val="3"/>
              <c:layout>
                <c:manualLayout>
                  <c:x val="-4.2305902777777779E-2"/>
                  <c:y val="-4.0347222222222225E-3"/>
                </c:manualLayout>
              </c:layout>
              <c:tx>
                <c:rich>
                  <a:bodyPr rot="0" spcFirstLastPara="1" vertOverflow="overflow" horzOverflow="overflow"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Caídas</a:t>
                    </a:r>
                    <a:r>
                      <a:rPr lang="en-US" altLang="ja-JP" baseline="0" dirty="0"/>
                      <a:t>
</a:t>
                    </a:r>
                    <a:fld id="{BC0B2425-248E-4392-8505-CB0D64BDEDEC}" type="PERCENTAGE">
                      <a:rPr lang="en-US" altLang="ja-JP" baseline="0"/>
                      <a:pPr>
                        <a:defRPr sz="1000">
                          <a:solidFill>
                            <a:schemeClr val="bg1"/>
                          </a:solidFill>
                        </a:defRPr>
                      </a:pPr>
                      <a:t>[パーセンテージ]</a:t>
                    </a:fld>
                    <a:endParaRPr lang="en-US" altLang="ja-JP" baseline="0" dirty="0"/>
                  </a:p>
                </c:rich>
              </c:tx>
              <c:spPr>
                <a:noFill/>
                <a:ln>
                  <a:noFill/>
                </a:ln>
                <a:effectLst/>
              </c:spPr>
              <c:txPr>
                <a:bodyPr rot="0" spcFirstLastPara="1" vertOverflow="overflow" horzOverflow="overflow"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15:dlblFieldTable/>
                  <c15:showDataLabelsRange val="0"/>
                </c:ext>
                <c:ext xmlns:c16="http://schemas.microsoft.com/office/drawing/2014/chart" uri="{C3380CC4-5D6E-409C-BE32-E72D297353CC}">
                  <c16:uniqueId val="{00000007-ADE2-4B2D-8787-5A15E9D708CD}"/>
                </c:ext>
              </c:extLst>
            </c:dLbl>
            <c:dLbl>
              <c:idx val="4"/>
              <c:layout>
                <c:manualLayout>
                  <c:x val="-5.603454861111111E-2"/>
                  <c:y val="-3.2229166666666649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Colapso</a:t>
                    </a:r>
                    <a:r>
                      <a:rPr lang="en-US" altLang="ja-JP" sz="1050" baseline="0" dirty="0"/>
                      <a:t>
</a:t>
                    </a:r>
                    <a:fld id="{D8FF8AB3-D2E1-4766-93BB-20F7C24115C7}" type="PERCENTAGE">
                      <a:rPr lang="en-US" altLang="ja-JP" sz="1050" baseline="0"/>
                      <a:pPr/>
                      <a:t>[パーセンテージ]</a:t>
                    </a:fld>
                    <a:endParaRPr lang="en-US" altLang="ja-JP" sz="1050" baseline="0" dirty="0"/>
                  </a:p>
                </c:rich>
              </c:tx>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15:dlblFieldTable/>
                  <c15:showDataLabelsRange val="0"/>
                </c:ext>
                <c:ext xmlns:c16="http://schemas.microsoft.com/office/drawing/2014/chart" uri="{C3380CC4-5D6E-409C-BE32-E72D297353CC}">
                  <c16:uniqueId val="{00000009-ADE2-4B2D-8787-5A15E9D708CD}"/>
                </c:ext>
              </c:extLst>
            </c:dLbl>
            <c:dLbl>
              <c:idx val="5"/>
              <c:layout>
                <c:manualLayout>
                  <c:x val="-5.7326388888888892E-2"/>
                  <c:y val="-3.5277777777777776E-2"/>
                </c:manualLayout>
              </c:layout>
              <c:tx>
                <c:rich>
                  <a:bodyPr rot="0" spcFirstLastPara="1" vertOverflow="overflow" horzOverflow="overflow"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en-US" altLang="ja-JP" sz="700" b="0" i="0" u="none" strike="noStrike" kern="1200" baseline="0" dirty="0" err="1">
                        <a:solidFill>
                          <a:schemeClr val="bg1"/>
                        </a:solidFill>
                        <a:latin typeface="Arial" panose="020B0604020202020204" pitchFamily="34" charset="0"/>
                        <a:ea typeface="ＭＳ ゴシック" panose="020B0609070205080204" pitchFamily="49" charset="-128"/>
                      </a:rPr>
                      <a:t>Ahogamiento</a:t>
                    </a:r>
                    <a:r>
                      <a:rPr lang="en-US" altLang="ja-JP" sz="700" baseline="0" dirty="0"/>
                      <a:t>
</a:t>
                    </a:r>
                    <a:fld id="{BB932AC3-F0C5-4B0F-9E56-185872C37469}" type="PERCENTAGE">
                      <a:rPr lang="en-US" altLang="ja-JP" sz="700" baseline="0"/>
                      <a:pPr>
                        <a:defRPr sz="700">
                          <a:solidFill>
                            <a:schemeClr val="bg1"/>
                          </a:solidFill>
                        </a:defRPr>
                      </a:pPr>
                      <a:t>[パーセンテージ]</a:t>
                    </a:fld>
                    <a:endParaRPr lang="en-US" altLang="ja-JP" sz="700" baseline="0" dirty="0"/>
                  </a:p>
                </c:rich>
              </c:tx>
              <c:spPr>
                <a:noFill/>
                <a:ln>
                  <a:noFill/>
                </a:ln>
                <a:effectLst/>
              </c:spPr>
              <c:txPr>
                <a:bodyPr rot="0" spcFirstLastPara="1" vertOverflow="overflow" horzOverflow="overflow"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180520833333332"/>
                      <c:h val="0.12408958333333334"/>
                    </c:manualLayout>
                  </c15:layout>
                  <c15:dlblFieldTable/>
                  <c15:showDataLabelsRange val="0"/>
                </c:ext>
                <c:ext xmlns:c16="http://schemas.microsoft.com/office/drawing/2014/chart" uri="{C3380CC4-5D6E-409C-BE32-E72D297353CC}">
                  <c16:uniqueId val="{0000000B-ADE2-4B2D-8787-5A15E9D708CD}"/>
                </c:ext>
              </c:extLst>
            </c:dLbl>
            <c:dLbl>
              <c:idx val="6"/>
              <c:layout>
                <c:manualLayout>
                  <c:x val="2.204861111111111E-3"/>
                  <c:y val="-4.5657118055555557E-2"/>
                </c:manualLayout>
              </c:layout>
              <c:tx>
                <c:rich>
                  <a:bodyPr rot="0" spcFirstLastPara="1" vertOverflow="overflow" horzOverflow="overflow"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es-ES" altLang="ja-JP" sz="700" b="0" i="0" u="none" strike="noStrike" kern="1200" baseline="0" dirty="0">
                        <a:solidFill>
                          <a:schemeClr val="bg1"/>
                        </a:solidFill>
                        <a:latin typeface="Arial" panose="020B0604020202020204" pitchFamily="34" charset="0"/>
                        <a:ea typeface="ＭＳ ゴシック" panose="020B0609070205080204" pitchFamily="49" charset="-128"/>
                      </a:rPr>
                      <a:t>Contacto con sustancias nocivas</a:t>
                    </a:r>
                    <a:r>
                      <a:rPr lang="es-ES" altLang="ja-JP" sz="700" baseline="0" dirty="0"/>
                      <a:t>
</a:t>
                    </a:r>
                    <a:fld id="{1D2A2E83-405A-4A3F-B2E2-BB90E399C80F}" type="PERCENTAGE">
                      <a:rPr lang="es-ES" altLang="ja-JP" sz="700" baseline="0"/>
                      <a:pPr>
                        <a:defRPr sz="700">
                          <a:solidFill>
                            <a:schemeClr val="bg1"/>
                          </a:solidFill>
                        </a:defRPr>
                      </a:pPr>
                      <a:t>[パーセンテージ]</a:t>
                    </a:fld>
                    <a:endParaRPr lang="es-ES" altLang="ja-JP" sz="700" baseline="0" dirty="0"/>
                  </a:p>
                </c:rich>
              </c:tx>
              <c:spPr>
                <a:noFill/>
                <a:ln>
                  <a:noFill/>
                </a:ln>
                <a:effectLst/>
              </c:spPr>
              <c:txPr>
                <a:bodyPr rot="0" spcFirstLastPara="1" vertOverflow="overflow" horzOverflow="overflow"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257500000000002"/>
                      <c:h val="0.19508611111111107"/>
                    </c:manualLayout>
                  </c15:layout>
                  <c15:dlblFieldTable/>
                  <c15:showDataLabelsRange val="0"/>
                </c:ext>
                <c:ext xmlns:c16="http://schemas.microsoft.com/office/drawing/2014/chart" uri="{C3380CC4-5D6E-409C-BE32-E72D297353CC}">
                  <c16:uniqueId val="{0000000D-ADE2-4B2D-8787-5A15E9D708CD}"/>
                </c:ext>
              </c:extLst>
            </c:dLbl>
            <c:spPr>
              <a:noFill/>
              <a:ln>
                <a:noFill/>
              </a:ln>
              <a:effectLst/>
            </c:spPr>
            <c:txPr>
              <a:bodyPr rot="0" spcFirstLastPara="1" vertOverflow="overflow" horzOverflow="overflow"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はさまれ・巻き込まれ</c:v>
                </c:pt>
                <c:pt idx="1">
                  <c:v>激突され</c:v>
                </c:pt>
                <c:pt idx="2">
                  <c:v>交通事故</c:v>
                </c:pt>
                <c:pt idx="3">
                  <c:v>墜落・転落</c:v>
                </c:pt>
                <c:pt idx="4">
                  <c:v>崩壊・倒壊</c:v>
                </c:pt>
                <c:pt idx="5">
                  <c:v>おぼれ</c:v>
                </c:pt>
                <c:pt idx="6">
                  <c:v>有害物との接触</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ADE2-4B2D-8787-5A15E9D708CD}"/>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A4-452B-BD1E-609096FCBB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A4-452B-BD1E-609096FCBB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A4-452B-BD1E-609096FCBB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A4-452B-BD1E-609096FCBBC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2A4-452B-BD1E-609096FCBBC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2A4-452B-BD1E-609096FCBB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2A4-452B-BD1E-609096FCBBC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2A4-452B-BD1E-609096FCBBC5}"/>
              </c:ext>
            </c:extLst>
          </c:dPt>
          <c:dLbls>
            <c:dLbl>
              <c:idx val="0"/>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Caídas</a:t>
                    </a:r>
                    <a:r>
                      <a:rPr lang="en-US" altLang="ja-JP" baseline="0" dirty="0"/>
                      <a:t>
</a:t>
                    </a:r>
                    <a:fld id="{2FDE0DE0-0352-418F-91F5-54C1AE4135BA}" type="PERCENTAGE">
                      <a:rPr lang="en-US" altLang="ja-JP" baseline="0" dirty="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15:dlblFieldTable/>
                  <c15:showDataLabelsRange val="0"/>
                </c:ext>
                <c:ext xmlns:c16="http://schemas.microsoft.com/office/drawing/2014/chart" uri="{C3380CC4-5D6E-409C-BE32-E72D297353CC}">
                  <c16:uniqueId val="{00000001-22A4-452B-BD1E-609096FCBBC5}"/>
                </c:ext>
              </c:extLst>
            </c:dLbl>
            <c:dLbl>
              <c:idx val="1"/>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pt-BR" altLang="ja-JP" sz="1000" b="0" i="0" u="none" strike="noStrike" kern="1200" baseline="0" dirty="0">
                        <a:solidFill>
                          <a:schemeClr val="bg1"/>
                        </a:solidFill>
                        <a:latin typeface="Arial" panose="020B0604020202020204" pitchFamily="34" charset="0"/>
                        <a:ea typeface="ＭＳ ゴシック" panose="020B0609070205080204" pitchFamily="49" charset="-128"/>
                      </a:rPr>
                      <a:t>Quedarse atascado o atrapado</a:t>
                    </a:r>
                    <a:br>
                      <a:rPr kumimoji="1" lang="pt-BR" altLang="ja-JP" sz="1000" b="0" i="0" u="none" strike="noStrike" kern="1200" baseline="0" dirty="0">
                        <a:solidFill>
                          <a:schemeClr val="bg1"/>
                        </a:solidFill>
                        <a:latin typeface="Arial" panose="020B0604020202020204" pitchFamily="34" charset="0"/>
                        <a:ea typeface="ＭＳ ゴシック" panose="020B0609070205080204" pitchFamily="49" charset="-128"/>
                      </a:rPr>
                    </a:br>
                    <a:r>
                      <a:rPr lang="pt-BR" altLang="ja-JP" baseline="0" dirty="0"/>
                      <a:t>
</a:t>
                    </a:r>
                    <a:fld id="{C1F036CD-694F-4ADE-BBDC-E44880E6A23F}" type="PERCENTAGE">
                      <a:rPr lang="pt-BR" altLang="ja-JP" baseline="0"/>
                      <a:pPr>
                        <a:defRPr sz="1000">
                          <a:solidFill>
                            <a:schemeClr val="bg1"/>
                          </a:solidFill>
                        </a:defRPr>
                      </a:pPr>
                      <a:t>[パーセンテージ]</a:t>
                    </a:fld>
                    <a:endParaRPr lang="pt-BR"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2385000000000003"/>
                      <c:h val="0.28312638888888891"/>
                    </c:manualLayout>
                  </c15:layout>
                  <c15:dlblFieldTable/>
                  <c15:showDataLabelsRange val="0"/>
                </c:ext>
                <c:ext xmlns:c16="http://schemas.microsoft.com/office/drawing/2014/chart" uri="{C3380CC4-5D6E-409C-BE32-E72D297353CC}">
                  <c16:uniqueId val="{00000003-22A4-452B-BD1E-609096FCBBC5}"/>
                </c:ext>
              </c:extLst>
            </c:dLbl>
            <c:dLbl>
              <c:idx val="2"/>
              <c:layout>
                <c:manualLayout>
                  <c:x val="2.2048611111111113E-2"/>
                  <c:y val="1.76390625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Resbalones</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tropiezos</a:t>
                    </a:r>
                    <a:r>
                      <a:rPr lang="en-US" altLang="ja-JP" baseline="0" dirty="0"/>
                      <a:t>
</a:t>
                    </a:r>
                    <a:fld id="{7822B0A3-DFDE-4A3B-89A9-15BDB9F7B1E9}"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8963055555555556"/>
                      <c:h val="0.27300590277777775"/>
                    </c:manualLayout>
                  </c15:layout>
                  <c15:dlblFieldTable/>
                  <c15:showDataLabelsRange val="0"/>
                </c:ext>
                <c:ext xmlns:c16="http://schemas.microsoft.com/office/drawing/2014/chart" uri="{C3380CC4-5D6E-409C-BE32-E72D297353CC}">
                  <c16:uniqueId val="{00000005-22A4-452B-BD1E-609096FCBBC5}"/>
                </c:ext>
              </c:extLst>
            </c:dLbl>
            <c:dLbl>
              <c:idx val="3"/>
              <c:layout>
                <c:manualLayout>
                  <c:x val="-1.7638888888888909E-2"/>
                  <c:y val="5.732621527777778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Reacción</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Acción</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irracional</a:t>
                    </a:r>
                    <a:r>
                      <a:rPr lang="en-US" altLang="ja-JP" baseline="0" dirty="0"/>
                      <a:t>
</a:t>
                    </a:r>
                    <a:fld id="{B6E8D45E-AC29-440A-A552-DF3F9AA94CB7}"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15:dlblFieldTable/>
                  <c15:showDataLabelsRange val="0"/>
                </c:ext>
                <c:ext xmlns:c16="http://schemas.microsoft.com/office/drawing/2014/chart" uri="{C3380CC4-5D6E-409C-BE32-E72D297353CC}">
                  <c16:uniqueId val="{00000007-22A4-452B-BD1E-609096FCBBC5}"/>
                </c:ext>
              </c:extLst>
            </c:dLbl>
            <c:dLbl>
              <c:idx val="4"/>
              <c:layout>
                <c:manualLayout>
                  <c:x val="-1.0188194444444444E-2"/>
                  <c:y val="2.4253645833333254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Golpes por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caída</a:t>
                    </a: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 de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objetos</a:t>
                    </a:r>
                    <a:r>
                      <a:rPr lang="en-US" altLang="ja-JP" sz="800" baseline="0" dirty="0"/>
                      <a:t>
</a:t>
                    </a:r>
                    <a:fld id="{A07B1F1C-824B-441F-9688-A2051DB18AB4}"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072916666666669"/>
                      <c:h val="0.23902916666666663"/>
                    </c:manualLayout>
                  </c15:layout>
                  <c15:dlblFieldTable/>
                  <c15:showDataLabelsRange val="0"/>
                </c:ext>
                <c:ext xmlns:c16="http://schemas.microsoft.com/office/drawing/2014/chart" uri="{C3380CC4-5D6E-409C-BE32-E72D297353CC}">
                  <c16:uniqueId val="{00000009-22A4-452B-BD1E-609096FCBBC5}"/>
                </c:ext>
              </c:extLst>
            </c:dLbl>
            <c:dLbl>
              <c:idx val="5"/>
              <c:layout>
                <c:manualLayout>
                  <c:x val="-2.2048611111111113E-2"/>
                  <c:y val="4.4100694444443632E-3"/>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Colisiones</a:t>
                    </a:r>
                    <a:r>
                      <a:rPr lang="en-US" altLang="ja-JP" baseline="0" dirty="0"/>
                      <a:t>
</a:t>
                    </a:r>
                    <a:fld id="{DABBE889-13CC-4D4F-8FC3-3BB448AE6B9E}"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layout>
                    <c:manualLayout>
                      <c:w val="0.2714625"/>
                      <c:h val="0.17158229166666666"/>
                    </c:manualLayout>
                  </c15:layout>
                  <c15:dlblFieldTable/>
                  <c15:showDataLabelsRange val="0"/>
                </c:ext>
                <c:ext xmlns:c16="http://schemas.microsoft.com/office/drawing/2014/chart" uri="{C3380CC4-5D6E-409C-BE32-E72D297353CC}">
                  <c16:uniqueId val="{0000000B-22A4-452B-BD1E-609096FCBBC5}"/>
                </c:ext>
              </c:extLst>
            </c:dLbl>
            <c:dLbl>
              <c:idx val="6"/>
              <c:layout>
                <c:manualLayout>
                  <c:x val="-3.6395833333333332E-3"/>
                  <c:y val="-1.3229166666666707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Corte /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Raspadura</a:t>
                    </a:r>
                    <a:r>
                      <a:rPr lang="en-US" altLang="ja-JP" sz="800" baseline="0" dirty="0"/>
                      <a:t>
</a:t>
                    </a:r>
                    <a:fld id="{52B05F30-6BAF-4B74-820E-C38D07351766}"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50065972222222"/>
                      <c:h val="0.18170277777777777"/>
                    </c:manualLayout>
                  </c15:layout>
                  <c15:dlblFieldTable/>
                  <c15:showDataLabelsRange val="0"/>
                </c:ext>
                <c:ext xmlns:c16="http://schemas.microsoft.com/office/drawing/2014/chart" uri="{C3380CC4-5D6E-409C-BE32-E72D297353CC}">
                  <c16:uniqueId val="{0000000D-22A4-452B-BD1E-609096FCBBC5}"/>
                </c:ext>
              </c:extLst>
            </c:dLbl>
            <c:dLbl>
              <c:idx val="7"/>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Otros</a:t>
                    </a:r>
                    <a:r>
                      <a:rPr lang="en-US" altLang="ja-JP" baseline="0" dirty="0"/>
                      <a:t>
</a:t>
                    </a:r>
                    <a:fld id="{E9BABA79-0C33-45DE-8992-039407DF231F}" type="PERCENTAGE">
                      <a:rPr lang="en-US" altLang="ja-JP" baseline="0"/>
                      <a:pPr/>
                      <a:t>[パーセンテージ]</a:t>
                    </a:fld>
                    <a:endParaRPr lang="en-US" altLang="ja-JP"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2A4-452B-BD1E-609096FCBBC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墜落・転落</c:v>
                </c:pt>
                <c:pt idx="1">
                  <c:v>はさまれ・巻き込まれ</c:v>
                </c:pt>
                <c:pt idx="2">
                  <c:v>転倒</c:v>
                </c:pt>
                <c:pt idx="3">
                  <c:v>動作の反動・無理な動作</c:v>
                </c:pt>
                <c:pt idx="4">
                  <c:v>飛来・落下</c:v>
                </c:pt>
                <c:pt idx="5">
                  <c:v>激突され</c:v>
                </c:pt>
                <c:pt idx="6">
                  <c:v>切れ・こすれ</c:v>
                </c:pt>
                <c:pt idx="7">
                  <c:v>その他</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22A4-452B-BD1E-609096FCBBC5}"/>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kumimoji="1" lang="es-419" altLang="ja-JP" sz="1100" b="1" dirty="0">
                <a:effectLst/>
              </a:rPr>
              <a:t>Accidentes en el sector de la eliminación de residuos industriales</a:t>
            </a:r>
            <a:endParaRPr lang="ja-JP" altLang="ja-JP" sz="1100" dirty="0">
              <a:effectLst/>
            </a:endParaRPr>
          </a:p>
        </c:rich>
      </c:tx>
      <c:layout>
        <c:manualLayout>
          <c:xMode val="edge"/>
          <c:yMode val="edge"/>
          <c:x val="0.13355047232438713"/>
          <c:y val="1.383083033138078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Muertes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Sheet1!$B$22:$B$31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1D13-44FD-A7BE-6345EF58DD66}"/>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Víctimas
mortales y 
heridos </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Sheet1!$B$22:$B$31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1D13-44FD-A7BE-6345EF58DD66}"/>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2950399896196873"/>
          <c:w val="0.32802297888842485"/>
          <c:h val="0.15159202695670898"/>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2C-4CD5-ACBD-223C7262FA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2C-4CD5-ACBD-223C7262FA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2C-4CD5-ACBD-223C7262FA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2C-4CD5-ACBD-223C7262FAC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42C-4CD5-ACBD-223C7262FAC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42C-4CD5-ACBD-223C7262FAC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42C-4CD5-ACBD-223C7262FAC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42C-4CD5-ACBD-223C7262FAC6}"/>
              </c:ext>
            </c:extLst>
          </c:dPt>
          <c:dLbls>
            <c:dLbl>
              <c:idx val="0"/>
              <c:layout>
                <c:manualLayout>
                  <c:x val="-7.3778125000000042E-2"/>
                  <c:y val="2.3165972222222223E-2"/>
                </c:manualLayout>
              </c:layout>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&lt;1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mes</a:t>
                    </a:r>
                    <a:r>
                      <a:rPr lang="en-US" altLang="ja-JP" baseline="0" dirty="0"/>
                      <a:t>
</a:t>
                    </a:r>
                    <a:fld id="{A5360130-B7A9-4FB1-99A1-3C5F36BCB970}"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2C-4CD5-ACBD-223C7262FAC6}"/>
                </c:ext>
              </c:extLst>
            </c:dLbl>
            <c:dLbl>
              <c:idx val="1"/>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1-3 meses</a:t>
                    </a:r>
                    <a:r>
                      <a:rPr lang="en-US" altLang="ja-JP" baseline="0" dirty="0"/>
                      <a:t>
</a:t>
                    </a:r>
                    <a:fld id="{29C1F9EB-12FC-46C7-8BB2-B02B7BC4C86B}" type="PERCENTAGE">
                      <a:rPr lang="en-US" altLang="ja-JP" baseline="0"/>
                      <a:pPr/>
                      <a:t>[パーセンテージ]</a:t>
                    </a:fld>
                    <a:endParaRPr lang="en-US"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18110729166666667"/>
                      <c:h val="0.18170277777777777"/>
                    </c:manualLayout>
                  </c15:layout>
                  <c15:dlblFieldTable/>
                  <c15:showDataLabelsRange val="0"/>
                </c:ext>
                <c:ext xmlns:c16="http://schemas.microsoft.com/office/drawing/2014/chart" uri="{C3380CC4-5D6E-409C-BE32-E72D297353CC}">
                  <c16:uniqueId val="{00000003-242C-4CD5-ACBD-223C7262FAC6}"/>
                </c:ext>
              </c:extLst>
            </c:dLbl>
            <c:dLbl>
              <c:idx val="2"/>
              <c:layout>
                <c:manualLayout>
                  <c:x val="-7.5222222222222218E-2"/>
                  <c:y val="0.17106371527777775"/>
                </c:manualLayout>
              </c:layout>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3-6 meses</a:t>
                    </a:r>
                    <a:r>
                      <a:rPr lang="en-US" altLang="ja-JP" baseline="0" dirty="0"/>
                      <a:t>
</a:t>
                    </a:r>
                    <a:fld id="{56970E33-C1A1-4DDD-AA02-7205682645AF}"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1482256944444446"/>
                      <c:h val="0.23902916666666663"/>
                    </c:manualLayout>
                  </c15:layout>
                  <c15:dlblFieldTable/>
                  <c15:showDataLabelsRange val="0"/>
                </c:ext>
                <c:ext xmlns:c16="http://schemas.microsoft.com/office/drawing/2014/chart" uri="{C3380CC4-5D6E-409C-BE32-E72D297353CC}">
                  <c16:uniqueId val="{00000005-242C-4CD5-ACBD-223C7262FAC6}"/>
                </c:ext>
              </c:extLst>
            </c:dLbl>
            <c:dLbl>
              <c:idx val="3"/>
              <c:layout>
                <c:manualLayout>
                  <c:x val="-3.8211805555555555E-3"/>
                  <c:y val="0.17847586805555554"/>
                </c:manualLayout>
              </c:layout>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6-12 meses</a:t>
                    </a:r>
                    <a:r>
                      <a:rPr lang="en-US" altLang="ja-JP" baseline="0" dirty="0"/>
                      <a:t>
</a:t>
                    </a:r>
                    <a:fld id="{A620523F-6547-453C-A3CA-B3ABE9383B79}"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15:dlblFieldTable/>
                  <c15:showDataLabelsRange val="0"/>
                </c:ext>
                <c:ext xmlns:c16="http://schemas.microsoft.com/office/drawing/2014/chart" uri="{C3380CC4-5D6E-409C-BE32-E72D297353CC}">
                  <c16:uniqueId val="{00000007-242C-4CD5-ACBD-223C7262FAC6}"/>
                </c:ext>
              </c:extLst>
            </c:dLbl>
            <c:dLbl>
              <c:idx val="4"/>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1-3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años</a:t>
                    </a:r>
                    <a:r>
                      <a:rPr lang="en-US" altLang="ja-JP" baseline="0" dirty="0"/>
                      <a:t>
</a:t>
                    </a:r>
                    <a:fld id="{8C3DE37A-662A-44B0-81D1-CC3B3EC9BC6A}" type="PERCENTAGE">
                      <a:rPr lang="en-US" altLang="ja-JP" baseline="0"/>
                      <a:pPr/>
                      <a:t>[パーセンテージ]</a:t>
                    </a:fld>
                    <a:endParaRPr lang="en-US"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15:dlblFieldTable/>
                  <c15:showDataLabelsRange val="0"/>
                </c:ext>
                <c:ext xmlns:c16="http://schemas.microsoft.com/office/drawing/2014/chart" uri="{C3380CC4-5D6E-409C-BE32-E72D297353CC}">
                  <c16:uniqueId val="{00000009-242C-4CD5-ACBD-223C7262FAC6}"/>
                </c:ext>
              </c:extLst>
            </c:dLbl>
            <c:dLbl>
              <c:idx val="5"/>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3-5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años</a:t>
                    </a:r>
                    <a:r>
                      <a:rPr lang="en-US" altLang="ja-JP" baseline="0" dirty="0"/>
                      <a:t>
</a:t>
                    </a:r>
                    <a:fld id="{84E717F7-F38C-45F1-9789-D33216CAFF75}" type="PERCENTAGE">
                      <a:rPr lang="en-US" altLang="ja-JP" baseline="0"/>
                      <a:pPr/>
                      <a:t>[パーセンテージ]</a:t>
                    </a:fld>
                    <a:endParaRPr lang="en-US"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15:dlblFieldTable/>
                  <c15:showDataLabelsRange val="0"/>
                </c:ext>
                <c:ext xmlns:c16="http://schemas.microsoft.com/office/drawing/2014/chart" uri="{C3380CC4-5D6E-409C-BE32-E72D297353CC}">
                  <c16:uniqueId val="{0000000B-242C-4CD5-ACBD-223C7262FAC6}"/>
                </c:ext>
              </c:extLst>
            </c:dLbl>
            <c:dLbl>
              <c:idx val="6"/>
              <c:layout>
                <c:manualLayout>
                  <c:x val="3.7505208333333331E-2"/>
                  <c:y val="-0.20489670138888888"/>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5-10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años</a:t>
                    </a:r>
                    <a:r>
                      <a:rPr lang="en-US" altLang="ja-JP" baseline="0" dirty="0"/>
                      <a:t>
</a:t>
                    </a:r>
                    <a:fld id="{8BC21B91-1BA7-4236-AE6E-B83E258116E9}" type="PERCENTAGE">
                      <a:rPr lang="en-US" altLang="ja-JP" baseline="0"/>
                      <a:pPr>
                        <a:defRPr sz="1000">
                          <a:solidFill>
                            <a:schemeClr val="bg1"/>
                          </a:solidFill>
                        </a:defRPr>
                      </a:pPr>
                      <a:t>[パーセンテージ]</a:t>
                    </a:fld>
                    <a:endParaRPr lang="en-US"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15:dlblFieldTable/>
                  <c15:showDataLabelsRange val="0"/>
                </c:ext>
                <c:ext xmlns:c16="http://schemas.microsoft.com/office/drawing/2014/chart" uri="{C3380CC4-5D6E-409C-BE32-E72D297353CC}">
                  <c16:uniqueId val="{0000000D-242C-4CD5-ACBD-223C7262FAC6}"/>
                </c:ext>
              </c:extLst>
            </c:dLbl>
            <c:dLbl>
              <c:idx val="7"/>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10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años</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a:t>
                    </a:r>
                    <a:r>
                      <a:rPr lang="en-US" altLang="ja-JP" baseline="0" dirty="0"/>
                      <a:t>
</a:t>
                    </a:r>
                    <a:fld id="{72637857-ABAF-4F9D-AC9F-EB5AA0D31C42}" type="PERCENTAGE">
                      <a:rPr lang="en-US" altLang="ja-JP" baseline="0"/>
                      <a:pPr>
                        <a:defRPr sz="1000">
                          <a:solidFill>
                            <a:schemeClr val="bg1"/>
                          </a:solidFill>
                        </a:defRPr>
                      </a:pPr>
                      <a:t>[パーセンテージ]</a:t>
                    </a:fld>
                    <a:endParaRPr lang="en-US"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15:dlblFieldTable/>
                  <c15:showDataLabelsRange val="0"/>
                </c:ext>
                <c:ext xmlns:c16="http://schemas.microsoft.com/office/drawing/2014/chart" uri="{C3380CC4-5D6E-409C-BE32-E72D297353CC}">
                  <c16:uniqueId val="{0000000F-242C-4CD5-ACBD-223C7262FA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1月未満</c:v>
                </c:pt>
                <c:pt idx="1">
                  <c:v>1月以上3月未満</c:v>
                </c:pt>
                <c:pt idx="2">
                  <c:v>3月以上半年未満</c:v>
                </c:pt>
                <c:pt idx="3">
                  <c:v>半年以上1年未満</c:v>
                </c:pt>
                <c:pt idx="4">
                  <c:v>1年以上3年未満</c:v>
                </c:pt>
                <c:pt idx="5">
                  <c:v>3年以上5年未満</c:v>
                </c:pt>
                <c:pt idx="6">
                  <c:v>5年以上10年未満</c:v>
                </c:pt>
                <c:pt idx="7">
                  <c:v>10年以上</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242C-4CD5-ACBD-223C7262FAC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9D-41D2-B0C4-1EB51C4891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9D-41D2-B0C4-1EB51C4891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9D-41D2-B0C4-1EB51C4891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9D-41D2-B0C4-1EB51C4891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9D-41D2-B0C4-1EB51C4891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9D-41D2-B0C4-1EB51C4891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C9D-41D2-B0C4-1EB51C4891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5C9D-41D2-B0C4-1EB51C4891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C9D-41D2-B0C4-1EB51C4891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5C9D-41D2-B0C4-1EB51C4891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5C9D-41D2-B0C4-1EB51C48915F}"/>
              </c:ext>
            </c:extLst>
          </c:dPt>
          <c:dLbls>
            <c:dLbl>
              <c:idx val="0"/>
              <c:layout>
                <c:manualLayout>
                  <c:x val="-0.15428796643248321"/>
                  <c:y val="0.22281846405228758"/>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pt-BR" altLang="ja-JP" sz="800" b="0" i="0" u="none" strike="noStrike" kern="1200" baseline="0" dirty="0">
                        <a:solidFill>
                          <a:schemeClr val="bg1"/>
                        </a:solidFill>
                        <a:latin typeface="Arial" panose="020B0604020202020204" pitchFamily="34" charset="0"/>
                        <a:ea typeface="ＭＳ ゴシック" panose="020B0609070205080204" pitchFamily="49" charset="-128"/>
                      </a:rPr>
                      <a:t>Quedarse atascado o atrapado</a:t>
                    </a:r>
                    <a:r>
                      <a:rPr lang="pt-BR" altLang="ja-JP" sz="800" baseline="0" dirty="0"/>
                      <a:t>
</a:t>
                    </a:r>
                    <a:fld id="{ABCD1CB9-3F9A-4116-9F36-35CCA124326B}" type="PERCENTAGE">
                      <a:rPr lang="pt-BR" altLang="ja-JP" sz="800" baseline="0"/>
                      <a:pPr>
                        <a:defRPr sz="800">
                          <a:solidFill>
                            <a:schemeClr val="bg1"/>
                          </a:solidFill>
                        </a:defRPr>
                      </a:pPr>
                      <a:t>[パーセンテージ]</a:t>
                    </a:fld>
                    <a:endParaRPr lang="pt-BR"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437503162906747"/>
                      <c:h val="0.23902908496732023"/>
                    </c:manualLayout>
                  </c15:layout>
                  <c15:dlblFieldTable/>
                  <c15:showDataLabelsRange val="0"/>
                </c:ext>
                <c:ext xmlns:c16="http://schemas.microsoft.com/office/drawing/2014/chart" uri="{C3380CC4-5D6E-409C-BE32-E72D297353CC}">
                  <c16:uniqueId val="{00000001-5C9D-41D2-B0C4-1EB51C48915F}"/>
                </c:ext>
              </c:extLst>
            </c:dLbl>
            <c:dLbl>
              <c:idx val="1"/>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Caídas</a:t>
                    </a:r>
                    <a:r>
                      <a:rPr lang="en-US" altLang="ja-JP" sz="800" baseline="0" dirty="0"/>
                      <a:t>
</a:t>
                    </a:r>
                    <a:fld id="{555BAA59-44BF-458B-8421-B8D7A549E4A8}"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15:dlblFieldTable/>
                  <c15:showDataLabelsRange val="0"/>
                </c:ext>
                <c:ext xmlns:c16="http://schemas.microsoft.com/office/drawing/2014/chart" uri="{C3380CC4-5D6E-409C-BE32-E72D297353CC}">
                  <c16:uniqueId val="{00000003-5C9D-41D2-B0C4-1EB51C48915F}"/>
                </c:ext>
              </c:extLst>
            </c:dLbl>
            <c:dLbl>
              <c:idx val="2"/>
              <c:layout>
                <c:manualLayout>
                  <c:x val="-4.2264685238521671E-2"/>
                  <c:y val="-4.3864052287581702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Resbalones</a:t>
                    </a: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 /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tropiezos</a:t>
                    </a:r>
                    <a:r>
                      <a:rPr lang="en-US" altLang="ja-JP" sz="800" baseline="0" dirty="0"/>
                      <a:t>
</a:t>
                    </a:r>
                    <a:fld id="{112BC6F0-05D5-40F7-B26F-23369F33BFB6}"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538541256405574"/>
                      <c:h val="0.20921797385620916"/>
                    </c:manualLayout>
                  </c15:layout>
                  <c15:dlblFieldTable/>
                  <c15:showDataLabelsRange val="0"/>
                </c:ext>
                <c:ext xmlns:c16="http://schemas.microsoft.com/office/drawing/2014/chart" uri="{C3380CC4-5D6E-409C-BE32-E72D297353CC}">
                  <c16:uniqueId val="{00000005-5C9D-41D2-B0C4-1EB51C48915F}"/>
                </c:ext>
              </c:extLst>
            </c:dLbl>
            <c:dLbl>
              <c:idx val="3"/>
              <c:layout>
                <c:manualLayout>
                  <c:x val="0.16804138512212671"/>
                  <c:y val="-6.9722222222222227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prstClr val="white"/>
                        </a:solidFill>
                        <a:latin typeface="Arial" panose="020B0604020202020204" pitchFamily="34" charset="0"/>
                        <a:ea typeface="ＭＳ ゴシック" panose="020B0609070205080204" pitchFamily="49" charset="-128"/>
                      </a:rPr>
                      <a:t>Reacción</a:t>
                    </a:r>
                    <a:r>
                      <a:rPr lang="en-US" altLang="ja-JP" sz="800" b="0" i="0" u="none" strike="noStrike" kern="1200" baseline="0" dirty="0">
                        <a:solidFill>
                          <a:prstClr val="white"/>
                        </a:solidFill>
                        <a:latin typeface="Arial" panose="020B0604020202020204" pitchFamily="34" charset="0"/>
                        <a:ea typeface="ＭＳ ゴシック" panose="020B0609070205080204" pitchFamily="49" charset="-128"/>
                      </a:rPr>
                      <a:t> / </a:t>
                    </a:r>
                    <a:r>
                      <a:rPr lang="en-US" altLang="ja-JP" sz="800" b="0" i="0" u="none" strike="noStrike" kern="1200" baseline="0" dirty="0" err="1">
                        <a:solidFill>
                          <a:prstClr val="white"/>
                        </a:solidFill>
                        <a:latin typeface="Arial" panose="020B0604020202020204" pitchFamily="34" charset="0"/>
                        <a:ea typeface="ＭＳ ゴシック" panose="020B0609070205080204" pitchFamily="49" charset="-128"/>
                      </a:rPr>
                      <a:t>Acción</a:t>
                    </a:r>
                    <a:r>
                      <a:rPr lang="en-US" altLang="ja-JP" sz="800" b="0" i="0" u="none" strike="noStrike" kern="1200" baseline="0" dirty="0">
                        <a:solidFill>
                          <a:prstClr val="white"/>
                        </a:solidFill>
                        <a:latin typeface="Arial" panose="020B0604020202020204" pitchFamily="34" charset="0"/>
                        <a:ea typeface="ＭＳ ゴシック" panose="020B0609070205080204" pitchFamily="49" charset="-128"/>
                      </a:rPr>
                      <a:t> </a:t>
                    </a:r>
                    <a:r>
                      <a:rPr lang="en-US" altLang="ja-JP" sz="800" b="0" i="0" u="none" strike="noStrike" kern="1200" baseline="0" dirty="0" err="1">
                        <a:solidFill>
                          <a:prstClr val="white"/>
                        </a:solidFill>
                        <a:latin typeface="Arial" panose="020B0604020202020204" pitchFamily="34" charset="0"/>
                        <a:ea typeface="ＭＳ ゴシック" panose="020B0609070205080204" pitchFamily="49" charset="-128"/>
                      </a:rPr>
                      <a:t>irracional</a:t>
                    </a:r>
                    <a:r>
                      <a:rPr lang="en-US" altLang="ja-JP" sz="800" baseline="0" dirty="0"/>
                      <a:t>
</a:t>
                    </a:r>
                    <a:fld id="{1671FAD0-D080-459C-B512-D03387DD7079}"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15:dlblFieldTable/>
                  <c15:showDataLabelsRange val="0"/>
                </c:ext>
                <c:ext xmlns:c16="http://schemas.microsoft.com/office/drawing/2014/chart" uri="{C3380CC4-5D6E-409C-BE32-E72D297353CC}">
                  <c16:uniqueId val="{00000007-5C9D-41D2-B0C4-1EB51C48915F}"/>
                </c:ext>
              </c:extLst>
            </c:dLbl>
            <c:dLbl>
              <c:idx val="4"/>
              <c:layout>
                <c:manualLayout>
                  <c:x val="0.17457457529038234"/>
                  <c:y val="-9.7408333333333333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Golpes por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caída</a:t>
                    </a:r>
                    <a:r>
                      <a:rPr lang="en-US" altLang="ja-JP" sz="800" b="0" i="0" u="none" strike="noStrike" kern="1200" baseline="0" dirty="0">
                        <a:solidFill>
                          <a:schemeClr val="bg1"/>
                        </a:solidFill>
                        <a:latin typeface="Arial" panose="020B0604020202020204" pitchFamily="34" charset="0"/>
                        <a:ea typeface="ＭＳ ゴシック" panose="020B0609070205080204" pitchFamily="49" charset="-128"/>
                      </a:rPr>
                      <a:t> de </a:t>
                    </a: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objetos</a:t>
                    </a:r>
                    <a:r>
                      <a:rPr lang="en-US" altLang="ja-JP" sz="800" baseline="0" dirty="0"/>
                      <a:t>
</a:t>
                    </a:r>
                    <a:fld id="{1A1F798B-EF22-412B-910C-0DC442D7F4CC}"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104952396878238"/>
                      <c:h val="0.18170294117647054"/>
                    </c:manualLayout>
                  </c15:layout>
                  <c15:dlblFieldTable/>
                  <c15:showDataLabelsRange val="0"/>
                </c:ext>
                <c:ext xmlns:c16="http://schemas.microsoft.com/office/drawing/2014/chart" uri="{C3380CC4-5D6E-409C-BE32-E72D297353CC}">
                  <c16:uniqueId val="{00000009-5C9D-41D2-B0C4-1EB51C48915F}"/>
                </c:ext>
              </c:extLst>
            </c:dLbl>
            <c:dLbl>
              <c:idx val="5"/>
              <c:layout>
                <c:manualLayout>
                  <c:x val="0.17774765834886366"/>
                  <c:y val="-4.1503267973856967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Colisiones</a:t>
                    </a:r>
                    <a:r>
                      <a:rPr lang="en-US" altLang="ja-JP" sz="800" baseline="0" dirty="0"/>
                      <a:t>
</a:t>
                    </a:r>
                    <a:fld id="{E3ADC707-3AAA-4ADB-B460-C17EDB6AA904}"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C9D-41D2-B0C4-1EB51C48915F}"/>
                </c:ext>
              </c:extLst>
            </c:dLbl>
            <c:dLbl>
              <c:idx val="6"/>
              <c:layout>
                <c:manualLayout>
                  <c:x val="-1.7464745966331262E-2"/>
                  <c:y val="7.2238888888888894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Corte / </a:t>
                    </a: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Raspadura</a:t>
                    </a:r>
                    <a:r>
                      <a:rPr lang="en-US" altLang="ja-JP" sz="800" baseline="0" dirty="0"/>
                      <a:t>
</a:t>
                    </a:r>
                    <a:fld id="{E78ECFE0-33AC-43BD-B40E-10C46F564420}" type="PERCENTAGE">
                      <a:rPr lang="en-US" altLang="ja-JP" sz="800" baseline="0"/>
                      <a:pPr>
                        <a:defRPr sz="800">
                          <a:solidFill>
                            <a:schemeClr val="tx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668933324825573"/>
                      <c:h val="0.14019967320261437"/>
                    </c:manualLayout>
                  </c15:layout>
                  <c15:dlblFieldTable/>
                  <c15:showDataLabelsRange val="0"/>
                </c:ext>
                <c:ext xmlns:c16="http://schemas.microsoft.com/office/drawing/2014/chart" uri="{C3380CC4-5D6E-409C-BE32-E72D297353CC}">
                  <c16:uniqueId val="{0000000D-5C9D-41D2-B0C4-1EB51C48915F}"/>
                </c:ext>
              </c:extLst>
            </c:dLbl>
            <c:dLbl>
              <c:idx val="7"/>
              <c:layout>
                <c:manualLayout>
                  <c:x val="1.3971934290749791E-2"/>
                  <c:y val="6.4998692810457503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Accidente</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 de </a:t>
                    </a: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tráfico</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 (</a:t>
                    </a: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carretera</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a:t>
                    </a:r>
                    <a:r>
                      <a:rPr lang="en-US" altLang="ja-JP" sz="800" baseline="0" dirty="0"/>
                      <a:t>
</a:t>
                    </a:r>
                    <a:fld id="{C138D7C2-EA33-48A3-BC55-EA70F01E60D1}" type="PERCENTAGE">
                      <a:rPr lang="en-US" altLang="ja-JP" sz="800" baseline="0"/>
                      <a:pPr>
                        <a:defRPr sz="800">
                          <a:solidFill>
                            <a:schemeClr val="tx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776895708788142"/>
                      <c:h val="0.13215816993464052"/>
                    </c:manualLayout>
                  </c15:layout>
                  <c15:dlblFieldTable/>
                  <c15:showDataLabelsRange val="0"/>
                </c:ext>
                <c:ext xmlns:c16="http://schemas.microsoft.com/office/drawing/2014/chart" uri="{C3380CC4-5D6E-409C-BE32-E72D297353CC}">
                  <c16:uniqueId val="{0000000F-5C9D-41D2-B0C4-1EB51C48915F}"/>
                </c:ext>
              </c:extLst>
            </c:dLbl>
            <c:dLbl>
              <c:idx val="8"/>
              <c:layout>
                <c:manualLayout>
                  <c:x val="0.13814724073515847"/>
                  <c:y val="0.17275065359477124"/>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schemeClr val="bg1"/>
                        </a:solidFill>
                        <a:latin typeface="Arial" panose="020B0604020202020204" pitchFamily="34" charset="0"/>
                        <a:ea typeface="ＭＳ ゴシック" panose="020B0609070205080204" pitchFamily="49" charset="-128"/>
                      </a:rPr>
                      <a:t>Colisiones</a:t>
                    </a:r>
                    <a:r>
                      <a:rPr lang="en-US" altLang="ja-JP" sz="800" baseline="0" dirty="0"/>
                      <a:t>
</a:t>
                    </a:r>
                    <a:fld id="{6BE22666-A433-4B29-98E2-BAD295F858A9}"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C9D-41D2-B0C4-1EB51C48915F}"/>
                </c:ext>
              </c:extLst>
            </c:dLbl>
            <c:dLbl>
              <c:idx val="9"/>
              <c:layout>
                <c:manualLayout>
                  <c:x val="0.10358712130379967"/>
                  <c:y val="-3.320261437908497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es-ES" altLang="ja-JP" sz="800" b="0" i="0" u="none" strike="noStrike" kern="1200" baseline="0" dirty="0">
                        <a:solidFill>
                          <a:prstClr val="black"/>
                        </a:solidFill>
                        <a:latin typeface="Arial" panose="020B0604020202020204" pitchFamily="34" charset="0"/>
                        <a:ea typeface="ＭＳ ゴシック" panose="020B0609070205080204" pitchFamily="49" charset="-128"/>
                      </a:rPr>
                      <a:t>Lesión por perforación en la suela</a:t>
                    </a:r>
                    <a:r>
                      <a:rPr lang="es-ES" altLang="ja-JP" sz="800" baseline="0" dirty="0"/>
                      <a:t>
</a:t>
                    </a:r>
                    <a:fld id="{5D63D2F4-F4E1-4120-A2B4-FBDC425D6782}" type="PERCENTAGE">
                      <a:rPr lang="es-ES" altLang="ja-JP" sz="800" baseline="0"/>
                      <a:pPr>
                        <a:defRPr sz="800">
                          <a:solidFill>
                            <a:schemeClr val="tx1"/>
                          </a:solidFill>
                        </a:defRPr>
                      </a:pPr>
                      <a:t>[パーセンテージ]</a:t>
                    </a:fld>
                    <a:endParaRPr lang="es-ES"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1223786378928329"/>
                      <c:h val="0.13451209150326798"/>
                    </c:manualLayout>
                  </c15:layout>
                  <c15:dlblFieldTable/>
                  <c15:showDataLabelsRange val="0"/>
                </c:ext>
                <c:ext xmlns:c16="http://schemas.microsoft.com/office/drawing/2014/chart" uri="{C3380CC4-5D6E-409C-BE32-E72D297353CC}">
                  <c16:uniqueId val="{00000013-5C9D-41D2-B0C4-1EB51C48915F}"/>
                </c:ext>
              </c:extLst>
            </c:dLbl>
            <c:dLbl>
              <c:idx val="10"/>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en-US" altLang="ja-JP" sz="800" b="0" i="0" u="none" strike="noStrike" kern="1200" baseline="0" dirty="0" err="1">
                        <a:solidFill>
                          <a:prstClr val="white"/>
                        </a:solidFill>
                        <a:latin typeface="Arial" panose="020B0604020202020204" pitchFamily="34" charset="0"/>
                        <a:ea typeface="ＭＳ ゴシック" panose="020B0609070205080204" pitchFamily="49" charset="-128"/>
                      </a:rPr>
                      <a:t>Otros</a:t>
                    </a:r>
                    <a:r>
                      <a:rPr lang="en-US" altLang="ja-JP" sz="800" baseline="0" dirty="0"/>
                      <a:t>
</a:t>
                    </a:r>
                    <a:fld id="{AF48CED2-F5B0-44EA-9342-38AA3E564998}" type="PERCENTAGE">
                      <a:rPr lang="en-US" altLang="ja-JP" sz="800" baseline="0"/>
                      <a:pPr>
                        <a:defRPr sz="800">
                          <a:solidFill>
                            <a:schemeClr val="bg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C9D-41D2-B0C4-1EB51C48915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95000"/>
                      <a:lumOff val="5000"/>
                    </a:schemeClr>
                  </a:solidFill>
                  <a:round/>
                </a:ln>
                <a:effectLst/>
              </c:spPr>
            </c:leaderLines>
            <c:extLst>
              <c:ext xmlns:c15="http://schemas.microsoft.com/office/drawing/2012/chart" uri="{CE6537A1-D6FC-4f65-9D91-7224C49458BB}"/>
            </c:extLst>
          </c:dLbls>
          <c:cat>
            <c:strRef>
              <c:f>Sheet1!$B$44:$B$54</c:f>
              <c:strCache>
                <c:ptCount val="11"/>
                <c:pt idx="0">
                  <c:v>はさまれ・巻き込まれ</c:v>
                </c:pt>
                <c:pt idx="1">
                  <c:v>墜落・転落</c:v>
                </c:pt>
                <c:pt idx="2">
                  <c:v>転倒</c:v>
                </c:pt>
                <c:pt idx="3">
                  <c:v>動作の反動・無理な動作</c:v>
                </c:pt>
                <c:pt idx="4">
                  <c:v>飛来・落下</c:v>
                </c:pt>
                <c:pt idx="5">
                  <c:v>激突され</c:v>
                </c:pt>
                <c:pt idx="6">
                  <c:v>切れ・こすれ</c:v>
                </c:pt>
                <c:pt idx="7">
                  <c:v>交通事故（道路）</c:v>
                </c:pt>
                <c:pt idx="8">
                  <c:v>激突</c:v>
                </c:pt>
                <c:pt idx="9">
                  <c:v>踏抜き</c:v>
                </c:pt>
                <c:pt idx="10">
                  <c:v>その他</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5C9D-41D2-B0C4-1EB51C4891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45952911989286"/>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85-49E7-83CF-0A402D7BCB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85-49E7-83CF-0A402D7BCB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285-49E7-83CF-0A402D7BCB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285-49E7-83CF-0A402D7BCBF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85-49E7-83CF-0A402D7BCBF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85-49E7-83CF-0A402D7BCBF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285-49E7-83CF-0A402D7BCBF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285-49E7-83CF-0A402D7BCBF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285-49E7-83CF-0A402D7BCBF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285-49E7-83CF-0A402D7BCBF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285-49E7-83CF-0A402D7BCBF7}"/>
              </c:ext>
            </c:extLst>
          </c:dPt>
          <c:dLbls>
            <c:dLbl>
              <c:idx val="0"/>
              <c:layout>
                <c:manualLayout>
                  <c:x val="-9.7468055555555558E-2"/>
                  <c:y val="0.1779069444444444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Máquina</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transportadora</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motorizada</a:t>
                    </a:r>
                    <a:r>
                      <a:rPr lang="en-US" altLang="ja-JP" baseline="0" dirty="0"/>
                      <a:t>
</a:t>
                    </a:r>
                    <a:fld id="{769B0947-1FF9-4F0F-A9CF-1E75562C5D46}" type="PERCENTAGE">
                      <a:rPr lang="en-US" altLang="ja-JP" baseline="0"/>
                      <a:pPr>
                        <a:defRPr sz="1000">
                          <a:solidFill>
                            <a:schemeClr val="bg1"/>
                          </a:solidFill>
                        </a:defRPr>
                      </a:pPr>
                      <a:t>[パーセンテージ]</a:t>
                    </a:fld>
                    <a:endParaRPr lang="en-US"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15:dlblFieldTable/>
                  <c15:showDataLabelsRange val="0"/>
                </c:ext>
                <c:ext xmlns:c16="http://schemas.microsoft.com/office/drawing/2014/chart" uri="{C3380CC4-5D6E-409C-BE32-E72D297353CC}">
                  <c16:uniqueId val="{00000001-D285-49E7-83CF-0A402D7BCBF7}"/>
                </c:ext>
              </c:extLst>
            </c:dLbl>
            <c:dLbl>
              <c:idx val="1"/>
              <c:layout>
                <c:manualLayout>
                  <c:x val="-5.8816371545107353E-3"/>
                  <c:y val="-2.3472916666666666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altLang="ja-JP" sz="1000" b="0" i="0" u="none" strike="noStrike" kern="1200" baseline="0" dirty="0" err="1">
                        <a:solidFill>
                          <a:schemeClr val="tx1"/>
                        </a:solidFill>
                        <a:latin typeface="Arial" panose="020B0604020202020204" pitchFamily="34" charset="0"/>
                        <a:ea typeface="ＭＳ ゴシック" panose="020B0609070205080204" pitchFamily="49" charset="-128"/>
                      </a:rPr>
                      <a:t>Instalaciones</a:t>
                    </a:r>
                    <a:r>
                      <a:rPr lang="en-US" altLang="ja-JP" sz="1000" b="0" i="0" u="none" strike="noStrike" kern="1200" baseline="0" dirty="0">
                        <a:solidFill>
                          <a:schemeClr val="tx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tx1"/>
                        </a:solidFill>
                        <a:latin typeface="Arial" panose="020B0604020202020204" pitchFamily="34" charset="0"/>
                        <a:ea typeface="ＭＳ ゴシック" panose="020B0609070205080204" pitchFamily="49" charset="-128"/>
                      </a:rPr>
                      <a:t>temporales</a:t>
                    </a:r>
                    <a:r>
                      <a:rPr lang="en-US" altLang="ja-JP" sz="1000" b="0" i="0" u="none" strike="noStrike" kern="1200" baseline="0" dirty="0">
                        <a:solidFill>
                          <a:schemeClr val="tx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tx1"/>
                        </a:solidFill>
                        <a:latin typeface="Arial" panose="020B0604020202020204" pitchFamily="34" charset="0"/>
                        <a:ea typeface="ＭＳ ゴシック" panose="020B0609070205080204" pitchFamily="49" charset="-128"/>
                      </a:rPr>
                      <a:t>edificio</a:t>
                    </a:r>
                    <a:r>
                      <a:rPr lang="en-US" altLang="ja-JP" sz="1000" b="0" i="0" u="none" strike="noStrike" kern="1200" baseline="0" dirty="0">
                        <a:solidFill>
                          <a:schemeClr val="tx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tx1"/>
                        </a:solidFill>
                        <a:latin typeface="Arial" panose="020B0604020202020204" pitchFamily="34" charset="0"/>
                        <a:ea typeface="ＭＳ ゴシック" panose="020B0609070205080204" pitchFamily="49" charset="-128"/>
                      </a:rPr>
                      <a:t>estructura</a:t>
                    </a:r>
                    <a:r>
                      <a:rPr lang="en-US" altLang="ja-JP" sz="1000" b="0" i="0" u="none" strike="noStrike" kern="1200" baseline="0" dirty="0">
                        <a:solidFill>
                          <a:schemeClr val="tx1"/>
                        </a:solidFill>
                        <a:latin typeface="Arial" panose="020B0604020202020204" pitchFamily="34" charset="0"/>
                        <a:ea typeface="ＭＳ ゴシック" panose="020B0609070205080204" pitchFamily="49" charset="-128"/>
                      </a:rPr>
                      <a:t>, etc.</a:t>
                    </a:r>
                    <a:r>
                      <a:rPr lang="en-US" altLang="zh-TW" baseline="0" dirty="0">
                        <a:solidFill>
                          <a:schemeClr val="tx1"/>
                        </a:solidFill>
                      </a:rPr>
                      <a:t>
</a:t>
                    </a:r>
                    <a:fld id="{7C6AE088-1BF6-42A3-ACBC-BFA3FF6970DB}" type="PERCENTAGE">
                      <a:rPr lang="en-US" altLang="zh-TW" baseline="0">
                        <a:solidFill>
                          <a:schemeClr val="tx1"/>
                        </a:solidFill>
                      </a:rPr>
                      <a:pPr>
                        <a:defRPr sz="1000">
                          <a:solidFill>
                            <a:schemeClr val="tx1"/>
                          </a:solidFill>
                        </a:defRPr>
                      </a:pPr>
                      <a:t>[パーセンテージ]</a:t>
                    </a:fld>
                    <a:endParaRPr lang="en-US" altLang="zh-TW"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134063641105895"/>
                      <c:h val="0.3744295138888889"/>
                    </c:manualLayout>
                  </c15:layout>
                  <c15:dlblFieldTable/>
                  <c15:showDataLabelsRange val="0"/>
                </c:ext>
                <c:ext xmlns:c16="http://schemas.microsoft.com/office/drawing/2014/chart" uri="{C3380CC4-5D6E-409C-BE32-E72D297353CC}">
                  <c16:uniqueId val="{00000003-D285-49E7-83CF-0A402D7BCBF7}"/>
                </c:ext>
              </c:extLst>
            </c:dLbl>
            <c:dLbl>
              <c:idx val="2"/>
              <c:layout>
                <c:manualLayout>
                  <c:x val="1.644424728599066E-2"/>
                  <c:y val="-8.8567708333333328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Materias</a:t>
                    </a:r>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 </a:t>
                    </a:r>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primas</a:t>
                    </a:r>
                    <a:r>
                      <a:rPr lang="en-US" altLang="ja-JP" baseline="0" dirty="0"/>
                      <a:t>
</a:t>
                    </a:r>
                    <a:fld id="{06E506A5-A300-44F6-AEB9-719E07AE096A}"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285-49E7-83CF-0A402D7BCBF7}"/>
                </c:ext>
              </c:extLst>
            </c:dLbl>
            <c:dLbl>
              <c:idx val="3"/>
              <c:tx>
                <c:rich>
                  <a:bodyPr/>
                  <a:lstStyle/>
                  <a:p>
                    <a:r>
                      <a:rPr lang="en-US" altLang="ja-JP" sz="1000" b="0" i="0" u="none" strike="noStrike" kern="1200" baseline="0" dirty="0">
                        <a:solidFill>
                          <a:schemeClr val="bg1"/>
                        </a:solidFill>
                        <a:latin typeface="Arial" panose="020B0604020202020204" pitchFamily="34" charset="0"/>
                        <a:ea typeface="ＭＳ ゴシック" panose="020B0609070205080204" pitchFamily="49" charset="-128"/>
                      </a:rPr>
                      <a:t>Carga</a:t>
                    </a:r>
                    <a:r>
                      <a:rPr lang="en-US" altLang="ja-JP" baseline="0" dirty="0"/>
                      <a:t>
</a:t>
                    </a:r>
                    <a:fld id="{490E134B-4143-4EBC-A5C3-CC0FA87E3C33}" type="PERCENTAGE">
                      <a:rPr lang="en-US" altLang="ja-JP" baseline="0"/>
                      <a:pPr/>
                      <a:t>[パーセンテージ]</a:t>
                    </a:fld>
                    <a:endParaRPr lang="en-US" altLang="ja-JP"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285-49E7-83CF-0A402D7BCBF7}"/>
                </c:ext>
              </c:extLst>
            </c:dLbl>
            <c:dLbl>
              <c:idx val="4"/>
              <c:layout>
                <c:manualLayout>
                  <c:x val="-1.1293225964125376E-2"/>
                  <c:y val="-1.5043576388888889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r>
                      <a:rPr lang="es-ES" altLang="ja-JP" sz="800" b="0" i="0" u="none" strike="noStrike" kern="1200" baseline="0" dirty="0">
                        <a:solidFill>
                          <a:prstClr val="black"/>
                        </a:solidFill>
                        <a:latin typeface="Arial" panose="020B0604020202020204" pitchFamily="34" charset="0"/>
                        <a:ea typeface="ＭＳ ゴシック" panose="020B0609070205080204" pitchFamily="49" charset="-128"/>
                      </a:rPr>
                      <a:t>Máquina de construcción, etc.</a:t>
                    </a:r>
                    <a:r>
                      <a:rPr lang="es-ES" altLang="ja-JP" sz="800" baseline="0" dirty="0"/>
                      <a:t>
</a:t>
                    </a:r>
                    <a:fld id="{AC4D3FA3-74CD-4B26-B34F-AF6584D3363C}" type="PERCENTAGE">
                      <a:rPr lang="es-ES" altLang="ja-JP" sz="800" baseline="0"/>
                      <a:pPr>
                        <a:defRPr sz="800">
                          <a:solidFill>
                            <a:schemeClr val="tx1"/>
                          </a:solidFill>
                        </a:defRPr>
                      </a:pPr>
                      <a:t>[パーセンテージ]</a:t>
                    </a:fld>
                    <a:endParaRPr lang="es-E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555685967657802"/>
                      <c:h val="0.27300590277777775"/>
                    </c:manualLayout>
                  </c15:layout>
                  <c15:dlblFieldTable/>
                  <c15:showDataLabelsRange val="0"/>
                </c:ext>
                <c:ext xmlns:c16="http://schemas.microsoft.com/office/drawing/2014/chart" uri="{C3380CC4-5D6E-409C-BE32-E72D297353CC}">
                  <c16:uniqueId val="{00000009-D285-49E7-83CF-0A402D7BCBF7}"/>
                </c:ext>
              </c:extLst>
            </c:dLbl>
            <c:dLbl>
              <c:idx val="5"/>
              <c:layout>
                <c:manualLayout>
                  <c:x val="0.13676224744207444"/>
                  <c:y val="-2.3915277777777778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Equipo</a:t>
                    </a:r>
                    <a:r>
                      <a:rPr lang="en-US" altLang="ja-JP" baseline="0" dirty="0"/>
                      <a:t>
</a:t>
                    </a:r>
                    <a:fld id="{2651DCE3-8AF0-4A32-892D-EFEE62876243}"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285-49E7-83CF-0A402D7BCBF7}"/>
                </c:ext>
              </c:extLst>
            </c:dLbl>
            <c:dLbl>
              <c:idx val="6"/>
              <c:layout>
                <c:manualLayout>
                  <c:x val="0"/>
                  <c:y val="9.0749826388888899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Máquinas</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 </a:t>
                    </a: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motorizadas</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 </a:t>
                    </a: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en</a:t>
                    </a:r>
                    <a:r>
                      <a:rPr lang="en-US" altLang="ja-JP" sz="800" b="0" i="0" u="none" strike="noStrike" kern="1200" baseline="0" dirty="0">
                        <a:solidFill>
                          <a:prstClr val="black"/>
                        </a:solidFill>
                        <a:latin typeface="Arial" panose="020B0604020202020204" pitchFamily="34" charset="0"/>
                        <a:ea typeface="ＭＳ ゴシック" panose="020B0609070205080204" pitchFamily="49" charset="-128"/>
                      </a:rPr>
                      <a:t> general</a:t>
                    </a:r>
                    <a:r>
                      <a:rPr lang="en-US" altLang="zh-TW" sz="800" baseline="0" dirty="0"/>
                      <a:t>
</a:t>
                    </a:r>
                    <a:fld id="{223DE780-F5F0-485F-A197-A491ECCC2C14}" type="PERCENTAGE">
                      <a:rPr lang="en-US" altLang="zh-TW" sz="800" baseline="0"/>
                      <a:pPr>
                        <a:defRPr sz="800">
                          <a:solidFill>
                            <a:schemeClr val="tx1"/>
                          </a:solidFill>
                        </a:defRPr>
                      </a:pPr>
                      <a:t>[パーセンテージ]</a:t>
                    </a:fld>
                    <a:endParaRPr lang="en-US" altLang="zh-TW"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136282700577919"/>
                      <c:h val="0.20465520833333334"/>
                    </c:manualLayout>
                  </c15:layout>
                  <c15:dlblFieldTable/>
                  <c15:showDataLabelsRange val="0"/>
                </c:ext>
                <c:ext xmlns:c16="http://schemas.microsoft.com/office/drawing/2014/chart" uri="{C3380CC4-5D6E-409C-BE32-E72D297353CC}">
                  <c16:uniqueId val="{0000000D-D285-49E7-83CF-0A402D7BCBF7}"/>
                </c:ext>
              </c:extLst>
            </c:dLbl>
            <c:dLbl>
              <c:idx val="7"/>
              <c:layout>
                <c:manualLayout>
                  <c:x val="-3.1068116192048779E-2"/>
                  <c:y val="6.0485069444444442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r>
                      <a:rPr lang="en-US" altLang="ja-JP" sz="800" b="0" i="0" u="none" strike="noStrike" kern="1200" baseline="0" dirty="0" err="1">
                        <a:solidFill>
                          <a:prstClr val="black"/>
                        </a:solidFill>
                        <a:latin typeface="Arial" panose="020B0604020202020204" pitchFamily="34" charset="0"/>
                        <a:ea typeface="ＭＳ ゴシック" panose="020B0609070205080204" pitchFamily="49" charset="-128"/>
                      </a:rPr>
                      <a:t>Vehículo</a:t>
                    </a:r>
                    <a:r>
                      <a:rPr lang="en-US" altLang="ja-JP" sz="800" baseline="0" dirty="0"/>
                      <a:t>
</a:t>
                    </a:r>
                    <a:fld id="{B2CA679C-32A1-406F-A60E-5E0335DF857C}" type="PERCENTAGE">
                      <a:rPr lang="en-US" altLang="ja-JP" sz="800" baseline="0"/>
                      <a:pPr>
                        <a:defRPr sz="800">
                          <a:solidFill>
                            <a:schemeClr val="tx1"/>
                          </a:solidFill>
                        </a:defRPr>
                      </a:pPr>
                      <a:t>[パーセンテージ]</a:t>
                    </a:fld>
                    <a:endParaRPr lang="en-U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285-49E7-83CF-0A402D7BCBF7}"/>
                </c:ext>
              </c:extLst>
            </c:dLbl>
            <c:dLbl>
              <c:idx val="8"/>
              <c:layout>
                <c:manualLayout>
                  <c:x val="-7.1549521685376179E-3"/>
                  <c:y val="7.3059374999999982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es-ES" altLang="ja-JP" sz="800" b="0" i="0" u="none" strike="noStrike" kern="1200" baseline="0" dirty="0">
                        <a:solidFill>
                          <a:prstClr val="black"/>
                        </a:solidFill>
                        <a:latin typeface="Arial" panose="020B0604020202020204" pitchFamily="34" charset="0"/>
                        <a:ea typeface="ＭＳ ゴシック" panose="020B0609070205080204" pitchFamily="49" charset="-128"/>
                      </a:rPr>
                      <a:t>Máquinas y herramientas manuales</a:t>
                    </a:r>
                    <a:r>
                      <a:rPr lang="es-ES" altLang="zh-TW" sz="800" baseline="0" dirty="0"/>
                      <a:t>
</a:t>
                    </a:r>
                    <a:fld id="{AFB86A8E-1634-4062-9DA7-F772F6F504A9}" type="PERCENTAGE">
                      <a:rPr lang="es-ES" altLang="zh-TW" sz="800" baseline="0"/>
                      <a:pPr>
                        <a:defRPr sz="800">
                          <a:solidFill>
                            <a:schemeClr val="tx1"/>
                          </a:solidFill>
                        </a:defRPr>
                      </a:pPr>
                      <a:t>[パーセンテージ]</a:t>
                    </a:fld>
                    <a:endParaRPr lang="es-ES" altLang="zh-TW"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318785709298074"/>
                      <c:h val="0.22229409722222221"/>
                    </c:manualLayout>
                  </c15:layout>
                  <c15:dlblFieldTable/>
                  <c15:showDataLabelsRange val="0"/>
                </c:ext>
                <c:ext xmlns:c16="http://schemas.microsoft.com/office/drawing/2014/chart" uri="{C3380CC4-5D6E-409C-BE32-E72D297353CC}">
                  <c16:uniqueId val="{00000011-D285-49E7-83CF-0A402D7BCBF7}"/>
                </c:ext>
              </c:extLst>
            </c:dLbl>
            <c:dLbl>
              <c:idx val="9"/>
              <c:layout>
                <c:manualLayout>
                  <c:x val="-1.0283302321951538E-2"/>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r>
                      <a:rPr lang="es-ES" altLang="ja-JP" sz="800" b="0" i="0" u="none" strike="noStrike" kern="1200" baseline="0" dirty="0">
                        <a:solidFill>
                          <a:prstClr val="black"/>
                        </a:solidFill>
                        <a:latin typeface="Arial" panose="020B0604020202020204" pitchFamily="34" charset="0"/>
                        <a:ea typeface="ＭＳ ゴシック" panose="020B0609070205080204" pitchFamily="49" charset="-128"/>
                      </a:rPr>
                      <a:t>Otras instalaciones y equipos</a:t>
                    </a:r>
                    <a:r>
                      <a:rPr lang="es-ES" altLang="ja-JP" sz="800" baseline="0" dirty="0"/>
                      <a:t>
</a:t>
                    </a:r>
                    <a:fld id="{6D743BBA-1A91-4936-9DEE-6581ECE3C6CF}" type="PERCENTAGE">
                      <a:rPr lang="es-ES" altLang="ja-JP" sz="800" baseline="0"/>
                      <a:pPr>
                        <a:defRPr sz="800">
                          <a:solidFill>
                            <a:schemeClr val="tx1"/>
                          </a:solidFill>
                        </a:defRPr>
                      </a:pPr>
                      <a:t>[パーセンテージ]</a:t>
                    </a:fld>
                    <a:endParaRPr lang="es-ES"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3841940532081377"/>
                      <c:h val="0.22229409722222221"/>
                    </c:manualLayout>
                  </c15:layout>
                  <c15:dlblFieldTable/>
                  <c15:showDataLabelsRange val="0"/>
                </c:ext>
                <c:ext xmlns:c16="http://schemas.microsoft.com/office/drawing/2014/chart" uri="{C3380CC4-5D6E-409C-BE32-E72D297353CC}">
                  <c16:uniqueId val="{00000013-D285-49E7-83CF-0A402D7BCBF7}"/>
                </c:ext>
              </c:extLst>
            </c:dLbl>
            <c:dLbl>
              <c:idx val="10"/>
              <c:layout>
                <c:manualLayout>
                  <c:x val="9.3737948990841563E-2"/>
                  <c:y val="7.4378472222222228E-2"/>
                </c:manualLayout>
              </c:layout>
              <c:tx>
                <c:rich>
                  <a:bodyPr/>
                  <a:lstStyle/>
                  <a:p>
                    <a:r>
                      <a:rPr lang="en-US" altLang="ja-JP" sz="1000" b="0" i="0" u="none" strike="noStrike" kern="1200" baseline="0" dirty="0" err="1">
                        <a:solidFill>
                          <a:schemeClr val="bg1"/>
                        </a:solidFill>
                        <a:latin typeface="Arial" panose="020B0604020202020204" pitchFamily="34" charset="0"/>
                        <a:ea typeface="ＭＳ ゴシック" panose="020B0609070205080204" pitchFamily="49" charset="-128"/>
                      </a:rPr>
                      <a:t>Otros</a:t>
                    </a:r>
                    <a:r>
                      <a:rPr lang="en-US" altLang="ja-JP" baseline="0" dirty="0"/>
                      <a:t>
</a:t>
                    </a:r>
                    <a:fld id="{2D61B39E-38EC-42F4-B4DB-1DDBCF940AF8}" type="PERCENTAGE">
                      <a:rPr lang="en-US" altLang="ja-JP" baseline="0"/>
                      <a:pPr/>
                      <a:t>[パーセンテージ]</a:t>
                    </a:fld>
                    <a:endParaRPr lang="en-US"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285-49E7-83CF-0A402D7BCB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95000"/>
                      <a:lumOff val="5000"/>
                    </a:schemeClr>
                  </a:solidFill>
                  <a:round/>
                </a:ln>
                <a:effectLst/>
              </c:spPr>
            </c:leaderLines>
            <c:extLst>
              <c:ext xmlns:c15="http://schemas.microsoft.com/office/drawing/2012/chart" uri="{CE6537A1-D6FC-4f65-9D91-7224C49458BB}"/>
            </c:extLst>
          </c:dLbls>
          <c:cat>
            <c:strRef>
              <c:f>Sheet1!$B$57:$B$67</c:f>
              <c:strCache>
                <c:ptCount val="11"/>
                <c:pt idx="0">
                  <c:v>動力運搬機</c:v>
                </c:pt>
                <c:pt idx="1">
                  <c:v>仮設物、建築物、構築物等</c:v>
                </c:pt>
                <c:pt idx="2">
                  <c:v>材料</c:v>
                </c:pt>
                <c:pt idx="3">
                  <c:v>荷</c:v>
                </c:pt>
                <c:pt idx="4">
                  <c:v>建設機械等</c:v>
                </c:pt>
                <c:pt idx="5">
                  <c:v>用具</c:v>
                </c:pt>
                <c:pt idx="6">
                  <c:v>一般動力機械</c:v>
                </c:pt>
                <c:pt idx="7">
                  <c:v>乗物</c:v>
                </c:pt>
                <c:pt idx="8">
                  <c:v>人力機械工具等</c:v>
                </c:pt>
                <c:pt idx="9">
                  <c:v>その他の装置、設備</c:v>
                </c:pt>
                <c:pt idx="10">
                  <c:v>その他</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D285-49E7-83CF-0A402D7BCB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lang="es-419"/>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lang="es-419"/>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es-419"/>
              <a:t>マスター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a:t>
            </a:fld>
            <a:endParaRPr kumimoji="1" lang="ja-JP" altLang="en-US"/>
          </a:p>
        </p:txBody>
      </p:sp>
    </p:spTree>
    <p:extLst>
      <p:ext uri="{BB962C8B-B14F-4D97-AF65-F5344CB8AC3E}">
        <p14:creationId xmlns:p14="http://schemas.microsoft.com/office/powerpoint/2010/main" val="96391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10</a:t>
            </a:fld>
            <a:endParaRPr kumimoji="1" lang="ja-JP" altLang="en-US"/>
          </a:p>
        </p:txBody>
      </p:sp>
    </p:spTree>
    <p:extLst>
      <p:ext uri="{BB962C8B-B14F-4D97-AF65-F5344CB8AC3E}">
        <p14:creationId xmlns:p14="http://schemas.microsoft.com/office/powerpoint/2010/main" val="144637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11</a:t>
            </a:fld>
            <a:endParaRPr kumimoji="1" lang="ja-JP" altLang="en-US"/>
          </a:p>
        </p:txBody>
      </p:sp>
    </p:spTree>
    <p:extLst>
      <p:ext uri="{BB962C8B-B14F-4D97-AF65-F5344CB8AC3E}">
        <p14:creationId xmlns:p14="http://schemas.microsoft.com/office/powerpoint/2010/main" val="215412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12</a:t>
            </a:fld>
            <a:endParaRPr kumimoji="1" lang="ja-JP" altLang="en-US"/>
          </a:p>
        </p:txBody>
      </p:sp>
    </p:spTree>
    <p:extLst>
      <p:ext uri="{BB962C8B-B14F-4D97-AF65-F5344CB8AC3E}">
        <p14:creationId xmlns:p14="http://schemas.microsoft.com/office/powerpoint/2010/main" val="385400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13</a:t>
            </a:fld>
            <a:endParaRPr kumimoji="1" lang="ja-JP" altLang="en-US"/>
          </a:p>
        </p:txBody>
      </p:sp>
    </p:spTree>
    <p:extLst>
      <p:ext uri="{BB962C8B-B14F-4D97-AF65-F5344CB8AC3E}">
        <p14:creationId xmlns:p14="http://schemas.microsoft.com/office/powerpoint/2010/main" val="653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15</a:t>
            </a:fld>
            <a:endParaRPr kumimoji="1" lang="ja-JP" altLang="en-US"/>
          </a:p>
        </p:txBody>
      </p:sp>
    </p:spTree>
    <p:extLst>
      <p:ext uri="{BB962C8B-B14F-4D97-AF65-F5344CB8AC3E}">
        <p14:creationId xmlns:p14="http://schemas.microsoft.com/office/powerpoint/2010/main" val="139424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16</a:t>
            </a:fld>
            <a:endParaRPr kumimoji="1" lang="ja-JP" altLang="en-US"/>
          </a:p>
        </p:txBody>
      </p:sp>
    </p:spTree>
    <p:extLst>
      <p:ext uri="{BB962C8B-B14F-4D97-AF65-F5344CB8AC3E}">
        <p14:creationId xmlns:p14="http://schemas.microsoft.com/office/powerpoint/2010/main" val="142120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18</a:t>
            </a:fld>
            <a:endParaRPr kumimoji="1" lang="ja-JP" altLang="en-US"/>
          </a:p>
        </p:txBody>
      </p:sp>
    </p:spTree>
    <p:extLst>
      <p:ext uri="{BB962C8B-B14F-4D97-AF65-F5344CB8AC3E}">
        <p14:creationId xmlns:p14="http://schemas.microsoft.com/office/powerpoint/2010/main" val="6407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a:t>
            </a:fld>
            <a:endParaRPr kumimoji="1" lang="ja-JP" altLang="en-US"/>
          </a:p>
        </p:txBody>
      </p:sp>
    </p:spTree>
    <p:extLst>
      <p:ext uri="{BB962C8B-B14F-4D97-AF65-F5344CB8AC3E}">
        <p14:creationId xmlns:p14="http://schemas.microsoft.com/office/powerpoint/2010/main" val="242615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20</a:t>
            </a:fld>
            <a:endParaRPr kumimoji="1" lang="ja-JP" altLang="en-US"/>
          </a:p>
        </p:txBody>
      </p:sp>
    </p:spTree>
    <p:extLst>
      <p:ext uri="{BB962C8B-B14F-4D97-AF65-F5344CB8AC3E}">
        <p14:creationId xmlns:p14="http://schemas.microsoft.com/office/powerpoint/2010/main" val="4238004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21</a:t>
            </a:fld>
            <a:endParaRPr kumimoji="1" lang="ja-JP" altLang="en-US"/>
          </a:p>
        </p:txBody>
      </p:sp>
    </p:spTree>
    <p:extLst>
      <p:ext uri="{BB962C8B-B14F-4D97-AF65-F5344CB8AC3E}">
        <p14:creationId xmlns:p14="http://schemas.microsoft.com/office/powerpoint/2010/main" val="3659071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23</a:t>
            </a:fld>
            <a:endParaRPr kumimoji="1" lang="ja-JP" altLang="en-US"/>
          </a:p>
        </p:txBody>
      </p:sp>
    </p:spTree>
    <p:extLst>
      <p:ext uri="{BB962C8B-B14F-4D97-AF65-F5344CB8AC3E}">
        <p14:creationId xmlns:p14="http://schemas.microsoft.com/office/powerpoint/2010/main" val="1965690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24</a:t>
            </a:fld>
            <a:endParaRPr kumimoji="1" lang="ja-JP" altLang="en-US"/>
          </a:p>
        </p:txBody>
      </p:sp>
    </p:spTree>
    <p:extLst>
      <p:ext uri="{BB962C8B-B14F-4D97-AF65-F5344CB8AC3E}">
        <p14:creationId xmlns:p14="http://schemas.microsoft.com/office/powerpoint/2010/main" val="1221942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25</a:t>
            </a:fld>
            <a:endParaRPr kumimoji="1" lang="ja-JP" altLang="en-US"/>
          </a:p>
        </p:txBody>
      </p:sp>
    </p:spTree>
    <p:extLst>
      <p:ext uri="{BB962C8B-B14F-4D97-AF65-F5344CB8AC3E}">
        <p14:creationId xmlns:p14="http://schemas.microsoft.com/office/powerpoint/2010/main" val="3963982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26</a:t>
            </a:fld>
            <a:endParaRPr kumimoji="1" lang="ja-JP" altLang="en-US"/>
          </a:p>
        </p:txBody>
      </p:sp>
    </p:spTree>
    <p:extLst>
      <p:ext uri="{BB962C8B-B14F-4D97-AF65-F5344CB8AC3E}">
        <p14:creationId xmlns:p14="http://schemas.microsoft.com/office/powerpoint/2010/main" val="4090547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27</a:t>
            </a:fld>
            <a:endParaRPr kumimoji="1" lang="ja-JP" altLang="en-US"/>
          </a:p>
        </p:txBody>
      </p:sp>
    </p:spTree>
    <p:extLst>
      <p:ext uri="{BB962C8B-B14F-4D97-AF65-F5344CB8AC3E}">
        <p14:creationId xmlns:p14="http://schemas.microsoft.com/office/powerpoint/2010/main" val="1092627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28</a:t>
            </a:fld>
            <a:endParaRPr kumimoji="1" lang="ja-JP" altLang="en-US"/>
          </a:p>
        </p:txBody>
      </p:sp>
    </p:spTree>
    <p:extLst>
      <p:ext uri="{BB962C8B-B14F-4D97-AF65-F5344CB8AC3E}">
        <p14:creationId xmlns:p14="http://schemas.microsoft.com/office/powerpoint/2010/main" val="1725187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29</a:t>
            </a:fld>
            <a:endParaRPr kumimoji="1" lang="ja-JP" altLang="en-US"/>
          </a:p>
        </p:txBody>
      </p:sp>
    </p:spTree>
    <p:extLst>
      <p:ext uri="{BB962C8B-B14F-4D97-AF65-F5344CB8AC3E}">
        <p14:creationId xmlns:p14="http://schemas.microsoft.com/office/powerpoint/2010/main" val="356960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3</a:t>
            </a:fld>
            <a:endParaRPr kumimoji="1" lang="ja-JP" altLang="en-US"/>
          </a:p>
        </p:txBody>
      </p:sp>
    </p:spTree>
    <p:extLst>
      <p:ext uri="{BB962C8B-B14F-4D97-AF65-F5344CB8AC3E}">
        <p14:creationId xmlns:p14="http://schemas.microsoft.com/office/powerpoint/2010/main" val="130922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5</a:t>
            </a:fld>
            <a:endParaRPr kumimoji="1" lang="ja-JP" altLang="en-US"/>
          </a:p>
        </p:txBody>
      </p:sp>
    </p:spTree>
    <p:extLst>
      <p:ext uri="{BB962C8B-B14F-4D97-AF65-F5344CB8AC3E}">
        <p14:creationId xmlns:p14="http://schemas.microsoft.com/office/powerpoint/2010/main" val="342756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6</a:t>
            </a:fld>
            <a:endParaRPr kumimoji="1" lang="ja-JP" altLang="en-US"/>
          </a:p>
        </p:txBody>
      </p:sp>
    </p:spTree>
    <p:extLst>
      <p:ext uri="{BB962C8B-B14F-4D97-AF65-F5344CB8AC3E}">
        <p14:creationId xmlns:p14="http://schemas.microsoft.com/office/powerpoint/2010/main" val="67266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7</a:t>
            </a:fld>
            <a:endParaRPr kumimoji="1" lang="ja-JP" altLang="en-US"/>
          </a:p>
        </p:txBody>
      </p:sp>
    </p:spTree>
    <p:extLst>
      <p:ext uri="{BB962C8B-B14F-4D97-AF65-F5344CB8AC3E}">
        <p14:creationId xmlns:p14="http://schemas.microsoft.com/office/powerpoint/2010/main" val="82512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F15D19CC-259D-4E7D-8FA0-3520727AB6EE}" type="slidenum">
              <a:rPr kumimoji="1" lang="ja-JP" altLang="en-US" smtClean="0"/>
              <a:pPr rtl="0"/>
              <a:t>9</a:t>
            </a:fld>
            <a:endParaRPr kumimoji="1" lang="ja-JP" altLang="en-US"/>
          </a:p>
        </p:txBody>
      </p:sp>
    </p:spTree>
    <p:extLst>
      <p:ext uri="{BB962C8B-B14F-4D97-AF65-F5344CB8AC3E}">
        <p14:creationId xmlns:p14="http://schemas.microsoft.com/office/powerpoint/2010/main" val="146816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es-419"/>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419"/>
              <a:t>マスタ サブタイトルの書式設定</a:t>
            </a:r>
          </a:p>
        </p:txBody>
      </p:sp>
      <p:sp>
        <p:nvSpPr>
          <p:cNvPr id="4" name="日付プレースホルダ 3"/>
          <p:cNvSpPr>
            <a:spLocks noGrp="1"/>
          </p:cNvSpPr>
          <p:nvPr>
            <p:ph type="dt" sz="half" idx="10"/>
          </p:nvPr>
        </p:nvSpPr>
        <p:spPr/>
        <p:txBody>
          <a:bodyPr rtlCol="0"/>
          <a:lstStyle/>
          <a:p>
            <a:pPr rtl="0"/>
            <a:r>
              <a:rPr lang="es-419"/>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s-419"/>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日付プレースホルダ 3"/>
          <p:cNvSpPr>
            <a:spLocks noGrp="1"/>
          </p:cNvSpPr>
          <p:nvPr>
            <p:ph type="dt" sz="half" idx="10"/>
          </p:nvPr>
        </p:nvSpPr>
        <p:spPr/>
        <p:txBody>
          <a:bodyPr rtlCol="0"/>
          <a:lstStyle/>
          <a:p>
            <a:pPr rtl="0"/>
            <a:r>
              <a:rPr lang="es-419"/>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es-419"/>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日付プレースホルダ 3"/>
          <p:cNvSpPr>
            <a:spLocks noGrp="1"/>
          </p:cNvSpPr>
          <p:nvPr>
            <p:ph type="dt" sz="half" idx="10"/>
          </p:nvPr>
        </p:nvSpPr>
        <p:spPr/>
        <p:txBody>
          <a:bodyPr rtlCol="0"/>
          <a:lstStyle/>
          <a:p>
            <a:pPr rtl="0"/>
            <a:r>
              <a:rPr lang="es-419"/>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s-419"/>
              <a:t>マスタ タイトルの書式設定</a:t>
            </a:r>
          </a:p>
        </p:txBody>
      </p:sp>
      <p:sp>
        <p:nvSpPr>
          <p:cNvPr id="3" name="コンテンツ プレースホルダ 2"/>
          <p:cNvSpPr>
            <a:spLocks noGrp="1"/>
          </p:cNvSpPr>
          <p:nvPr>
            <p:ph idx="1"/>
          </p:nvPr>
        </p:nvSpPr>
        <p:spPr/>
        <p:txBody>
          <a:bodyPr rtlCol="0"/>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日付プレースホルダ 3"/>
          <p:cNvSpPr>
            <a:spLocks noGrp="1"/>
          </p:cNvSpPr>
          <p:nvPr>
            <p:ph type="dt" sz="half" idx="10"/>
          </p:nvPr>
        </p:nvSpPr>
        <p:spPr/>
        <p:txBody>
          <a:bodyPr rtlCol="0"/>
          <a:lstStyle/>
          <a:p>
            <a:pPr rtl="0"/>
            <a:r>
              <a:rPr lang="es-419"/>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es-419"/>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419"/>
              <a:t>マスタ テキストの書式設定</a:t>
            </a:r>
          </a:p>
        </p:txBody>
      </p:sp>
      <p:sp>
        <p:nvSpPr>
          <p:cNvPr id="4" name="日付プレースホルダ 3"/>
          <p:cNvSpPr>
            <a:spLocks noGrp="1"/>
          </p:cNvSpPr>
          <p:nvPr>
            <p:ph type="dt" sz="half" idx="10"/>
          </p:nvPr>
        </p:nvSpPr>
        <p:spPr/>
        <p:txBody>
          <a:bodyPr rtlCol="0"/>
          <a:lstStyle/>
          <a:p>
            <a:pPr rtl="0"/>
            <a:r>
              <a:rPr lang="es-419"/>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s-419"/>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5" name="日付プレースホルダ 4"/>
          <p:cNvSpPr>
            <a:spLocks noGrp="1"/>
          </p:cNvSpPr>
          <p:nvPr>
            <p:ph type="dt" sz="half" idx="10"/>
          </p:nvPr>
        </p:nvSpPr>
        <p:spPr/>
        <p:txBody>
          <a:bodyPr rtlCol="0"/>
          <a:lstStyle/>
          <a:p>
            <a:pPr rtl="0"/>
            <a:r>
              <a:rPr lang="es-419"/>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es-419"/>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419"/>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7" name="日付プレースホルダ 6"/>
          <p:cNvSpPr>
            <a:spLocks noGrp="1"/>
          </p:cNvSpPr>
          <p:nvPr>
            <p:ph type="dt" sz="half" idx="10"/>
          </p:nvPr>
        </p:nvSpPr>
        <p:spPr/>
        <p:txBody>
          <a:bodyPr rtlCol="0"/>
          <a:lstStyle/>
          <a:p>
            <a:pPr rtl="0"/>
            <a:r>
              <a:rPr lang="es-419"/>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s-419"/>
              <a:t>マスタ タイトルの書式設定</a:t>
            </a:r>
          </a:p>
        </p:txBody>
      </p:sp>
      <p:sp>
        <p:nvSpPr>
          <p:cNvPr id="3" name="日付プレースホルダ 2"/>
          <p:cNvSpPr>
            <a:spLocks noGrp="1"/>
          </p:cNvSpPr>
          <p:nvPr>
            <p:ph type="dt" sz="half" idx="10"/>
          </p:nvPr>
        </p:nvSpPr>
        <p:spPr/>
        <p:txBody>
          <a:bodyPr rtlCol="0"/>
          <a:lstStyle/>
          <a:p>
            <a:pPr rtl="0"/>
            <a:r>
              <a:rPr lang="es-419"/>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lang="es-419"/>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es-419"/>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419"/>
              <a:t>マスタ テキストの書式設定</a:t>
            </a:r>
          </a:p>
        </p:txBody>
      </p:sp>
      <p:sp>
        <p:nvSpPr>
          <p:cNvPr id="5" name="日付プレースホルダ 4"/>
          <p:cNvSpPr>
            <a:spLocks noGrp="1"/>
          </p:cNvSpPr>
          <p:nvPr>
            <p:ph type="dt" sz="half" idx="10"/>
          </p:nvPr>
        </p:nvSpPr>
        <p:spPr/>
        <p:txBody>
          <a:bodyPr rtlCol="0"/>
          <a:lstStyle/>
          <a:p>
            <a:pPr rtl="0"/>
            <a:r>
              <a:rPr lang="es-419"/>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es-419"/>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419"/>
              <a:t>マスタ テキストの書式設定</a:t>
            </a:r>
          </a:p>
        </p:txBody>
      </p:sp>
      <p:sp>
        <p:nvSpPr>
          <p:cNvPr id="5" name="日付プレースホルダ 4"/>
          <p:cNvSpPr>
            <a:spLocks noGrp="1"/>
          </p:cNvSpPr>
          <p:nvPr>
            <p:ph type="dt" sz="half" idx="10"/>
          </p:nvPr>
        </p:nvSpPr>
        <p:spPr/>
        <p:txBody>
          <a:bodyPr rtlCol="0"/>
          <a:lstStyle/>
          <a:p>
            <a:pPr rtl="0"/>
            <a:r>
              <a:rPr lang="es-419"/>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s-419"/>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es-419"/>
              <a:t>マスタ テキストの書式設定</a:t>
            </a:r>
          </a:p>
          <a:p>
            <a:pPr lvl="1" rtl="0"/>
            <a:r>
              <a:rPr lang="es-419"/>
              <a:t>第 2 レベル</a:t>
            </a:r>
          </a:p>
          <a:p>
            <a:pPr lvl="2" rtl="0"/>
            <a:r>
              <a:rPr lang="es-419"/>
              <a:t>第 3 レベル</a:t>
            </a:r>
          </a:p>
          <a:p>
            <a:pPr lvl="3" rtl="0"/>
            <a:r>
              <a:rPr lang="es-419"/>
              <a:t>第 4 レベル</a:t>
            </a:r>
          </a:p>
          <a:p>
            <a:pPr lvl="4" rtl="0"/>
            <a:r>
              <a:rPr lang="es-419"/>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419"/>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569195" y="1431941"/>
            <a:ext cx="8107262" cy="792087"/>
          </a:xfrm>
          <a:prstGeom prst="rect">
            <a:avLst/>
          </a:prstGeom>
          <a:blipFill>
            <a:blip r:embed="rId4"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es-419" sz="3200" b="1" dirty="0">
                <a:solidFill>
                  <a:srgbClr val="0000CC"/>
                </a:solidFill>
                <a:latin typeface="Arial" panose="020B0604020202020204" pitchFamily="34" charset="0"/>
                <a:ea typeface="ＭＳ ゴシック" panose="020B0609070205080204" pitchFamily="49" charset="-128"/>
                <a:cs typeface="Arial" panose="020B0604020202020204" pitchFamily="34" charset="0"/>
              </a:rPr>
              <a:t>Para su seguridad y salud en el trabajo</a:t>
            </a:r>
            <a:endParaRPr lang="en-US" altLang="ja-JP" sz="3200" b="1" dirty="0">
              <a:solidFill>
                <a:srgbClr val="0000CC"/>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5" name="テキスト ボックス 4"/>
          <p:cNvSpPr txBox="1"/>
          <p:nvPr/>
        </p:nvSpPr>
        <p:spPr>
          <a:xfrm>
            <a:off x="583851" y="476672"/>
            <a:ext cx="8092605" cy="892552"/>
          </a:xfrm>
          <a:prstGeom prst="rect">
            <a:avLst/>
          </a:prstGeom>
          <a:noFill/>
        </p:spPr>
        <p:txBody>
          <a:bodyPr wrap="square" rtlCol="0">
            <a:spAutoFit/>
          </a:bodyPr>
          <a:lstStyle/>
          <a:p>
            <a:pPr rtl="0"/>
            <a:r>
              <a:rPr lang="es-419" sz="26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Para las personas que trabajan en el sector de la eliminación de residuos industriales</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cs typeface="Arial" panose="020B0604020202020204" pitchFamily="34" charset="0"/>
              </a:rPr>
              <a:pPr algn="ctr"/>
              <a:t>1</a:t>
            </a:fld>
            <a:endParaRPr kumimoji="1"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1" y="205060"/>
            <a:ext cx="8413219"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s-419" sz="1600" b="1" dirty="0">
                <a:solidFill>
                  <a:schemeClr val="bg1"/>
                </a:solidFill>
                <a:latin typeface="Arial" panose="020B0604020202020204" pitchFamily="34" charset="0"/>
                <a:ea typeface="ＭＳ ゴシック" panose="020B0609070205080204" pitchFamily="49" charset="-128"/>
                <a:cs typeface="Arial" charset="0"/>
              </a:rPr>
              <a:t>Punto clave 4: Adherirse a los procedimientos de trabajo una vez establecidos.</a:t>
            </a:r>
            <a:endParaRPr lang="ja-JP" altLang="en-US" sz="1600"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5" name="Rectangle 10"/>
          <p:cNvSpPr>
            <a:spLocks noChangeArrowheads="1"/>
          </p:cNvSpPr>
          <p:nvPr/>
        </p:nvSpPr>
        <p:spPr bwMode="auto">
          <a:xfrm>
            <a:off x="468313" y="1556792"/>
            <a:ext cx="8271792" cy="1683554"/>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lnSpc>
                <a:spcPct val="90000"/>
              </a:lnSpc>
              <a:spcBef>
                <a:spcPts val="300"/>
              </a:spcBef>
              <a:spcAft>
                <a:spcPts val="0"/>
              </a:spcAft>
              <a:defRPr/>
            </a:pPr>
            <a:r>
              <a:rPr lang="es-419"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dirty="0">
                <a:latin typeface="Arial" panose="020B0604020202020204" pitchFamily="34" charset="0"/>
                <a:ea typeface="ＭＳ ゴシック" panose="020B0609070205080204" pitchFamily="49" charset="-128"/>
                <a:cs typeface="メイリオ" pitchFamily="50" charset="-128"/>
              </a:rPr>
              <a:t> Respete los </a:t>
            </a:r>
            <a:r>
              <a:rPr lang="es-419" sz="1400" dirty="0">
                <a:solidFill>
                  <a:srgbClr val="C00000"/>
                </a:solidFill>
                <a:latin typeface="Arial" panose="020B0604020202020204" pitchFamily="34" charset="0"/>
                <a:ea typeface="ＭＳ ゴシック" panose="020B0609070205080204" pitchFamily="49" charset="-128"/>
                <a:cs typeface="メイリオ" pitchFamily="50" charset="-128"/>
              </a:rPr>
              <a:t>procedimientos de trabajo</a:t>
            </a:r>
            <a:r>
              <a:rPr lang="es-419" sz="1400" dirty="0">
                <a:latin typeface="Arial" panose="020B0604020202020204" pitchFamily="34" charset="0"/>
                <a:ea typeface="ＭＳ ゴシック" panose="020B0609070205080204" pitchFamily="49" charset="-128"/>
                <a:cs typeface="メイリオ" pitchFamily="50" charset="-128"/>
              </a:rPr>
              <a:t> (normas de trabajo) una vez establecidos.</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s-419"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dirty="0">
                <a:latin typeface="Arial" panose="020B0604020202020204" pitchFamily="34" charset="0"/>
                <a:ea typeface="ＭＳ ゴシック" panose="020B0609070205080204" pitchFamily="49" charset="-128"/>
                <a:cs typeface="メイリオ" pitchFamily="50" charset="-128"/>
              </a:rPr>
              <a:t> </a:t>
            </a:r>
            <a:r>
              <a:rPr lang="es-419" sz="1400" dirty="0">
                <a:solidFill>
                  <a:srgbClr val="C00000"/>
                </a:solidFill>
                <a:latin typeface="Arial" panose="020B0604020202020204" pitchFamily="34" charset="0"/>
                <a:ea typeface="ＭＳ ゴシック" panose="020B0609070205080204" pitchFamily="49" charset="-128"/>
                <a:cs typeface="メイリオ" pitchFamily="50" charset="-128"/>
              </a:rPr>
              <a:t>Ensaye</a:t>
            </a:r>
            <a:r>
              <a:rPr lang="es-419" sz="1400" dirty="0">
                <a:latin typeface="Arial" panose="020B0604020202020204" pitchFamily="34" charset="0"/>
                <a:ea typeface="ＭＳ ゴシック" panose="020B0609070205080204" pitchFamily="49" charset="-128"/>
                <a:cs typeface="メイリオ" pitchFamily="50" charset="-128"/>
              </a:rPr>
              <a:t> repetidamente los procedimientos de trabajo establecidos hasta dominarlos por completo.</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s-419"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dirty="0">
                <a:latin typeface="Arial" panose="020B0604020202020204" pitchFamily="34" charset="0"/>
                <a:ea typeface="ＭＳ ゴシック" panose="020B0609070205080204" pitchFamily="49" charset="-128"/>
                <a:cs typeface="メイリオ" pitchFamily="50" charset="-128"/>
              </a:rPr>
              <a:t> Entienda perfectamente lo que </a:t>
            </a:r>
            <a:r>
              <a:rPr lang="es-419" sz="1400" dirty="0">
                <a:solidFill>
                  <a:srgbClr val="C00000"/>
                </a:solidFill>
                <a:latin typeface="Arial" panose="020B0604020202020204" pitchFamily="34" charset="0"/>
                <a:ea typeface="ＭＳ ゴシック" panose="020B0609070205080204" pitchFamily="49" charset="-128"/>
                <a:cs typeface="メイリオ" pitchFamily="50" charset="-128"/>
              </a:rPr>
              <a:t>debe</a:t>
            </a:r>
            <a:r>
              <a:rPr lang="es-419" sz="1400" dirty="0">
                <a:latin typeface="Arial" panose="020B0604020202020204" pitchFamily="34" charset="0"/>
                <a:ea typeface="ＭＳ ゴシック" panose="020B0609070205080204" pitchFamily="49" charset="-128"/>
                <a:cs typeface="メイリオ" pitchFamily="50" charset="-128"/>
              </a:rPr>
              <a:t> y </a:t>
            </a:r>
            <a:r>
              <a:rPr lang="es-419" sz="1400" dirty="0">
                <a:solidFill>
                  <a:srgbClr val="C00000"/>
                </a:solidFill>
                <a:latin typeface="Arial" panose="020B0604020202020204" pitchFamily="34" charset="0"/>
                <a:ea typeface="ＭＳ ゴシック" panose="020B0609070205080204" pitchFamily="49" charset="-128"/>
                <a:cs typeface="メイリオ" pitchFamily="50" charset="-128"/>
              </a:rPr>
              <a:t>no debe hacer</a:t>
            </a:r>
            <a:r>
              <a:rPr lang="es-419" sz="1400" dirty="0">
                <a:latin typeface="Arial" panose="020B0604020202020204" pitchFamily="34" charset="0"/>
                <a:ea typeface="ＭＳ ゴシック" panose="020B0609070205080204" pitchFamily="49" charset="-128"/>
                <a:cs typeface="メイリオ" pitchFamily="50" charset="-128"/>
              </a:rPr>
              <a:t> por seguridad.</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s-419"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spc="-50" dirty="0">
                <a:latin typeface="Arial" panose="020B0604020202020204" pitchFamily="34" charset="0"/>
                <a:ea typeface="ＭＳ ゴシック" panose="020B0609070205080204" pitchFamily="49" charset="-128"/>
                <a:cs typeface="メイリオ" pitchFamily="50" charset="-128"/>
              </a:rPr>
              <a:t> Nunca deje de consultar con un supervisor </a:t>
            </a:r>
            <a:r>
              <a:rPr lang="es-419" sz="1400" spc="-50" dirty="0">
                <a:solidFill>
                  <a:srgbClr val="C00000"/>
                </a:solidFill>
                <a:latin typeface="Arial" panose="020B0604020202020204" pitchFamily="34" charset="0"/>
                <a:ea typeface="ＭＳ ゴシック" panose="020B0609070205080204" pitchFamily="49" charset="-128"/>
                <a:cs typeface="メイリオ" pitchFamily="50" charset="-128"/>
              </a:rPr>
              <a:t>cuando encuentre algo que no entienda</a:t>
            </a:r>
            <a:r>
              <a:rPr lang="es-419" sz="1400" spc="-50" dirty="0">
                <a:latin typeface="Arial" panose="020B0604020202020204" pitchFamily="34" charset="0"/>
                <a:ea typeface="ＭＳ ゴシック" panose="020B0609070205080204" pitchFamily="49" charset="-128"/>
                <a:cs typeface="メイリオ" pitchFamily="50" charset="-128"/>
              </a:rPr>
              <a:t> entre los </a:t>
            </a:r>
            <a:br>
              <a:rPr lang="en-US" sz="1400" spc="-50" dirty="0">
                <a:latin typeface="Arial" panose="020B0604020202020204" pitchFamily="34" charset="0"/>
                <a:ea typeface="ＭＳ ゴシック" panose="020B0609070205080204" pitchFamily="49" charset="-128"/>
                <a:cs typeface="メイリオ" pitchFamily="50" charset="-128"/>
              </a:rPr>
            </a:br>
            <a:r>
              <a:rPr lang="es-419" sz="1400" spc="-50" dirty="0">
                <a:latin typeface="Arial" panose="020B0604020202020204" pitchFamily="34" charset="0"/>
                <a:ea typeface="ＭＳ ゴシック" panose="020B0609070205080204" pitchFamily="49" charset="-128"/>
                <a:cs typeface="メイリオ" pitchFamily="50" charset="-128"/>
              </a:rPr>
              <a:t>procedimientos de trabajo.</a:t>
            </a:r>
            <a:endParaRPr lang="en-US" altLang="ja-JP" sz="1400" spc="-5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es-419"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dirty="0">
                <a:latin typeface="Arial" panose="020B0604020202020204" pitchFamily="34" charset="0"/>
                <a:ea typeface="ＭＳ ゴシック" panose="020B0609070205080204" pitchFamily="49" charset="-128"/>
                <a:cs typeface="メイリオ" pitchFamily="50" charset="-128"/>
              </a:rPr>
              <a:t> Tenga cuidado </a:t>
            </a:r>
            <a:r>
              <a:rPr lang="es-419" sz="1400" dirty="0">
                <a:solidFill>
                  <a:srgbClr val="C00000"/>
                </a:solidFill>
                <a:latin typeface="Arial" panose="020B0604020202020204" pitchFamily="34" charset="0"/>
                <a:ea typeface="ＭＳ ゴシック" panose="020B0609070205080204" pitchFamily="49" charset="-128"/>
                <a:cs typeface="メイリオ" pitchFamily="50" charset="-128"/>
              </a:rPr>
              <a:t>cuando se acostumbre a un procedimiento, ya que es común sufrir lesiones en ese momento</a:t>
            </a:r>
            <a:r>
              <a:rPr lang="es-419" sz="1400" dirty="0">
                <a:latin typeface="Arial" panose="020B0604020202020204" pitchFamily="34" charset="0"/>
                <a:ea typeface="ＭＳ ゴシック" panose="020B0609070205080204" pitchFamily="49" charset="-128"/>
                <a:cs typeface="メイリオ" pitchFamily="50" charset="-128"/>
              </a:rPr>
              <a:t>. Deben evitarse las acciones descuidadas o poco razonables.</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468313" y="764704"/>
            <a:ext cx="8064127" cy="667875"/>
          </a:xfrm>
          <a:prstGeom prst="rect">
            <a:avLst/>
          </a:prstGeom>
          <a:noFill/>
        </p:spPr>
        <p:txBody>
          <a:bodyPr wrap="square" rtlCol="0">
            <a:spAutoFit/>
          </a:bodyPr>
          <a:lstStyle/>
          <a:p>
            <a:pPr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cs typeface="メイリオ" panose="020B0604030504040204" pitchFamily="50" charset="-128"/>
              </a:rPr>
              <a:t> Puede encontrarse con varios peligros inesperados en el lugar de trabajo.　</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cs typeface="メイリオ" panose="020B0604030504040204" pitchFamily="50" charset="-128"/>
              </a:rPr>
              <a:t> Los procedimientos de trabajo se establecen para la seguridad, la salud y la eficiencia en el trabajo.</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cs typeface="メイリオ" panose="020B0604030504040204" pitchFamily="50" charset="-128"/>
              </a:rPr>
              <a:t> Puede respetar los procedimientos de trabajo y protegerse.</a:t>
            </a:r>
          </a:p>
        </p:txBody>
      </p:sp>
      <p:grpSp>
        <p:nvGrpSpPr>
          <p:cNvPr id="7" name="グループ化 6"/>
          <p:cNvGrpSpPr/>
          <p:nvPr/>
        </p:nvGrpSpPr>
        <p:grpSpPr>
          <a:xfrm>
            <a:off x="7681396" y="664451"/>
            <a:ext cx="937388" cy="1152128"/>
            <a:chOff x="806791" y="4520807"/>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8723">
              <a:off x="829888" y="4520807"/>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806791" y="4952639"/>
              <a:ext cx="1070723" cy="498299"/>
            </a:xfrm>
            <a:prstGeom prst="rect">
              <a:avLst/>
            </a:prstGeom>
            <a:noFill/>
          </p:spPr>
          <p:txBody>
            <a:bodyPr wrap="square" rtlCol="0">
              <a:noAutofit/>
            </a:bodyPr>
            <a:lstStyle/>
            <a:p>
              <a:pPr algn="ctr" rtl="0"/>
              <a:r>
                <a:rPr lang="es-419" sz="1200" dirty="0">
                  <a:solidFill>
                    <a:srgbClr val="C00000"/>
                  </a:solidFill>
                  <a:latin typeface="Arial" panose="020B0604020202020204" pitchFamily="34" charset="0"/>
                  <a:cs typeface="Arial" panose="020B0604020202020204" pitchFamily="34" charset="0"/>
                </a:rPr>
                <a:t>Procedimientos de trabajo</a:t>
              </a:r>
            </a:p>
          </p:txBody>
        </p:sp>
      </p:grpSp>
      <p:sp>
        <p:nvSpPr>
          <p:cNvPr id="10" name="テキスト ボックス 9"/>
          <p:cNvSpPr txBox="1"/>
          <p:nvPr/>
        </p:nvSpPr>
        <p:spPr>
          <a:xfrm>
            <a:off x="468313" y="3284984"/>
            <a:ext cx="8271792" cy="3387081"/>
          </a:xfrm>
          <a:prstGeom prst="rect">
            <a:avLst/>
          </a:prstGeom>
          <a:noFill/>
        </p:spPr>
        <p:txBody>
          <a:bodyPr wrap="square" rtlCol="0">
            <a:spAutoFit/>
          </a:bodyPr>
          <a:lstStyle/>
          <a:p>
            <a:pPr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[Ejemplo: Trabajo de clasificación]</a:t>
            </a:r>
          </a:p>
          <a:p>
            <a:pPr marL="182563" indent="-182563"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s-419" sz="1400" dirty="0">
                <a:solidFill>
                  <a:srgbClr val="C00000"/>
                </a:solidFill>
                <a:latin typeface="Arial" panose="020B0604020202020204" pitchFamily="34" charset="0"/>
                <a:ea typeface="ＭＳ ゴシック" panose="020B0609070205080204" pitchFamily="49" charset="-128"/>
              </a:rPr>
              <a:t> </a:t>
            </a:r>
            <a:r>
              <a:rPr lang="es-419" sz="1400" dirty="0">
                <a:latin typeface="Arial" panose="020B0604020202020204" pitchFamily="34" charset="0"/>
                <a:ea typeface="ＭＳ ゴシック" panose="020B0609070205080204" pitchFamily="49" charset="-128"/>
              </a:rPr>
              <a:t>Al clasificar los residuos, los trabajadores deben retirar los materiales peligrosos, como los botes de spray y los cartuchos de gas, los objetos sellados y todo lo que no sea identificable. Deben devolverse a quienes los trajeron cuando se identifiquen, y si no, enviarse a especialistas para su eliminación.</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s-419" sz="1400" dirty="0">
                <a:solidFill>
                  <a:srgbClr val="C00000"/>
                </a:solidFill>
                <a:latin typeface="Arial" panose="020B0604020202020204" pitchFamily="34" charset="0"/>
                <a:ea typeface="ＭＳ ゴシック" panose="020B0609070205080204" pitchFamily="49" charset="-128"/>
              </a:rPr>
              <a:t> </a:t>
            </a:r>
            <a:r>
              <a:rPr lang="es-419" sz="1400" dirty="0">
                <a:latin typeface="Arial" panose="020B0604020202020204" pitchFamily="34" charset="0"/>
                <a:ea typeface="ＭＳ ゴシック" panose="020B0609070205080204" pitchFamily="49" charset="-128"/>
              </a:rPr>
              <a:t>Cuando los trabajadores clasifican los residuos en un patio de recepción o en cualquier otra instalación similar, deben tomarse algunas medidas para evitar que interfieran con montacargas, camiones u otros vehículos. Por ejemplo, deberían establecerse zonas separadas para los trabajadores y los vehículos, o designar a alguien como guía para los vehículos.</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s-419" sz="1400" dirty="0">
                <a:solidFill>
                  <a:srgbClr val="C00000"/>
                </a:solidFill>
                <a:latin typeface="Arial" panose="020B0604020202020204" pitchFamily="34" charset="0"/>
                <a:ea typeface="ＭＳ ゴシック" panose="020B0609070205080204" pitchFamily="49" charset="-128"/>
              </a:rPr>
              <a:t> </a:t>
            </a:r>
            <a:r>
              <a:rPr lang="es-419" sz="1400" dirty="0">
                <a:latin typeface="Arial" panose="020B0604020202020204" pitchFamily="34" charset="0"/>
                <a:ea typeface="ＭＳ ゴシック" panose="020B0609070205080204" pitchFamily="49" charset="-128"/>
              </a:rPr>
              <a:t>Los trabajadores deben ponerse el equipo de protección necesario, como casco de seguridad, gafas protectoras, máscara antipolvo, calzado de seguridad y guantes de cuero.</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s-419" sz="1400" dirty="0">
                <a:solidFill>
                  <a:srgbClr val="C00000"/>
                </a:solidFill>
                <a:latin typeface="Arial" panose="020B0604020202020204" pitchFamily="34" charset="0"/>
                <a:ea typeface="ＭＳ ゴシック" panose="020B0609070205080204" pitchFamily="49" charset="-128"/>
              </a:rPr>
              <a:t> </a:t>
            </a:r>
            <a:r>
              <a:rPr lang="es-419" sz="1400" dirty="0">
                <a:latin typeface="Arial" panose="020B0604020202020204" pitchFamily="34" charset="0"/>
                <a:ea typeface="ＭＳ ゴシック" panose="020B0609070205080204" pitchFamily="49" charset="-128"/>
              </a:rPr>
              <a:t>Cuando se teme que el polvo se levante, los residuos deben ser rociados con agua, para que se mojen adecuadamente.</a:t>
            </a:r>
          </a:p>
          <a:p>
            <a:pPr marL="182563" indent="-182563" rtl="0">
              <a:lnSpc>
                <a:spcPct val="90000"/>
              </a:lnSpc>
              <a:spcBef>
                <a:spcPts val="300"/>
              </a:spcBef>
            </a:pPr>
            <a:r>
              <a:rPr lang="es-419" sz="1400" dirty="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es-419" sz="1400" dirty="0">
                <a:solidFill>
                  <a:srgbClr val="C00000"/>
                </a:solidFill>
                <a:latin typeface="Arial" panose="020B0604020202020204" pitchFamily="34" charset="0"/>
                <a:ea typeface="ＭＳ ゴシック" panose="020B0609070205080204" pitchFamily="49" charset="-128"/>
              </a:rPr>
              <a:t> </a:t>
            </a:r>
            <a:r>
              <a:rPr lang="es-419" sz="1400" spc="-20" dirty="0">
                <a:latin typeface="Arial" panose="020B0604020202020204" pitchFamily="34" charset="0"/>
                <a:ea typeface="ＭＳ ゴシック" panose="020B0609070205080204" pitchFamily="49" charset="-128"/>
              </a:rPr>
              <a:t>Cuando los trabajadores manipulan objetos pesados a mano para clasificarlos o realizar cualquier otro trabajo, no deben llevar nada más pesado que un peso prescrito, y deben trabajar de forma que suponga una menor carga para la parte inferior de la espalda. Cuando varios empleados trabajen juntos, hay que designar a alguien como líder y los demás deben seguir sus indicaciones.</a:t>
            </a:r>
            <a:endParaRPr kumimoji="1" lang="ja-JP" altLang="en-US" sz="1400" spc="-2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10</a:t>
            </a:fld>
            <a:endParaRPr kumimoji="1" lang="ja-JP" altLang="en-US" dirty="0">
              <a:latin typeface="Arial" panose="020B0604020202020204" pitchFamily="34" charset="0"/>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2" y="116632"/>
            <a:ext cx="8127628"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s-419" b="1">
                <a:solidFill>
                  <a:schemeClr val="bg1"/>
                </a:solidFill>
                <a:latin typeface="Arial" panose="020B0604020202020204" pitchFamily="34" charset="0"/>
                <a:ea typeface="ＭＳ ゴシック" panose="020B0609070205080204" pitchFamily="49" charset="-128"/>
                <a:cs typeface="Arial" panose="020B0604020202020204" pitchFamily="34" charset="0"/>
              </a:rPr>
              <a:t>Punto clave 5: Practicar los principios de las 4S / 5S para la seguridad.</a:t>
            </a:r>
            <a:endParaRPr lang="ja-JP" altLang="en-US" b="1"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3066274405"/>
              </p:ext>
            </p:extLst>
          </p:nvPr>
        </p:nvGraphicFramePr>
        <p:xfrm>
          <a:off x="422573" y="673155"/>
          <a:ext cx="8416230" cy="6076746"/>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Clasificar</a:t>
                      </a:r>
                      <a:r>
                        <a:rPr lang="es-419"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4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(Seiri)</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Separe lo que necesita de lo que no, para deshacerse de esto último.</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s-419"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(Algo innecesario, recién abandonado en el lugar de trabajo, puede hacerle tropezar y caer y/o perturbar el flujo de trabajo.)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Poner en </a:t>
                      </a:r>
                    </a:p>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orden</a:t>
                      </a:r>
                      <a:r>
                        <a:rPr lang="es-419"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(Seiton)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Coloque todo lo que necesita donde pueda encontrarlo rápidamente.</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s-419"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(La eficacia del trabajo disminuye cuando se pierde mucho tiempo para encontrar algo que se necesita. </a:t>
                      </a:r>
                      <a:b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br>
                      <a:r>
                        <a:rPr lang="es-419"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Una foto del lugar de trabajo, tomada cuando todo está bien dispuesto, le ayudará a mantener el orden.)</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Mantener</a:t>
                      </a:r>
                    </a:p>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limpio</a:t>
                      </a:r>
                      <a:r>
                        <a:rPr lang="es-419"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(Seiketsu)</a:t>
                      </a:r>
                      <a:r>
                        <a:rPr lang="es-419" sz="1000" b="0" i="0" u="none" strike="noStrike" cap="none" normalizeH="0" dirty="0">
                          <a:ln>
                            <a:noFill/>
                          </a:ln>
                          <a:solidFill>
                            <a:srgbClr val="FF0000"/>
                          </a:solidFill>
                          <a:effectLst/>
                          <a:latin typeface="Arial" panose="020B0604020202020204" pitchFamily="34" charset="0"/>
                          <a:ea typeface="メイリオ" pitchFamily="50" charset="-128"/>
                          <a:cs typeface="Arial" panose="020B0604020202020204" pitchFamily="34" charset="0"/>
                        </a:rPr>
                        <a:t>　</a:t>
                      </a:r>
                      <a:endParaRPr kumimoji="0" lang="ja-JP" altLang="en-US" sz="10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Elimine la suciedad para mantener todo limpio.</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s-419"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(El lugar de trabajo debe estar siempre limpio para que las máquinas funcionen correctamente. Cuando se trata con cualquier cosa que se vaya a entregar a clientes, el lugar de trabajo debe mantenerse limpio para enviarlo sin que esté sucio.)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Limpiar</a:t>
                      </a:r>
                      <a:r>
                        <a:rPr lang="es-419"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(Seiso)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Retire la suciedad y los residuos de las máquinas, las herramientas y los patios de manipulación y almacenamiento.</a:t>
                      </a:r>
                    </a:p>
                    <a:p>
                      <a:pPr marL="0" marR="0" lvl="0" indent="0" algn="l" defTabSz="914400" rtl="0" eaLnBrk="1" fontAlgn="base" latinLnBrk="0" hangingPunct="1">
                        <a:lnSpc>
                          <a:spcPct val="100000"/>
                        </a:lnSpc>
                        <a:spcBef>
                          <a:spcPts val="0"/>
                        </a:spcBef>
                        <a:spcAft>
                          <a:spcPct val="0"/>
                        </a:spcAft>
                        <a:buClrTx/>
                        <a:buSzTx/>
                        <a:buFontTx/>
                        <a:buNone/>
                        <a:tabLst/>
                      </a:pPr>
                      <a:r>
                        <a:rPr lang="es-419"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(El suelo mojado debe secarse rápidamente para que nadie resbale y se caiga.)</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Establecer </a:t>
                      </a:r>
                      <a:br>
                        <a:rPr lang="en-US"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altLang="ja-JP"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disciplina</a:t>
                      </a:r>
                      <a:r>
                        <a:rPr lang="es-419" sz="18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es-419"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(Shitsuke)</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s-419"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Siga las reglas estrictamente. Repita los procedimientos adecuados hasta que se conviertan en una costumbre.</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es-419"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(Clasificar (Seiri), Poner en orden (Seiton), Mantener limpio (Seiketsu) y Limpiar (Seiso) no sirve para nada si simplemente se entiende. Los principios deben establecerse como una costumbre que se practica.)</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cs typeface="Arial" panose="020B0604020202020204" pitchFamily="34" charset="0"/>
              </a:rPr>
              <a:pPr algn="ctr"/>
              <a:t>11</a:t>
            </a:fld>
            <a:endParaRPr kumimoji="1"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10" name="図 22">
            <a:extLst>
              <a:ext uri="{FF2B5EF4-FFF2-40B4-BE49-F238E27FC236}">
                <a16:creationId xmlns:a16="http://schemas.microsoft.com/office/drawing/2014/main" id="{EB9B6C3C-4331-4835-956F-098EDCDBF1AF}"/>
              </a:ext>
            </a:extLst>
          </p:cNvPr>
          <p:cNvPicPr>
            <a:picLocks noChangeAspect="1" noChangeArrowheads="1"/>
          </p:cNvPicPr>
          <p:nvPr/>
        </p:nvPicPr>
        <p:blipFill>
          <a:blip r:embed="rId3" cstate="print"/>
          <a:srcRect/>
          <a:stretch>
            <a:fillRect/>
          </a:stretch>
        </p:blipFill>
        <p:spPr bwMode="auto">
          <a:xfrm>
            <a:off x="1325208" y="827916"/>
            <a:ext cx="1071697" cy="859656"/>
          </a:xfrm>
          <a:prstGeom prst="rect">
            <a:avLst/>
          </a:prstGeom>
          <a:noFill/>
          <a:ln w="9525">
            <a:noFill/>
            <a:miter lim="800000"/>
            <a:headEnd/>
            <a:tailEnd/>
          </a:ln>
        </p:spPr>
      </p:pic>
      <p:pic>
        <p:nvPicPr>
          <p:cNvPr id="11" name="図 26">
            <a:extLst>
              <a:ext uri="{FF2B5EF4-FFF2-40B4-BE49-F238E27FC236}">
                <a16:creationId xmlns:a16="http://schemas.microsoft.com/office/drawing/2014/main" id="{C59E9ECB-9C02-4684-B4AD-6B7F4C3FD682}"/>
              </a:ext>
            </a:extLst>
          </p:cNvPr>
          <p:cNvPicPr>
            <a:picLocks noChangeAspect="1" noChangeArrowheads="1"/>
          </p:cNvPicPr>
          <p:nvPr/>
        </p:nvPicPr>
        <p:blipFill>
          <a:blip r:embed="rId4" cstate="print"/>
          <a:srcRect/>
          <a:stretch>
            <a:fillRect/>
          </a:stretch>
        </p:blipFill>
        <p:spPr bwMode="auto">
          <a:xfrm>
            <a:off x="1490719" y="1919566"/>
            <a:ext cx="802331" cy="1033414"/>
          </a:xfrm>
          <a:prstGeom prst="rect">
            <a:avLst/>
          </a:prstGeom>
          <a:noFill/>
          <a:ln w="9525">
            <a:noFill/>
            <a:miter lim="800000"/>
            <a:headEnd/>
            <a:tailEnd/>
          </a:ln>
        </p:spPr>
      </p:pic>
      <p:pic>
        <p:nvPicPr>
          <p:cNvPr id="12" name="図 28">
            <a:extLst>
              <a:ext uri="{FF2B5EF4-FFF2-40B4-BE49-F238E27FC236}">
                <a16:creationId xmlns:a16="http://schemas.microsoft.com/office/drawing/2014/main" id="{81718413-92FC-4F24-AF3D-A1D8C0A5AED9}"/>
              </a:ext>
            </a:extLst>
          </p:cNvPr>
          <p:cNvPicPr>
            <a:picLocks noChangeAspect="1" noChangeArrowheads="1"/>
          </p:cNvPicPr>
          <p:nvPr/>
        </p:nvPicPr>
        <p:blipFill>
          <a:blip r:embed="rId5" cstate="print"/>
          <a:srcRect/>
          <a:stretch>
            <a:fillRect/>
          </a:stretch>
        </p:blipFill>
        <p:spPr bwMode="auto">
          <a:xfrm>
            <a:off x="1433890" y="3289349"/>
            <a:ext cx="915988" cy="949551"/>
          </a:xfrm>
          <a:prstGeom prst="rect">
            <a:avLst/>
          </a:prstGeom>
          <a:noFill/>
          <a:ln w="9525">
            <a:noFill/>
            <a:miter lim="800000"/>
            <a:headEnd/>
            <a:tailEnd/>
          </a:ln>
        </p:spPr>
      </p:pic>
      <p:pic>
        <p:nvPicPr>
          <p:cNvPr id="13" name="図 27">
            <a:extLst>
              <a:ext uri="{FF2B5EF4-FFF2-40B4-BE49-F238E27FC236}">
                <a16:creationId xmlns:a16="http://schemas.microsoft.com/office/drawing/2014/main" id="{8E0BCAF3-1818-4F3D-AE50-D4BF62DCF948}"/>
              </a:ext>
            </a:extLst>
          </p:cNvPr>
          <p:cNvPicPr>
            <a:picLocks noChangeAspect="1" noChangeArrowheads="1"/>
          </p:cNvPicPr>
          <p:nvPr/>
        </p:nvPicPr>
        <p:blipFill>
          <a:blip r:embed="rId6" cstate="print"/>
          <a:srcRect/>
          <a:stretch>
            <a:fillRect/>
          </a:stretch>
        </p:blipFill>
        <p:spPr bwMode="auto">
          <a:xfrm>
            <a:off x="1433890" y="4463119"/>
            <a:ext cx="915988" cy="870754"/>
          </a:xfrm>
          <a:prstGeom prst="rect">
            <a:avLst/>
          </a:prstGeom>
          <a:noFill/>
          <a:ln w="9525">
            <a:noFill/>
            <a:miter lim="800000"/>
            <a:headEnd/>
            <a:tailEnd/>
          </a:ln>
        </p:spPr>
      </p:pic>
      <p:pic>
        <p:nvPicPr>
          <p:cNvPr id="14" name="図 29">
            <a:extLst>
              <a:ext uri="{FF2B5EF4-FFF2-40B4-BE49-F238E27FC236}">
                <a16:creationId xmlns:a16="http://schemas.microsoft.com/office/drawing/2014/main" id="{6FCD9D3E-3283-4F9A-B234-2A69205CFF5C}"/>
              </a:ext>
            </a:extLst>
          </p:cNvPr>
          <p:cNvPicPr>
            <a:picLocks noChangeAspect="1" noChangeArrowheads="1"/>
          </p:cNvPicPr>
          <p:nvPr/>
        </p:nvPicPr>
        <p:blipFill>
          <a:blip r:embed="rId7" cstate="print"/>
          <a:srcRect/>
          <a:stretch>
            <a:fillRect/>
          </a:stretch>
        </p:blipFill>
        <p:spPr bwMode="auto">
          <a:xfrm>
            <a:off x="1412071" y="5667222"/>
            <a:ext cx="959625" cy="833909"/>
          </a:xfrm>
          <a:prstGeom prst="rect">
            <a:avLst/>
          </a:prstGeom>
          <a:noFill/>
          <a:ln w="9525">
            <a:noFill/>
            <a:miter lim="800000"/>
            <a:headEnd/>
            <a:tailEnd/>
          </a:ln>
        </p:spPr>
      </p:pic>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55636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399290" y="1427488"/>
              <a:ext cx="4419220" cy="646331"/>
            </a:xfrm>
            <a:prstGeom prst="rect">
              <a:avLst/>
            </a:prstGeom>
            <a:solidFill>
              <a:srgbClr val="0000CC"/>
            </a:solidFill>
            <a:ln w="19050">
              <a:solidFill>
                <a:srgbClr val="0000CC"/>
              </a:solidFill>
              <a:miter lim="800000"/>
              <a:headEnd/>
              <a:tailEnd/>
            </a:ln>
          </p:spPr>
          <p:txBody>
            <a:bodyPr wrap="square" rtlCol="0">
              <a:spAutoFit/>
            </a:bodyPr>
            <a:lstStyle/>
            <a:p>
              <a:pPr algn="ctr" rtl="0"/>
              <a:r>
                <a:rPr lang="es-419" b="1">
                  <a:solidFill>
                    <a:schemeClr val="bg1"/>
                  </a:solidFill>
                  <a:latin typeface="Arial" panose="020B0604020202020204" pitchFamily="34" charset="0"/>
                  <a:cs typeface="Arial" panose="020B0604020202020204" pitchFamily="34" charset="0"/>
                </a:rPr>
                <a:t>Si no se practican plenamente los principios de las 5S en el lugar de trabajo...</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s-419" sz="1600" b="1" dirty="0">
                  <a:solidFill>
                    <a:schemeClr val="tx1"/>
                  </a:solidFill>
                  <a:latin typeface="Arial" panose="020B0604020202020204" pitchFamily="34" charset="0"/>
                  <a:ea typeface="メイリオ" panose="020B0604030504040204" pitchFamily="50" charset="-128"/>
                  <a:cs typeface="Arial" panose="020B0604020202020204" pitchFamily="34" charset="0"/>
                </a:rPr>
                <a:t>No practicar las 5S</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128765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s-419" sz="1400" b="1" dirty="0">
                  <a:solidFill>
                    <a:srgbClr val="C00000"/>
                  </a:solidFill>
                  <a:latin typeface="Arial" panose="020B0604020202020204" pitchFamily="34" charset="0"/>
                  <a:ea typeface="メイリオ" panose="020B0604030504040204" pitchFamily="50" charset="-128"/>
                  <a:cs typeface="Arial" panose="020B0604020202020204" pitchFamily="34" charset="0"/>
                </a:rPr>
                <a:t>Se producen accidentes y/o enfermedades laborales.</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Las condiciones del sitio de trabajo se deterioran.</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Se producen accidentes por acciones de trabajo.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09375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s-419" sz="1400" dirty="0">
                  <a:solidFill>
                    <a:srgbClr val="C00000"/>
                  </a:solidFill>
                  <a:latin typeface="Arial" panose="020B0604020202020204" pitchFamily="34" charset="0"/>
                  <a:ea typeface="メイリオ" panose="020B0604030504040204" pitchFamily="50" charset="-128"/>
                  <a:cs typeface="Arial" panose="020B0604020202020204" pitchFamily="34" charset="0"/>
                </a:rPr>
                <a:t>La productividad disminuye.</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El trabajo irracional y/o derrochador perjudican la eficacia.</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Las máquinas fallan y/o tienen problemas.</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Se producen retrasos en el envío.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s-419"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Se pierde la confianza.</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600" dirty="0">
                  <a:solidFill>
                    <a:schemeClr val="tx1"/>
                  </a:solidFill>
                  <a:latin typeface="Arial" panose="020B0604020202020204" pitchFamily="34" charset="0"/>
                  <a:ea typeface="メイリオ" panose="020B0604030504040204" pitchFamily="50" charset="-128"/>
                  <a:cs typeface="Arial" panose="020B0604020202020204" pitchFamily="34" charset="0"/>
                </a:rPr>
                <a:t>	Los clientes son decepcionados.</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600" dirty="0">
                  <a:solidFill>
                    <a:schemeClr val="tx1"/>
                  </a:solidFill>
                  <a:latin typeface="Arial" panose="020B0604020202020204" pitchFamily="34" charset="0"/>
                  <a:ea typeface="メイリオ" panose="020B0604030504040204" pitchFamily="50" charset="-128"/>
                  <a:cs typeface="Arial" panose="020B0604020202020204" pitchFamily="34" charset="0"/>
                </a:rPr>
                <a:t>	La moral cae entre los trabajadores.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279896" y="5027596"/>
              <a:ext cx="2450439" cy="842145"/>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wrap="square" tIns="72000" rtlCol="0">
              <a:spAutoFit/>
            </a:bodyPr>
            <a:lstStyle/>
            <a:p>
              <a:pPr rtl="0" fontAlgn="auto">
                <a:spcBef>
                  <a:spcPts val="0"/>
                </a:spcBef>
                <a:spcAft>
                  <a:spcPts val="0"/>
                </a:spcAft>
                <a:defRPr/>
              </a:pPr>
              <a:r>
                <a:rPr lang="es-419" sz="1400" b="1" dirty="0">
                  <a:solidFill>
                    <a:srgbClr val="C00000"/>
                  </a:solidFill>
                  <a:latin typeface="Arial" panose="020B0604020202020204" pitchFamily="34" charset="0"/>
                  <a:ea typeface="メイリオ" panose="020B0604030504040204" pitchFamily="50" charset="-128"/>
                  <a:cs typeface="Arial" panose="020B0604020202020204" pitchFamily="34" charset="0"/>
                </a:rPr>
                <a:t>Se desperdician recursos.</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spcBef>
                  <a:spcPts val="600"/>
                </a:spcBef>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Se desperdician materias primas.</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077072"/>
              <a:ext cx="2593536" cy="894467"/>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es-419" sz="1400" b="1" dirty="0">
                  <a:solidFill>
                    <a:srgbClr val="C00000"/>
                  </a:solidFill>
                  <a:latin typeface="Arial" panose="020B0604020202020204" pitchFamily="34" charset="0"/>
                  <a:ea typeface="メイリオ" panose="020B0604030504040204" pitchFamily="50" charset="-128"/>
                  <a:cs typeface="Arial" panose="020B0604020202020204" pitchFamily="34" charset="0"/>
                </a:rPr>
                <a:t>Se causa contaminación.</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Se producen fugas de aceite u otros materiales peligrosos.</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es-419" sz="1400" dirty="0">
                  <a:solidFill>
                    <a:schemeClr val="tx1"/>
                  </a:solidFill>
                  <a:latin typeface="Arial" panose="020B0604020202020204" pitchFamily="34" charset="0"/>
                  <a:ea typeface="メイリオ" panose="020B0604030504040204" pitchFamily="50" charset="-128"/>
                  <a:cs typeface="Arial" panose="020B0604020202020204" pitchFamily="34" charset="0"/>
                </a:rPr>
                <a:t> Se emiten olores ofensivos.</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332656"/>
            <a:ext cx="8208912" cy="1068049"/>
          </a:xfrm>
          <a:prstGeom prst="rect">
            <a:avLst/>
          </a:prstGeom>
        </p:spPr>
        <p:txBody>
          <a:bodyPr wrap="square" rtlCol="0">
            <a:spAutoFit/>
          </a:bodyPr>
          <a:lstStyle/>
          <a:p>
            <a:pPr algn="just" rtl="0" fontAlgn="auto">
              <a:lnSpc>
                <a:spcPct val="150000"/>
              </a:lnSpc>
              <a:spcBef>
                <a:spcPts val="0"/>
              </a:spcBef>
              <a:spcAft>
                <a:spcPts val="0"/>
              </a:spcAft>
              <a:defRPr/>
            </a:pPr>
            <a:r>
              <a:rPr lang="es-419" sz="1600" b="1" dirty="0">
                <a:solidFill>
                  <a:srgbClr val="C00000"/>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b="1" dirty="0">
                <a:solidFill>
                  <a:srgbClr val="C00000"/>
                </a:solidFill>
                <a:latin typeface="Arial" panose="020B0604020202020204" pitchFamily="34" charset="0"/>
                <a:ea typeface="ＭＳ ゴシック" panose="020B0609070205080204" pitchFamily="49" charset="-128"/>
                <a:cs typeface="メイリオ" pitchFamily="50" charset="-128"/>
              </a:rPr>
              <a:t> Cuando los principios de las 5S no se practican plenamente...</a:t>
            </a:r>
            <a:r>
              <a:rPr lang="es-419" sz="1400" b="1" dirty="0">
                <a:solidFill>
                  <a:srgbClr val="C00000"/>
                </a:solidFill>
                <a:latin typeface="Arial" panose="020B0604020202020204" pitchFamily="34" charset="0"/>
                <a:ea typeface="ＭＳ ゴシック" panose="020B0609070205080204" pitchFamily="49" charset="-128"/>
                <a:cs typeface="メイリオ" pitchFamily="50" charset="-128"/>
              </a:rPr>
              <a:t>	</a:t>
            </a:r>
          </a:p>
          <a:p>
            <a:pPr algn="just" rtl="0" fontAlgn="auto">
              <a:lnSpc>
                <a:spcPct val="150000"/>
              </a:lnSpc>
              <a:spcBef>
                <a:spcPts val="0"/>
              </a:spcBef>
              <a:spcAft>
                <a:spcPts val="0"/>
              </a:spcAft>
              <a:defRPr/>
            </a:pPr>
            <a:r>
              <a:rPr lang="es-419" sz="1400" dirty="0">
                <a:latin typeface="Arial" panose="020B0604020202020204" pitchFamily="34" charset="0"/>
                <a:ea typeface="ＭＳ ゴシック" panose="020B0609070205080204" pitchFamily="49" charset="-128"/>
                <a:cs typeface="メイリオ" pitchFamily="50" charset="-128"/>
              </a:rPr>
              <a:t>　 Pueden surgir problemas, como los que se mencionan a continuación. Deben practicarse meticulosamente.</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418311" y="1519432"/>
            <a:ext cx="8519949" cy="511138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spAutoFit/>
          </a:bodyPr>
          <a:lstStyle/>
          <a:p>
            <a:pPr marL="268288" indent="-268288" rtl="0">
              <a:lnSpc>
                <a:spcPct val="90000"/>
              </a:lnSpc>
              <a:spcBef>
                <a:spcPts val="300"/>
              </a:spcBef>
              <a:defRPr/>
            </a:pPr>
            <a:r>
              <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srgbClr val="0000CC"/>
                </a:solidFill>
                <a:latin typeface="Arial" panose="020B0604020202020204" pitchFamily="34" charset="0"/>
                <a:ea typeface="メイリオ" pitchFamily="50" charset="-128"/>
                <a:cs typeface="Arial" panose="020B0604020202020204" pitchFamily="34" charset="0"/>
              </a:rPr>
              <a:t>	Los trabajadores deben tener presente la seguridad en el trabajo.</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rPr>
              <a:t>	Un trabajador puede tener que visitar una planta de clientes </a:t>
            </a:r>
          </a:p>
          <a:p>
            <a:pPr marL="268288" indent="-268288"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rPr>
              <a:t>	para trabajar allí solo.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es-419" sz="1400" dirty="0">
                <a:solidFill>
                  <a:prstClr val="black"/>
                </a:solidFill>
                <a:latin typeface="Arial" panose="020B0604020202020204" pitchFamily="34" charset="0"/>
                <a:ea typeface="メイリオ" pitchFamily="50" charset="-128"/>
                <a:cs typeface="Arial" panose="020B0604020202020204" pitchFamily="34" charset="0"/>
              </a:rPr>
              <a:t>Debe asegurarse personalmente de cumplir con los </a:t>
            </a:r>
          </a:p>
          <a:p>
            <a:pPr marL="268288" indent="-268288"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rPr>
              <a:t>	procedimientos de trabajo seguro</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endPar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endParaRPr>
          </a:p>
          <a:p>
            <a:pPr marL="268288" indent="-268288" rtl="0">
              <a:lnSpc>
                <a:spcPct val="90000"/>
              </a:lnSpc>
              <a:spcBef>
                <a:spcPts val="300"/>
              </a:spcBef>
              <a:defRPr/>
            </a:pPr>
            <a:r>
              <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srgbClr val="0000CC"/>
                </a:solidFill>
                <a:latin typeface="Arial" panose="020B0604020202020204" pitchFamily="34" charset="0"/>
                <a:ea typeface="メイリオ" pitchFamily="50" charset="-128"/>
                <a:cs typeface="Arial" panose="020B0604020202020204" pitchFamily="34" charset="0"/>
              </a:rPr>
              <a:t>	Detener una cinta transportadora antes de retirar objetos atascados </a:t>
            </a:r>
          </a:p>
          <a:p>
            <a:pPr marL="268288" indent="-268288" rtl="0">
              <a:lnSpc>
                <a:spcPct val="90000"/>
              </a:lnSpc>
              <a:spcBef>
                <a:spcPts val="300"/>
              </a:spcBef>
              <a:defRPr/>
            </a:pPr>
            <a:r>
              <a:rPr lang="es-419" sz="1400" dirty="0">
                <a:solidFill>
                  <a:srgbClr val="0000CC"/>
                </a:solidFill>
                <a:latin typeface="Arial" panose="020B0604020202020204" pitchFamily="34" charset="0"/>
                <a:ea typeface="メイリオ" pitchFamily="50" charset="-128"/>
                <a:cs typeface="Arial" panose="020B0604020202020204" pitchFamily="34" charset="0"/>
              </a:rPr>
              <a:t>	en ella o realizar una inspección o una reparación.</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Debe asegurarse de detener la cinta transportadora antes de retirar los objetos atascados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es-419" sz="1400" dirty="0">
                <a:solidFill>
                  <a:prstClr val="black"/>
                </a:solidFill>
                <a:latin typeface="Arial" panose="020B0604020202020204" pitchFamily="34" charset="0"/>
                <a:ea typeface="メイリオ" pitchFamily="50" charset="-128"/>
                <a:cs typeface="Arial" panose="020B0604020202020204" pitchFamily="34" charset="0"/>
              </a:rPr>
              <a:t>en ella o realizar una inspección o reparación.</a:t>
            </a:r>
          </a:p>
          <a:p>
            <a:pPr marL="554038" indent="-285750" rtl="0">
              <a:lnSpc>
                <a:spcPct val="90000"/>
              </a:lnSpc>
              <a:spcBef>
                <a:spcPts val="300"/>
              </a:spcBef>
              <a:buFont typeface="Wingdings 2" panose="05020102010507070707" pitchFamily="18" charset="2"/>
              <a:buChar char=""/>
              <a:defRPr/>
            </a:pPr>
            <a:r>
              <a:rPr lang="es-419" sz="1400" dirty="0">
                <a:solidFill>
                  <a:prstClr val="black"/>
                </a:solidFill>
                <a:latin typeface="Arial" panose="020B0604020202020204" pitchFamily="34" charset="0"/>
                <a:ea typeface="メイリオ" pitchFamily="50" charset="-128"/>
                <a:cs typeface="Arial" panose="020B0604020202020204" pitchFamily="34" charset="0"/>
              </a:rPr>
              <a:t>Nunca pise una cinta transportadora.　</a:t>
            </a:r>
          </a:p>
          <a:p>
            <a:pPr marL="554038" indent="-285750" rtl="0">
              <a:lnSpc>
                <a:spcPct val="90000"/>
              </a:lnSpc>
              <a:spcBef>
                <a:spcPts val="300"/>
              </a:spcBef>
              <a:buFont typeface="Wingdings 2" panose="05020102010507070707" pitchFamily="18" charset="2"/>
              <a:buChar char=""/>
              <a:defRPr/>
            </a:pPr>
            <a:endParaRPr lang="es-419" sz="14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srgbClr val="0000CC"/>
                </a:solidFill>
                <a:latin typeface="Arial" panose="020B0604020202020204" pitchFamily="34" charset="0"/>
                <a:ea typeface="メイリオ" pitchFamily="50" charset="-128"/>
                <a:cs typeface="Arial" panose="020B0604020202020204" pitchFamily="34" charset="0"/>
              </a:rPr>
              <a:t>	Asegúrese de no interferir con una máquina pesada o un montacargas cuando camine por una planta.</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Camine por los pasillos de seguridad.</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Nunca salga rápido de detrás de un objeto.</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endPar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endParaRPr>
          </a:p>
          <a:p>
            <a:pPr marL="268288" indent="-268288" rtl="0">
              <a:lnSpc>
                <a:spcPct val="90000"/>
              </a:lnSpc>
              <a:spcBef>
                <a:spcPts val="300"/>
              </a:spcBef>
              <a:defRPr/>
            </a:pPr>
            <a:r>
              <a:rPr lang="es-419"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srgbClr val="0000CC"/>
                </a:solidFill>
                <a:latin typeface="Arial" panose="020B0604020202020204" pitchFamily="34" charset="0"/>
                <a:ea typeface="メイリオ" pitchFamily="50" charset="-128"/>
                <a:cs typeface="Arial" panose="020B0604020202020204" pitchFamily="34" charset="0"/>
              </a:rPr>
              <a:t>	Los operadores de máquinas pesadas deben asegurarse de no interferir con los peatones.</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Cuando encuentre una máquina aparcada que se mueve sola, nunca intente subirse a ella o detenerla.</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Nunca saque el cuerpo fuera del asiento del conductor.</a:t>
            </a:r>
          </a:p>
          <a:p>
            <a:pPr marL="360363" indent="-92075" rtl="0">
              <a:lnSpc>
                <a:spcPct val="90000"/>
              </a:lnSpc>
              <a:spcBef>
                <a:spcPts val="300"/>
              </a:spcBef>
              <a:defRPr/>
            </a:pPr>
            <a:r>
              <a:rPr lang="es-419"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400" dirty="0">
                <a:solidFill>
                  <a:prstClr val="black"/>
                </a:solidFill>
                <a:latin typeface="Arial" panose="020B0604020202020204" pitchFamily="34" charset="0"/>
                <a:ea typeface="メイリオ" pitchFamily="50" charset="-128"/>
                <a:cs typeface="Arial" panose="020B0604020202020204" pitchFamily="34" charset="0"/>
              </a:rPr>
              <a:t>	Asegúrese de evitar interferir con los peatones mientras maneja una máquina pesada que transporta algo.</a:t>
            </a:r>
          </a:p>
        </p:txBody>
      </p:sp>
      <p:sp>
        <p:nvSpPr>
          <p:cNvPr id="9" name="正方形/長方形 8"/>
          <p:cNvSpPr/>
          <p:nvPr/>
        </p:nvSpPr>
        <p:spPr>
          <a:xfrm>
            <a:off x="404810" y="980728"/>
            <a:ext cx="8415661" cy="338554"/>
          </a:xfrm>
          <a:prstGeom prst="rect">
            <a:avLst/>
          </a:prstGeom>
        </p:spPr>
        <p:txBody>
          <a:bodyPr wrap="square" rtlCol="0">
            <a:spAutoFit/>
          </a:bodyPr>
          <a:lstStyle/>
          <a:p>
            <a:pPr rtl="0">
              <a:defRPr/>
            </a:pPr>
            <a:r>
              <a:rPr lang="es-419" sz="1600" b="1" dirty="0">
                <a:solidFill>
                  <a:srgbClr val="C00000"/>
                </a:solidFill>
                <a:latin typeface="Arial" panose="020B0604020202020204" pitchFamily="34" charset="0"/>
                <a:ea typeface="ＭＳ ゴシック" panose="020B0609070205080204" pitchFamily="49" charset="-128"/>
                <a:cs typeface="メイリオ" pitchFamily="50" charset="-128"/>
              </a:rPr>
              <a:t>(1) Puntos clave para la prevención de accidentes: Quedarse atascado o atrapado</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994" y="1635504"/>
            <a:ext cx="2258477" cy="1793496"/>
          </a:xfrm>
          <a:prstGeom prst="rect">
            <a:avLst/>
          </a:prstGeom>
        </p:spPr>
      </p:pic>
      <p:sp>
        <p:nvSpPr>
          <p:cNvPr id="7" name="Rectangle 10"/>
          <p:cNvSpPr>
            <a:spLocks noChangeArrowheads="1"/>
          </p:cNvSpPr>
          <p:nvPr/>
        </p:nvSpPr>
        <p:spPr bwMode="auto">
          <a:xfrm>
            <a:off x="288493" y="503902"/>
            <a:ext cx="8519948"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s-419" sz="1400" b="1" dirty="0">
                <a:solidFill>
                  <a:prstClr val="white"/>
                </a:solidFill>
                <a:latin typeface="Arial" panose="020B0604020202020204" pitchFamily="34" charset="0"/>
                <a:ea typeface="ＭＳ ゴシック" panose="020B0609070205080204" pitchFamily="49" charset="-128"/>
                <a:cs typeface="Arial" charset="0"/>
              </a:rPr>
              <a:t>Punto clave 6: Trabajar juntos con seguridad para mantener el lugar de trabajo seguro para todos.</a:t>
            </a:r>
            <a:endParaRPr lang="ja-JP" altLang="en-US" sz="1400" b="1" dirty="0">
              <a:solidFill>
                <a:prstClr val="white"/>
              </a:solidFill>
              <a:latin typeface="Arial" panose="020B0604020202020204" pitchFamily="34" charset="0"/>
              <a:ea typeface="ＭＳ ゴシック" panose="020B0609070205080204"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6961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a:solidFill>
                  <a:srgbClr val="0000CC"/>
                </a:solidFill>
                <a:latin typeface="Arial" panose="020B0604020202020204" pitchFamily="34" charset="0"/>
                <a:ea typeface="ＭＳ ゴシック" panose="020B0609070205080204" pitchFamily="49" charset="-128"/>
                <a:cs typeface="メイリオ" pitchFamily="50" charset="-128"/>
              </a:rPr>
              <a:t> Caso 2-1: </a:t>
            </a:r>
            <a:r>
              <a:rPr lang="es-419" sz="1600">
                <a:solidFill>
                  <a:prstClr val="black"/>
                </a:solidFill>
                <a:latin typeface="Arial" panose="020B0604020202020204" pitchFamily="34" charset="0"/>
                <a:ea typeface="ＭＳ ゴシック" panose="020B0609070205080204" pitchFamily="49" charset="-128"/>
                <a:cs typeface="メイリオ" pitchFamily="50" charset="-128"/>
              </a:rPr>
              <a:t>Un trabajador estaba trabajando para quitar el yeso de un rodillo de una cinta transportadora preparada para una trituradora, utilizando un cepillo de alambre. Olvidó detener la máquina. El cepillo quedó atrapado en la cinta transportadora, entre la cinta y el rodillo, y su brazo derecho fue jalado junto con él, casi hasta el hombro.</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es-419">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[Casos de accidente: Quedarse atascado o atrapado]</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2985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a:solidFill>
                  <a:srgbClr val="0000CC"/>
                </a:solidFill>
                <a:latin typeface="Arial" panose="020B0604020202020204" pitchFamily="34" charset="0"/>
                <a:ea typeface="ＭＳ ゴシック" panose="020B0609070205080204" pitchFamily="49" charset="-128"/>
                <a:cs typeface="メイリオ" pitchFamily="50" charset="-128"/>
              </a:rPr>
              <a:t> Caso 2-2: </a:t>
            </a:r>
            <a:r>
              <a:rPr lang="es-419" sz="1600">
                <a:solidFill>
                  <a:prstClr val="black"/>
                </a:solidFill>
                <a:latin typeface="Arial" panose="020B0604020202020204" pitchFamily="34" charset="0"/>
                <a:ea typeface="ＭＳ ゴシック" panose="020B0609070205080204" pitchFamily="49" charset="-128"/>
                <a:cs typeface="メイリオ" pitchFamily="50" charset="-128"/>
              </a:rPr>
              <a:t>Un trabajador dejó una cinta transportadora en marcha cuando examinaba la tensión de su cadena. Fue atrapado por un componente de la máquina en movimiento.</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0900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fontAlgn="auto">
              <a:spcAft>
                <a:spcPts val="0"/>
              </a:spcAft>
              <a:defRPr/>
            </a:pPr>
            <a:r>
              <a:rPr lang="es-419"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a:solidFill>
                  <a:srgbClr val="0000CC"/>
                </a:solidFill>
                <a:latin typeface="Arial" panose="020B0604020202020204" pitchFamily="34" charset="0"/>
                <a:ea typeface="ＭＳ ゴシック" panose="020B0609070205080204" pitchFamily="49" charset="-128"/>
                <a:cs typeface="メイリオ" pitchFamily="50" charset="-128"/>
              </a:rPr>
              <a:t> Caso 2-3: </a:t>
            </a:r>
            <a:r>
              <a:rPr lang="es-419" sz="1600">
                <a:solidFill>
                  <a:schemeClr val="tx1"/>
                </a:solidFill>
                <a:latin typeface="Arial" panose="020B0604020202020204" pitchFamily="34" charset="0"/>
                <a:ea typeface="ＭＳ ゴシック" panose="020B0609070205080204" pitchFamily="49" charset="-128"/>
                <a:cs typeface="メイリオ" pitchFamily="50" charset="-128"/>
              </a:rPr>
              <a:t>Un trabajador estaba inspeccionando un camión de basura (compactador). Iba a examinar la junta entre la carrocería y el portón trasero al levantar el portón. El portón trasero se cayó de repente y se quedó atascado.</a:t>
            </a:r>
            <a:r>
              <a:rPr lang="es-419" sz="1600">
                <a:solidFill>
                  <a:srgbClr val="0000CC"/>
                </a:solidFill>
                <a:latin typeface="Arial" panose="020B0604020202020204" pitchFamily="34" charset="0"/>
                <a:ea typeface="ＭＳ ゴシック" panose="020B0609070205080204" pitchFamily="49" charset="-128"/>
                <a:cs typeface="メイリオ" pitchFamily="50" charset="-128"/>
              </a:rPr>
              <a:t> </a:t>
            </a:r>
            <a:r>
              <a:rPr lang="es-419" sz="1600">
                <a:latin typeface="Arial" panose="020B0604020202020204" pitchFamily="34" charset="0"/>
                <a:ea typeface="ＭＳ ゴシック" panose="020B0609070205080204" pitchFamily="49" charset="-128"/>
                <a:cs typeface="メイリオ" pitchFamily="50" charset="-128"/>
              </a:rPr>
              <a:t>Golpeado por el camión, estuvo a punto de caer en la fosa.</a:t>
            </a: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553765" y="1477182"/>
            <a:ext cx="8351142" cy="483213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marL="268288" indent="-268288" rtl="0" fontAlgn="auto">
              <a:spcAft>
                <a:spcPts val="0"/>
              </a:spcAft>
              <a:defRPr/>
            </a:pPr>
            <a:r>
              <a:rPr lang="es-419"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0000CC"/>
                </a:solidFill>
                <a:latin typeface="Arial" panose="020B0604020202020204" pitchFamily="34" charset="0"/>
                <a:ea typeface="メイリオ" pitchFamily="50" charset="-128"/>
                <a:cs typeface="Arial" panose="020B0604020202020204" pitchFamily="34" charset="0"/>
              </a:rPr>
              <a:t> Los trabajadores deben tener presente la seguridad en el trabajo.</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chemeClr val="tx1"/>
                </a:solidFill>
                <a:latin typeface="Arial" panose="020B0604020202020204" pitchFamily="34" charset="0"/>
                <a:ea typeface="メイリオ" pitchFamily="50" charset="-128"/>
                <a:cs typeface="Arial" panose="020B0604020202020204" pitchFamily="34" charset="0"/>
              </a:rPr>
              <a:t>	Es posible que tenga que visitar una planta de clientes para trabajar allí solo.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es-419" sz="1600" dirty="0">
                <a:solidFill>
                  <a:schemeClr val="tx1"/>
                </a:solidFill>
                <a:latin typeface="Arial" panose="020B0604020202020204" pitchFamily="34" charset="0"/>
                <a:ea typeface="メイリオ" pitchFamily="50" charset="-128"/>
                <a:cs typeface="Arial" panose="020B0604020202020204" pitchFamily="34" charset="0"/>
              </a:rPr>
              <a:t>Usted debe asegurarse personalmente de cumplir con los procedimientos de trabajo seguro.</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s-419"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0000CC"/>
                </a:solidFill>
                <a:latin typeface="Arial" panose="020B0604020202020204" pitchFamily="34" charset="0"/>
                <a:ea typeface="メイリオ" pitchFamily="50" charset="-128"/>
                <a:cs typeface="Arial" panose="020B0604020202020204" pitchFamily="34" charset="0"/>
              </a:rPr>
              <a:t> Absténgase de pararse en un portón trasero mientras trabaja. </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chemeClr val="tx1"/>
                </a:solidFill>
                <a:latin typeface="Arial" panose="020B0604020202020204" pitchFamily="34" charset="0"/>
                <a:ea typeface="メイリオ" pitchFamily="50" charset="-128"/>
                <a:cs typeface="Arial" panose="020B0604020202020204" pitchFamily="34" charset="0"/>
              </a:rPr>
              <a:t>	Cuando se trabaja en la caja de un camión, hay que colocar una plataforma móvil,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es-419" sz="1600" dirty="0">
                <a:solidFill>
                  <a:schemeClr val="tx1"/>
                </a:solidFill>
                <a:latin typeface="Arial" panose="020B0604020202020204" pitchFamily="34" charset="0"/>
                <a:ea typeface="メイリオ" pitchFamily="50" charset="-128"/>
                <a:cs typeface="Arial" panose="020B0604020202020204" pitchFamily="34" charset="0"/>
              </a:rPr>
              <a:t>por ejemplo, y evitar pararse en el portón trasero.</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s-419"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0000CC"/>
                </a:solidFill>
                <a:latin typeface="Arial" panose="020B0604020202020204" pitchFamily="34" charset="0"/>
                <a:ea typeface="メイリオ" pitchFamily="50" charset="-128"/>
                <a:cs typeface="Arial" panose="020B0604020202020204" pitchFamily="34" charset="0"/>
              </a:rPr>
              <a:t> Utilice una plataforma para cargar un camión.</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rgbClr val="0000CC"/>
                </a:solidFill>
                <a:latin typeface="Arial" panose="020B0604020202020204" pitchFamily="34" charset="0"/>
                <a:ea typeface="メイリオ" pitchFamily="50" charset="-128"/>
                <a:cs typeface="Arial" panose="020B0604020202020204" pitchFamily="34" charset="0"/>
              </a:rPr>
              <a:t>	</a:t>
            </a:r>
            <a:r>
              <a:rPr lang="es-419" sz="1600" dirty="0">
                <a:solidFill>
                  <a:schemeClr val="tx1"/>
                </a:solidFill>
                <a:latin typeface="Arial" panose="020B0604020202020204" pitchFamily="34" charset="0"/>
                <a:ea typeface="メイリオ" pitchFamily="50" charset="-128"/>
                <a:cs typeface="Arial" panose="020B0604020202020204" pitchFamily="34" charset="0"/>
              </a:rPr>
              <a:t>Cuando se trabaja en la planta de un cliente, hay que pedirle permiso para llevar una plataforma allí.</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chemeClr val="tx1"/>
                </a:solidFill>
                <a:latin typeface="Arial" panose="020B0604020202020204" pitchFamily="34" charset="0"/>
                <a:ea typeface="メイリオ" pitchFamily="50" charset="-128"/>
                <a:cs typeface="Arial" panose="020B0604020202020204" pitchFamily="34" charset="0"/>
              </a:rPr>
              <a:t>	(Foto 3)</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es-419"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0000CC"/>
                </a:solidFill>
                <a:latin typeface="Arial" panose="020B0604020202020204" pitchFamily="34" charset="0"/>
                <a:ea typeface="メイリオ" pitchFamily="50" charset="-128"/>
                <a:cs typeface="Arial" panose="020B0604020202020204" pitchFamily="34" charset="0"/>
              </a:rPr>
              <a:t> Nunca deje de utilizar un "sistema de detención de caídas"* cuando haya algún aparato instalado al que fijar el sistema.</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chemeClr val="tx1"/>
                </a:solidFill>
                <a:latin typeface="Arial" panose="020B0604020202020204" pitchFamily="34" charset="0"/>
                <a:ea typeface="メイリオ" pitchFamily="50" charset="-128"/>
                <a:cs typeface="Arial" panose="020B0604020202020204" pitchFamily="34" charset="0"/>
              </a:rPr>
              <a:t>	Cuando trabaje a gran altura, como por ejemplo en un montón de residuos colocados en un camión, deberá llevar siempre un "sistema de detención de caídas" cuando haya algún aparato instalado al que fijar el sistema.　(Fotos 1 y 2)</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es-419" sz="1600" dirty="0">
                <a:solidFill>
                  <a:srgbClr val="C00000"/>
                </a:solidFill>
                <a:latin typeface="Arial" panose="020B0604020202020204" pitchFamily="34" charset="0"/>
                <a:ea typeface="メイリオ" pitchFamily="50" charset="-128"/>
                <a:cs typeface="Arial" panose="020B0604020202020204" pitchFamily="34" charset="0"/>
              </a:rPr>
              <a:t>	* Con una revisión de la ley, el "arnés de seguridad" ha pasado a llamarse "sistema de detención de caídas" (véase la diapositiva 9)</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pic>
        <p:nvPicPr>
          <p:cNvPr id="8" name="Picture 3" descr="C:\Users\mhu\SkyDrive\01厚労省委託H28\未熟練_陸運\マニュアル\HH資料\HH陸運(トラック転落)Gcolor.gif"/>
          <p:cNvPicPr>
            <a:picLocks noChangeAspect="1" noChangeArrowheads="1"/>
          </p:cNvPicPr>
          <p:nvPr/>
        </p:nvPicPr>
        <p:blipFill>
          <a:blip r:embed="rId3" cstate="print"/>
          <a:srcRect/>
          <a:stretch>
            <a:fillRect/>
          </a:stretch>
        </p:blipFill>
        <p:spPr bwMode="auto">
          <a:xfrm>
            <a:off x="7740352" y="1143466"/>
            <a:ext cx="1268993" cy="994969"/>
          </a:xfrm>
          <a:prstGeom prst="rect">
            <a:avLst/>
          </a:prstGeom>
          <a:noFill/>
        </p:spPr>
      </p:pic>
      <p:sp>
        <p:nvSpPr>
          <p:cNvPr id="9" name="正方形/長方形 8"/>
          <p:cNvSpPr/>
          <p:nvPr/>
        </p:nvSpPr>
        <p:spPr>
          <a:xfrm>
            <a:off x="404812" y="971436"/>
            <a:ext cx="6903492" cy="369332"/>
          </a:xfrm>
          <a:prstGeom prst="rect">
            <a:avLst/>
          </a:prstGeom>
        </p:spPr>
        <p:txBody>
          <a:bodyPr wrap="square" rtlCol="0">
            <a:spAutoFit/>
          </a:bodyPr>
          <a:lstStyle/>
          <a:p>
            <a:pPr rtl="0" fontAlgn="auto">
              <a:spcBef>
                <a:spcPts val="0"/>
              </a:spcBef>
              <a:spcAft>
                <a:spcPts val="0"/>
              </a:spcAft>
              <a:defRPr/>
            </a:pPr>
            <a:r>
              <a:rPr lang="es-419" b="1" dirty="0">
                <a:solidFill>
                  <a:srgbClr val="C00000"/>
                </a:solidFill>
                <a:latin typeface="Arial" panose="020B0604020202020204" pitchFamily="34" charset="0"/>
                <a:ea typeface="ＭＳ ゴシック" panose="020B0609070205080204" pitchFamily="49" charset="-128"/>
                <a:cs typeface="メイリオ" pitchFamily="50" charset="-128"/>
              </a:rPr>
              <a:t>(2) Puntos clave para la prevención de accidentes: Caídas</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15</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es-419" sz="1600">
                  <a:latin typeface="メイリオ" pitchFamily="50" charset="-128"/>
                  <a:ea typeface="メイリオ" pitchFamily="50" charset="-128"/>
                  <a:cs typeface="メイリオ" pitchFamily="50" charset="-128"/>
                </a:rPr>
                <a:t>　Teniendo en cuenta los accidentes industriales que se han observado alguna vez en el sector manufacturero, a continuación se indican los puntos clave de las medidas de seguridad que debe practicar.</a:t>
              </a:r>
              <a:endParaRPr lang="en-US" altLang="ja-JP" sz="16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0" y="458188"/>
            <a:ext cx="7509773" cy="369332"/>
          </a:xfrm>
          <a:prstGeom prst="rect">
            <a:avLst/>
          </a:prstGeom>
        </p:spPr>
        <p:txBody>
          <a:bodyPr wrap="square" rtlCol="0">
            <a:spAutoFit/>
          </a:bodyPr>
          <a:lstStyle/>
          <a:p>
            <a:pPr rtl="0" fontAlgn="auto">
              <a:spcBef>
                <a:spcPts val="0"/>
              </a:spcBef>
              <a:spcAft>
                <a:spcPts val="0"/>
              </a:spcAft>
              <a:defRPr/>
            </a:pPr>
            <a:r>
              <a:rPr lang="es-419">
                <a:solidFill>
                  <a:srgbClr val="0000CC"/>
                </a:solidFill>
                <a:latin typeface="Arial" panose="020B0604020202020204" pitchFamily="34" charset="0"/>
                <a:ea typeface="ＭＳ ゴシック" panose="020B0609070205080204" pitchFamily="49" charset="-128"/>
                <a:cs typeface="メイリオ" pitchFamily="50" charset="-128"/>
              </a:rPr>
              <a:t>Ejemplos de medidas de prevención de accidentes: Caídas]</a:t>
            </a:r>
          </a:p>
        </p:txBody>
      </p:sp>
      <p:sp>
        <p:nvSpPr>
          <p:cNvPr id="10" name="テキスト ボックス 9"/>
          <p:cNvSpPr txBox="1"/>
          <p:nvPr/>
        </p:nvSpPr>
        <p:spPr>
          <a:xfrm>
            <a:off x="5742395" y="4905543"/>
            <a:ext cx="2909553" cy="830997"/>
          </a:xfrm>
          <a:prstGeom prst="rect">
            <a:avLst/>
          </a:prstGeom>
          <a:noFill/>
        </p:spPr>
        <p:txBody>
          <a:bodyPr wrap="square" rtlCol="0">
            <a:spAutoFit/>
          </a:bodyPr>
          <a:lstStyle/>
          <a:p>
            <a:pPr rtl="0"/>
            <a:r>
              <a:rPr lang="es-419" sz="1600" b="1">
                <a:latin typeface="Arial" panose="020B0604020202020204" pitchFamily="34" charset="0"/>
                <a:ea typeface="ＭＳ ゴシック" panose="020B0609070205080204" pitchFamily="49" charset="-128"/>
              </a:rPr>
              <a:t>Foto 2: Aparato instalado para fijar un sistema de detención de caídas </a:t>
            </a:r>
            <a:endParaRPr kumimoji="1" lang="ja-JP" altLang="en-US" sz="1600" b="1" dirty="0">
              <a:latin typeface="Arial" panose="020B0604020202020204" pitchFamily="34" charset="0"/>
              <a:ea typeface="ＭＳ ゴシック" panose="020B0609070205080204" pitchFamily="49" charset="-128"/>
            </a:endParaRPr>
          </a:p>
        </p:txBody>
      </p:sp>
      <p:sp>
        <p:nvSpPr>
          <p:cNvPr id="11" name="テキスト ボックス 10"/>
          <p:cNvSpPr txBox="1"/>
          <p:nvPr/>
        </p:nvSpPr>
        <p:spPr>
          <a:xfrm>
            <a:off x="5323383" y="5733256"/>
            <a:ext cx="3139118" cy="584775"/>
          </a:xfrm>
          <a:prstGeom prst="rect">
            <a:avLst/>
          </a:prstGeom>
          <a:noFill/>
        </p:spPr>
        <p:txBody>
          <a:bodyPr wrap="square" rtlCol="0">
            <a:spAutoFit/>
          </a:bodyPr>
          <a:lstStyle/>
          <a:p>
            <a:pPr rtl="0"/>
            <a:r>
              <a:rPr lang="es-419" sz="1600" b="1">
                <a:latin typeface="Arial" panose="020B0604020202020204" pitchFamily="34" charset="0"/>
                <a:ea typeface="ＭＳ ゴシック" panose="020B0609070205080204" pitchFamily="49" charset="-128"/>
              </a:rPr>
              <a:t>Foto 3: Plataforma colocada junto a un camión</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3"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4">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681500" y="5013176"/>
            <a:ext cx="2882388" cy="830997"/>
          </a:xfrm>
          <a:prstGeom prst="rect">
            <a:avLst/>
          </a:prstGeom>
          <a:noFill/>
        </p:spPr>
        <p:txBody>
          <a:bodyPr wrap="square" rtlCol="0">
            <a:spAutoFit/>
          </a:bodyPr>
          <a:lstStyle/>
          <a:p>
            <a:pPr algn="ctr" rtl="0"/>
            <a:r>
              <a:rPr lang="es-419" sz="1600" b="1">
                <a:latin typeface="Arial" panose="020B0604020202020204" pitchFamily="34" charset="0"/>
                <a:ea typeface="ＭＳ ゴシック" panose="020B0609070205080204" pitchFamily="49" charset="-128"/>
              </a:rPr>
              <a:t>Foto 1: Aparato instalado para fijar un sistema de detención de caídas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16</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77546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dirty="0">
                <a:solidFill>
                  <a:srgbClr val="0000CC"/>
                </a:solidFill>
                <a:latin typeface="Arial" panose="020B0604020202020204" pitchFamily="34" charset="0"/>
                <a:ea typeface="ＭＳ ゴシック" panose="020B0609070205080204" pitchFamily="49" charset="-128"/>
                <a:cs typeface="メイリオ" pitchFamily="50" charset="-128"/>
              </a:rPr>
              <a:t> Caso 1-1: </a:t>
            </a:r>
            <a:r>
              <a:rPr lang="es-419" sz="1600" dirty="0">
                <a:solidFill>
                  <a:prstClr val="black"/>
                </a:solidFill>
                <a:latin typeface="Arial" panose="020B0604020202020204" pitchFamily="34" charset="0"/>
                <a:ea typeface="ＭＳ ゴシック" panose="020B0609070205080204" pitchFamily="49" charset="-128"/>
                <a:cs typeface="メイリオ" pitchFamily="50" charset="-128"/>
              </a:rPr>
              <a:t>Un trabajador estaba guiando un camión de la basura mientras se dirigía hacia atrás a una fosa de residuos. Después de retroceder, el trabajador fue golpeado por otro camión de basura que se dirigía en reversa hacia la fosa, y casi cayó en ella.</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ja-JP" altLang="en-US" dirty="0">
              <a:solidFill>
                <a:prstClr val="black"/>
              </a:solidFill>
              <a:latin typeface="Arial" panose="020B0604020202020204" pitchFamily="34" charset="0"/>
              <a:ea typeface="ＭＳ ゴシック" panose="020B0609070205080204" pitchFamily="49" charset="-128"/>
              <a:cs typeface="メイリオ" pitchFamily="50" charset="-128"/>
            </a:endParaRPr>
          </a:p>
        </p:txBody>
      </p:sp>
      <p:sp>
        <p:nvSpPr>
          <p:cNvPr id="7" name="テキスト ボックス 6"/>
          <p:cNvSpPr txBox="1"/>
          <p:nvPr/>
        </p:nvSpPr>
        <p:spPr>
          <a:xfrm>
            <a:off x="476672" y="332656"/>
            <a:ext cx="6183560" cy="369332"/>
          </a:xfrm>
          <a:prstGeom prst="rect">
            <a:avLst/>
          </a:prstGeom>
          <a:noFill/>
        </p:spPr>
        <p:txBody>
          <a:bodyPr wrap="square" rtlCol="0">
            <a:spAutoFit/>
          </a:bodyPr>
          <a:lstStyle/>
          <a:p>
            <a:pPr rtl="0"/>
            <a:r>
              <a:rPr lang="es-419"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[Casos de incidentes que casi ocurren: Caídas]</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76672" y="3411335"/>
            <a:ext cx="5777382" cy="22173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a:defRPr/>
            </a:pPr>
            <a:r>
              <a:rPr lang="es-419">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a:solidFill>
                  <a:srgbClr val="0000CC"/>
                </a:solidFill>
                <a:latin typeface="Arial" panose="020B0604020202020204" pitchFamily="34" charset="0"/>
                <a:ea typeface="ＭＳ ゴシック" panose="020B0609070205080204" pitchFamily="49" charset="-128"/>
                <a:cs typeface="メイリオ" pitchFamily="50" charset="-128"/>
              </a:rPr>
              <a:t> Caso 1-2: </a:t>
            </a:r>
            <a:r>
              <a:rPr lang="es-419" sz="1600">
                <a:solidFill>
                  <a:prstClr val="black"/>
                </a:solidFill>
                <a:latin typeface="Arial" panose="020B0604020202020204" pitchFamily="34" charset="0"/>
                <a:ea typeface="ＭＳ ゴシック" panose="020B0609070205080204" pitchFamily="49" charset="-128"/>
                <a:cs typeface="メイリオ" pitchFamily="50" charset="-128"/>
              </a:rPr>
              <a:t>Un trabajador termina de cargar un camión con 25 cajas de cartón, cada una de las cuales está llena de 15 kg de documentos a eliminar. Comenzó a cubrir la caja del camión con una lona empezando por el panel lateral izquierdo. Para cubrir toda la carga, estaba caminando entre las cajas y el panel lateral derecho cuando tropezó y casi se cayó.</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5244752"/>
            <a:chOff x="467544" y="137184"/>
            <a:chExt cx="8136904" cy="5442578"/>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es-419" sz="1600">
                  <a:solidFill>
                    <a:prstClr val="black"/>
                  </a:solidFill>
                  <a:latin typeface="メイリオ" pitchFamily="50" charset="-128"/>
                  <a:ea typeface="メイリオ" pitchFamily="50" charset="-128"/>
                  <a:cs typeface="メイリオ" pitchFamily="50" charset="-128"/>
                </a:rPr>
                <a:t>　Teniendo en cuenta los accidentes industriales que se han observado alguna vez en el sector manufacturero, a continuación se indican los puntos clave de las medidas de seguridad que debe practicar.</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442578"/>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268288" indent="-268288" rtl="0">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a:defRPr/>
              </a:pPr>
              <a:r>
                <a:rPr lang="es-419"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dirty="0">
                  <a:solidFill>
                    <a:srgbClr val="0000CC"/>
                  </a:solidFill>
                  <a:latin typeface="Arial" panose="020B0604020202020204" pitchFamily="34" charset="0"/>
                  <a:ea typeface="メイリオ" pitchFamily="50" charset="-128"/>
                  <a:cs typeface="Arial" panose="020B0604020202020204" pitchFamily="34" charset="0"/>
                </a:rPr>
                <a:t>	Llevar algo en la mano es bastante peligroso, ya que puede resbalarse o tropezarse y caer.</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es-419"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0000CC"/>
                  </a:solidFill>
                  <a:latin typeface="Arial" panose="020B0604020202020204" pitchFamily="34" charset="0"/>
                  <a:ea typeface="メイリオ" pitchFamily="50" charset="-128"/>
                  <a:cs typeface="Arial" panose="020B0604020202020204" pitchFamily="34" charset="0"/>
                </a:rPr>
                <a:t>	</a:t>
              </a:r>
              <a:r>
                <a:rPr lang="es-419" sz="1600" dirty="0">
                  <a:solidFill>
                    <a:prstClr val="black"/>
                  </a:solidFill>
                  <a:latin typeface="Arial" panose="020B0604020202020204" pitchFamily="34" charset="0"/>
                  <a:ea typeface="メイリオ" pitchFamily="50" charset="-128"/>
                  <a:cs typeface="Arial" panose="020B0604020202020204" pitchFamily="34" charset="0"/>
                </a:rPr>
                <a:t>Llevando algo en la mano, tiene un mayor riesgo de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s-419" sz="1600" dirty="0">
                  <a:solidFill>
                    <a:prstClr val="black"/>
                  </a:solidFill>
                  <a:latin typeface="Arial" panose="020B0604020202020204" pitchFamily="34" charset="0"/>
                  <a:ea typeface="メイリオ" pitchFamily="50" charset="-128"/>
                  <a:cs typeface="Arial" panose="020B0604020202020204" pitchFamily="34" charset="0"/>
                </a:rPr>
                <a:t>resbalarse o tropezarse y caer, ya que no puede ver dónde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es-419" sz="1600" dirty="0">
                  <a:solidFill>
                    <a:prstClr val="black"/>
                  </a:solidFill>
                  <a:latin typeface="Arial" panose="020B0604020202020204" pitchFamily="34" charset="0"/>
                  <a:ea typeface="メイリオ" pitchFamily="50" charset="-128"/>
                  <a:cs typeface="Arial" panose="020B0604020202020204" pitchFamily="34" charset="0"/>
                </a:rPr>
                <a:t>pisar y mantener el equilibrio.</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prstClr val="black"/>
                  </a:solidFill>
                  <a:latin typeface="Arial" panose="020B0604020202020204" pitchFamily="34" charset="0"/>
                  <a:ea typeface="メイリオ" pitchFamily="50" charset="-128"/>
                  <a:cs typeface="Arial" panose="020B0604020202020204" pitchFamily="34" charset="0"/>
                </a:rPr>
                <a:t>	Nunca bajar las escaleras rápidamente con algo en la mano.</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s-419"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dirty="0">
                  <a:solidFill>
                    <a:srgbClr val="0000CC"/>
                  </a:solidFill>
                  <a:latin typeface="Arial" panose="020B0604020202020204" pitchFamily="34" charset="0"/>
                  <a:ea typeface="メイリオ" pitchFamily="50" charset="-128"/>
                  <a:cs typeface="Arial" panose="020B0604020202020204" pitchFamily="34" charset="0"/>
                </a:rPr>
                <a:t>	Mantenga el suelo seguro: Clasificar (Seiri), Poner en orden (Seiton), Mantener limpio (Seiketsu) y Limpiar (Seiso)</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prstClr val="black"/>
                  </a:solidFill>
                  <a:latin typeface="Arial" panose="020B0604020202020204" pitchFamily="34" charset="0"/>
                  <a:ea typeface="メイリオ" pitchFamily="50" charset="-128"/>
                  <a:cs typeface="Arial" panose="020B0604020202020204" pitchFamily="34" charset="0"/>
                </a:rPr>
                <a:t>	Seque el suelo mojado. (Tenga cuidado con el suelo mojado mientras limpia.)</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es-419" sz="1600" dirty="0">
                  <a:solidFill>
                    <a:prstClr val="black"/>
                  </a:solidFill>
                  <a:latin typeface="Arial" panose="020B0604020202020204" pitchFamily="34" charset="0"/>
                  <a:ea typeface="メイリオ" pitchFamily="50" charset="-128"/>
                  <a:cs typeface="Arial" panose="020B0604020202020204" pitchFamily="34" charset="0"/>
                </a:rPr>
                <a:t>No deje nunca algo innecesario en el lugar de trabajo. Alguien puede tropezar con ello y caer.</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s-419"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dirty="0">
                  <a:solidFill>
                    <a:srgbClr val="0000CC"/>
                  </a:solidFill>
                  <a:latin typeface="Arial" panose="020B0604020202020204" pitchFamily="34" charset="0"/>
                  <a:ea typeface="メイリオ" pitchFamily="50" charset="-128"/>
                  <a:cs typeface="Arial" panose="020B0604020202020204" pitchFamily="34" charset="0"/>
                </a:rPr>
                <a:t>	Lleve cualquier cosa grande o pesada en una carretilla.</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rtl="0">
                <a:defRPr/>
              </a:pPr>
              <a:r>
                <a:rPr lang="es-419" sz="1600" dirty="0">
                  <a:solidFill>
                    <a:prstClr val="black"/>
                  </a:solidFill>
                  <a:latin typeface="Arial" panose="020B0604020202020204" pitchFamily="34" charset="0"/>
                  <a:ea typeface="メイリオ" pitchFamily="50" charset="-128"/>
                  <a:cs typeface="Arial" panose="020B0604020202020204" pitchFamily="34" charset="0"/>
                </a:rPr>
                <a:t>Cuando no cuente con una carretilla, deberá pedir a un compañero que le ayude a llevar cosas entre los dos o dividirlas en varios conjuntos para llevarlas.</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es-419"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dirty="0">
                  <a:solidFill>
                    <a:srgbClr val="0000CC"/>
                  </a:solidFill>
                  <a:latin typeface="Arial" panose="020B0604020202020204" pitchFamily="34" charset="0"/>
                  <a:ea typeface="メイリオ" pitchFamily="50" charset="-128"/>
                  <a:cs typeface="Arial" panose="020B0604020202020204" pitchFamily="34" charset="0"/>
                </a:rPr>
                <a:t>	Use un calzado con el que sea menos probable que resbale y tropiece.</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ja-JP" altLang="en-US" sz="16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6699270" cy="369332"/>
          </a:xfrm>
          <a:prstGeom prst="rect">
            <a:avLst/>
          </a:prstGeom>
        </p:spPr>
        <p:txBody>
          <a:bodyPr wrap="none" rtlCol="0">
            <a:spAutoFit/>
          </a:bodyPr>
          <a:lstStyle/>
          <a:p>
            <a:pPr rtl="0">
              <a:defRPr/>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(3) Puntos clave para la prevención de accidentes: Resbalones / tropiezos</a:t>
            </a:r>
          </a:p>
        </p:txBody>
      </p:sp>
      <p:pic>
        <p:nvPicPr>
          <p:cNvPr id="8" name="Picture 3" descr="C:\Users\mhu\SkyDrive\01厚労省委託H28\未熟練_陸運\マニュアル\pics\HH転倒(冷凍庫)C.jpg"/>
          <p:cNvPicPr>
            <a:picLocks noChangeAspect="1" noChangeArrowheads="1"/>
          </p:cNvPicPr>
          <p:nvPr/>
        </p:nvPicPr>
        <p:blipFill>
          <a:blip r:embed="rId3" cstate="print"/>
          <a:srcRect/>
          <a:stretch>
            <a:fillRect/>
          </a:stretch>
        </p:blipFill>
        <p:spPr bwMode="auto">
          <a:xfrm>
            <a:off x="7211047" y="1809209"/>
            <a:ext cx="1255735" cy="139914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4" cstate="print"/>
          <a:srcRect/>
          <a:stretch>
            <a:fillRect/>
          </a:stretch>
        </p:blipFill>
        <p:spPr bwMode="auto">
          <a:xfrm>
            <a:off x="7202538" y="4293096"/>
            <a:ext cx="1237542" cy="883959"/>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243196" cy="400110"/>
          </a:xfrm>
          <a:prstGeom prst="rect">
            <a:avLst/>
          </a:prstGeom>
        </p:spPr>
        <p:txBody>
          <a:bodyPr wrap="none" rtlCol="0">
            <a:spAutoFit/>
          </a:bodyPr>
          <a:lstStyle/>
          <a:p>
            <a:pPr rtl="0">
              <a:defRPr/>
            </a:pPr>
            <a:r>
              <a:rPr lang="es-419" sz="2000" b="1">
                <a:solidFill>
                  <a:srgbClr val="0000CC"/>
                </a:solidFill>
                <a:latin typeface="Arial" panose="020B0604020202020204" pitchFamily="34" charset="0"/>
                <a:ea typeface="ＭＳ ゴシック" panose="020B0609070205080204" pitchFamily="49" charset="-128"/>
                <a:cs typeface="メイリオ" pitchFamily="50" charset="-128"/>
              </a:rPr>
              <a:t>&lt;Causas principales de las caídas&gt;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093457"/>
            <a:ext cx="8225329" cy="369332"/>
          </a:xfrm>
          <a:prstGeom prst="rect">
            <a:avLst/>
          </a:prstGeom>
        </p:spPr>
        <p:txBody>
          <a:bodyPr wrap="none" rtlCol="0">
            <a:spAutoFit/>
          </a:bodyPr>
          <a:lstStyle/>
          <a:p>
            <a:pPr rtl="0">
              <a:defRPr/>
            </a:pPr>
            <a:r>
              <a:rPr lang="es-419" b="1" dirty="0">
                <a:solidFill>
                  <a:srgbClr val="0000CC"/>
                </a:solidFill>
                <a:latin typeface="Arial" panose="020B0604020202020204" pitchFamily="34" charset="0"/>
                <a:ea typeface="ＭＳ ゴシック" panose="020B0609070205080204" pitchFamily="49" charset="-128"/>
                <a:cs typeface="メイリオ" pitchFamily="50" charset="-128"/>
              </a:rPr>
              <a:t>&lt;Puntos clave para la prevención de accidentes: Resbalones / tropiezos&gt;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19</a:t>
            </a:fld>
            <a:endParaRPr kumimoji="1" lang="ja-JP" altLang="en-US" dirty="0">
              <a:latin typeface="Arial" panose="020B0604020202020204" pitchFamily="34" charset="0"/>
              <a:ea typeface="ＭＳ ゴシック" panose="020B0609070205080204" pitchFamily="49" charset="-128"/>
            </a:endParaRPr>
          </a:p>
        </p:txBody>
      </p:sp>
      <p:pic>
        <p:nvPicPr>
          <p:cNvPr id="10" name="図 9">
            <a:extLst>
              <a:ext uri="{FF2B5EF4-FFF2-40B4-BE49-F238E27FC236}">
                <a16:creationId xmlns:a16="http://schemas.microsoft.com/office/drawing/2014/main" id="{8A2A5DC3-B1ED-47B3-86DE-E575A1C3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6" y="1217040"/>
            <a:ext cx="8900320" cy="2782670"/>
          </a:xfrm>
          <a:prstGeom prst="rect">
            <a:avLst/>
          </a:prstGeom>
        </p:spPr>
      </p:pic>
      <p:pic>
        <p:nvPicPr>
          <p:cNvPr id="12" name="図 11">
            <a:extLst>
              <a:ext uri="{FF2B5EF4-FFF2-40B4-BE49-F238E27FC236}">
                <a16:creationId xmlns:a16="http://schemas.microsoft.com/office/drawing/2014/main" id="{62AD7DBB-DC9D-472C-8784-B419D3FDB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5" y="4387238"/>
            <a:ext cx="8892000" cy="2140248"/>
          </a:xfrm>
          <a:prstGeom prst="rect">
            <a:avLst/>
          </a:prstGeom>
        </p:spPr>
      </p:pic>
      <p:sp>
        <p:nvSpPr>
          <p:cNvPr id="5" name="テキスト ボックス 4">
            <a:extLst>
              <a:ext uri="{FF2B5EF4-FFF2-40B4-BE49-F238E27FC236}">
                <a16:creationId xmlns:a16="http://schemas.microsoft.com/office/drawing/2014/main" id="{6E4A7027-8814-426E-8B5A-A7583CB6911D}"/>
              </a:ext>
            </a:extLst>
          </p:cNvPr>
          <p:cNvSpPr txBox="1"/>
          <p:nvPr/>
        </p:nvSpPr>
        <p:spPr>
          <a:xfrm>
            <a:off x="97145" y="282595"/>
            <a:ext cx="5266943" cy="246221"/>
          </a:xfrm>
          <a:prstGeom prst="rect">
            <a:avLst/>
          </a:prstGeom>
          <a:solidFill>
            <a:srgbClr val="F1C502"/>
          </a:solidFill>
        </p:spPr>
        <p:txBody>
          <a:bodyPr vert="horz" wrap="square" lIns="0" tIns="0" rIns="0" bIns="0" rtlCol="0">
            <a:spAutoFit/>
          </a:bodyPr>
          <a:lstStyle/>
          <a:p>
            <a:pPr rtl="0"/>
            <a:r>
              <a:rPr lang="es-419" sz="1600" b="1" dirty="0">
                <a:latin typeface="Arial" panose="020B0604020202020204" pitchFamily="34" charset="0"/>
                <a:ea typeface="ＭＳ ゴシック" panose="020B0609070205080204" pitchFamily="49" charset="-128"/>
              </a:rPr>
              <a:t>Proyecto de no accidentes de resbalones y tropiezos</a:t>
            </a:r>
            <a:endParaRPr kumimoji="1" lang="ja-JP" altLang="en-US" sz="1600" b="1" dirty="0">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54F5F65C-4691-4298-B747-00C67DB69C79}"/>
              </a:ext>
            </a:extLst>
          </p:cNvPr>
          <p:cNvSpPr txBox="1"/>
          <p:nvPr/>
        </p:nvSpPr>
        <p:spPr>
          <a:xfrm>
            <a:off x="419354" y="1622540"/>
            <a:ext cx="1354694" cy="276999"/>
          </a:xfrm>
          <a:prstGeom prst="rect">
            <a:avLst/>
          </a:prstGeom>
          <a:noFill/>
        </p:spPr>
        <p:txBody>
          <a:bodyPr vert="horz" wrap="square" lIns="0" tIns="0" rIns="0" bIns="0" rtlCol="0">
            <a:spAutoFit/>
          </a:bodyPr>
          <a:lstStyle/>
          <a:p>
            <a:pPr algn="ctr" rtl="0"/>
            <a:r>
              <a:rPr lang="es-419" b="1" dirty="0">
                <a:solidFill>
                  <a:schemeClr val="bg1"/>
                </a:solidFill>
                <a:latin typeface="Arial" panose="020B0604020202020204" pitchFamily="34" charset="0"/>
                <a:ea typeface="ＭＳ ゴシック" panose="020B0609070205080204" pitchFamily="49" charset="-128"/>
              </a:rPr>
              <a:t>Resbalones</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4D0B7F2F-EE52-4A81-834A-822158D984D5}"/>
              </a:ext>
            </a:extLst>
          </p:cNvPr>
          <p:cNvSpPr txBox="1"/>
          <p:nvPr/>
        </p:nvSpPr>
        <p:spPr>
          <a:xfrm>
            <a:off x="368328" y="2279867"/>
            <a:ext cx="2832441" cy="1661993"/>
          </a:xfrm>
          <a:prstGeom prst="rect">
            <a:avLst/>
          </a:prstGeom>
          <a:noFill/>
        </p:spPr>
        <p:txBody>
          <a:bodyPr vert="horz" wrap="square" lIns="0" tIns="0" rIns="0" bIns="0" rtlCol="0">
            <a:spAutoFit/>
          </a:bodyPr>
          <a:lstStyle/>
          <a:p>
            <a:pPr marL="84138" indent="-84138" rtl="0">
              <a:lnSpc>
                <a:spcPct val="90000"/>
              </a:lnSpc>
            </a:pPr>
            <a:r>
              <a:rPr lang="es-419" sz="1200" dirty="0">
                <a:latin typeface="Arial" panose="020B0604020202020204" pitchFamily="34" charset="0"/>
                <a:ea typeface="ＭＳ ゴシック" panose="020B0609070205080204" pitchFamily="49" charset="-128"/>
              </a:rPr>
              <a:t>&lt;Causas </a:t>
            </a:r>
          </a:p>
          <a:p>
            <a:pPr marL="84138" indent="-84138" rtl="0">
              <a:lnSpc>
                <a:spcPct val="90000"/>
              </a:lnSpc>
            </a:pPr>
            <a:r>
              <a:rPr lang="es-419" sz="1200" dirty="0">
                <a:latin typeface="Arial" panose="020B0604020202020204" pitchFamily="34" charset="0"/>
                <a:ea typeface="ＭＳ ゴシック" panose="020B0609070205080204" pitchFamily="49" charset="-128"/>
              </a:rPr>
              <a:t>principales&gt;</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endParaRPr lang="es-419" sz="1200" dirty="0">
              <a:latin typeface="Arial" panose="020B0604020202020204" pitchFamily="34" charset="0"/>
              <a:ea typeface="ＭＳ ゴシック" panose="020B0609070205080204" pitchFamily="49" charset="-128"/>
              <a:sym typeface="Wingdings 2" panose="05020102010507070707" pitchFamily="18" charset="2"/>
            </a:endParaRPr>
          </a:p>
          <a:p>
            <a:pPr marL="84138" indent="-84138" rtl="0">
              <a:lnSpc>
                <a:spcPct val="90000"/>
              </a:lnSpc>
            </a:pP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 suelo está cubierto con un material resbaladizo.</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 suelo tiene agua o aceite esparcido.</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 suelo tiene trozos de vinilo, trozos de papel o algo resbaladizo.</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La superficie del camino está congelada.</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D43CE76B-0A25-47CA-B712-3306B268F988}"/>
              </a:ext>
            </a:extLst>
          </p:cNvPr>
          <p:cNvSpPr txBox="1"/>
          <p:nvPr/>
        </p:nvSpPr>
        <p:spPr>
          <a:xfrm>
            <a:off x="3429860" y="1599546"/>
            <a:ext cx="1270000" cy="276999"/>
          </a:xfrm>
          <a:prstGeom prst="rect">
            <a:avLst/>
          </a:prstGeom>
          <a:noFill/>
        </p:spPr>
        <p:txBody>
          <a:bodyPr vert="horz" lIns="0" tIns="0" rIns="0" bIns="0" rtlCol="0">
            <a:spAutoFit/>
          </a:bodyPr>
          <a:lstStyle/>
          <a:p>
            <a:pPr algn="ctr" rtl="0"/>
            <a:r>
              <a:rPr lang="es-419" b="1">
                <a:solidFill>
                  <a:schemeClr val="bg1"/>
                </a:solidFill>
                <a:latin typeface="Arial" panose="020B0604020202020204" pitchFamily="34" charset="0"/>
                <a:ea typeface="ＭＳ ゴシック" panose="020B0609070205080204" pitchFamily="49" charset="-128"/>
              </a:rPr>
              <a:t>Tropiezos</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C9C0A73F-ED63-4A80-8352-B796A96AFCFC}"/>
              </a:ext>
            </a:extLst>
          </p:cNvPr>
          <p:cNvSpPr txBox="1"/>
          <p:nvPr/>
        </p:nvSpPr>
        <p:spPr>
          <a:xfrm>
            <a:off x="3338952" y="2400049"/>
            <a:ext cx="2721816" cy="738664"/>
          </a:xfrm>
          <a:prstGeom prst="rect">
            <a:avLst/>
          </a:prstGeom>
          <a:noFill/>
        </p:spPr>
        <p:txBody>
          <a:bodyPr vert="horz" wrap="square" lIns="0" tIns="0" rIns="0" bIns="0" rtlCol="0">
            <a:spAutoFit/>
          </a:bodyPr>
          <a:lstStyle/>
          <a:p>
            <a:pPr rtl="0"/>
            <a:r>
              <a:rPr lang="es-419" sz="1200" dirty="0">
                <a:latin typeface="Arial" panose="020B0604020202020204" pitchFamily="34" charset="0"/>
                <a:ea typeface="ＭＳ ゴシック" panose="020B0609070205080204" pitchFamily="49" charset="-128"/>
              </a:rPr>
              <a:t>&lt;Causas principales&gt;</a:t>
            </a:r>
          </a:p>
          <a:p>
            <a:pPr rtl="0"/>
            <a:br>
              <a:rPr kumimoji="1" lang="id-ID" altLang="ja-JP" sz="1200" dirty="0">
                <a:latin typeface="Arial" panose="020B0604020202020204" pitchFamily="34" charset="0"/>
                <a:ea typeface="ＭＳ ゴシック" panose="020B0609070205080204" pitchFamily="49" charset="-128"/>
              </a:rPr>
            </a:b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 suelo es irregular o tiene escalones.</a:t>
            </a:r>
            <a:br>
              <a:rPr kumimoji="1" lang="id-ID" altLang="ja-JP" sz="1200" dirty="0">
                <a:latin typeface="Arial" panose="020B0604020202020204" pitchFamily="34" charset="0"/>
                <a:ea typeface="ＭＳ ゴシック" panose="020B0609070205080204" pitchFamily="49" charset="-128"/>
              </a:rPr>
            </a:br>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Hay cargas o materiales en el suelo.</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92DD2F7-2BB5-4535-AB1B-02064F96AA13}"/>
              </a:ext>
            </a:extLst>
          </p:cNvPr>
          <p:cNvSpPr txBox="1"/>
          <p:nvPr/>
        </p:nvSpPr>
        <p:spPr>
          <a:xfrm>
            <a:off x="6326336" y="1599546"/>
            <a:ext cx="1270000" cy="276999"/>
          </a:xfrm>
          <a:prstGeom prst="rect">
            <a:avLst/>
          </a:prstGeom>
          <a:noFill/>
        </p:spPr>
        <p:txBody>
          <a:bodyPr vert="horz" lIns="0" tIns="0" rIns="0" bIns="0" rtlCol="0">
            <a:spAutoFit/>
          </a:bodyPr>
          <a:lstStyle/>
          <a:p>
            <a:pPr algn="ctr" rtl="0"/>
            <a:r>
              <a:rPr lang="es-419" b="1">
                <a:solidFill>
                  <a:schemeClr val="bg1"/>
                </a:solidFill>
                <a:latin typeface="Arial" panose="020B0604020202020204" pitchFamily="34" charset="0"/>
                <a:ea typeface="ＭＳ ゴシック" panose="020B0609070205080204" pitchFamily="49" charset="-128"/>
              </a:rPr>
              <a:t>Pasos en falso</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5CBB81D7-16F1-4E88-B92B-41772B83655F}"/>
              </a:ext>
            </a:extLst>
          </p:cNvPr>
          <p:cNvSpPr txBox="1"/>
          <p:nvPr/>
        </p:nvSpPr>
        <p:spPr>
          <a:xfrm>
            <a:off x="6320390" y="2256554"/>
            <a:ext cx="2695325" cy="923330"/>
          </a:xfrm>
          <a:prstGeom prst="rect">
            <a:avLst/>
          </a:prstGeom>
          <a:noFill/>
        </p:spPr>
        <p:txBody>
          <a:bodyPr vert="horz" wrap="square" lIns="0" tIns="0" rIns="0" bIns="0" rtlCol="0">
            <a:spAutoFit/>
          </a:bodyPr>
          <a:lstStyle/>
          <a:p>
            <a:pPr marL="84138" indent="-84138" rtl="0"/>
            <a:r>
              <a:rPr lang="es-419" sz="1200" dirty="0">
                <a:latin typeface="Arial" panose="020B0604020202020204" pitchFamily="34" charset="0"/>
                <a:ea typeface="ＭＳ ゴシック" panose="020B0609070205080204" pitchFamily="49" charset="-128"/>
              </a:rPr>
              <a:t>&lt;Causas </a:t>
            </a:r>
          </a:p>
          <a:p>
            <a:pPr marL="84138" indent="-84138" rtl="0"/>
            <a:r>
              <a:rPr lang="es-419" sz="1200" dirty="0">
                <a:latin typeface="Arial" panose="020B0604020202020204" pitchFamily="34" charset="0"/>
                <a:ea typeface="ＭＳ ゴシック" panose="020B0609070205080204" pitchFamily="49" charset="-128"/>
              </a:rPr>
              <a:t>principales&gt;</a:t>
            </a:r>
          </a:p>
          <a:p>
            <a:pPr marL="84138" indent="-84138" rtl="0"/>
            <a:endParaRPr kumimoji="1" lang="en-US" altLang="ja-JP" sz="1200" dirty="0">
              <a:latin typeface="Arial" panose="020B0604020202020204" pitchFamily="34" charset="0"/>
              <a:ea typeface="ＭＳ ゴシック" panose="020B0609070205080204" pitchFamily="49" charset="-128"/>
            </a:endParaRPr>
          </a:p>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No se puede ver dónde pisar si, por ejemplo, está sujetando algo grande.</a:t>
            </a:r>
            <a:endParaRPr kumimoji="1" lang="ja-JP" altLang="en-US" sz="1200" dirty="0">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1AB4E8E9-6BD1-46DA-BB57-6CF216EC2528}"/>
              </a:ext>
            </a:extLst>
          </p:cNvPr>
          <p:cNvSpPr txBox="1"/>
          <p:nvPr/>
        </p:nvSpPr>
        <p:spPr>
          <a:xfrm>
            <a:off x="341920" y="5003992"/>
            <a:ext cx="2729521" cy="923330"/>
          </a:xfrm>
          <a:prstGeom prst="rect">
            <a:avLst/>
          </a:prstGeom>
          <a:noFill/>
        </p:spPr>
        <p:txBody>
          <a:bodyPr vert="horz" wrap="square" lIns="0" tIns="0" rIns="0" bIns="0" rtlCol="0">
            <a:spAutoFit/>
          </a:bodyPr>
          <a:lstStyle/>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No dejar nada en el camino.</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Eliminar la suciedad (agua, aceite, polvo, etc.) del suelo.</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Eliminar desniveles, escalones, etc. en el suelo.</a:t>
            </a:r>
            <a:endParaRPr kumimoji="1" lang="ja-JP" altLang="en-US" sz="1200" dirty="0">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918165C2-00A4-4485-B100-779361600DF5}"/>
              </a:ext>
            </a:extLst>
          </p:cNvPr>
          <p:cNvSpPr txBox="1"/>
          <p:nvPr/>
        </p:nvSpPr>
        <p:spPr>
          <a:xfrm>
            <a:off x="3342419" y="5003992"/>
            <a:ext cx="2693498" cy="923330"/>
          </a:xfrm>
          <a:prstGeom prst="rect">
            <a:avLst/>
          </a:prstGeom>
          <a:noFill/>
        </p:spPr>
        <p:txBody>
          <a:bodyPr vert="horz" wrap="square" lIns="0" tIns="0" rIns="0" bIns="0" rtlCol="0">
            <a:spAutoFit/>
          </a:bodyPr>
          <a:lstStyle/>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Asegurar el tiempo suficiente para cualquier acción.</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	</a:t>
            </a:r>
            <a:r>
              <a:rPr lang="es-419" sz="1200" dirty="0">
                <a:latin typeface="Arial" panose="020B0604020202020204" pitchFamily="34" charset="0"/>
                <a:ea typeface="ＭＳ ゴシック" panose="020B0609070205080204" pitchFamily="49" charset="-128"/>
              </a:rPr>
              <a:t>Cuando esté en una superficie resbaladiza, caminar con pasos cortos.</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es-419" sz="1200" dirty="0">
                <a:latin typeface="Arial" panose="020B0604020202020204" pitchFamily="34" charset="0"/>
                <a:ea typeface="ＭＳ ゴシック" panose="020B0609070205080204" pitchFamily="49" charset="-128"/>
                <a:sym typeface="Wingdings 2" panose="05020102010507070707" pitchFamily="18" charset="2"/>
              </a:rPr>
              <a:t></a:t>
            </a:r>
            <a:r>
              <a:rPr lang="es-419" sz="1200" dirty="0">
                <a:latin typeface="Arial" panose="020B0604020202020204" pitchFamily="34" charset="0"/>
                <a:ea typeface="ＭＳ ゴシック" panose="020B0609070205080204" pitchFamily="49" charset="-128"/>
              </a:rPr>
              <a:t> Nunca empezar a trabajar cuando no se vea dónde pisar.</a:t>
            </a:r>
            <a:endParaRPr kumimoji="1" lang="ja-JP" altLang="en-US" sz="12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D409C29E-B02E-42F9-9570-333721731424}"/>
              </a:ext>
            </a:extLst>
          </p:cNvPr>
          <p:cNvSpPr txBox="1"/>
          <p:nvPr/>
        </p:nvSpPr>
        <p:spPr>
          <a:xfrm>
            <a:off x="6204323" y="4926401"/>
            <a:ext cx="2693497" cy="1523494"/>
          </a:xfrm>
          <a:prstGeom prst="rect">
            <a:avLst/>
          </a:prstGeom>
          <a:noFill/>
        </p:spPr>
        <p:txBody>
          <a:bodyPr vert="horz" wrap="square" lIns="0" tIns="0" rIns="0" bIns="0" rtlCol="0">
            <a:spAutoFit/>
          </a:bodyPr>
          <a:lstStyle/>
          <a:p>
            <a:pPr marL="84138" indent="-84138" rtl="0"/>
            <a:r>
              <a:rPr lang="es-419" sz="1100" dirty="0">
                <a:latin typeface="Arial" panose="020B0604020202020204" pitchFamily="34" charset="0"/>
                <a:ea typeface="ＭＳ ゴシック" panose="020B0609070205080204" pitchFamily="49" charset="-128"/>
                <a:sym typeface="Wingdings 2" panose="05020102010507070707" pitchFamily="18" charset="2"/>
              </a:rPr>
              <a:t>	</a:t>
            </a:r>
            <a:r>
              <a:rPr lang="es-419" sz="1100" dirty="0">
                <a:latin typeface="Arial" panose="020B0604020202020204" pitchFamily="34" charset="0"/>
                <a:ea typeface="ＭＳ ゴシック" panose="020B0609070205080204" pitchFamily="49" charset="-128"/>
              </a:rPr>
              <a:t>Usar un calzado adecuado para caminar y trabajar.</a:t>
            </a:r>
            <a:endParaRPr kumimoji="1" lang="en-US" altLang="ja-JP" sz="1100" dirty="0">
              <a:latin typeface="Arial" panose="020B0604020202020204" pitchFamily="34" charset="0"/>
              <a:ea typeface="ＭＳ ゴシック" panose="020B0609070205080204" pitchFamily="49" charset="-128"/>
            </a:endParaRPr>
          </a:p>
          <a:p>
            <a:pPr marL="84138" indent="-84138" rtl="0"/>
            <a:r>
              <a:rPr lang="es-419" sz="1100" dirty="0">
                <a:latin typeface="Arial" panose="020B0604020202020204" pitchFamily="34" charset="0"/>
                <a:ea typeface="ＭＳ ゴシック" panose="020B0609070205080204" pitchFamily="49" charset="-128"/>
                <a:sym typeface="Wingdings 2" panose="05020102010507070707" pitchFamily="18" charset="2"/>
              </a:rPr>
              <a:t></a:t>
            </a:r>
            <a:r>
              <a:rPr lang="es-419" sz="1100" dirty="0">
                <a:latin typeface="Arial" panose="020B0604020202020204" pitchFamily="34" charset="0"/>
                <a:ea typeface="ＭＳ ゴシック" panose="020B0609070205080204" pitchFamily="49" charset="-128"/>
              </a:rPr>
              <a:t> Preparar un mapa de peligros del lugar de trabajo para compartir la información sobre los riesgos.</a:t>
            </a:r>
            <a:endParaRPr kumimoji="1" lang="en-US" altLang="ja-JP" sz="1100" dirty="0">
              <a:latin typeface="Arial" panose="020B0604020202020204" pitchFamily="34" charset="0"/>
              <a:ea typeface="ＭＳ ゴシック" panose="020B0609070205080204" pitchFamily="49" charset="-128"/>
            </a:endParaRPr>
          </a:p>
          <a:p>
            <a:pPr marL="84138" indent="-84138" rtl="0"/>
            <a:r>
              <a:rPr lang="es-419" sz="1100" dirty="0">
                <a:latin typeface="Arial" panose="020B0604020202020204" pitchFamily="34" charset="0"/>
                <a:ea typeface="ＭＳ ゴシック" panose="020B0609070205080204" pitchFamily="49" charset="-128"/>
                <a:sym typeface="Wingdings 2" panose="05020102010507070707" pitchFamily="18" charset="2"/>
              </a:rPr>
              <a:t></a:t>
            </a:r>
            <a:r>
              <a:rPr lang="es-419" sz="1100" dirty="0">
                <a:latin typeface="Arial" panose="020B0604020202020204" pitchFamily="34" charset="0"/>
                <a:ea typeface="ＭＳ ゴシック" panose="020B0609070205080204" pitchFamily="49" charset="-128"/>
              </a:rPr>
              <a:t> Colocar una pegatina o similar en un lugar donde alguien pueda resbalar/tropezar y caerse como advertencia.</a:t>
            </a:r>
            <a:endParaRPr kumimoji="1" lang="ja-JP" altLang="en-US" sz="1100" dirty="0">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A7F0D54E-E49D-44F6-B6A0-B804A7FE582F}"/>
              </a:ext>
            </a:extLst>
          </p:cNvPr>
          <p:cNvSpPr txBox="1"/>
          <p:nvPr/>
        </p:nvSpPr>
        <p:spPr>
          <a:xfrm>
            <a:off x="316806" y="4512543"/>
            <a:ext cx="2866741" cy="307777"/>
          </a:xfrm>
          <a:prstGeom prst="rect">
            <a:avLst/>
          </a:prstGeom>
          <a:noFill/>
        </p:spPr>
        <p:txBody>
          <a:bodyPr vert="horz" wrap="square" lIns="0" tIns="0" rIns="0" bIns="0" rtlCol="0">
            <a:spAutoFit/>
          </a:bodyPr>
          <a:lstStyle/>
          <a:p>
            <a:pPr algn="ctr" rtl="0"/>
            <a:r>
              <a:rPr lang="es-419" sz="1100" b="1" dirty="0">
                <a:solidFill>
                  <a:schemeClr val="bg1"/>
                </a:solidFill>
                <a:latin typeface="Arial" panose="020B0604020202020204" pitchFamily="34" charset="0"/>
                <a:ea typeface="ＭＳ ゴシック" panose="020B0609070205080204" pitchFamily="49" charset="-128"/>
              </a:rPr>
              <a:t>4S </a:t>
            </a:r>
            <a:r>
              <a:rPr lang="es-419" sz="900" b="1" dirty="0">
                <a:solidFill>
                  <a:schemeClr val="bg1"/>
                </a:solidFill>
                <a:latin typeface="Arial" panose="020B0604020202020204" pitchFamily="34" charset="0"/>
                <a:ea typeface="ＭＳ ゴシック" panose="020B0609070205080204" pitchFamily="49" charset="-128"/>
              </a:rPr>
              <a:t>(Clasificar (Seiri), Poner en orden (Seiton), Mantener limpio (Seiketsu) y Limpiar (Seiso))</a:t>
            </a:r>
            <a:endParaRPr kumimoji="1" lang="ja-JP" altLang="en-US" sz="1100" b="1"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E95FCF2A-A5DC-4455-808A-9667E80E44C1}"/>
              </a:ext>
            </a:extLst>
          </p:cNvPr>
          <p:cNvSpPr txBox="1"/>
          <p:nvPr/>
        </p:nvSpPr>
        <p:spPr>
          <a:xfrm>
            <a:off x="3289292" y="4540297"/>
            <a:ext cx="2772000" cy="338554"/>
          </a:xfrm>
          <a:prstGeom prst="rect">
            <a:avLst/>
          </a:prstGeom>
          <a:noFill/>
        </p:spPr>
        <p:txBody>
          <a:bodyPr vert="horz" wrap="square" lIns="0" tIns="0" rIns="0" bIns="0" rtlCol="0">
            <a:spAutoFit/>
          </a:bodyPr>
          <a:lstStyle/>
          <a:p>
            <a:pPr algn="ctr" rtl="0"/>
            <a:r>
              <a:rPr lang="es-419" sz="1100" b="1" dirty="0">
                <a:solidFill>
                  <a:schemeClr val="bg1"/>
                </a:solidFill>
                <a:latin typeface="Arial" panose="020B0604020202020204" pitchFamily="34" charset="0"/>
                <a:ea typeface="ＭＳ ゴシック" panose="020B0609070205080204" pitchFamily="49" charset="-128"/>
              </a:rPr>
              <a:t>Procedimientos de trabajo útiles para evitar resbalones y tropiezos</a:t>
            </a:r>
            <a:endParaRPr kumimoji="1" lang="ja-JP" altLang="en-US" sz="1100" b="1"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4A3EFCD-2574-4AEA-9505-D540F9A8C33B}"/>
              </a:ext>
            </a:extLst>
          </p:cNvPr>
          <p:cNvSpPr txBox="1"/>
          <p:nvPr/>
        </p:nvSpPr>
        <p:spPr>
          <a:xfrm>
            <a:off x="6103024" y="4534201"/>
            <a:ext cx="2772000" cy="246221"/>
          </a:xfrm>
          <a:prstGeom prst="rect">
            <a:avLst/>
          </a:prstGeom>
          <a:noFill/>
        </p:spPr>
        <p:txBody>
          <a:bodyPr vert="horz" wrap="square" lIns="0" tIns="0" rIns="0" bIns="0" rtlCol="0">
            <a:spAutoFit/>
          </a:bodyPr>
          <a:lstStyle/>
          <a:p>
            <a:pPr algn="ctr" rtl="0"/>
            <a:r>
              <a:rPr lang="es-419" sz="1600" b="1" dirty="0">
                <a:solidFill>
                  <a:schemeClr val="bg1"/>
                </a:solidFill>
                <a:latin typeface="Arial" panose="020B0604020202020204" pitchFamily="34" charset="0"/>
                <a:ea typeface="ＭＳ ゴシック" panose="020B0609070205080204" pitchFamily="49" charset="-128"/>
              </a:rPr>
              <a:t>Otras soluciones</a:t>
            </a:r>
            <a:endParaRPr kumimoji="1" lang="ja-JP" altLang="en-US" sz="1600" b="1" dirty="0">
              <a:solidFill>
                <a:schemeClr val="bg1"/>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488832" cy="3168351"/>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spcAft>
                <a:spcPts val="600"/>
              </a:spcAft>
              <a:defRPr/>
            </a:pPr>
            <a:r>
              <a:rPr lang="es-419" sz="1300" b="1" dirty="0">
                <a:solidFill>
                  <a:srgbClr val="C00000"/>
                </a:solidFill>
                <a:latin typeface="Arial" panose="020B0604020202020204" pitchFamily="34" charset="0"/>
                <a:ea typeface="ＭＳ ゴシック" panose="020B0609070205080204" pitchFamily="49" charset="-128"/>
                <a:cs typeface="Arial" panose="020B0604020202020204" pitchFamily="34" charset="0"/>
              </a:rPr>
              <a:t>1. Ayudarles a comprender los distintos tipos de peligro que hay en el lugar de trabajo.</a:t>
            </a:r>
            <a:r>
              <a:rPr lang="es-419" sz="13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a:t>
            </a:r>
            <a:endParaRPr lang="en-US" altLang="ja-JP" sz="1300" dirty="0">
              <a:solidFill>
                <a:srgbClr val="C00000"/>
              </a:solidFill>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300" b="1" dirty="0">
                <a:solidFill>
                  <a:srgbClr val="C00000"/>
                </a:solidFill>
                <a:latin typeface="Arial" panose="020B0604020202020204" pitchFamily="34" charset="0"/>
                <a:ea typeface="ＭＳ ゴシック" panose="020B0609070205080204" pitchFamily="49" charset="-128"/>
                <a:cs typeface="Arial" panose="020B0604020202020204" pitchFamily="34" charset="0"/>
              </a:rPr>
              <a:t>2. Ayudarles a reconocer el peligro de algo que "puede" suceder. </a:t>
            </a:r>
            <a:r>
              <a:rPr lang="es-419" sz="1300" b="1" dirty="0">
                <a:latin typeface="Arial" panose="020B0604020202020204" pitchFamily="34" charset="0"/>
                <a:ea typeface="ＭＳ ゴシック" panose="020B0609070205080204" pitchFamily="49" charset="-128"/>
                <a:cs typeface="Arial" panose="020B0604020202020204" pitchFamily="34" charset="0"/>
              </a:rPr>
              <a:t>　</a:t>
            </a:r>
            <a:endParaRPr lang="en-US" altLang="ja-JP" sz="1300" b="1"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300" b="1" dirty="0">
                <a:solidFill>
                  <a:srgbClr val="C00000"/>
                </a:solidFill>
                <a:latin typeface="Arial" panose="020B0604020202020204" pitchFamily="34" charset="0"/>
                <a:ea typeface="ＭＳ ゴシック" panose="020B0609070205080204" pitchFamily="49" charset="-128"/>
                <a:cs typeface="Arial" panose="020B0604020202020204" pitchFamily="34" charset="0"/>
              </a:rPr>
              <a:t>3. Ayudarles a aprender los fundamentos de la prevención de accidentes laborales (1).　</a:t>
            </a:r>
            <a:endParaRPr lang="en-US" altLang="ja-JP" sz="1300" b="1"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a:t>
            </a:r>
            <a:r>
              <a:rPr lang="es-419" sz="1400" dirty="0">
                <a:latin typeface="Arial" panose="020B0604020202020204" pitchFamily="34" charset="0"/>
                <a:ea typeface="ＭＳ ゴシック" panose="020B0609070205080204" pitchFamily="49" charset="-128"/>
                <a:cs typeface="Arial" panose="020B0604020202020204" pitchFamily="34" charset="0"/>
              </a:rPr>
              <a:t>Ayudarles a aprender varios tipos de reglas y actividades.</a:t>
            </a:r>
            <a:endParaRPr lang="en-US" altLang="ja-JP" sz="14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n-US" sz="1400" dirty="0">
                <a:latin typeface="Arial" panose="020B0604020202020204" pitchFamily="34" charset="0"/>
                <a:ea typeface="ＭＳ ゴシック" panose="020B0609070205080204" pitchFamily="49" charset="-128"/>
                <a:cs typeface="Arial" panose="020B0604020202020204" pitchFamily="34" charset="0"/>
              </a:rPr>
              <a:t>  </a:t>
            </a:r>
            <a:r>
              <a:rPr lang="es-419" sz="1000" dirty="0">
                <a:latin typeface="Arial" panose="020B0604020202020204" pitchFamily="34" charset="0"/>
                <a:ea typeface="ＭＳ ゴシック" panose="020B0609070205080204" pitchFamily="49" charset="-128"/>
                <a:cs typeface="Arial" panose="020B0604020202020204" pitchFamily="34" charset="0"/>
              </a:rPr>
              <a:t>(1) La seguridad en el lugar de trabajo comienza</a:t>
            </a: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por ir vestido adecuadamente.</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(2) Respetar los procedimientos de trabajo　　</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(3) Practicar los principios de las 4S / 5S</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(4) Análisis de incidentes que casi ocurren</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(5) Formación para la predicción del riesgo</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a:p>
            <a:pPr algn="just" rtl="0" fontAlgn="auto">
              <a:spcAft>
                <a:spcPts val="600"/>
              </a:spcAft>
              <a:defRPr/>
            </a:pPr>
            <a:r>
              <a:rPr lang="es-419" sz="1000" dirty="0">
                <a:latin typeface="Arial" panose="020B0604020202020204" pitchFamily="34" charset="0"/>
                <a:ea typeface="ＭＳ ゴシック" panose="020B0609070205080204" pitchFamily="49" charset="-128"/>
                <a:cs typeface="Arial" panose="020B0604020202020204" pitchFamily="34" charset="0"/>
              </a:rPr>
              <a:t>　(6) Evaluación de riesgos</a:t>
            </a:r>
            <a:endParaRPr lang="en-US" altLang="ja-JP" sz="10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259632" y="46669"/>
            <a:ext cx="6624736" cy="6129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spAutoFit/>
          </a:bodyPr>
          <a:lstStyle/>
          <a:p>
            <a:pPr algn="ctr" rtl="0" fontAlgn="auto">
              <a:spcBef>
                <a:spcPts val="0"/>
              </a:spcBef>
              <a:spcAft>
                <a:spcPts val="0"/>
              </a:spcAft>
              <a:defRPr/>
            </a:pPr>
            <a:r>
              <a:rPr lang="es-419" b="1">
                <a:latin typeface="Arial" panose="020B0604020202020204" pitchFamily="34" charset="0"/>
                <a:ea typeface="ＭＳ ゴシック" panose="020B0609070205080204" pitchFamily="49" charset="-128"/>
                <a:cs typeface="Arial" panose="020B0604020202020204" pitchFamily="34" charset="0"/>
              </a:rPr>
              <a:t> </a:t>
            </a:r>
            <a:r>
              <a:rPr lang="es-419" b="1">
                <a:solidFill>
                  <a:schemeClr val="bg1"/>
                </a:solidFill>
                <a:latin typeface="Arial" panose="020B0604020202020204" pitchFamily="34" charset="0"/>
                <a:ea typeface="ＭＳ ゴシック" panose="020B0609070205080204" pitchFamily="49" charset="-128"/>
                <a:cs typeface="Arial" panose="020B0604020202020204" pitchFamily="34" charset="0"/>
              </a:rPr>
              <a:t>Procedimientos de formación en seguridad y salud</a:t>
            </a:r>
            <a:r>
              <a:rPr lang="es-419" b="1">
                <a:latin typeface="Arial" panose="020B0604020202020204" pitchFamily="34" charset="0"/>
                <a:ea typeface="ＭＳ ゴシック" panose="020B0609070205080204" pitchFamily="49" charset="-128"/>
                <a:cs typeface="Arial" panose="020B0604020202020204" pitchFamily="34" charset="0"/>
              </a:rPr>
              <a:t> para trabajadores sin experiencia</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324099" y="2492895"/>
            <a:ext cx="5616624" cy="3955355"/>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marL="176213" indent="-176213" rtl="0" fontAlgn="auto">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Arial" panose="020B0604020202020204" pitchFamily="34" charset="0"/>
              </a:rPr>
              <a:t>4.	 Ayudarles a aprender los fundamentos de la prevención de accidentes (2).</a:t>
            </a:r>
            <a:r>
              <a:rPr lang="es-419" sz="14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　</a:t>
            </a:r>
            <a:endParaRPr lang="en-US" altLang="ja-JP" sz="1400" dirty="0">
              <a:solidFill>
                <a:srgbClr val="FF0000"/>
              </a:solidFill>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400" dirty="0">
                <a:latin typeface="Arial" panose="020B0604020202020204" pitchFamily="34" charset="0"/>
                <a:ea typeface="ＭＳ ゴシック" panose="020B0609070205080204" pitchFamily="49" charset="-128"/>
                <a:cs typeface="Arial" panose="020B0604020202020204" pitchFamily="34" charset="0"/>
              </a:rPr>
              <a:t>	</a:t>
            </a:r>
            <a:r>
              <a:rPr lang="es-419" sz="1200" dirty="0">
                <a:latin typeface="Arial" panose="020B0604020202020204" pitchFamily="34" charset="0"/>
                <a:ea typeface="ＭＳ ゴシック" panose="020B0609070205080204" pitchFamily="49" charset="-128"/>
                <a:cs typeface="Arial" panose="020B0604020202020204" pitchFamily="34" charset="0"/>
              </a:rPr>
              <a:t>Trabajar juntos con seguridad para mantener el lugar de trabajo seguro para todos.</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(1) Puntos clave para la prevención de accidentes: Quedarse atascado o atrapado</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(2) Puntos clave para la prevención de accidentes: Caídas</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(3) Puntos clave para la prevención de accidentes: Resbalones / tropiezos</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(4) Puntos clave para la prevención de accidentes: Dolor lumbar</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(5) Puntos clave para la prevención de accidentes: Colisiones</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Arial" panose="020B0604020202020204" pitchFamily="34" charset="0"/>
              </a:rPr>
              <a:t>5. Ayudarles a aprender los fundamentos de la prevención de accidentes (3).</a:t>
            </a:r>
            <a:r>
              <a:rPr lang="es-419" sz="14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a:t>
            </a:r>
            <a:endParaRPr lang="en-US" altLang="ja-JP" sz="1400" dirty="0">
              <a:solidFill>
                <a:srgbClr val="C00000"/>
              </a:solidFill>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Arial" panose="020B0604020202020204" pitchFamily="34" charset="0"/>
              </a:rPr>
              <a:t>	</a:t>
            </a:r>
            <a:r>
              <a:rPr lang="es-419" sz="1200" dirty="0">
                <a:latin typeface="Arial" panose="020B0604020202020204" pitchFamily="34" charset="0"/>
                <a:ea typeface="ＭＳ ゴシック" panose="020B0609070205080204" pitchFamily="49" charset="-128"/>
                <a:cs typeface="Arial" panose="020B0604020202020204" pitchFamily="34" charset="0"/>
              </a:rPr>
              <a:t>Ayudarles a aprender qué hacer cuando se produzca cualquier anomalía o accidente.</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a:t>
            </a:r>
            <a:r>
              <a:rPr lang="es-419" sz="1200" dirty="0">
                <a:latin typeface="Arial" panose="020B0604020202020204" pitchFamily="34" charset="0"/>
                <a:ea typeface="ＭＳ ゴシック" panose="020B0609070205080204" pitchFamily="49" charset="-128"/>
                <a:cs typeface="Arial" panose="020B0604020202020204" pitchFamily="34" charset="0"/>
                <a:sym typeface="Wingdings 2" panose="05020102010507070707" pitchFamily="18" charset="2"/>
              </a:rPr>
              <a:t> </a:t>
            </a:r>
            <a:r>
              <a:rPr lang="es-419" sz="1200" dirty="0">
                <a:latin typeface="Arial" panose="020B0604020202020204" pitchFamily="34" charset="0"/>
                <a:ea typeface="ＭＳ ゴシック" panose="020B0609070205080204" pitchFamily="49" charset="-128"/>
                <a:cs typeface="Arial" panose="020B0604020202020204" pitchFamily="34" charset="0"/>
              </a:rPr>
              <a:t>Qué hacer cuando se produce alguna anomalía.</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a:p>
            <a:pPr marL="176213" indent="-176213" rtl="0" fontAlgn="auto">
              <a:spcAft>
                <a:spcPts val="600"/>
              </a:spcAft>
              <a:defRPr/>
            </a:pPr>
            <a:r>
              <a:rPr lang="es-419" sz="1200" dirty="0">
                <a:latin typeface="Arial" panose="020B0604020202020204" pitchFamily="34" charset="0"/>
                <a:ea typeface="ＭＳ ゴシック" panose="020B0609070205080204" pitchFamily="49" charset="-128"/>
                <a:cs typeface="Arial" panose="020B0604020202020204" pitchFamily="34" charset="0"/>
              </a:rPr>
              <a:t>　</a:t>
            </a:r>
            <a:r>
              <a:rPr lang="es-419" sz="1200" dirty="0">
                <a:latin typeface="Arial" panose="020B0604020202020204" pitchFamily="34" charset="0"/>
                <a:ea typeface="ＭＳ ゴシック" panose="020B0609070205080204" pitchFamily="49" charset="-128"/>
                <a:cs typeface="Arial" panose="020B0604020202020204" pitchFamily="34" charset="0"/>
                <a:sym typeface="Wingdings 2" panose="05020102010507070707" pitchFamily="18" charset="2"/>
              </a:rPr>
              <a:t> </a:t>
            </a:r>
            <a:r>
              <a:rPr lang="es-419" sz="1200" dirty="0">
                <a:latin typeface="Arial" panose="020B0604020202020204" pitchFamily="34" charset="0"/>
                <a:ea typeface="ＭＳ ゴシック" panose="020B0609070205080204" pitchFamily="49" charset="-128"/>
                <a:cs typeface="Arial" panose="020B0604020202020204" pitchFamily="34" charset="0"/>
              </a:rPr>
              <a:t>Qué hacer en caso de accidente.</a:t>
            </a:r>
            <a:endParaRPr lang="en-US" altLang="ja-JP" sz="1200" dirty="0">
              <a:latin typeface="Arial" panose="020B0604020202020204" pitchFamily="34" charset="0"/>
              <a:ea typeface="ＭＳ ゴシック" panose="020B0609070205080204" pitchFamily="49"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3"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04664"/>
            <a:ext cx="5220072" cy="400110"/>
          </a:xfrm>
          <a:prstGeom prst="rect">
            <a:avLst/>
          </a:prstGeom>
          <a:noFill/>
        </p:spPr>
        <p:txBody>
          <a:bodyPr wrap="square" rtlCol="0">
            <a:spAutoFit/>
          </a:bodyPr>
          <a:lstStyle/>
          <a:p>
            <a:pPr rtl="0"/>
            <a:r>
              <a:rPr lang="es-419" sz="200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[Cómo elegir el calzado adecuado]</a:t>
            </a:r>
            <a:endParaRPr lang="ja-JP" altLang="en-US" sz="2000"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latin typeface="Arial" panose="020B0604020202020204" pitchFamily="34" charset="0"/>
              <a:ea typeface="ＭＳ ゴシック" panose="020B0609070205080204" pitchFamily="49" charset="-128"/>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es-419">
                <a:solidFill>
                  <a:srgbClr val="FF0000"/>
                </a:solidFill>
                <a:latin typeface="Arial" panose="020B0604020202020204" pitchFamily="34" charset="0"/>
                <a:ea typeface="ＭＳ ゴシック" panose="020B0609070205080204" pitchFamily="49" charset="-128"/>
              </a:rPr>
              <a:t>×</a:t>
            </a:r>
            <a:endParaRPr lang="ja-JP" altLang="en-US" dirty="0">
              <a:solidFill>
                <a:srgbClr val="FF0000"/>
              </a:solidFill>
              <a:latin typeface="Arial" panose="020B0604020202020204" pitchFamily="34" charset="0"/>
              <a:ea typeface="ＭＳ ゴシック" panose="020B0609070205080204" pitchFamily="49" charset="-128"/>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es-419" sz="1600" b="1">
                <a:solidFill>
                  <a:srgbClr val="FF0000"/>
                </a:solidFill>
                <a:latin typeface="Arial" panose="020B0604020202020204" pitchFamily="34" charset="0"/>
                <a:ea typeface="ＭＳ ゴシック" panose="020B0609070205080204" pitchFamily="49" charset="-128"/>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144316" y="5589240"/>
            <a:ext cx="4731358" cy="997056"/>
            <a:chOff x="1144316" y="5600296"/>
            <a:chExt cx="4731358" cy="997056"/>
          </a:xfrm>
        </p:grpSpPr>
        <p:pic>
          <p:nvPicPr>
            <p:cNvPr id="10" name="図 9" descr="C:\Users\User07.PC007\OneDrive\01厚労省委託C\社会福祉\マニュアル\スプリング.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144316" y="6042774"/>
              <a:ext cx="2361640" cy="338554"/>
            </a:xfrm>
            <a:prstGeom prst="rect">
              <a:avLst/>
            </a:prstGeom>
            <a:noFill/>
          </p:spPr>
          <p:txBody>
            <a:bodyPr wrap="square" rtlCol="0">
              <a:spAutoFit/>
            </a:bodyPr>
            <a:lstStyle/>
            <a:p>
              <a:pPr algn="ctr" rtl="0"/>
              <a:r>
                <a:rPr lang="es-419" sz="1600" dirty="0">
                  <a:solidFill>
                    <a:prstClr val="black"/>
                  </a:solidFill>
                  <a:latin typeface="Arial" panose="020B0604020202020204" pitchFamily="34" charset="0"/>
                  <a:cs typeface="Arial" panose="020B0604020202020204" pitchFamily="34" charset="0"/>
                </a:rPr>
                <a:t>(Elevación de la punta)</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b="1">
                <a:solidFill>
                  <a:sysClr val="windowText" lastClr="000000"/>
                </a:solidFill>
                <a:latin typeface="Arial" panose="020B0604020202020204" pitchFamily="34" charset="0"/>
                <a:ea typeface="ＭＳ ゴシック" panose="020B0609070205080204" pitchFamily="49" charset="-128"/>
              </a:rPr>
              <a:t>Tamaño</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b="1">
                <a:solidFill>
                  <a:sysClr val="windowText" lastClr="000000"/>
                </a:solidFill>
                <a:latin typeface="Arial" panose="020B0604020202020204" pitchFamily="34" charset="0"/>
                <a:ea typeface="ＭＳ ゴシック" panose="020B0609070205080204" pitchFamily="49" charset="-128"/>
              </a:rPr>
              <a:t>Flexibilidad</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b="1">
                <a:solidFill>
                  <a:sysClr val="windowText" lastClr="000000"/>
                </a:solidFill>
                <a:latin typeface="Arial" panose="020B0604020202020204" pitchFamily="34" charset="0"/>
                <a:ea typeface="ＭＳ ゴシック" panose="020B0609070205080204" pitchFamily="49" charset="-128"/>
              </a:rPr>
              <a:t>Peso</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41408"/>
            <a:ext cx="2406621" cy="615147"/>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b="1" dirty="0">
                <a:solidFill>
                  <a:sysClr val="windowText" lastClr="000000"/>
                </a:solidFill>
                <a:latin typeface="Arial" panose="020B0604020202020204" pitchFamily="34" charset="0"/>
                <a:ea typeface="ＭＳ ゴシック" panose="020B0609070205080204" pitchFamily="49" charset="-128"/>
              </a:rPr>
              <a:t>Equilibrio de peso </a:t>
            </a:r>
            <a:br>
              <a:rPr lang="en-US" b="1" dirty="0">
                <a:solidFill>
                  <a:sysClr val="windowText" lastClr="000000"/>
                </a:solidFill>
                <a:latin typeface="Arial" panose="020B0604020202020204" pitchFamily="34" charset="0"/>
                <a:ea typeface="ＭＳ ゴシック" panose="020B0609070205080204" pitchFamily="49" charset="-128"/>
              </a:rPr>
            </a:br>
            <a:r>
              <a:rPr lang="es-419" b="1" dirty="0">
                <a:solidFill>
                  <a:sysClr val="windowText" lastClr="000000"/>
                </a:solidFill>
                <a:latin typeface="Arial" panose="020B0604020202020204" pitchFamily="34" charset="0"/>
                <a:ea typeface="ＭＳ ゴシック" panose="020B0609070205080204" pitchFamily="49" charset="-128"/>
              </a:rPr>
              <a:t>(punta y talón)</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b="1">
                <a:solidFill>
                  <a:sysClr val="windowText" lastClr="000000"/>
                </a:solidFill>
                <a:latin typeface="Arial" panose="020B0604020202020204" pitchFamily="34" charset="0"/>
                <a:ea typeface="ＭＳ ゴシック" panose="020B0609070205080204" pitchFamily="49" charset="-128"/>
              </a:rPr>
              <a:t>Altura de la punta del pie</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783286"/>
            <a:ext cx="2406621" cy="659615"/>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es-419" sz="1400" b="1" dirty="0">
                <a:solidFill>
                  <a:sysClr val="windowText" lastClr="000000"/>
                </a:solidFill>
                <a:latin typeface="Arial" panose="020B0604020202020204" pitchFamily="34" charset="0"/>
                <a:ea typeface="ＭＳ ゴシック" panose="020B0609070205080204" pitchFamily="49" charset="-128"/>
              </a:rPr>
              <a:t>Equilibrio en la resistencia al deslizamiento entre la suela y el suelo</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9996" y="1390516"/>
            <a:ext cx="3312370" cy="646331"/>
          </a:xfrm>
          <a:prstGeom prst="rect">
            <a:avLst/>
          </a:prstGeom>
          <a:noFill/>
        </p:spPr>
        <p:txBody>
          <a:bodyPr wrap="square" lIns="0" tIns="0" rIns="0" bIns="0" rtlCol="0">
            <a:spAutoFit/>
          </a:bodyPr>
          <a:lstStyle/>
          <a:p>
            <a:pPr rtl="0"/>
            <a:r>
              <a:rPr lang="es-419" sz="1400" dirty="0">
                <a:solidFill>
                  <a:prstClr val="black"/>
                </a:solidFill>
                <a:latin typeface="Arial" panose="020B0604020202020204" pitchFamily="34" charset="0"/>
                <a:ea typeface="ＭＳ ゴシック" panose="020B0609070205080204" pitchFamily="49" charset="-128"/>
              </a:rPr>
              <a:t>Cuando se lleva un calzado demasiado pequeño o demasiado grande, no se puede evitar el daño y se pierde fácilmente el equilibrio.</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216963"/>
            <a:ext cx="3287137" cy="430887"/>
          </a:xfrm>
          <a:prstGeom prst="rect">
            <a:avLst/>
          </a:prstGeom>
          <a:noFill/>
        </p:spPr>
        <p:txBody>
          <a:bodyPr wrap="square" lIns="0" tIns="0" rIns="0" bIns="0" rtlCol="0">
            <a:spAutoFit/>
          </a:bodyPr>
          <a:lstStyle/>
          <a:p>
            <a:pPr rtl="0"/>
            <a:r>
              <a:rPr lang="es-419" sz="1400" dirty="0">
                <a:solidFill>
                  <a:prstClr val="black"/>
                </a:solidFill>
                <a:latin typeface="Arial" panose="020B0604020202020204" pitchFamily="34" charset="0"/>
                <a:ea typeface="ＭＳ ゴシック" panose="020B0609070205080204" pitchFamily="49" charset="-128"/>
              </a:rPr>
              <a:t>Con un calzado poco flexible, los pies pueden resbalar, lo que puede provocar un tropiezo.</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30887"/>
          </a:xfrm>
          <a:prstGeom prst="rect">
            <a:avLst/>
          </a:prstGeom>
          <a:noFill/>
        </p:spPr>
        <p:txBody>
          <a:bodyPr wrap="square" lIns="0" tIns="0" rIns="0" bIns="0" rtlCol="0">
            <a:spAutoFit/>
          </a:bodyPr>
          <a:lstStyle/>
          <a:p>
            <a:pPr rtl="0"/>
            <a:r>
              <a:rPr lang="es-419" sz="1400" dirty="0">
                <a:solidFill>
                  <a:prstClr val="black"/>
                </a:solidFill>
                <a:latin typeface="Arial" panose="020B0604020202020204" pitchFamily="34" charset="0"/>
                <a:ea typeface="ＭＳ ゴシック" panose="020B0609070205080204" pitchFamily="49" charset="-128"/>
              </a:rPr>
              <a:t>Con un calzado demasiado pesado, no puede levantar las piernas con facilidad, lo que también puede hacer que tropiece.</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5688632" cy="430887"/>
          </a:xfrm>
          <a:prstGeom prst="rect">
            <a:avLst/>
          </a:prstGeom>
          <a:noFill/>
        </p:spPr>
        <p:txBody>
          <a:bodyPr wrap="square" lIns="0" tIns="0" rIns="0" bIns="0" rtlCol="0">
            <a:spAutoFit/>
          </a:bodyPr>
          <a:lstStyle/>
          <a:p>
            <a:pPr rtl="0"/>
            <a:r>
              <a:rPr lang="es-419" sz="1400">
                <a:solidFill>
                  <a:prstClr val="black"/>
                </a:solidFill>
                <a:latin typeface="Arial" panose="020B0604020202020204" pitchFamily="34" charset="0"/>
                <a:ea typeface="ＭＳ ゴシック" panose="020B0609070205080204" pitchFamily="49" charset="-128"/>
              </a:rPr>
              <a:t>Con un antepié desproporcionadamente pesado, puede caminar con los dedos del pie hacia abajo, otra causa de tropiezos.</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5688632" cy="215444"/>
          </a:xfrm>
          <a:prstGeom prst="rect">
            <a:avLst/>
          </a:prstGeom>
          <a:noFill/>
        </p:spPr>
        <p:txBody>
          <a:bodyPr wrap="square" lIns="0" tIns="0" rIns="0" bIns="0" rtlCol="0">
            <a:spAutoFit/>
          </a:bodyPr>
          <a:lstStyle/>
          <a:p>
            <a:pPr rtl="0"/>
            <a:r>
              <a:rPr lang="es-419" sz="1400">
                <a:solidFill>
                  <a:prstClr val="black"/>
                </a:solidFill>
                <a:latin typeface="Arial" panose="020B0604020202020204" pitchFamily="34" charset="0"/>
                <a:ea typeface="ＭＳ ゴシック" panose="020B0609070205080204" pitchFamily="49" charset="-128"/>
              </a:rPr>
              <a:t>Si la altura de la punta del pie es demasiado baja, puede tropezar fácilmente con pequeños desniveles.</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581128"/>
            <a:ext cx="6050989" cy="861774"/>
          </a:xfrm>
          <a:prstGeom prst="rect">
            <a:avLst/>
          </a:prstGeom>
          <a:noFill/>
        </p:spPr>
        <p:txBody>
          <a:bodyPr wrap="square" lIns="0" tIns="0" rIns="0" bIns="0" rtlCol="0">
            <a:spAutoFit/>
          </a:bodyPr>
          <a:lstStyle/>
          <a:p>
            <a:pPr rtl="0"/>
            <a:r>
              <a:rPr lang="es-419" sz="1400" dirty="0">
                <a:solidFill>
                  <a:prstClr val="black"/>
                </a:solidFill>
                <a:latin typeface="Arial" panose="020B0604020202020204" pitchFamily="34" charset="0"/>
                <a:ea typeface="ＭＳ ゴシック" panose="020B0609070205080204" pitchFamily="49" charset="-128"/>
              </a:rPr>
              <a:t>Un nivel adecuado de resistencia al deslizamiento para el lugar y el tipo de trabajo es fundamental. Por ejemplo, cuando se trabaja con zapatos con suelas menos resbaladizas en un suelo menos resbaladizo, la fricción excesiva entre ellos puede hacer que se tropiece.</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980728"/>
            <a:ext cx="6937999" cy="246221"/>
          </a:xfrm>
          <a:prstGeom prst="rect">
            <a:avLst/>
          </a:prstGeom>
          <a:noFill/>
        </p:spPr>
        <p:txBody>
          <a:bodyPr wrap="square" lIns="0" tIns="0" rIns="0" bIns="0" rtlCol="0">
            <a:spAutoFit/>
          </a:bodyPr>
          <a:lstStyle/>
          <a:p>
            <a:pPr rtl="0"/>
            <a:r>
              <a:rPr lang="es-419" sz="1600">
                <a:solidFill>
                  <a:prstClr val="black"/>
                </a:solidFill>
                <a:latin typeface="Arial" panose="020B0604020202020204" pitchFamily="34" charset="0"/>
                <a:ea typeface="ＭＳ ゴシック" panose="020B0609070205080204" pitchFamily="49" charset="-128"/>
              </a:rPr>
              <a:t>&lt;Puntos clave para elegir un calzado útil para evitar resbalones/tropezones&gt;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69332"/>
          </a:xfrm>
          <a:prstGeom prst="rect">
            <a:avLst/>
          </a:prstGeom>
          <a:noFill/>
        </p:spPr>
        <p:txBody>
          <a:bodyPr wrap="square" rtlCol="0">
            <a:spAutoFit/>
          </a:bodyPr>
          <a:lstStyle/>
          <a:p>
            <a:pPr rtl="0"/>
            <a:r>
              <a:rPr lang="es-419">
                <a:solidFill>
                  <a:prstClr val="black"/>
                </a:solidFill>
                <a:latin typeface="Arial" panose="020B0604020202020204" pitchFamily="34" charset="0"/>
                <a:ea typeface="ＭＳ ゴシック" panose="020B0609070205080204" pitchFamily="49" charset="-128"/>
              </a:rPr>
              <a:t>(Referencia)</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20</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836712"/>
            <a:ext cx="8226177" cy="560031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0"/>
              </a:spcBef>
              <a:spcAft>
                <a:spcPts val="0"/>
              </a:spcAft>
              <a:defRPr/>
            </a:pPr>
            <a:r>
              <a:rPr lang="es-419"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a:solidFill>
                  <a:srgbClr val="0000CC"/>
                </a:solidFill>
                <a:latin typeface="Arial" panose="020B0604020202020204" pitchFamily="34" charset="0"/>
                <a:ea typeface="ＭＳ ゴシック" panose="020B0609070205080204" pitchFamily="49" charset="-128"/>
                <a:cs typeface="メイリオ" pitchFamily="50" charset="-128"/>
              </a:rPr>
              <a:t> Posiciones y acciones de trabajo </a:t>
            </a:r>
            <a:r>
              <a:rPr lang="es-419" sz="1600">
                <a:solidFill>
                  <a:schemeClr val="tx1"/>
                </a:solidFill>
                <a:latin typeface="Arial" panose="020B0604020202020204" pitchFamily="34" charset="0"/>
                <a:ea typeface="ＭＳ ゴシック" panose="020B0609070205080204" pitchFamily="49" charset="-128"/>
                <a:cs typeface="メイリオ" pitchFamily="50" charset="-128"/>
              </a:rPr>
              <a:t>(al manipular objetos pesados)</a:t>
            </a: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60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rtl="0" fontAlgn="auto">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8"/>
          <p:cNvSpPr txBox="1">
            <a:spLocks noChangeArrowheads="1"/>
          </p:cNvSpPr>
          <p:nvPr/>
        </p:nvSpPr>
        <p:spPr bwMode="auto">
          <a:xfrm>
            <a:off x="764853" y="1556206"/>
            <a:ext cx="4527227" cy="3600986"/>
          </a:xfrm>
          <a:prstGeom prst="rect">
            <a:avLst/>
          </a:prstGeom>
          <a:noFill/>
          <a:ln w="9525">
            <a:noFill/>
            <a:miter lim="800000"/>
            <a:headEnd/>
            <a:tailEnd/>
          </a:ln>
        </p:spPr>
        <p:txBody>
          <a:bodyPr wrap="square" rtlCol="0">
            <a:spAutoFit/>
          </a:bodyPr>
          <a:lstStyle/>
          <a:p>
            <a:pPr algn="just" rtl="0"/>
            <a:r>
              <a:rPr lang="es-419" sz="1600" dirty="0">
                <a:latin typeface="Arial" panose="020B0604020202020204" pitchFamily="34" charset="0"/>
                <a:ea typeface="ＭＳ ゴシック" panose="020B0609070205080204" pitchFamily="49" charset="-128"/>
                <a:cs typeface="メイリオ" pitchFamily="50" charset="-128"/>
              </a:rPr>
              <a:t>Colóquese lo más cerca posible de un objeto pesado y sosténgalo manteniendo su centro de equilibrio más bajo.</a:t>
            </a:r>
            <a:endParaRPr lang="en-US"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r>
              <a:rPr lang="es-419" dirty="0">
                <a:solidFill>
                  <a:srgbClr val="C00000"/>
                </a:solidFill>
                <a:latin typeface="Arial" panose="020B0604020202020204" pitchFamily="34" charset="0"/>
                <a:ea typeface="ＭＳ ゴシック" panose="020B0609070205080204" pitchFamily="49" charset="-128"/>
                <a:cs typeface="メイリオ" pitchFamily="50" charset="-128"/>
              </a:rPr>
              <a:t>[Cómo levantar un objeto pesado]</a:t>
            </a:r>
          </a:p>
          <a:p>
            <a:pPr marL="360363" indent="-360363" algn="just" rtl="0"/>
            <a:r>
              <a:rPr lang="es-419" sz="1600" dirty="0">
                <a:latin typeface="Arial" panose="020B0604020202020204" pitchFamily="34" charset="0"/>
                <a:ea typeface="ＭＳ ゴシック" panose="020B0609070205080204" pitchFamily="49" charset="-128"/>
                <a:cs typeface="メイリオ" pitchFamily="50" charset="-128"/>
              </a:rPr>
              <a:t>(1) </a:t>
            </a:r>
            <a:r>
              <a:rPr lang="es-419" sz="1600" spc="-20" dirty="0">
                <a:latin typeface="Arial" panose="020B0604020202020204" pitchFamily="34" charset="0"/>
                <a:ea typeface="ＭＳ ゴシック" panose="020B0609070205080204" pitchFamily="49" charset="-128"/>
                <a:cs typeface="メイリオ" pitchFamily="50" charset="-128"/>
              </a:rPr>
              <a:t>Coloque uno de sus pies ligeramente hacia delante y doble las rodillas, antes de ponerse completamente en cuclillas para sostener un objeto pesado.</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es-419" sz="1600" spc="-20" dirty="0">
                <a:latin typeface="Arial" panose="020B0604020202020204" pitchFamily="34" charset="0"/>
                <a:ea typeface="ＭＳ ゴシック" panose="020B0609070205080204" pitchFamily="49" charset="-128"/>
                <a:cs typeface="メイリオ" pitchFamily="50" charset="-128"/>
              </a:rPr>
              <a:t>(2)	Estire las rodillas y levántelo.</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es-419" sz="1600" spc="-20" dirty="0">
                <a:latin typeface="Arial" panose="020B0604020202020204" pitchFamily="34" charset="0"/>
                <a:ea typeface="ＭＳ ゴシック" panose="020B0609070205080204" pitchFamily="49" charset="-128"/>
                <a:cs typeface="メイリオ" pitchFamily="50" charset="-128"/>
              </a:rPr>
              <a:t>(3)	</a:t>
            </a:r>
            <a:r>
              <a:rPr lang="es-419" sz="1600" dirty="0">
                <a:latin typeface="Arial" panose="020B0604020202020204" pitchFamily="34" charset="0"/>
                <a:ea typeface="ＭＳ ゴシック" panose="020B0609070205080204" pitchFamily="49" charset="-128"/>
                <a:cs typeface="メイリオ" pitchFamily="50" charset="-128"/>
              </a:rPr>
              <a:t>Antes de levantar un objeto pesado, respire profundamente y tense los músculos del estómago.</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solidFill>
                <a:srgbClr val="C00000"/>
              </a:solidFill>
              <a:latin typeface="Arial" panose="020B0604020202020204" pitchFamily="34" charset="0"/>
              <a:ea typeface="ＭＳ ゴシック" panose="020B0609070205080204" pitchFamily="49" charset="-128"/>
              <a:cs typeface="メイリオ" pitchFamily="50" charset="-128"/>
            </a:endParaRPr>
          </a:p>
          <a:p>
            <a:pPr marL="176213" indent="-176213" algn="just" rtl="0"/>
            <a:r>
              <a:rPr lang="es-419" dirty="0">
                <a:solidFill>
                  <a:srgbClr val="C00000"/>
                </a:solidFill>
                <a:latin typeface="Arial" panose="020B0604020202020204" pitchFamily="34" charset="0"/>
                <a:ea typeface="ＭＳ ゴシック" panose="020B0609070205080204" pitchFamily="49" charset="-128"/>
                <a:cs typeface="メイリオ" pitchFamily="50" charset="-128"/>
              </a:rPr>
              <a:t>[Cómo cargar un objeto pesado]</a:t>
            </a:r>
          </a:p>
          <a:p>
            <a:pPr algn="just" rtl="0"/>
            <a:r>
              <a:rPr lang="es-419" sz="1600" dirty="0">
                <a:latin typeface="Arial" panose="020B0604020202020204" pitchFamily="34" charset="0"/>
                <a:ea typeface="ＭＳ ゴシック" panose="020B0609070205080204" pitchFamily="49" charset="-128"/>
                <a:cs typeface="メイリオ" pitchFamily="50" charset="-128"/>
              </a:rPr>
              <a:t>Busque el camino más corto posible y evite las escaleras cuando lleve algo a mano.</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grpSp>
        <p:nvGrpSpPr>
          <p:cNvPr id="6" name="グループ化 11"/>
          <p:cNvGrpSpPr>
            <a:grpSpLocks noChangeAspect="1"/>
          </p:cNvGrpSpPr>
          <p:nvPr/>
        </p:nvGrpSpPr>
        <p:grpSpPr bwMode="auto">
          <a:xfrm>
            <a:off x="5364511" y="1700808"/>
            <a:ext cx="3158652" cy="3825319"/>
            <a:chOff x="6084168" y="1366770"/>
            <a:chExt cx="2501292" cy="3029536"/>
          </a:xfrm>
        </p:grpSpPr>
        <p:pic>
          <p:nvPicPr>
            <p:cNvPr id="7" name="Picture 3" descr="C:\Users\User07.PC007\OneDrive\01厚労省委託C\未熟練\参考資料\重量物姿勢(OK)Acolor.gif"/>
            <p:cNvPicPr>
              <a:picLocks noChangeAspect="1" noChangeArrowheads="1"/>
            </p:cNvPicPr>
            <p:nvPr/>
          </p:nvPicPr>
          <p:blipFill>
            <a:blip r:embed="rId3"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4"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5"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718577" cy="268124"/>
            </a:xfrm>
            <a:prstGeom prst="rect">
              <a:avLst/>
            </a:prstGeom>
            <a:noFill/>
            <a:ln w="9525">
              <a:noFill/>
              <a:miter lim="800000"/>
              <a:headEnd/>
              <a:tailEnd/>
            </a:ln>
          </p:spPr>
          <p:txBody>
            <a:bodyPr wrap="square" rtlCol="0">
              <a:spAutoFit/>
            </a:bodyPr>
            <a:lstStyle/>
            <a:p>
              <a:pPr rtl="0"/>
              <a:r>
                <a:rPr lang="es-419" sz="1600" dirty="0">
                  <a:latin typeface="Arial" panose="020B0604020202020204" pitchFamily="34" charset="0"/>
                  <a:ea typeface="メイリオ" pitchFamily="50" charset="-128"/>
                  <a:cs typeface="Arial" panose="020B0604020202020204" pitchFamily="34" charset="0"/>
                </a:rPr>
                <a:t>Posición correcta</a:t>
              </a:r>
            </a:p>
          </p:txBody>
        </p:sp>
        <p:sp>
          <p:nvSpPr>
            <p:cNvPr id="12" name="テキスト ボックス 18"/>
            <p:cNvSpPr txBox="1">
              <a:spLocks noChangeArrowheads="1"/>
            </p:cNvSpPr>
            <p:nvPr/>
          </p:nvSpPr>
          <p:spPr bwMode="auto">
            <a:xfrm>
              <a:off x="6866882" y="4128182"/>
              <a:ext cx="1718577" cy="268124"/>
            </a:xfrm>
            <a:prstGeom prst="rect">
              <a:avLst/>
            </a:prstGeom>
            <a:noFill/>
            <a:ln w="9525">
              <a:noFill/>
              <a:miter lim="800000"/>
              <a:headEnd/>
              <a:tailEnd/>
            </a:ln>
          </p:spPr>
          <p:txBody>
            <a:bodyPr wrap="square" rtlCol="0">
              <a:spAutoFit/>
            </a:bodyPr>
            <a:lstStyle/>
            <a:p>
              <a:pPr rtl="0"/>
              <a:r>
                <a:rPr lang="es-419" sz="1600" dirty="0">
                  <a:latin typeface="Arial" panose="020B0604020202020204" pitchFamily="34" charset="0"/>
                  <a:ea typeface="メイリオ" pitchFamily="50" charset="-128"/>
                  <a:cs typeface="Arial" panose="020B0604020202020204" pitchFamily="34" charset="0"/>
                </a:rPr>
                <a:t>Posición incorrecta</a:t>
              </a:r>
            </a:p>
          </p:txBody>
        </p:sp>
        <p:pic>
          <p:nvPicPr>
            <p:cNvPr id="13" name="Picture 2" descr="C:\Users\User07.PC007\OneDrive\01厚労省委託C\未熟練\参考資料\pics\重量物取扱いS02A.gif"/>
            <p:cNvPicPr>
              <a:picLocks noChangeAspect="1" noChangeArrowheads="1"/>
            </p:cNvPicPr>
            <p:nvPr/>
          </p:nvPicPr>
          <p:blipFill>
            <a:blip r:embed="rId6"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grpSp>
      <p:sp>
        <p:nvSpPr>
          <p:cNvPr id="15" name="正方形/長方形 14"/>
          <p:cNvSpPr/>
          <p:nvPr/>
        </p:nvSpPr>
        <p:spPr>
          <a:xfrm>
            <a:off x="476671" y="354142"/>
            <a:ext cx="7335689" cy="369332"/>
          </a:xfrm>
          <a:prstGeom prst="rect">
            <a:avLst/>
          </a:prstGeom>
        </p:spPr>
        <p:txBody>
          <a:bodyPr wrap="square" rtlCol="0">
            <a:spAutoFit/>
          </a:bodyPr>
          <a:lstStyle/>
          <a:p>
            <a:pPr rtl="0" fontAlgn="auto">
              <a:spcBef>
                <a:spcPts val="0"/>
              </a:spcBef>
              <a:spcAft>
                <a:spcPts val="0"/>
              </a:spcAft>
              <a:defRPr/>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(4) Puntos clave para la prevención de accidentes: Dolor lumbar</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21</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(1) Expulse el aire lentamente, sin retenerlo, y estírese.</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(2) No use la reacción ni tome impulso.</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(3) Sea consciente de qué músculo está estirando.</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(4) Deje de estirar cuando sienta tensión, antes de sentir dolor.</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(5) Mantenga un estiramiento durante 20 o 30 segundos.</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(6) Asegúrese de soltar el estiramiento gradualmente.</a:t>
            </a:r>
          </a:p>
          <a:p>
            <a:pPr marL="266700" indent="-266700" algn="just"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itchFamily="50" charset="-128"/>
              </a:rPr>
              <a:t>(7) Estire hasta tres veces.</a:t>
            </a:r>
          </a:p>
          <a:p>
            <a:pPr marL="266700" indent="-266700" algn="just" rtl="0" fontAlgn="auto">
              <a:lnSpc>
                <a:spcPct val="125000"/>
              </a:lnSpc>
              <a:spcBef>
                <a:spcPts val="0"/>
              </a:spcBef>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es-419" b="1">
                <a:solidFill>
                  <a:srgbClr val="0000CC"/>
                </a:solidFill>
                <a:latin typeface="Arial" panose="020B0604020202020204" pitchFamily="34" charset="0"/>
                <a:ea typeface="ＭＳ ゴシック" panose="020B0609070205080204" pitchFamily="49" charset="-128"/>
                <a:cs typeface="メイリオ" pitchFamily="50" charset="-128"/>
              </a:rPr>
              <a:t>[Ejercicios para el dolor lumbar]</a:t>
            </a:r>
            <a:endParaRPr lang="ja-JP" altLang="en-US"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84150" rtl="0" fontAlgn="auto">
              <a:lnSpc>
                <a:spcPct val="150000"/>
              </a:lnSpc>
              <a:spcBef>
                <a:spcPts val="0"/>
              </a:spcBef>
              <a:spcAft>
                <a:spcPts val="0"/>
              </a:spcAft>
              <a:defRPr/>
            </a:pPr>
            <a:r>
              <a:rPr lang="es-419" sz="1600">
                <a:latin typeface="Arial" panose="020B0604020202020204" pitchFamily="34" charset="0"/>
                <a:ea typeface="ＭＳ ゴシック" panose="020B0609070205080204" pitchFamily="49" charset="-128"/>
                <a:cs typeface="メイリオ" pitchFamily="50" charset="-128"/>
              </a:rPr>
              <a:t>　Realice estiramientos para prevenir el dolor lumbar.</a:t>
            </a:r>
          </a:p>
          <a:p>
            <a:pPr rtl="0" fontAlgn="auto">
              <a:lnSpc>
                <a:spcPct val="150000"/>
              </a:lnSpc>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pPr rtl="0"/>
            <a:r>
              <a:rPr lang="es-419">
                <a:solidFill>
                  <a:srgbClr val="0000CC"/>
                </a:solidFill>
                <a:latin typeface="Arial" panose="020B0604020202020204" pitchFamily="34" charset="0"/>
                <a:ea typeface="ＭＳ ゴシック" panose="020B0609070205080204" pitchFamily="49" charset="-128"/>
              </a:rPr>
              <a:t>[Estiramiento efectivo]</a:t>
            </a:r>
            <a:endParaRPr kumimoji="1" lang="ja-JP" altLang="en-US" dirty="0">
              <a:solidFill>
                <a:srgbClr val="0000CC"/>
              </a:solidFill>
              <a:latin typeface="Arial" panose="020B0604020202020204" pitchFamily="34" charset="0"/>
              <a:ea typeface="ＭＳ ゴシック" panose="020B0609070205080204" pitchFamily="49" charset="-128"/>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38554"/>
          </a:xfrm>
          <a:prstGeom prst="rect">
            <a:avLst/>
          </a:prstGeom>
          <a:noFill/>
        </p:spPr>
        <p:txBody>
          <a:bodyPr wrap="square" rtlCol="0">
            <a:spAutoFit/>
          </a:bodyPr>
          <a:lstStyle/>
          <a:p>
            <a:pPr rtl="0"/>
            <a:r>
              <a:rPr lang="es-419" sz="1600" b="1">
                <a:latin typeface="Arial" panose="020B0604020202020204" pitchFamily="34" charset="0"/>
                <a:ea typeface="ＭＳ ゴシック" panose="020B0609070205080204" pitchFamily="49" charset="-128"/>
              </a:rPr>
              <a:t>(Fig. 1)                       (Fig. 2)                           (Fig.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467544" y="1124744"/>
            <a:ext cx="8208911" cy="320296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es-419"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C00000"/>
                </a:solidFill>
                <a:latin typeface="Arial" panose="020B0604020202020204" pitchFamily="34" charset="0"/>
                <a:ea typeface="メイリオ" pitchFamily="50" charset="-128"/>
                <a:cs typeface="Arial" panose="020B0604020202020204" pitchFamily="34" charset="0"/>
              </a:rPr>
              <a:t> Nunca salte desde la caja o el asiento del conductor de un camión.</a:t>
            </a:r>
          </a:p>
          <a:p>
            <a:pPr marL="360363" indent="-360363" rtl="0">
              <a:lnSpc>
                <a:spcPct val="125000"/>
              </a:lnSpc>
              <a:defRPr/>
            </a:pPr>
            <a:r>
              <a:rPr lang="es-419" sz="1600" dirty="0">
                <a:solidFill>
                  <a:prstClr val="black"/>
                </a:solidFill>
                <a:latin typeface="Arial" panose="020B0604020202020204" pitchFamily="34" charset="0"/>
                <a:ea typeface="メイリオ" pitchFamily="50" charset="-128"/>
                <a:cs typeface="Arial" panose="020B0604020202020204" pitchFamily="34" charset="0"/>
              </a:rPr>
              <a:t>　</a:t>
            </a: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prstClr val="black"/>
                </a:solidFill>
                <a:latin typeface="Arial" panose="020B0604020202020204" pitchFamily="34" charset="0"/>
                <a:ea typeface="メイリオ" pitchFamily="50" charset="-128"/>
                <a:cs typeface="Arial" panose="020B0604020202020204" pitchFamily="34" charset="0"/>
              </a:rPr>
              <a:t>	Nunca deje de utilizar una plataforma, si la hay, cuando suba o baje.</a:t>
            </a:r>
          </a:p>
          <a:p>
            <a:pPr marL="360363" indent="-360363" rtl="0">
              <a:lnSpc>
                <a:spcPct val="125000"/>
              </a:lnSpc>
              <a:defRPr/>
            </a:pPr>
            <a:r>
              <a:rPr lang="es-419" sz="1600" dirty="0">
                <a:solidFill>
                  <a:prstClr val="black"/>
                </a:solidFill>
                <a:latin typeface="Arial" panose="020B0604020202020204" pitchFamily="34" charset="0"/>
                <a:ea typeface="メイリオ" pitchFamily="50" charset="-128"/>
                <a:cs typeface="Arial" panose="020B0604020202020204" pitchFamily="34" charset="0"/>
              </a:rPr>
              <a:t>　</a:t>
            </a: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prstClr val="black"/>
                </a:solidFill>
                <a:latin typeface="Arial" panose="020B0604020202020204" pitchFamily="34" charset="0"/>
                <a:ea typeface="メイリオ" pitchFamily="50" charset="-128"/>
                <a:cs typeface="Arial" panose="020B0604020202020204" pitchFamily="34" charset="0"/>
              </a:rPr>
              <a:t>	De lo contrario, mantenga un contacto de tres puntos.</a:t>
            </a:r>
          </a:p>
          <a:p>
            <a:pPr rtl="0">
              <a:lnSpc>
                <a:spcPct val="125000"/>
              </a:lnSpc>
              <a:spcBef>
                <a:spcPts val="600"/>
              </a:spcBef>
              <a:defRPr/>
            </a:pPr>
            <a:r>
              <a:rPr lang="es-419"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srgbClr val="C00000"/>
                </a:solidFill>
                <a:latin typeface="Arial" panose="020B0604020202020204" pitchFamily="34" charset="0"/>
                <a:ea typeface="メイリオ" pitchFamily="50" charset="-128"/>
                <a:cs typeface="Arial" panose="020B0604020202020204" pitchFamily="34" charset="0"/>
              </a:rPr>
              <a:t> Evite una colisión con una máquina pesada.</a:t>
            </a:r>
          </a:p>
          <a:p>
            <a:pPr marL="357188" indent="-182563" rtl="0">
              <a:lnSpc>
                <a:spcPct val="125000"/>
              </a:lnSpc>
              <a:defRPr/>
            </a:pPr>
            <a:r>
              <a:rPr lang="es-419" altLang="ja-JP"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es-419" sz="1600" dirty="0">
                <a:solidFill>
                  <a:prstClr val="black"/>
                </a:solidFill>
                <a:latin typeface="Arial" panose="020B0604020202020204" pitchFamily="34" charset="0"/>
                <a:ea typeface="メイリオ" pitchFamily="50" charset="-128"/>
                <a:cs typeface="Arial" panose="020B0604020202020204" pitchFamily="34" charset="0"/>
              </a:rPr>
              <a:t>En las plantas, los operadores de maquinaria pesada y montacargas deben respetar el límite de velocidad y prestar atención a los peatones.</a:t>
            </a:r>
          </a:p>
          <a:p>
            <a:pPr marL="357188" indent="-182563" rtl="0">
              <a:lnSpc>
                <a:spcPct val="125000"/>
              </a:lnSpc>
              <a:defRPr/>
            </a:pPr>
            <a:r>
              <a:rPr lang="es-419"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s-419" sz="1600" dirty="0">
                <a:solidFill>
                  <a:prstClr val="black"/>
                </a:solidFill>
                <a:latin typeface="Arial" panose="020B0604020202020204" pitchFamily="34" charset="0"/>
                <a:ea typeface="メイリオ" pitchFamily="50" charset="-128"/>
                <a:cs typeface="Arial" panose="020B0604020202020204" pitchFamily="34" charset="0"/>
              </a:rPr>
              <a:t>	En las plantas, los peatones deben ir por los pasillos de seguridad para evitar colisiones con máquinas pesadas o un montacargas. También deben evitar salir rápido de detrás de un objeto.</a:t>
            </a: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9" name="正方形/長方形 8"/>
          <p:cNvSpPr/>
          <p:nvPr/>
        </p:nvSpPr>
        <p:spPr>
          <a:xfrm>
            <a:off x="404812" y="620688"/>
            <a:ext cx="7983612" cy="369332"/>
          </a:xfrm>
          <a:prstGeom prst="rect">
            <a:avLst/>
          </a:prstGeom>
        </p:spPr>
        <p:txBody>
          <a:bodyPr wrap="square" rtlCol="0">
            <a:spAutoFit/>
          </a:bodyPr>
          <a:lstStyle/>
          <a:p>
            <a:pPr rtl="0">
              <a:defRPr/>
            </a:pPr>
            <a:r>
              <a:rPr lang="es-419" b="1" dirty="0">
                <a:solidFill>
                  <a:srgbClr val="C00000"/>
                </a:solidFill>
                <a:latin typeface="Arial" panose="020B0604020202020204" pitchFamily="34" charset="0"/>
                <a:ea typeface="ＭＳ ゴシック" panose="020B0609070205080204" pitchFamily="49" charset="-128"/>
                <a:cs typeface="メイリオ" pitchFamily="50" charset="-128"/>
              </a:rPr>
              <a:t>(5) Puntos clave para la prevención de accidentes: Colisiones</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es-419">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[Casos de accidente: Colisiones]</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rPr>
              <a:t> Caso 3-2: </a:t>
            </a:r>
            <a:r>
              <a:rPr lang="es-419" sz="1600" dirty="0">
                <a:solidFill>
                  <a:prstClr val="black"/>
                </a:solidFill>
                <a:latin typeface="Arial" panose="020B0604020202020204" pitchFamily="34" charset="0"/>
                <a:ea typeface="ＭＳ ゴシック" panose="020B0609070205080204" pitchFamily="49" charset="-128"/>
                <a:cs typeface="メイリオ" pitchFamily="50" charset="-128"/>
              </a:rPr>
              <a:t>Con una grúa montada en vehículo, un trabajador estaba descargando residuos industriales de un cucharón a un camión cuando el cucharón se deslizó, golpeándolo. El cucharón estaba colocado en el portón trasero a un lado cuando dos de los cuatro cables que lo sujetaban se soltaron y giró como un péndulo, chocando contra él.</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15212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rPr>
              <a:t> Caso 3-1: </a:t>
            </a:r>
            <a:r>
              <a:rPr lang="es-419" sz="1600" dirty="0">
                <a:solidFill>
                  <a:prstClr val="black"/>
                </a:solidFill>
                <a:latin typeface="Arial" panose="020B0604020202020204" pitchFamily="34" charset="0"/>
                <a:ea typeface="ＭＳ ゴシック" panose="020B0609070205080204" pitchFamily="49" charset="-128"/>
                <a:cs typeface="メイリオ" pitchFamily="50" charset="-128"/>
              </a:rPr>
              <a:t>Un trabajador se encontraba junto a una grúa móvil descargando un accesorio para una máquina de construcción utilizada para trabajos de demolición cuando la carga se balanceó, golpeando su pierna.</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600" dirty="0">
                <a:solidFill>
                  <a:srgbClr val="0000CC"/>
                </a:solidFill>
                <a:latin typeface="Arial" panose="020B0604020202020204" pitchFamily="34" charset="0"/>
                <a:ea typeface="ＭＳ ゴシック" panose="020B0609070205080204" pitchFamily="49" charset="-128"/>
                <a:cs typeface="メイリオ" pitchFamily="50" charset="-128"/>
              </a:rPr>
              <a:t>Caso 3-3: </a:t>
            </a:r>
            <a:r>
              <a:rPr lang="es-419" sz="1600" dirty="0">
                <a:solidFill>
                  <a:prstClr val="black"/>
                </a:solidFill>
                <a:latin typeface="Arial" panose="020B0604020202020204" pitchFamily="34" charset="0"/>
                <a:ea typeface="ＭＳ ゴシック" panose="020B0609070205080204" pitchFamily="49" charset="-128"/>
                <a:cs typeface="メイリオ" pitchFamily="50" charset="-128"/>
              </a:rPr>
              <a:t>En una planta de reciclaje, un operador oyó que una trituradora hacía un ruido extraño. Detuvo la trituradora y se metió en su tolva para inspeccionarla. Para retirar los objetos extraños de la tolva, un operador de retroexcavadora, sin saber que había alguien inspeccionando, introdujo el cucharón, que golpeó al operador de la trituradora.</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268760"/>
            <a:ext cx="8045648" cy="291988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nchor="ctr" anchorCtr="0"/>
          <a:lstStyle/>
          <a:p>
            <a:pPr marL="442913" indent="-350838" rtl="0" fontAlgn="auto">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(1) En primer lugar, asegúrese de lo que está sucediendo.</a:t>
            </a:r>
          </a:p>
          <a:p>
            <a:pPr marL="442913" indent="-350838" rtl="0" fontAlgn="auto">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(2) Advierta a sus compañeros y supervisores a su alrededor en voz alta.</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rtl="0" fontAlgn="auto">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(3) Pulse un botón de emergencia para detener la máquina, de ser necesario.</a:t>
            </a:r>
          </a:p>
          <a:p>
            <a:pPr marL="442913" indent="-350838" rtl="0" fontAlgn="auto">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(4)	Siga las instrucciones de los supervisores para trabajar con los compañeros y </a:t>
            </a:r>
            <a:br>
              <a:rPr lang="en-US" b="1" dirty="0">
                <a:latin typeface="Arial" panose="020B0604020202020204" pitchFamily="34" charset="0"/>
                <a:ea typeface="ＭＳ ゴシック" panose="020B0609070205080204" pitchFamily="49" charset="-128"/>
                <a:cs typeface="メイリオ" pitchFamily="50" charset="-128"/>
              </a:rPr>
            </a:br>
            <a:r>
              <a:rPr lang="es-419" b="1" dirty="0">
                <a:latin typeface="Arial" panose="020B0604020202020204" pitchFamily="34" charset="0"/>
                <a:ea typeface="ＭＳ ゴシック" panose="020B0609070205080204" pitchFamily="49" charset="-128"/>
                <a:cs typeface="メイリオ" pitchFamily="50" charset="-128"/>
              </a:rPr>
              <a:t>tome las medidas oportunas.</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rtl="0" fontAlgn="auto">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(5) No actúe nunca bajo su propia autoridad.</a:t>
            </a:r>
          </a:p>
        </p:txBody>
      </p:sp>
      <p:sp>
        <p:nvSpPr>
          <p:cNvPr id="5" name="Rectangle 10"/>
          <p:cNvSpPr>
            <a:spLocks noChangeArrowheads="1"/>
          </p:cNvSpPr>
          <p:nvPr/>
        </p:nvSpPr>
        <p:spPr bwMode="auto">
          <a:xfrm>
            <a:off x="476250" y="260648"/>
            <a:ext cx="8488238" cy="554940"/>
          </a:xfrm>
          <a:prstGeom prst="roundRect">
            <a:avLst/>
          </a:prstGeom>
          <a:solidFill>
            <a:schemeClr val="accent2">
              <a:lumMod val="75000"/>
            </a:schemeClr>
          </a:solidFill>
          <a:ln w="9525">
            <a:noFill/>
            <a:miter lim="800000"/>
            <a:headEnd/>
            <a:tailEnd/>
          </a:ln>
          <a:effectLst/>
        </p:spPr>
        <p:txBody>
          <a:bodyPr rtlCol="0" anchor="ctr"/>
          <a:lstStyle/>
          <a:p>
            <a:pPr rtl="0">
              <a:lnSpc>
                <a:spcPct val="90000"/>
              </a:lnSpc>
            </a:pPr>
            <a:r>
              <a:rPr lang="es-419" b="1" dirty="0">
                <a:solidFill>
                  <a:schemeClr val="bg1"/>
                </a:solidFill>
                <a:latin typeface="Arial" panose="020B0604020202020204" pitchFamily="34" charset="0"/>
                <a:ea typeface="ＭＳ ゴシック" panose="020B0609070205080204" pitchFamily="49" charset="-128"/>
                <a:cs typeface="Arial" charset="0"/>
              </a:rPr>
              <a:t>Punto clave 7: Acciones a realizar al encontrar alguna anormalidad </a:t>
            </a:r>
          </a:p>
          <a:p>
            <a:pPr rtl="0">
              <a:lnSpc>
                <a:spcPct val="90000"/>
              </a:lnSpc>
            </a:pPr>
            <a:r>
              <a:rPr lang="es-419" b="1" dirty="0">
                <a:solidFill>
                  <a:schemeClr val="bg1"/>
                </a:solidFill>
                <a:latin typeface="Arial" panose="020B0604020202020204" pitchFamily="34" charset="0"/>
                <a:ea typeface="ＭＳ ゴシック" panose="020B0609070205080204" pitchFamily="49" charset="-128"/>
                <a:cs typeface="Arial" charset="0"/>
              </a:rPr>
              <a:t>o accidente.</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p:cNvSpPr txBox="1"/>
          <p:nvPr/>
        </p:nvSpPr>
        <p:spPr>
          <a:xfrm>
            <a:off x="558800" y="899428"/>
            <a:ext cx="5669384" cy="369332"/>
          </a:xfrm>
          <a:prstGeom prst="rect">
            <a:avLst/>
          </a:prstGeom>
          <a:noFill/>
          <a:ln w="19050">
            <a:noFill/>
          </a:ln>
        </p:spPr>
        <p:txBody>
          <a:bodyPr wrap="square" rtlCol="0">
            <a:spAutoFit/>
          </a:bodyPr>
          <a:lstStyle/>
          <a:p>
            <a:pPr rtl="0" fontAlgn="auto">
              <a:spcBef>
                <a:spcPts val="0"/>
              </a:spcBef>
              <a:spcAft>
                <a:spcPts val="0"/>
              </a:spcAft>
              <a:defRPr/>
            </a:pPr>
            <a:r>
              <a:rPr lang="es-419" b="1" dirty="0">
                <a:solidFill>
                  <a:srgbClr val="C00000"/>
                </a:solidFill>
                <a:latin typeface="Arial" panose="020B0604020202020204" pitchFamily="34" charset="0"/>
                <a:ea typeface="ＭＳ ゴシック" panose="020B0609070205080204" pitchFamily="49" charset="-128"/>
                <a:cs typeface="メイリオ" pitchFamily="50" charset="-128"/>
              </a:rPr>
              <a:t>(1) Cuando encuentre alguna "anormalidad":</a:t>
            </a:r>
            <a:endParaRPr lang="ja-JP" altLang="en-US" dirty="0">
              <a:latin typeface="Arial" panose="020B0604020202020204" pitchFamily="34" charset="0"/>
              <a:ea typeface="ＭＳ ゴシック" panose="020B0609070205080204" pitchFamily="49" charset="-128"/>
            </a:endParaRPr>
          </a:p>
        </p:txBody>
      </p:sp>
      <p:sp>
        <p:nvSpPr>
          <p:cNvPr id="8" name="正方形/長方形 7"/>
          <p:cNvSpPr/>
          <p:nvPr/>
        </p:nvSpPr>
        <p:spPr>
          <a:xfrm>
            <a:off x="539552" y="4437112"/>
            <a:ext cx="3403798" cy="1638910"/>
          </a:xfrm>
          <a:prstGeom prst="rect">
            <a:avLst/>
          </a:prstGeom>
          <a:ln w="12700">
            <a:solidFill>
              <a:schemeClr val="tx1"/>
            </a:solidFill>
            <a:prstDash val="dash"/>
          </a:ln>
        </p:spPr>
        <p:txBody>
          <a:bodyPr wrap="square" rtlCol="0">
            <a:spAutoFit/>
          </a:bodyPr>
          <a:lstStyle/>
          <a:p>
            <a:pPr rtl="0" fontAlgn="auto">
              <a:spcBef>
                <a:spcPts val="1200"/>
              </a:spcBef>
              <a:spcAft>
                <a:spcPts val="0"/>
              </a:spcAft>
              <a:defRPr/>
            </a:pPr>
            <a:r>
              <a:rPr lang="es-419" b="1">
                <a:solidFill>
                  <a:srgbClr val="FF0000"/>
                </a:solidFill>
                <a:latin typeface="Arial" panose="020B0604020202020204" pitchFamily="34" charset="0"/>
                <a:ea typeface="ＭＳ ゴシック" panose="020B0609070205080204" pitchFamily="49" charset="-128"/>
                <a:cs typeface="メイリオ" pitchFamily="50" charset="-128"/>
              </a:rPr>
              <a:t>[Hágales saber.]</a:t>
            </a:r>
          </a:p>
          <a:p>
            <a:pPr marL="92075" rtl="0" fontAlgn="auto">
              <a:spcBef>
                <a:spcPts val="300"/>
              </a:spcBef>
              <a:spcAft>
                <a:spcPts val="0"/>
              </a:spcAft>
              <a:defRPr/>
            </a:pPr>
            <a:r>
              <a:rPr lang="es-419" sz="1600">
                <a:latin typeface="Arial" panose="020B0604020202020204" pitchFamily="34" charset="0"/>
                <a:ea typeface="ＭＳ ゴシック" panose="020B0609070205080204" pitchFamily="49" charset="-128"/>
                <a:cs typeface="メイリオ" pitchFamily="50" charset="-128"/>
              </a:rPr>
              <a:t>Si encuentra algo inusual o peligroso en una máquina o en el equipo, informe inmediatamente a su supervisor o a un representante del cliente.</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97152"/>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es-419" b="1">
                <a:latin typeface="Arial" panose="020B0604020202020204" pitchFamily="34" charset="0"/>
                <a:ea typeface="ＭＳ ゴシック" panose="020B0609070205080204" pitchFamily="49" charset="-128"/>
                <a:cs typeface="メイリオ" pitchFamily="50" charset="-128"/>
              </a:rPr>
              <a:t>Principio:</a:t>
            </a:r>
            <a:endParaRPr lang="en-US" altLang="ja-JP" b="1" dirty="0">
              <a:latin typeface="Arial" panose="020B0604020202020204" pitchFamily="34" charset="0"/>
              <a:ea typeface="ＭＳ ゴシック" panose="020B0609070205080204" pitchFamily="49" charset="-128"/>
              <a:cs typeface="メイリオ" pitchFamily="50" charset="-128"/>
            </a:endParaRPr>
          </a:p>
          <a:p>
            <a:pPr algn="just" rtl="0" fontAlgn="auto">
              <a:lnSpc>
                <a:spcPct val="150000"/>
              </a:lnSpc>
              <a:spcBef>
                <a:spcPts val="1200"/>
              </a:spcBef>
              <a:spcAft>
                <a:spcPts val="0"/>
              </a:spcAft>
              <a:defRPr/>
            </a:pPr>
            <a:r>
              <a:rPr lang="es-419" b="1">
                <a:solidFill>
                  <a:srgbClr val="FF0000"/>
                </a:solidFill>
                <a:latin typeface="Arial" panose="020B0604020202020204" pitchFamily="34" charset="0"/>
                <a:ea typeface="ＭＳ ゴシック" panose="020B0609070205080204" pitchFamily="49" charset="-128"/>
                <a:cs typeface="メイリオ" pitchFamily="50" charset="-128"/>
              </a:rPr>
              <a:t>¡Pare! ¡Llame! y ¡Espere!</a:t>
            </a:r>
            <a:r>
              <a:rPr lang="es-419" sz="1600">
                <a:latin typeface="Arial" panose="020B0604020202020204" pitchFamily="34" charset="0"/>
                <a:ea typeface="ＭＳ ゴシック" panose="020B0609070205080204" pitchFamily="49" charset="-128"/>
                <a:cs typeface="メイリオ" pitchFamily="50" charset="-128"/>
              </a:rPr>
              <a:t>　</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25</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711301"/>
            <a:ext cx="8208912" cy="2589949"/>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lIns="72000" tIns="36000" rIns="72000" bIns="36000" rtlCol="0" anchor="ctr" anchorCtr="0"/>
          <a:lstStyle/>
          <a:p>
            <a:pPr marL="360363" indent="-360363" rtl="0" fontAlgn="auto">
              <a:defRPr/>
            </a:pPr>
            <a:r>
              <a:rPr lang="es-419" sz="1400" b="1" dirty="0">
                <a:latin typeface="Arial" panose="020B0604020202020204" pitchFamily="34" charset="0"/>
                <a:ea typeface="ＭＳ ゴシック" panose="020B0609070205080204" pitchFamily="49" charset="-128"/>
                <a:cs typeface="メイリオ" pitchFamily="50" charset="-128"/>
              </a:rPr>
              <a:t>(1)	Detenga la máquina y apague el interruptor principal.　</a:t>
            </a:r>
            <a:r>
              <a:rPr lang="es-419" sz="1400" b="1" dirty="0">
                <a:solidFill>
                  <a:srgbClr val="FF0000"/>
                </a:solidFill>
                <a:latin typeface="Arial" panose="020B0604020202020204" pitchFamily="34" charset="0"/>
                <a:ea typeface="ＭＳ ゴシック" panose="020B0609070205080204" pitchFamily="49" charset="-128"/>
                <a:cs typeface="メイリオ" pitchFamily="50" charset="-128"/>
              </a:rPr>
              <a:t>¡Pare!</a:t>
            </a:r>
          </a:p>
          <a:p>
            <a:pPr marL="360363" indent="-360363" rtl="0" fontAlgn="auto">
              <a:defRPr/>
            </a:pPr>
            <a:r>
              <a:rPr lang="es-419" sz="1400" b="1" dirty="0">
                <a:latin typeface="Arial" panose="020B0604020202020204" pitchFamily="34" charset="0"/>
                <a:ea typeface="ＭＳ ゴシック" panose="020B0609070205080204" pitchFamily="49" charset="-128"/>
                <a:cs typeface="メイリオ" pitchFamily="50" charset="-128"/>
              </a:rPr>
              <a:t>(2)	Advierta a sus colegas y a los supervisores a su alrededor de la anormalidad en voz alta.　</a:t>
            </a:r>
            <a:r>
              <a:rPr lang="es-419" sz="1400" b="1" dirty="0">
                <a:solidFill>
                  <a:srgbClr val="FF0000"/>
                </a:solidFill>
                <a:latin typeface="Arial" panose="020B0604020202020204" pitchFamily="34" charset="0"/>
                <a:ea typeface="ＭＳ ゴシック" panose="020B0609070205080204" pitchFamily="49" charset="-128"/>
                <a:cs typeface="メイリオ" pitchFamily="50" charset="-128"/>
              </a:rPr>
              <a:t>¡Llame!</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es-419" sz="1400" b="1" dirty="0">
                <a:latin typeface="Arial" panose="020B0604020202020204" pitchFamily="34" charset="0"/>
                <a:ea typeface="ＭＳ ゴシック" panose="020B0609070205080204" pitchFamily="49" charset="-128"/>
                <a:cs typeface="メイリオ" pitchFamily="50" charset="-128"/>
              </a:rPr>
              <a:t>(3)	Siga las instrucciones de los supervisores.　　</a:t>
            </a:r>
            <a:r>
              <a:rPr lang="es-419" sz="1400" b="1" dirty="0">
                <a:solidFill>
                  <a:srgbClr val="FF0000"/>
                </a:solidFill>
                <a:latin typeface="Arial" panose="020B0604020202020204" pitchFamily="34" charset="0"/>
                <a:ea typeface="ＭＳ ゴシック" panose="020B0609070205080204" pitchFamily="49" charset="-128"/>
                <a:cs typeface="メイリオ" pitchFamily="50" charset="-128"/>
              </a:rPr>
              <a:t>¡Espere!</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es-419" sz="1400" b="1" dirty="0">
                <a:latin typeface="Arial" panose="020B0604020202020204" pitchFamily="34" charset="0"/>
                <a:ea typeface="ＭＳ ゴシック" panose="020B0609070205080204" pitchFamily="49" charset="-128"/>
                <a:cs typeface="メイリオ" pitchFamily="50" charset="-128"/>
              </a:rPr>
              <a:t>	</a:t>
            </a:r>
            <a:r>
              <a:rPr lang="es-419" sz="1400" dirty="0">
                <a:latin typeface="Arial" panose="020B0604020202020204" pitchFamily="34" charset="0"/>
                <a:ea typeface="ＭＳ ゴシック" panose="020B0609070205080204" pitchFamily="49" charset="-128"/>
                <a:cs typeface="メイリオ" pitchFamily="50" charset="-128"/>
              </a:rPr>
              <a:t>→ No actúe nunca bajo su propia autoridad.</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60363" indent="-360363" rtl="0" fontAlgn="auto">
              <a:defRPr/>
            </a:pPr>
            <a:r>
              <a:rPr lang="es-419" sz="1400" b="1" dirty="0">
                <a:latin typeface="Arial" panose="020B0604020202020204" pitchFamily="34" charset="0"/>
                <a:ea typeface="ＭＳ ゴシック" panose="020B0609070205080204" pitchFamily="49" charset="-128"/>
                <a:cs typeface="メイリオ" pitchFamily="50" charset="-128"/>
              </a:rPr>
              <a:t>(4)	Antes de trabajar con una máquina, tome algunas medidas para evitar que se ponga en marcha inesperadamente.</a:t>
            </a:r>
            <a:endParaRPr lang="en-US" altLang="ja-JP" sz="1400" b="1"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es-419"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es-419" sz="1400" dirty="0">
                <a:latin typeface="Arial" panose="020B0604020202020204" pitchFamily="34" charset="0"/>
                <a:ea typeface="ＭＳ ゴシック" panose="020B0609070205080204" pitchFamily="49" charset="-128"/>
                <a:cs typeface="メイリオ" pitchFamily="50" charset="-128"/>
              </a:rPr>
              <a:t>	Bloquee el interruptor principal para que no se ponga en marcha.</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es-419" sz="14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400" dirty="0">
                <a:latin typeface="Arial" panose="020B0604020202020204" pitchFamily="34" charset="0"/>
                <a:ea typeface="ＭＳ ゴシック" panose="020B0609070205080204" pitchFamily="49" charset="-128"/>
                <a:cs typeface="メイリオ" pitchFamily="50" charset="-128"/>
              </a:rPr>
              <a:t>Coloque un cartel en la máquina para que los demás sepan que está allí para trabajar, para que no la pongan en marcha.</a:t>
            </a:r>
          </a:p>
          <a:p>
            <a:pPr marL="360363" indent="-360363" rtl="0" fontAlgn="auto">
              <a:defRPr/>
            </a:pPr>
            <a:r>
              <a:rPr lang="es-419" sz="1400" b="1" dirty="0">
                <a:latin typeface="Arial" panose="020B0604020202020204" pitchFamily="34" charset="0"/>
                <a:ea typeface="ＭＳ ゴシック" panose="020B0609070205080204" pitchFamily="49" charset="-128"/>
                <a:cs typeface="メイリオ" pitchFamily="50" charset="-128"/>
              </a:rPr>
              <a:t>(5)	Cuando sea necesario, coloque también carteles de "Trabajo en curso" alrededor del lugar donde está trabajando.</a:t>
            </a:r>
            <a:endParaRPr lang="en-US" altLang="ja-JP" sz="1400" b="1"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253218" y="116632"/>
            <a:ext cx="8925596" cy="590931"/>
          </a:xfrm>
          <a:prstGeom prst="rect">
            <a:avLst/>
          </a:prstGeom>
          <a:noFill/>
          <a:ln w="19050">
            <a:noFill/>
          </a:ln>
        </p:spPr>
        <p:txBody>
          <a:bodyPr wrap="square" rtlCol="0">
            <a:spAutoFit/>
          </a:bodyPr>
          <a:lstStyle/>
          <a:p>
            <a:pPr marL="360363" indent="-360363" rtl="0">
              <a:lnSpc>
                <a:spcPct val="90000"/>
              </a:lnSpc>
              <a:defRPr/>
            </a:pPr>
            <a:r>
              <a:rPr lang="es-419"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(2)	Algo está atascado en una cinta transportadora. </a:t>
            </a:r>
            <a:r>
              <a:rPr lang="es-419" b="1" dirty="0">
                <a:solidFill>
                  <a:srgbClr val="C00000"/>
                </a:solidFill>
                <a:latin typeface="Arial" panose="020B0604020202020204" pitchFamily="34" charset="0"/>
                <a:ea typeface="ＭＳ ゴシック" panose="020B0609070205080204" pitchFamily="49" charset="-128"/>
              </a:rPr>
              <a:t>Una trituradora emite un sonido extraño y/o emite un olor inusual.</a:t>
            </a:r>
          </a:p>
        </p:txBody>
      </p:sp>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26</a:t>
            </a:fld>
            <a:endParaRPr kumimoji="1" lang="ja-JP" altLang="en-US">
              <a:latin typeface="Arial" panose="020B0604020202020204" pitchFamily="34" charset="0"/>
              <a:ea typeface="ＭＳ ゴシック" panose="020B0609070205080204" pitchFamily="49" charset="-128"/>
            </a:endParaRPr>
          </a:p>
        </p:txBody>
      </p:sp>
      <p:pic>
        <p:nvPicPr>
          <p:cNvPr id="10" name="図 9" descr="テキスト が含まれている画像&#10;&#10;自動的に生成された説明">
            <a:extLst>
              <a:ext uri="{FF2B5EF4-FFF2-40B4-BE49-F238E27FC236}">
                <a16:creationId xmlns:a16="http://schemas.microsoft.com/office/drawing/2014/main" id="{B90D9D86-3351-415A-8EE0-40E6765C0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040" y="3645344"/>
            <a:ext cx="6937627" cy="2880000"/>
          </a:xfrm>
          <a:prstGeom prst="rect">
            <a:avLst/>
          </a:prstGeom>
        </p:spPr>
      </p:pic>
      <p:sp>
        <p:nvSpPr>
          <p:cNvPr id="11" name="テキスト ボックス 10">
            <a:extLst>
              <a:ext uri="{FF2B5EF4-FFF2-40B4-BE49-F238E27FC236}">
                <a16:creationId xmlns:a16="http://schemas.microsoft.com/office/drawing/2014/main" id="{A57DE4BE-90D7-4BE3-B579-882DB4F8731D}"/>
              </a:ext>
            </a:extLst>
          </p:cNvPr>
          <p:cNvSpPr txBox="1"/>
          <p:nvPr/>
        </p:nvSpPr>
        <p:spPr>
          <a:xfrm>
            <a:off x="1686965" y="3826141"/>
            <a:ext cx="1656184" cy="184666"/>
          </a:xfrm>
          <a:prstGeom prst="rect">
            <a:avLst/>
          </a:prstGeom>
          <a:noFill/>
        </p:spPr>
        <p:txBody>
          <a:bodyPr vert="horz" wrap="square" lIns="0" tIns="0" rIns="0" bIns="0" rtlCol="0">
            <a:spAutoFit/>
          </a:bodyPr>
          <a:lstStyle/>
          <a:p>
            <a:pPr rtl="0"/>
            <a:r>
              <a:rPr lang="es-419" sz="1200" dirty="0">
                <a:latin typeface="Arial" panose="020B0604020202020204" pitchFamily="34" charset="0"/>
                <a:ea typeface="ＭＳ ゴシック" panose="020B0609070205080204" pitchFamily="49" charset="-128"/>
              </a:rPr>
              <a:t>La palanca está </a:t>
            </a:r>
            <a:r>
              <a:rPr lang="es-419" sz="1100" dirty="0">
                <a:solidFill>
                  <a:srgbClr val="B70607"/>
                </a:solidFill>
                <a:latin typeface="Arial" panose="020B0604020202020204" pitchFamily="34" charset="0"/>
                <a:cs typeface="Arial" panose="020B0604020202020204" pitchFamily="34" charset="0"/>
              </a:rPr>
              <a:t>suelta</a:t>
            </a:r>
            <a:r>
              <a:rPr lang="es-419"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2F4863C5-B3C1-4A2F-8824-4EDBAC6E1801}"/>
              </a:ext>
            </a:extLst>
          </p:cNvPr>
          <p:cNvSpPr txBox="1"/>
          <p:nvPr/>
        </p:nvSpPr>
        <p:spPr>
          <a:xfrm>
            <a:off x="1478983" y="4518243"/>
            <a:ext cx="1558032" cy="369332"/>
          </a:xfrm>
          <a:prstGeom prst="rect">
            <a:avLst/>
          </a:prstGeom>
          <a:noFill/>
        </p:spPr>
        <p:txBody>
          <a:bodyPr vert="horz" wrap="square" lIns="0" tIns="0" rIns="0" bIns="0" rtlCol="0">
            <a:spAutoFit/>
          </a:bodyPr>
          <a:lstStyle/>
          <a:p>
            <a:pPr algn="ctr" rtl="0"/>
            <a:r>
              <a:rPr lang="es-419" sz="1200" dirty="0">
                <a:latin typeface="Arial" panose="020B0604020202020204" pitchFamily="34" charset="0"/>
                <a:ea typeface="ＭＳ ゴシック" panose="020B0609070205080204" pitchFamily="49" charset="-128"/>
              </a:rPr>
              <a:t>La lámpara roja está </a:t>
            </a:r>
            <a:r>
              <a:rPr lang="es-419" sz="1100" dirty="0">
                <a:solidFill>
                  <a:srgbClr val="B70607"/>
                </a:solidFill>
                <a:latin typeface="Arial" panose="020B0604020202020204" pitchFamily="34" charset="0"/>
                <a:cs typeface="Arial" panose="020B0604020202020204" pitchFamily="34" charset="0"/>
              </a:rPr>
              <a:t>encendida</a:t>
            </a:r>
            <a:r>
              <a:rPr lang="es-419"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3ECAAA1B-3C9A-46A2-9042-9EA8FE07EBA7}"/>
              </a:ext>
            </a:extLst>
          </p:cNvPr>
          <p:cNvSpPr txBox="1"/>
          <p:nvPr/>
        </p:nvSpPr>
        <p:spPr>
          <a:xfrm>
            <a:off x="1177879" y="5521793"/>
            <a:ext cx="2160240" cy="369332"/>
          </a:xfrm>
          <a:prstGeom prst="rect">
            <a:avLst/>
          </a:prstGeom>
          <a:noFill/>
        </p:spPr>
        <p:txBody>
          <a:bodyPr vert="horz" wrap="square" lIns="0" tIns="0" rIns="0" bIns="0" rtlCol="0">
            <a:spAutoFit/>
          </a:bodyPr>
          <a:lstStyle/>
          <a:p>
            <a:pPr algn="ctr" rtl="0"/>
            <a:r>
              <a:rPr lang="es-419" sz="1200" dirty="0">
                <a:latin typeface="Arial" panose="020B0604020202020204" pitchFamily="34" charset="0"/>
                <a:ea typeface="ＭＳ ゴシック" panose="020B0609070205080204" pitchFamily="49" charset="-128"/>
              </a:rPr>
              <a:t>La lámpara está </a:t>
            </a:r>
          </a:p>
          <a:p>
            <a:pPr algn="ctr" rtl="0"/>
            <a:r>
              <a:rPr lang="es-419" sz="1100" dirty="0">
                <a:solidFill>
                  <a:srgbClr val="B70607"/>
                </a:solidFill>
                <a:latin typeface="Arial" panose="020B0604020202020204" pitchFamily="34" charset="0"/>
                <a:cs typeface="Arial" panose="020B0604020202020204" pitchFamily="34" charset="0"/>
              </a:rPr>
              <a:t>parpadeando</a:t>
            </a:r>
            <a:r>
              <a:rPr lang="es-419"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010F7B1F-4CA3-40FF-A864-2975658D9064}"/>
              </a:ext>
            </a:extLst>
          </p:cNvPr>
          <p:cNvSpPr txBox="1"/>
          <p:nvPr/>
        </p:nvSpPr>
        <p:spPr>
          <a:xfrm>
            <a:off x="4651362" y="3799116"/>
            <a:ext cx="1270000" cy="295466"/>
          </a:xfrm>
          <a:prstGeom prst="rect">
            <a:avLst/>
          </a:prstGeom>
          <a:noFill/>
        </p:spPr>
        <p:txBody>
          <a:bodyPr vert="horz" lIns="0" tIns="0" rIns="0" bIns="0" rtlCol="0">
            <a:spAutoFit/>
          </a:bodyPr>
          <a:lstStyle/>
          <a:p>
            <a:pPr algn="ctr" rtl="0">
              <a:lnSpc>
                <a:spcPct val="80000"/>
              </a:lnSpc>
            </a:pPr>
            <a:r>
              <a:rPr lang="es-419" sz="1200" dirty="0">
                <a:latin typeface="Arial" panose="020B0604020202020204" pitchFamily="34" charset="0"/>
                <a:ea typeface="ＭＳ ゴシック" panose="020B0609070205080204" pitchFamily="49" charset="-128"/>
              </a:rPr>
              <a:t>Percibo un olor </a:t>
            </a:r>
            <a:r>
              <a:rPr lang="es-419" sz="1200" dirty="0">
                <a:solidFill>
                  <a:srgbClr val="B70607"/>
                </a:solidFill>
                <a:latin typeface="Arial" panose="020B0604020202020204" pitchFamily="34" charset="0"/>
                <a:cs typeface="Arial" panose="020B0604020202020204" pitchFamily="34" charset="0"/>
              </a:rPr>
              <a:t>extraño</a:t>
            </a:r>
            <a:r>
              <a:rPr lang="es-419"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F772C1B-7912-49F8-84DA-2967D3983B60}"/>
              </a:ext>
            </a:extLst>
          </p:cNvPr>
          <p:cNvSpPr txBox="1"/>
          <p:nvPr/>
        </p:nvSpPr>
        <p:spPr>
          <a:xfrm>
            <a:off x="5912126" y="4310470"/>
            <a:ext cx="1458950" cy="295466"/>
          </a:xfrm>
          <a:prstGeom prst="rect">
            <a:avLst/>
          </a:prstGeom>
          <a:noFill/>
        </p:spPr>
        <p:txBody>
          <a:bodyPr vert="horz" wrap="square" lIns="0" tIns="0" rIns="0" bIns="0" rtlCol="0">
            <a:spAutoFit/>
          </a:bodyPr>
          <a:lstStyle/>
          <a:p>
            <a:pPr algn="ctr" rtl="0">
              <a:lnSpc>
                <a:spcPct val="80000"/>
              </a:lnSpc>
            </a:pPr>
            <a:r>
              <a:rPr lang="es-419" sz="1200">
                <a:latin typeface="Arial" panose="020B0604020202020204" pitchFamily="34" charset="0"/>
                <a:ea typeface="ＭＳ ゴシック" panose="020B0609070205080204" pitchFamily="49" charset="-128"/>
              </a:rPr>
              <a:t>Algo está haciendo un </a:t>
            </a:r>
            <a:r>
              <a:rPr lang="es-419" sz="1200">
                <a:solidFill>
                  <a:srgbClr val="B70607"/>
                </a:solidFill>
                <a:latin typeface="Arial" panose="020B0604020202020204" pitchFamily="34" charset="0"/>
                <a:cs typeface="Arial" panose="020B0604020202020204" pitchFamily="34" charset="0"/>
              </a:rPr>
              <a:t>sonido</a:t>
            </a:r>
            <a:r>
              <a:rPr lang="es-419" sz="1200">
                <a:latin typeface="Arial" panose="020B0604020202020204" pitchFamily="34" charset="0"/>
                <a:ea typeface="ＭＳ ゴシック" panose="020B0609070205080204" pitchFamily="49" charset="-128"/>
              </a:rPr>
              <a:t> extraño.</a:t>
            </a:r>
            <a:endParaRPr kumimoji="1" lang="ja-JP" altLang="en-US" sz="1200" dirty="0">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077368E7-748C-41C3-855E-663BDF2DD447}"/>
              </a:ext>
            </a:extLst>
          </p:cNvPr>
          <p:cNvSpPr txBox="1"/>
          <p:nvPr/>
        </p:nvSpPr>
        <p:spPr>
          <a:xfrm>
            <a:off x="6084168" y="5137034"/>
            <a:ext cx="1748468" cy="184666"/>
          </a:xfrm>
          <a:prstGeom prst="rect">
            <a:avLst/>
          </a:prstGeom>
          <a:noFill/>
        </p:spPr>
        <p:txBody>
          <a:bodyPr vert="horz" wrap="square" lIns="0" tIns="0" rIns="0" bIns="0" rtlCol="0">
            <a:spAutoFit/>
          </a:bodyPr>
          <a:lstStyle/>
          <a:p>
            <a:pPr algn="ctr" rtl="0"/>
            <a:r>
              <a:rPr lang="es-419" sz="1200" dirty="0">
                <a:latin typeface="Arial" panose="020B0604020202020204" pitchFamily="34" charset="0"/>
                <a:ea typeface="ＭＳ ゴシック" panose="020B0609070205080204" pitchFamily="49" charset="-128"/>
              </a:rPr>
              <a:t>La lámpara azul está </a:t>
            </a:r>
            <a:r>
              <a:rPr lang="es-419" sz="1100" dirty="0">
                <a:solidFill>
                  <a:srgbClr val="B70607"/>
                </a:solidFill>
                <a:latin typeface="Arial" panose="020B0604020202020204" pitchFamily="34" charset="0"/>
                <a:cs typeface="Arial" panose="020B0604020202020204" pitchFamily="34" charset="0"/>
              </a:rPr>
              <a:t>apagada</a:t>
            </a:r>
            <a:r>
              <a:rPr lang="es-419"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D099B62-FE6B-488B-83A8-7DEE2233B6EF}"/>
              </a:ext>
            </a:extLst>
          </p:cNvPr>
          <p:cNvSpPr txBox="1"/>
          <p:nvPr/>
        </p:nvSpPr>
        <p:spPr>
          <a:xfrm>
            <a:off x="6228184" y="5807822"/>
            <a:ext cx="1270000" cy="258532"/>
          </a:xfrm>
          <a:prstGeom prst="rect">
            <a:avLst/>
          </a:prstGeom>
          <a:noFill/>
        </p:spPr>
        <p:txBody>
          <a:bodyPr vert="horz" wrap="square" lIns="0" tIns="0" rIns="0" bIns="0" rtlCol="0">
            <a:spAutoFit/>
          </a:bodyPr>
          <a:lstStyle/>
          <a:p>
            <a:pPr algn="ctr" rtl="0">
              <a:lnSpc>
                <a:spcPct val="80000"/>
              </a:lnSpc>
            </a:pPr>
            <a:r>
              <a:rPr lang="es-419" sz="1050" dirty="0">
                <a:latin typeface="Arial" panose="020B0604020202020204" pitchFamily="34" charset="0"/>
                <a:ea typeface="ＭＳ ゴシック" panose="020B0609070205080204" pitchFamily="49" charset="-128"/>
              </a:rPr>
              <a:t>La superficie está </a:t>
            </a:r>
            <a:r>
              <a:rPr lang="es-419" sz="1000" dirty="0">
                <a:solidFill>
                  <a:srgbClr val="B70607"/>
                </a:solidFill>
                <a:latin typeface="Arial" panose="020B0604020202020204" pitchFamily="34" charset="0"/>
                <a:cs typeface="Arial" panose="020B0604020202020204" pitchFamily="34" charset="0"/>
              </a:rPr>
              <a:t>caliente</a:t>
            </a:r>
            <a:r>
              <a:rPr lang="es-419" sz="1050" dirty="0">
                <a:latin typeface="Arial" panose="020B0604020202020204" pitchFamily="34" charset="0"/>
                <a:ea typeface="ＭＳ ゴシック" panose="020B0609070205080204" pitchFamily="49" charset="-128"/>
              </a:rPr>
              <a:t>.</a:t>
            </a:r>
            <a:endParaRPr kumimoji="1" lang="ja-JP" altLang="en-US" sz="105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C169371F-8DB8-4179-A021-A93C3779549B}"/>
              </a:ext>
            </a:extLst>
          </p:cNvPr>
          <p:cNvSpPr txBox="1"/>
          <p:nvPr/>
        </p:nvSpPr>
        <p:spPr>
          <a:xfrm>
            <a:off x="4022080" y="6153549"/>
            <a:ext cx="1270000" cy="184666"/>
          </a:xfrm>
          <a:prstGeom prst="rect">
            <a:avLst/>
          </a:prstGeom>
          <a:noFill/>
        </p:spPr>
        <p:txBody>
          <a:bodyPr vert="horz" lIns="0" tIns="0" rIns="0" bIns="0" rtlCol="0">
            <a:spAutoFit/>
          </a:bodyPr>
          <a:lstStyle/>
          <a:p>
            <a:pPr algn="ctr" rtl="0"/>
            <a:r>
              <a:rPr lang="es-419" sz="1200" dirty="0">
                <a:latin typeface="Arial" panose="020B0604020202020204" pitchFamily="34" charset="0"/>
                <a:ea typeface="ＭＳ ゴシック" panose="020B0609070205080204" pitchFamily="49" charset="-128"/>
              </a:rPr>
              <a:t>Falta</a:t>
            </a:r>
            <a:r>
              <a:rPr lang="es-419" sz="1100" dirty="0">
                <a:solidFill>
                  <a:srgbClr val="B70607"/>
                </a:solidFill>
                <a:latin typeface="Arial" panose="020B0604020202020204" pitchFamily="34" charset="0"/>
                <a:cs typeface="Arial" panose="020B0604020202020204" pitchFamily="34" charset="0"/>
              </a:rPr>
              <a:t> X.</a:t>
            </a:r>
            <a:endParaRPr kumimoji="1" lang="ja-JP" altLang="en-US" sz="1200"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908720"/>
            <a:ext cx="8149496" cy="2808312"/>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es-419" sz="1600" b="1" dirty="0">
                <a:solidFill>
                  <a:srgbClr val="0000CC"/>
                </a:solidFill>
                <a:latin typeface="Arial" panose="020B0604020202020204" pitchFamily="34" charset="0"/>
                <a:ea typeface="ＭＳ ゴシック" panose="020B0609070205080204" pitchFamily="49" charset="-128"/>
                <a:cs typeface="メイリオ" pitchFamily="50" charset="-128"/>
              </a:rPr>
              <a:t>&lt;Un camión, una máquina pesada o un montacargas comienza a moverse.&gt;</a:t>
            </a:r>
            <a:endParaRPr lang="en-US" altLang="ja-JP" sz="1600"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0"/>
              </a:spcBef>
              <a:spcAft>
                <a:spcPts val="0"/>
              </a:spcAft>
              <a:defRPr/>
            </a:pPr>
            <a:endParaRPr lang="en-US" altLang="ja-JP" sz="1600"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　</a:t>
            </a:r>
          </a:p>
          <a:p>
            <a:pPr marL="92075" algn="just" rtl="0" fontAlgn="auto">
              <a:lnSpc>
                <a:spcPct val="150000"/>
              </a:lnSpc>
              <a:spcBef>
                <a:spcPts val="6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(1) Nunca intente detenerlo, y en su lugar "Huya".</a:t>
            </a:r>
          </a:p>
          <a:p>
            <a:pPr marL="92075" algn="just" rtl="0" fontAlgn="auto">
              <a:lnSpc>
                <a:spcPct val="150000"/>
              </a:lnSpc>
              <a:spcBef>
                <a:spcPts val="3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(2) Dígales a todos a su alrededor en voz alta que "huyan".</a:t>
            </a:r>
          </a:p>
          <a:p>
            <a:pPr marL="92075" algn="just" rtl="0" fontAlgn="auto">
              <a:lnSpc>
                <a:spcPct val="150000"/>
              </a:lnSpc>
              <a:spcBef>
                <a:spcPts val="300"/>
              </a:spcBef>
              <a:spcAft>
                <a:spcPts val="0"/>
              </a:spcAft>
              <a:defRPr/>
            </a:pPr>
            <a:r>
              <a:rPr lang="es-419" b="1" dirty="0">
                <a:latin typeface="Arial" panose="020B0604020202020204" pitchFamily="34" charset="0"/>
                <a:ea typeface="ＭＳ ゴシック" panose="020B0609070205080204" pitchFamily="49" charset="-128"/>
                <a:cs typeface="メイリオ" pitchFamily="50" charset="-128"/>
              </a:rPr>
              <a:t>(3) Aprender en la educación sanitaria y de seguridad diaria a "Huir".</a:t>
            </a:r>
          </a:p>
          <a:p>
            <a:pPr algn="just" rtl="0" fontAlgn="auto">
              <a:lnSpc>
                <a:spcPct val="150000"/>
              </a:lnSpc>
              <a:spcBef>
                <a:spcPts val="0"/>
              </a:spcBef>
              <a:spcAft>
                <a:spcPts val="0"/>
              </a:spcAft>
              <a:defRPr/>
            </a:pP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6" name="AutoShape 1"/>
          <p:cNvSpPr>
            <a:spLocks noChangeArrowheads="1"/>
          </p:cNvSpPr>
          <p:nvPr/>
        </p:nvSpPr>
        <p:spPr bwMode="auto">
          <a:xfrm>
            <a:off x="5364088" y="4828846"/>
            <a:ext cx="1368152" cy="405329"/>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es-419" sz="1600" b="1">
                <a:solidFill>
                  <a:srgbClr val="C00000"/>
                </a:solidFill>
                <a:latin typeface="Arial" panose="020B0604020202020204" pitchFamily="34" charset="0"/>
                <a:ea typeface="ＭＳ ゴシック" panose="020B0609070205080204" pitchFamily="49" charset="-128"/>
                <a:cs typeface="メイリオ" pitchFamily="50" charset="-128"/>
              </a:rPr>
              <a:t>¡Huya!</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下矢印 6"/>
          <p:cNvSpPr/>
          <p:nvPr/>
        </p:nvSpPr>
        <p:spPr>
          <a:xfrm>
            <a:off x="2060848" y="1556792"/>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ea typeface="ＭＳ ゴシック" panose="020B0609070205080204" pitchFamily="49" charset="-128"/>
            </a:endParaRPr>
          </a:p>
        </p:txBody>
      </p:sp>
      <p:sp>
        <p:nvSpPr>
          <p:cNvPr id="10" name="テキスト ボックス 9"/>
          <p:cNvSpPr txBox="1"/>
          <p:nvPr/>
        </p:nvSpPr>
        <p:spPr>
          <a:xfrm>
            <a:off x="2632348" y="1460453"/>
            <a:ext cx="4819972" cy="369332"/>
          </a:xfrm>
          <a:prstGeom prst="rect">
            <a:avLst/>
          </a:prstGeom>
          <a:noFill/>
        </p:spPr>
        <p:txBody>
          <a:bodyPr wrap="square" rtlCol="0">
            <a:spAutoFit/>
          </a:bodyPr>
          <a:lstStyle/>
          <a:p>
            <a:pPr rtl="0"/>
            <a:r>
              <a:rPr lang="es-419" b="1" dirty="0">
                <a:solidFill>
                  <a:srgbClr val="C00000"/>
                </a:solidFill>
                <a:latin typeface="Arial" panose="020B0604020202020204" pitchFamily="34" charset="0"/>
                <a:ea typeface="ＭＳ ゴシック" panose="020B0609070205080204" pitchFamily="49" charset="-128"/>
              </a:rPr>
              <a:t>(¡No se puede detener con las manos!)</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646331"/>
          </a:xfrm>
          <a:prstGeom prst="rect">
            <a:avLst/>
          </a:prstGeom>
          <a:noFill/>
          <a:ln w="19050">
            <a:noFill/>
          </a:ln>
        </p:spPr>
        <p:txBody>
          <a:bodyPr wrap="square" rtlCol="0">
            <a:spAutoFit/>
          </a:bodyPr>
          <a:lstStyle/>
          <a:p>
            <a:pPr marL="360363" indent="-360363" rtl="0">
              <a:defRPr/>
            </a:pPr>
            <a:r>
              <a:rPr lang="es-419"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Cuando encuentre un camión, una máquina pesada o un montacargas que haya aparcado moviéndose por sí solo...</a:t>
            </a:r>
            <a:endParaRPr lang="ja-JP" altLang="en-US" b="1" dirty="0">
              <a:solidFill>
                <a:srgbClr val="C00000"/>
              </a:solidFill>
              <a:latin typeface="Arial" panose="020B0604020202020204" pitchFamily="34" charset="0"/>
              <a:ea typeface="ＭＳ ゴシック" panose="020B0609070205080204" pitchFamily="49" charset="-128"/>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77403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rtlCol="0" anchor="ctr"/>
          <a:lstStyle/>
          <a:p>
            <a:pPr rtl="0">
              <a:lnSpc>
                <a:spcPct val="125000"/>
              </a:lnSpc>
              <a:spcBef>
                <a:spcPts val="600"/>
              </a:spcBef>
            </a:pPr>
            <a:r>
              <a:rPr lang="es-419" sz="1600">
                <a:latin typeface="Arial" panose="020B0604020202020204" pitchFamily="34" charset="0"/>
                <a:ea typeface="ＭＳ ゴシック" panose="020B0609070205080204" pitchFamily="49" charset="-128"/>
                <a:cs typeface="メイリオ" pitchFamily="50" charset="-128"/>
              </a:rPr>
              <a:t>Incluso cuando se confía razonablemente en la seguridad en el lugar de trabajo, no se puede eliminar el riesgo de accidentes.</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algn="just" rtl="0">
              <a:lnSpc>
                <a:spcPct val="125000"/>
              </a:lnSpc>
            </a:pPr>
            <a:r>
              <a:rPr lang="es-419" sz="1600">
                <a:latin typeface="Arial" panose="020B0604020202020204" pitchFamily="34" charset="0"/>
                <a:ea typeface="ＭＳ ゴシック" panose="020B0609070205080204" pitchFamily="49" charset="-128"/>
                <a:cs typeface="メイリオ" pitchFamily="50" charset="-128"/>
              </a:rPr>
              <a:t>Cuando se produce un accidente, debe:</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6" name="角丸四角形 5"/>
          <p:cNvSpPr/>
          <p:nvPr/>
        </p:nvSpPr>
        <p:spPr>
          <a:xfrm>
            <a:off x="1100682" y="2276872"/>
            <a:ext cx="5247516"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es-419" sz="1600" b="1" dirty="0">
                <a:latin typeface="Arial" panose="020B0604020202020204" pitchFamily="34" charset="0"/>
                <a:ea typeface="ＭＳ ゴシック" panose="020B0609070205080204" pitchFamily="49" charset="-128"/>
              </a:rPr>
              <a:t>Qué hacer cuando se produce algún accidente (Ej.)</a:t>
            </a:r>
          </a:p>
        </p:txBody>
      </p:sp>
      <p:sp>
        <p:nvSpPr>
          <p:cNvPr id="7" name="正方形/長方形 6"/>
          <p:cNvSpPr/>
          <p:nvPr/>
        </p:nvSpPr>
        <p:spPr>
          <a:xfrm>
            <a:off x="2483768" y="2924944"/>
            <a:ext cx="5339206" cy="12705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25000"/>
              </a:lnSpc>
              <a:spcBef>
                <a:spcPts val="0"/>
              </a:spcBef>
              <a:spcAft>
                <a:spcPts val="0"/>
              </a:spcAft>
              <a:defRPr/>
            </a:pPr>
            <a:r>
              <a:rPr lang="es-419"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Primero, mantenga la calma.　　　</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es-419"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es-419"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Nunca se precipite a ir al lugar, o puede sufrir un accidente secundario.</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es-419"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Advierta a la gente de los alrededores en voz alta.</a:t>
            </a:r>
          </a:p>
        </p:txBody>
      </p:sp>
      <p:sp>
        <p:nvSpPr>
          <p:cNvPr id="8" name="正方形/長方形 7"/>
          <p:cNvSpPr/>
          <p:nvPr/>
        </p:nvSpPr>
        <p:spPr>
          <a:xfrm>
            <a:off x="2473154" y="4411499"/>
            <a:ext cx="5339206" cy="153778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rtl="0" fontAlgn="auto">
              <a:lnSpc>
                <a:spcPct val="150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r>
              <a:rPr lang="es-419" sz="160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Ayude a las víctimas.</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150000"/>
              </a:lnSpc>
              <a:spcBef>
                <a:spcPts val="0"/>
              </a:spcBef>
              <a:spcAft>
                <a:spcPts val="0"/>
              </a:spcAft>
              <a:defRPr/>
            </a:pPr>
            <a:r>
              <a:rPr lang="es-419" sz="160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Contacte a los supervisores.</a:t>
            </a:r>
          </a:p>
          <a:p>
            <a:pPr marL="442913" indent="-174625" rtl="0">
              <a:lnSpc>
                <a:spcPct val="125000"/>
              </a:lnSpc>
              <a:defRPr/>
            </a:pPr>
            <a:r>
              <a:rPr lang="es-419"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es-419"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Ayude a los supervisores cuando se le indique.</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442913"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(Llevar a las víctimas a un hospital, etc.)</a:t>
            </a:r>
          </a:p>
          <a:p>
            <a:pPr rtl="0" fontAlgn="auto">
              <a:lnSpc>
                <a:spcPct val="125000"/>
              </a:lnSpc>
              <a:spcBef>
                <a:spcPts val="0"/>
              </a:spcBef>
              <a:spcAft>
                <a:spcPts val="0"/>
              </a:spcAft>
              <a:defRPr/>
            </a:pPr>
            <a:r>
              <a:rPr lang="es-419"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es-419" sz="1600" b="1">
                <a:solidFill>
                  <a:schemeClr val="tx1"/>
                </a:solidFill>
                <a:latin typeface="Arial" panose="020B0604020202020204" pitchFamily="34" charset="0"/>
                <a:ea typeface="ＭＳ ゴシック" panose="020B0609070205080204" pitchFamily="49" charset="-128"/>
              </a:rPr>
              <a:t>Acción en </a:t>
            </a:r>
            <a:br>
              <a:rPr lang="en-US" sz="1600" b="1" dirty="0">
                <a:solidFill>
                  <a:schemeClr val="tx1"/>
                </a:solidFill>
                <a:latin typeface="Arial" panose="020B0604020202020204" pitchFamily="34" charset="0"/>
                <a:ea typeface="ＭＳ ゴシック" panose="020B0609070205080204" pitchFamily="49" charset="-128"/>
              </a:rPr>
            </a:br>
            <a:r>
              <a:rPr lang="es-419" sz="1600" b="1">
                <a:solidFill>
                  <a:schemeClr val="tx1"/>
                </a:solidFill>
                <a:latin typeface="Arial" panose="020B0604020202020204" pitchFamily="34" charset="0"/>
                <a:ea typeface="ＭＳ ゴシック" panose="020B0609070205080204" pitchFamily="49" charset="-128"/>
              </a:rPr>
              <a:t>el sitio.</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es-419" sz="1600" b="1">
                <a:latin typeface="Arial" panose="020B0604020202020204" pitchFamily="34" charset="0"/>
                <a:ea typeface="ＭＳ ゴシック" panose="020B0609070205080204" pitchFamily="49" charset="-128"/>
              </a:rPr>
              <a:t>Accidente</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Arial" panose="020B0604020202020204" pitchFamily="34" charset="0"/>
              <a:ea typeface="ＭＳ ゴシック" panose="020B0609070205080204" pitchFamily="49" charset="-128"/>
            </a:endParaRPr>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rPr lang="es-419" altLang="ja-JP"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(4) Cuando se produce un accidente...</a:t>
            </a:r>
            <a:endParaRPr lang="ja-JP" altLang="en-US"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es-419" sz="2400">
                <a:solidFill>
                  <a:srgbClr val="339933"/>
                </a:solidFill>
                <a:latin typeface="Arial" panose="020B0604020202020204" pitchFamily="34" charset="0"/>
                <a:ea typeface="ＭＳ ゴシック" panose="020B0609070205080204" pitchFamily="49" charset="-128"/>
              </a:rPr>
              <a:t>Gracias.</a:t>
            </a:r>
          </a:p>
        </p:txBody>
      </p:sp>
      <p:sp>
        <p:nvSpPr>
          <p:cNvPr id="4" name="object 15"/>
          <p:cNvSpPr>
            <a:spLocks noChangeAspect="1"/>
          </p:cNvSpPr>
          <p:nvPr/>
        </p:nvSpPr>
        <p:spPr bwMode="auto">
          <a:xfrm>
            <a:off x="5704929" y="1909456"/>
            <a:ext cx="1921784" cy="618720"/>
          </a:xfrm>
          <a:prstGeom prst="rect">
            <a:avLst/>
          </a:prstGeom>
          <a:blipFill dpi="0" rotWithShape="1">
            <a:blip r:embed="rId3" cstate="print"/>
            <a:srcRect/>
            <a:stretch>
              <a:fillRect/>
            </a:stretch>
          </a:blipFill>
          <a:ln w="9525">
            <a:noFill/>
            <a:miter lim="800000"/>
            <a:headEnd/>
            <a:tailEnd/>
          </a:ln>
        </p:spPr>
        <p:txBody>
          <a:bodyPr lIns="0" tIns="0" rIns="0" bIns="0" rtlCol="0"/>
          <a:lstStyle/>
          <a:p>
            <a:pPr rtl="0"/>
            <a:endParaRPr lang="ja-JP" altLang="en-US" sz="2400">
              <a:latin typeface="Arial" panose="020B0604020202020204" pitchFamily="34" charset="0"/>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29</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280184" y="44624"/>
            <a:ext cx="8439616" cy="735521"/>
          </a:xfrm>
          <a:prstGeom prst="roundRect">
            <a:avLst/>
          </a:prstGeom>
          <a:solidFill>
            <a:schemeClr val="accent2">
              <a:lumMod val="75000"/>
            </a:schemeClr>
          </a:solidFill>
          <a:ln w="9525">
            <a:noFill/>
            <a:miter lim="800000"/>
            <a:headEnd/>
            <a:tailEnd/>
          </a:ln>
          <a:effectLst/>
        </p:spPr>
        <p:txBody>
          <a:bodyPr vert="horz" wrap="square" lIns="91440" tIns="0" rIns="91440" bIns="0" numCol="1" rtlCol="0" anchor="ctr" anchorCtr="0" compatLnSpc="1">
            <a:prstTxWarp prst="textNoShape">
              <a:avLst/>
            </a:prstTxWarp>
            <a:spAutoFit/>
          </a:bodyPr>
          <a:lstStyle/>
          <a:p>
            <a:pPr lvl="0" algn="ctr" rtl="0" fontAlgn="base">
              <a:lnSpc>
                <a:spcPct val="90000"/>
              </a:lnSpc>
              <a:spcBef>
                <a:spcPct val="0"/>
              </a:spcBef>
              <a:spcAft>
                <a:spcPct val="0"/>
              </a:spcAft>
            </a:pPr>
            <a:r>
              <a:rPr lang="es-419" sz="2400" b="1" dirty="0">
                <a:solidFill>
                  <a:schemeClr val="bg1"/>
                </a:solidFill>
                <a:latin typeface="Arial" panose="020B0604020202020204" pitchFamily="34" charset="0"/>
                <a:ea typeface="ＭＳ ゴシック" panose="020B0609070205080204" pitchFamily="49" charset="-128"/>
                <a:cs typeface="Arial" pitchFamily="34" charset="0"/>
              </a:rPr>
              <a:t>Punto clave 1: ¡En el trabajo, usted está rodeado de varios tipos de peligro!</a:t>
            </a:r>
            <a:endParaRPr kumimoji="1" lang="ja-JP" altLang="en-US" sz="2400" b="1" i="0" u="none" strike="noStrike" cap="none" normalizeH="0" baseline="0" dirty="0">
              <a:ln>
                <a:noFill/>
              </a:ln>
              <a:solidFill>
                <a:schemeClr val="bg1"/>
              </a:solidFill>
              <a:effectLst/>
              <a:latin typeface="Arial" panose="020B0604020202020204" pitchFamily="34" charset="0"/>
              <a:ea typeface="ＭＳ ゴシック" panose="020B0609070205080204" pitchFamily="49" charset="-128"/>
              <a:cs typeface="ＭＳ Ｐゴシック" pitchFamily="50" charset="-128"/>
            </a:endParaRPr>
          </a:p>
        </p:txBody>
      </p:sp>
      <p:sp>
        <p:nvSpPr>
          <p:cNvPr id="15" name="正方形/長方形 23"/>
          <p:cNvSpPr>
            <a:spLocks noChangeArrowheads="1"/>
          </p:cNvSpPr>
          <p:nvPr/>
        </p:nvSpPr>
        <p:spPr bwMode="auto">
          <a:xfrm>
            <a:off x="251520" y="1387269"/>
            <a:ext cx="5544616" cy="364202"/>
          </a:xfrm>
          <a:prstGeom prst="rect">
            <a:avLst/>
          </a:prstGeom>
          <a:noFill/>
          <a:ln w="9525">
            <a:noFill/>
            <a:miter lim="800000"/>
            <a:headEnd/>
            <a:tailEnd/>
          </a:ln>
        </p:spPr>
        <p:txBody>
          <a:bodyPr wrap="square" tIns="0" bIns="0" rtlCol="0">
            <a:spAutoFit/>
          </a:bodyPr>
          <a:lstStyle/>
          <a:p>
            <a:pPr marL="361950" indent="-361950" algn="just" rtl="0">
              <a:lnSpc>
                <a:spcPct val="150000"/>
              </a:lnSpc>
              <a:spcBef>
                <a:spcPts val="600"/>
              </a:spcBef>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1. ¿Cómo se produjo el accidente?</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6" name="正方形/長方形 40"/>
          <p:cNvSpPr>
            <a:spLocks noChangeArrowheads="1"/>
          </p:cNvSpPr>
          <p:nvPr/>
        </p:nvSpPr>
        <p:spPr bwMode="auto">
          <a:xfrm>
            <a:off x="251520" y="2989374"/>
            <a:ext cx="5400600" cy="276999"/>
          </a:xfrm>
          <a:prstGeom prst="rect">
            <a:avLst/>
          </a:prstGeom>
          <a:noFill/>
          <a:ln w="9525">
            <a:noFill/>
            <a:miter lim="800000"/>
            <a:headEnd/>
            <a:tailEnd/>
          </a:ln>
        </p:spPr>
        <p:txBody>
          <a:bodyPr wrap="square" tIns="0" bIns="0" rtlCol="0">
            <a:spAutoFit/>
          </a:bodyPr>
          <a:lstStyle/>
          <a:p>
            <a:pPr marL="92075" lvl="1" indent="-92075" algn="just" rtl="0">
              <a:spcBef>
                <a:spcPts val="600"/>
              </a:spcBef>
            </a:pPr>
            <a:r>
              <a:rPr lang="es-419" b="1" dirty="0">
                <a:solidFill>
                  <a:srgbClr val="C00000"/>
                </a:solidFill>
                <a:latin typeface="Arial" panose="020B0604020202020204" pitchFamily="34" charset="0"/>
                <a:ea typeface="ＭＳ ゴシック" panose="020B0609070205080204" pitchFamily="49" charset="-128"/>
                <a:cs typeface="メイリオ" pitchFamily="50" charset="-128"/>
              </a:rPr>
              <a:t>2. ¿Cuál fue la causa del accidente?</a:t>
            </a:r>
            <a:endParaRPr lang="ja-JP" altLang="en-US" dirty="0">
              <a:latin typeface="Arial" panose="020B0604020202020204" pitchFamily="34" charset="0"/>
              <a:ea typeface="ＭＳ ゴシック" panose="020B0609070205080204" pitchFamily="49" charset="-128"/>
              <a:cs typeface="メイリオ" pitchFamily="50" charset="-128"/>
            </a:endParaRPr>
          </a:p>
        </p:txBody>
      </p:sp>
      <p:sp>
        <p:nvSpPr>
          <p:cNvPr id="17" name="正方形/長方形 16"/>
          <p:cNvSpPr/>
          <p:nvPr/>
        </p:nvSpPr>
        <p:spPr bwMode="auto">
          <a:xfrm>
            <a:off x="251520" y="4581220"/>
            <a:ext cx="8352928" cy="312265"/>
          </a:xfrm>
          <a:prstGeom prst="rect">
            <a:avLst/>
          </a:prstGeom>
        </p:spPr>
        <p:txBody>
          <a:bodyPr wrap="square" tIns="0" bIns="0" rtlCol="0">
            <a:spAutoFit/>
          </a:bodyPr>
          <a:lstStyle/>
          <a:p>
            <a:pPr marL="92075" indent="-92075" algn="just" rtl="0" fontAlgn="auto">
              <a:lnSpc>
                <a:spcPct val="125000"/>
              </a:lnSpc>
              <a:spcBef>
                <a:spcPts val="0"/>
              </a:spcBef>
              <a:spcAft>
                <a:spcPts val="0"/>
              </a:spcAft>
              <a:defRPr/>
            </a:pPr>
            <a:r>
              <a:rPr lang="es-419"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¿Qué se debe hacer para mantener la seguridad en el trabajo?</a:t>
            </a:r>
            <a:endParaRPr lang="en-US" altLang="ja-JP" sz="16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9" name="テキスト ボックス 8"/>
          <p:cNvSpPr txBox="1"/>
          <p:nvPr/>
        </p:nvSpPr>
        <p:spPr>
          <a:xfrm>
            <a:off x="323528" y="841620"/>
            <a:ext cx="8396272" cy="535531"/>
          </a:xfrm>
          <a:prstGeom prst="rect">
            <a:avLst/>
          </a:prstGeom>
          <a:noFill/>
          <a:ln w="19050">
            <a:solidFill>
              <a:schemeClr val="bg1">
                <a:lumMod val="75000"/>
              </a:schemeClr>
            </a:solidFill>
          </a:ln>
        </p:spPr>
        <p:txBody>
          <a:bodyPr rtlCol="0">
            <a:spAutoFit/>
          </a:bodyPr>
          <a:lstStyle/>
          <a:p>
            <a:pPr marL="720725" indent="-628650" rtl="0">
              <a:lnSpc>
                <a:spcPct val="90000"/>
              </a:lnSpc>
              <a:defRPr/>
            </a:pPr>
            <a:r>
              <a:rPr lang="es-419" sz="1600" b="1">
                <a:solidFill>
                  <a:srgbClr val="0000CC"/>
                </a:solidFill>
                <a:latin typeface="Arial" panose="020B0604020202020204" pitchFamily="34" charset="0"/>
                <a:ea typeface="ＭＳ ゴシック" panose="020B0609070205080204" pitchFamily="49" charset="-128"/>
                <a:cs typeface="メイリオ" pitchFamily="50" charset="-128"/>
              </a:rPr>
              <a:t>[Accidente de trabajo: Caso 1] Un trabajador fue atropellado por una pala eléctrica y murió mientras clasificaba residuos industriales.</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801036"/>
            <a:ext cx="5256584" cy="1000274"/>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La víctima C estaba clasificando residuos metálicos en un patio.</a:t>
            </a: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El trabajador A comenzó a mover una pala eléctrica estacionada cerca del patio hacia un punto de aproximación para camiones.</a:t>
            </a: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(3) Girando a la izquierda y avanzando unos 2 metros, la oruga derecha de la máquina atropelló a la víctima C.</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315938"/>
            <a:ext cx="8280920" cy="1077218"/>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No se tomaron medidas para mantener a los trabajadores fuera de la ruta de operación de las palas eléctricas.</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No se designó a nadie como guía.</a:t>
            </a: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(3) El operador no miró con atención a su alrededor ni confirmó la seguridad antes de poner en marcha la máquina.</a:t>
            </a: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(4) No se preparó ningún plan de trabajo.</a:t>
            </a:r>
          </a:p>
          <a:p>
            <a:pPr marL="269875" indent="-269875"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(5) No se impartió, o se impartió poca formación en materia de seguridad y salud a los trabajadores relacionados.</a:t>
            </a:r>
            <a:endParaRPr lang="ja-JP" altLang="en-US" sz="1200" dirty="0">
              <a:latin typeface="Arial" panose="020B0604020202020204" pitchFamily="34" charset="0"/>
              <a:ea typeface="ＭＳ ゴシック" panose="020B0609070205080204" pitchFamily="49" charset="-128"/>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632913"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419" sz="1400">
                <a:solidFill>
                  <a:schemeClr val="tx1"/>
                </a:solidFill>
                <a:latin typeface="Arial" panose="020B0604020202020204" pitchFamily="34" charset="0"/>
                <a:ea typeface="ＭＳ ゴシック" panose="020B0609070205080204" pitchFamily="49" charset="-128"/>
              </a:rPr>
              <a:t>Víctima C</a:t>
            </a:r>
            <a:endParaRPr kumimoji="1" lang="ja-JP" altLang="en-US" sz="1400" dirty="0">
              <a:solidFill>
                <a:schemeClr val="tx1"/>
              </a:solidFill>
              <a:latin typeface="Arial" panose="020B0604020202020204" pitchFamily="34" charset="0"/>
              <a:ea typeface="ＭＳ ゴシック" panose="020B0609070205080204" pitchFamily="49" charset="-128"/>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4943048"/>
            <a:ext cx="8352928" cy="1603516"/>
          </a:xfrm>
          <a:prstGeom prst="rect">
            <a:avLst/>
          </a:prstGeom>
          <a:ln>
            <a:solidFill>
              <a:schemeClr val="tx1">
                <a:lumMod val="50000"/>
                <a:lumOff val="50000"/>
              </a:schemeClr>
            </a:solidFill>
          </a:ln>
        </p:spPr>
        <p:txBody>
          <a:bodyPr rtlCol="0">
            <a:spAutoFit/>
          </a:bodyPr>
          <a:lstStyle/>
          <a:p>
            <a:pPr marL="269875" indent="-269875"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(1) Designar cualquier área como zona prohibida para los trabajadores cuando puedan interferir con una pala eléctrica allí.</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(2) Designar a alguien para que guíe la máquina.</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(3) Educar a los operadores de las palas eléctricas y otras máquinas para que miren con atención a su alrededor y confirmen la seguridad antes de poner en marcha la máquina.</a:t>
            </a:r>
          </a:p>
          <a:p>
            <a:pPr marL="269875" indent="-269875"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(4) Preparar un plan de trabajo en el que se especifiquen las rutas de operación, las zonas prohibidas, la designación de guías, la comunicación, etc.</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(5) Asegurarse de que todos los trabajadores relacionados conozcan el contenido del plan de trabajo preparado.</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4</a:t>
            </a:fld>
            <a:endParaRPr kumimoji="1" lang="ja-JP" altLang="en-US">
              <a:latin typeface="Arial" panose="020B0604020202020204" pitchFamily="34" charset="0"/>
              <a:ea typeface="ＭＳ ゴシック" panose="020B0609070205080204" pitchFamily="49" charset="-128"/>
            </a:endParaRPr>
          </a:p>
        </p:txBody>
      </p:sp>
      <p:sp>
        <p:nvSpPr>
          <p:cNvPr id="5" name="テキスト ボックス 4"/>
          <p:cNvSpPr txBox="1"/>
          <p:nvPr/>
        </p:nvSpPr>
        <p:spPr>
          <a:xfrm>
            <a:off x="424200" y="116632"/>
            <a:ext cx="8396272" cy="737501"/>
          </a:xfrm>
          <a:prstGeom prst="rect">
            <a:avLst/>
          </a:prstGeom>
          <a:noFill/>
          <a:ln w="19050">
            <a:solidFill>
              <a:schemeClr val="bg1">
                <a:lumMod val="75000"/>
              </a:schemeClr>
            </a:solidFill>
          </a:ln>
        </p:spPr>
        <p:txBody>
          <a:bodyPr tIns="36000" bIns="36000" rtlCol="0">
            <a:spAutoFit/>
          </a:bodyPr>
          <a:lstStyle/>
          <a:p>
            <a:pPr marL="720725" indent="-628650" rtl="0">
              <a:lnSpc>
                <a:spcPct val="90000"/>
              </a:lnSpc>
              <a:defRPr/>
            </a:pPr>
            <a:r>
              <a:rPr lang="es-419" sz="1600" b="1" dirty="0">
                <a:solidFill>
                  <a:srgbClr val="0000CC"/>
                </a:solidFill>
                <a:latin typeface="Arial" panose="020B0604020202020204" pitchFamily="34" charset="0"/>
                <a:ea typeface="ＭＳ ゴシック" panose="020B0609070205080204" pitchFamily="49" charset="-128"/>
              </a:rPr>
              <a:t>[Accidente de trabajo: Caso 2] Mientras limpiaba un rodillo de una cinta transportadora antes de detenerla, el brazo derecho de un trabajador se atrapó en la cinta, y fue jalado casi hasta el hombro.</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925312"/>
            <a:ext cx="5607496" cy="276999"/>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1. ¿Cómo se produjo el accidente?</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251520" y="2271833"/>
            <a:ext cx="5328592" cy="276999"/>
          </a:xfrm>
          <a:prstGeom prst="rect">
            <a:avLst/>
          </a:prstGeom>
          <a:noFill/>
          <a:ln w="9525">
            <a:noFill/>
            <a:miter lim="800000"/>
            <a:headEnd/>
            <a:tailEnd/>
          </a:ln>
        </p:spPr>
        <p:txBody>
          <a:bodyPr wrap="square" tIns="0" bIns="0" rtlCol="0">
            <a:spAutoFit/>
          </a:bodyPr>
          <a:lstStyle/>
          <a:p>
            <a:pPr marL="92075" indent="-92075" algn="just" rtl="0">
              <a:spcBef>
                <a:spcPts val="600"/>
              </a:spcBef>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2. ¿Cuál fue la causa del accidente?</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873155"/>
            <a:ext cx="2141038" cy="1715298"/>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13267" y="1213852"/>
            <a:ext cx="5804977" cy="758669"/>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Estaba trabajando por sí solo para quitar el yeso de un rodillo de una cinta transportadora instalada para una trituradora </a:t>
            </a:r>
            <a:r>
              <a:rPr lang="es-419" sz="1200" dirty="0">
                <a:solidFill>
                  <a:srgbClr val="C00000"/>
                </a:solidFill>
                <a:latin typeface="Arial" panose="020B0604020202020204" pitchFamily="34" charset="0"/>
                <a:ea typeface="ＭＳ ゴシック" panose="020B0609070205080204" pitchFamily="49" charset="-128"/>
                <a:cs typeface="メイリオ" pitchFamily="50" charset="-128"/>
              </a:rPr>
              <a:t>utilizando un cepillo de alambre</a:t>
            </a:r>
            <a:r>
              <a:rPr lang="es-419" sz="1200" dirty="0">
                <a:latin typeface="Arial" panose="020B0604020202020204" pitchFamily="34" charset="0"/>
                <a:ea typeface="ＭＳ ゴシック" panose="020B0609070205080204" pitchFamily="49" charset="-128"/>
                <a:cs typeface="メイリオ" pitchFamily="50" charset="-128"/>
              </a:rPr>
              <a:t>.</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a:t>
            </a:r>
            <a:r>
              <a:rPr lang="es-419" sz="1200" dirty="0">
                <a:solidFill>
                  <a:srgbClr val="C00000"/>
                </a:solidFill>
                <a:latin typeface="Arial" panose="020B0604020202020204" pitchFamily="34" charset="0"/>
                <a:ea typeface="ＭＳ ゴシック" panose="020B0609070205080204" pitchFamily="49" charset="-128"/>
                <a:cs typeface="メイリオ" pitchFamily="50" charset="-128"/>
              </a:rPr>
              <a:t>Olvidó detener la cinta transportadora.</a:t>
            </a:r>
            <a:r>
              <a:rPr lang="es-419" sz="1200" dirty="0">
                <a:latin typeface="Arial" panose="020B0604020202020204" pitchFamily="34" charset="0"/>
                <a:ea typeface="ＭＳ ゴシック" panose="020B0609070205080204" pitchFamily="49" charset="-128"/>
                <a:cs typeface="メイリオ" pitchFamily="50" charset="-128"/>
              </a:rPr>
              <a:t> El cepillo quedó atrapado entre la cinta transportadora y el rodillo, y su brazo derecho fue jalado junto con él.</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13267" y="2560373"/>
            <a:ext cx="8252256" cy="1344984"/>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La máquina no tenía ninguna cubierta, pared, bloque o cualquier cosa colocada en el rodillo de retorno </a:t>
            </a:r>
            <a:br>
              <a:rPr lang="en-US" sz="1200" dirty="0">
                <a:latin typeface="Arial" panose="020B0604020202020204" pitchFamily="34" charset="0"/>
                <a:ea typeface="ＭＳ ゴシック" panose="020B0609070205080204" pitchFamily="49" charset="-128"/>
                <a:cs typeface="メイリオ" pitchFamily="50" charset="-128"/>
              </a:rPr>
            </a:br>
            <a:r>
              <a:rPr lang="es-419" sz="1200" dirty="0">
                <a:latin typeface="Arial" panose="020B0604020202020204" pitchFamily="34" charset="0"/>
                <a:ea typeface="ＭＳ ゴシック" panose="020B0609070205080204" pitchFamily="49" charset="-128"/>
                <a:cs typeface="メイリオ" pitchFamily="50" charset="-128"/>
              </a:rPr>
              <a:t> para prevenir que los trabajadores quedaran atrapados.</a:t>
            </a:r>
          </a:p>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Estaba limpiando el rodillo antes de detener la cinta transportadora.</a:t>
            </a:r>
          </a:p>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(3) Estaba limpiando el rodillo con guantes de cuero puestos; un tipo de equipo con mucho peligro de quedar atrapado.</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(4) No se había instalado ningún dispositivo de parada de emergencia al alcance de la mano.</a:t>
            </a:r>
          </a:p>
          <a:p>
            <a:pPr marL="269875" indent="-269875" rtl="0">
              <a:lnSpc>
                <a:spcPct val="85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(5) No respetó las normas de seguridad establecidas para la planta (por ejemplo, "Bloquear la unidad de energía antes de comenzar los trabajos de reparación").</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283152"/>
            <a:ext cx="8415635" cy="312265"/>
          </a:xfrm>
          <a:prstGeom prst="rect">
            <a:avLst/>
          </a:prstGeom>
          <a:solidFill>
            <a:schemeClr val="bg1"/>
          </a:solidFill>
        </p:spPr>
        <p:txBody>
          <a:bodyPr wrap="square" tIns="0" bIns="0" rtlCol="0">
            <a:spAutoFit/>
          </a:bodyPr>
          <a:lstStyle/>
          <a:p>
            <a:pPr marL="182563" indent="-182563" algn="just" rtl="0" fontAlgn="auto">
              <a:lnSpc>
                <a:spcPct val="125000"/>
              </a:lnSpc>
              <a:spcBef>
                <a:spcPts val="0"/>
              </a:spcBef>
              <a:spcAft>
                <a:spcPts val="0"/>
              </a:spcAft>
              <a:defRPr/>
            </a:pPr>
            <a:r>
              <a:rPr lang="es-419" b="1">
                <a:solidFill>
                  <a:srgbClr val="C00000"/>
                </a:solidFill>
                <a:latin typeface="Arial" panose="020B0604020202020204" pitchFamily="34" charset="0"/>
                <a:ea typeface="ＭＳ ゴシック" panose="020B0609070205080204" pitchFamily="49" charset="-128"/>
                <a:cs typeface="メイリオ" pitchFamily="50" charset="-128"/>
              </a:rPr>
              <a:t>3. ¿Qué medidas hay que tomar?</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13267" y="4606956"/>
            <a:ext cx="8252256" cy="2011320"/>
          </a:xfrm>
          <a:prstGeom prst="rect">
            <a:avLst/>
          </a:prstGeom>
          <a:solidFill>
            <a:schemeClr val="bg1"/>
          </a:solidFill>
          <a:ln>
            <a:solidFill>
              <a:schemeClr val="tx1">
                <a:lumMod val="50000"/>
                <a:lumOff val="50000"/>
              </a:schemeClr>
            </a:solidFill>
          </a:ln>
        </p:spPr>
        <p:txBody>
          <a:bodyPr wrap="square" rtlCol="0">
            <a:spAutoFit/>
          </a:bodyPr>
          <a:lstStyle/>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(1) Colocar cubiertas, paredes o bloques alrededor de cualquier parte de una máquina donde los trabajadores puedan quedar atrapados.</a:t>
            </a:r>
          </a:p>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(2) Siempre parar una máquina y bloquear la unidad de energía antes de que los trabajadores empiecen a limpiar o a realizar cualquier otro trabajo que pueda exponerlos a un peligro.</a:t>
            </a:r>
          </a:p>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(3) Sustituir los rodillos de retorno por los diseñados para desprender el yeso.</a:t>
            </a:r>
          </a:p>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(4) Educar a los trabajadores para que nunca se acerquen a las partes giratorias de una máquina en las que puedan quedar atrapados.</a:t>
            </a:r>
          </a:p>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(5) Prohibir a los trabajadores que manipulen un objeto giratorio con los guantes puestos cuando exista el peligro de que la mano quede atrapada en este.</a:t>
            </a:r>
          </a:p>
          <a:p>
            <a:pPr marL="269875" indent="-269875" rtl="0" fontAlgn="auto">
              <a:lnSpc>
                <a:spcPct val="85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itchFamily="50" charset="-128"/>
              </a:rPr>
              <a:t>(6) Desarrollar disposiciones de gestión de la seguridad útiles para que las normas se apliquen plenamente en el lugar de trabajo una vez establecidas.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5</a:t>
            </a:fld>
            <a:endParaRPr kumimoji="1" lang="ja-JP" altLang="en-US">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851418"/>
            <a:ext cx="8712968" cy="246221"/>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es-419" sz="1600" b="1">
                <a:solidFill>
                  <a:srgbClr val="C00000"/>
                </a:solidFill>
                <a:latin typeface="Arial" panose="020B0604020202020204" pitchFamily="34" charset="0"/>
                <a:ea typeface="ＭＳ ゴシック" panose="020B0609070205080204" pitchFamily="49" charset="-128"/>
                <a:cs typeface="メイリオ" pitchFamily="50" charset="-128"/>
              </a:rPr>
              <a:t>1. ¿Cómo se produjo el accidente?</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323528" y="3284984"/>
            <a:ext cx="8640960" cy="338554"/>
          </a:xfrm>
          <a:prstGeom prst="rect">
            <a:avLst/>
          </a:prstGeom>
          <a:noFill/>
          <a:ln w="9525">
            <a:noFill/>
            <a:miter lim="800000"/>
            <a:headEnd/>
            <a:tailEnd/>
          </a:ln>
        </p:spPr>
        <p:txBody>
          <a:bodyPr wrap="square" rtlCol="0">
            <a:spAutoFit/>
          </a:bodyPr>
          <a:lstStyle/>
          <a:p>
            <a:pPr marL="92075" indent="-92075" algn="just" rtl="0">
              <a:spcBef>
                <a:spcPts val="600"/>
              </a:spcBef>
            </a:pPr>
            <a:r>
              <a:rPr lang="es-419" sz="1600" b="1">
                <a:solidFill>
                  <a:srgbClr val="C00000"/>
                </a:solidFill>
                <a:latin typeface="Arial" panose="020B0604020202020204" pitchFamily="34" charset="0"/>
                <a:ea typeface="ＭＳ ゴシック" panose="020B0609070205080204" pitchFamily="49" charset="-128"/>
                <a:cs typeface="メイリオ" pitchFamily="50" charset="-128"/>
              </a:rPr>
              <a:t>2. ¿Cuál fue la causa del accidente?</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8" name="正方形/長方形 7"/>
          <p:cNvSpPr/>
          <p:nvPr/>
        </p:nvSpPr>
        <p:spPr bwMode="auto">
          <a:xfrm>
            <a:off x="280184" y="4569496"/>
            <a:ext cx="8108239" cy="277512"/>
          </a:xfrm>
          <a:prstGeom prst="rect">
            <a:avLst/>
          </a:prstGeom>
        </p:spPr>
        <p:txBody>
          <a:bodyPr wrap="square" tIns="0" bIns="0" rtlCol="0">
            <a:spAutoFit/>
          </a:bodyPr>
          <a:lstStyle/>
          <a:p>
            <a:pPr algn="just" rtl="0" fontAlgn="auto">
              <a:lnSpc>
                <a:spcPct val="125000"/>
              </a:lnSpc>
              <a:spcBef>
                <a:spcPts val="0"/>
              </a:spcBef>
              <a:spcAft>
                <a:spcPts val="0"/>
              </a:spcAft>
              <a:defRPr/>
            </a:pPr>
            <a:r>
              <a:rPr lang="es-419"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¿Qué medidas deberían adoptarse para evitar accidentes similares?</a:t>
            </a:r>
            <a:endParaRPr lang="en-US" altLang="ja-JP" sz="16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テキスト ボックス 9"/>
          <p:cNvSpPr txBox="1"/>
          <p:nvPr/>
        </p:nvSpPr>
        <p:spPr>
          <a:xfrm>
            <a:off x="424200" y="188640"/>
            <a:ext cx="8396272" cy="535531"/>
          </a:xfrm>
          <a:prstGeom prst="rect">
            <a:avLst/>
          </a:prstGeom>
          <a:noFill/>
          <a:ln w="19050">
            <a:solidFill>
              <a:schemeClr val="bg1">
                <a:lumMod val="75000"/>
              </a:schemeClr>
            </a:solidFill>
          </a:ln>
        </p:spPr>
        <p:txBody>
          <a:bodyPr rtlCol="0">
            <a:spAutoFit/>
          </a:bodyPr>
          <a:lstStyle/>
          <a:p>
            <a:pPr marL="720725" indent="-628650" rtl="0">
              <a:lnSpc>
                <a:spcPct val="90000"/>
              </a:lnSpc>
              <a:defRPr/>
            </a:pPr>
            <a:r>
              <a:rPr lang="es-419" sz="1600" b="1">
                <a:solidFill>
                  <a:srgbClr val="0000CC"/>
                </a:solidFill>
                <a:latin typeface="Arial" panose="020B0604020202020204" pitchFamily="34" charset="0"/>
                <a:ea typeface="ＭＳ ゴシック" panose="020B0609070205080204" pitchFamily="49" charset="-128"/>
              </a:rPr>
              <a:t>[Accidente de trabajo: Caso 3] Un trabajador sufrió un golpe de calor y falleció mientras trabajaba en un vertedero industrial.</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1087250"/>
            <a:ext cx="4867880" cy="1371145"/>
          </a:xfrm>
          <a:prstGeom prst="rect">
            <a:avLst/>
          </a:prstGeom>
        </p:spPr>
        <p:txBody>
          <a:bodyPr wrap="square" rtlCol="0">
            <a:spAutoFit/>
          </a:bodyPr>
          <a:lstStyle/>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Comenzó a trabajar alrededor de las 8:00 de la mañana para clasificar los escombros de la construcción.</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A mediodía, almorzó allí en un tambor vacío.</a:t>
            </a: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(3) Poco después de las 15:00 horas, se tambaleó, antes de desplomarse.</a:t>
            </a: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(4) Diciendo "me siento mal", intentó caminar hasta un despacho, pero cayó y dejó de moverse.</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421491"/>
            <a:ext cx="8352928" cy="537070"/>
          </a:xfrm>
          <a:prstGeom prst="rect">
            <a:avLst/>
          </a:prstGeom>
        </p:spPr>
        <p:txBody>
          <a:bodyPr wrap="square" tIns="0" bIns="0" rtlCol="0">
            <a:spAutoFit/>
          </a:bodyPr>
          <a:lstStyle/>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(5) Un compañero se acercó y le llamó. No respondió y fue incapaz de beber algo que se le ofreció.</a:t>
            </a: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(6) Fue llevado a un coche con aire acondicionado y, al no mostrar signos de recuperación, fue trasladado a un hospital. Murió de un golpe de calor a las 11:00 de la noche.</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573016"/>
            <a:ext cx="8496944" cy="834074"/>
          </a:xfrm>
          <a:prstGeom prst="rect">
            <a:avLst/>
          </a:prstGeom>
          <a:noFill/>
          <a:ln w="12700">
            <a:solidFill>
              <a:schemeClr val="tx1">
                <a:lumMod val="50000"/>
                <a:lumOff val="50000"/>
              </a:schemeClr>
            </a:solidFill>
            <a:miter lim="800000"/>
            <a:headEnd/>
            <a:tailEnd/>
          </a:ln>
        </p:spPr>
        <p:txBody>
          <a:bodyPr wrap="square" rtlCol="0">
            <a:spAutoFit/>
          </a:bodyPr>
          <a:lstStyle/>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(1) Siguió trabajando durante mucho tiempo en un ambiente de calor severo, sin tomar suficiente agua y sal.</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(2) No se vistió adecuadamente al exponerse a la luz solar directa mientras trabajaba; por ejemplo, debería haber usado un casco de seguridad con una toalla envuelta en el interior.</a:t>
            </a:r>
          </a:p>
          <a:p>
            <a:pPr marL="268288" indent="-268288" rtl="0">
              <a:lnSpc>
                <a:spcPct val="90000"/>
              </a:lnSpc>
              <a:spcBef>
                <a:spcPts val="300"/>
              </a:spcBef>
            </a:pPr>
            <a:r>
              <a:rPr lang="es-419" sz="1200" dirty="0">
                <a:latin typeface="Arial" panose="020B0604020202020204" pitchFamily="34" charset="0"/>
                <a:ea typeface="ＭＳ ゴシック" panose="020B0609070205080204" pitchFamily="49" charset="-128"/>
                <a:cs typeface="メイリオ" pitchFamily="50" charset="-128"/>
              </a:rPr>
              <a:t>(3) No estaba en perfectas condiciones físicas. (Ese día no se realizó ninguna revisión de condición física)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1113097"/>
            <a:ext cx="8468280" cy="2183003"/>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ea typeface="ＭＳ ゴシック" panose="020B0609070205080204" pitchFamily="49" charset="-128"/>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424200" y="4883356"/>
            <a:ext cx="8496943" cy="1448089"/>
          </a:xfrm>
          <a:prstGeom prst="rect">
            <a:avLst/>
          </a:prstGeom>
          <a:ln w="12700">
            <a:solidFill>
              <a:schemeClr val="tx1">
                <a:lumMod val="50000"/>
                <a:lumOff val="50000"/>
              </a:schemeClr>
            </a:solidFill>
          </a:ln>
        </p:spPr>
        <p:txBody>
          <a:bodyPr rtlCol="0">
            <a:spAutoFit/>
          </a:bodyPr>
          <a:lstStyle/>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(1) Ofrecer a los trabajadores la oportunidad de aprender sobre los golpes de calor.</a:t>
            </a:r>
          </a:p>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(2) Tomar regularmente suficiente agua y sal antes y durante el trabajo.</a:t>
            </a:r>
          </a:p>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(3) Vestirse adecuadamente, por ejemplo, ponerse ropa de trabajo de algodón y un sombrero de ala ancha.</a:t>
            </a:r>
          </a:p>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(4) Preparar un área de descanso fresca; por ejemplo, algún lugar a la sombra, para hacer allí breves pausas. Ofrecer acceso a una nevera, una ducha, etc.</a:t>
            </a:r>
          </a:p>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(5) Prestar los primeros auxilios adecuados.</a:t>
            </a:r>
          </a:p>
          <a:p>
            <a:pPr marL="268288" indent="-268288" rtl="0" fontAlgn="auto">
              <a:lnSpc>
                <a:spcPct val="90000"/>
              </a:lnSpc>
              <a:spcBef>
                <a:spcPts val="300"/>
              </a:spcBef>
              <a:spcAft>
                <a:spcPts val="0"/>
              </a:spcAft>
              <a:defRPr/>
            </a:pPr>
            <a:r>
              <a:rPr lang="es-419" sz="1200" dirty="0">
                <a:latin typeface="Arial" panose="020B0604020202020204" pitchFamily="34" charset="0"/>
                <a:ea typeface="ＭＳ ゴシック" panose="020B0609070205080204" pitchFamily="49" charset="-128"/>
                <a:cs typeface="メイリオ" panose="020B0604030504040204" pitchFamily="50" charset="-128"/>
              </a:rPr>
              <a:t>(6) Realizar una gestión de salud adecuada en el día a día.</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6</a:t>
            </a:fld>
            <a:endParaRPr kumimoji="1" lang="ja-JP" altLang="en-US" dirty="0">
              <a:latin typeface="Arial" panose="020B0604020202020204" pitchFamily="34" charset="0"/>
              <a:ea typeface="ＭＳ ゴシック" panose="020B0609070205080204" pitchFamily="49" charset="-128"/>
            </a:endParaRPr>
          </a:p>
        </p:txBody>
      </p:sp>
      <p:sp>
        <p:nvSpPr>
          <p:cNvPr id="9" name="テキスト ボックス 8"/>
          <p:cNvSpPr txBox="1"/>
          <p:nvPr/>
        </p:nvSpPr>
        <p:spPr bwMode="auto">
          <a:xfrm>
            <a:off x="350312" y="644419"/>
            <a:ext cx="3355712" cy="2966545"/>
          </a:xfrm>
          <a:prstGeom prst="rect">
            <a:avLst/>
          </a:prstGeom>
          <a:noFill/>
          <a:ln w="19050">
            <a:solidFill>
              <a:srgbClr val="FF0000"/>
            </a:solidFill>
          </a:ln>
        </p:spPr>
        <p:txBody>
          <a:bodyPr tIns="108000" rtlCol="0"/>
          <a:lstStyle/>
          <a:p>
            <a:pPr marL="176213" indent="-176213" rtl="0" fontAlgn="auto">
              <a:spcBef>
                <a:spcPts val="600"/>
              </a:spcBef>
              <a:spcAft>
                <a:spcPts val="0"/>
              </a:spcAft>
              <a:defRPr/>
            </a:pPr>
            <a:r>
              <a:rPr lang="es-419" sz="1200" b="1" dirty="0">
                <a:latin typeface="Arial" panose="020B0604020202020204" pitchFamily="34" charset="0"/>
                <a:ea typeface="ＭＳ ゴシック" panose="020B0609070205080204" pitchFamily="49" charset="-128"/>
                <a:cs typeface="メイリオ" panose="020B0604030504040204" pitchFamily="50" charset="-128"/>
              </a:rPr>
              <a:t>1.	Las víctimas mortales y heridos en accidentes siguen una tendencia al alza.</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s-419" sz="1200" b="1" dirty="0">
                <a:latin typeface="Arial" panose="020B0604020202020204" pitchFamily="34" charset="0"/>
                <a:ea typeface="ＭＳ ゴシック" panose="020B0609070205080204" pitchFamily="49" charset="-128"/>
                <a:cs typeface="メイリオ" panose="020B0604030504040204" pitchFamily="50" charset="-128"/>
              </a:rPr>
              <a:t>	Los casos de muertes por sí mismas siguen una tendencia moderada a la baja.</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s-419" sz="1200" b="1" dirty="0">
                <a:latin typeface="Arial" panose="020B0604020202020204" pitchFamily="34" charset="0"/>
                <a:ea typeface="ＭＳ ゴシック" panose="020B0609070205080204" pitchFamily="49" charset="-128"/>
                <a:cs typeface="メイリオ" panose="020B0604030504040204" pitchFamily="50" charset="-128"/>
              </a:rPr>
              <a:t>2.	Entre los accidentes de muertes, "quedarse atascado o atrapado" representa el 50%, seguido de "colisiones" y "accidentes de tráfico".</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es-419" sz="1200" b="1" dirty="0">
                <a:latin typeface="Arial" panose="020B0604020202020204" pitchFamily="34" charset="0"/>
                <a:ea typeface="ＭＳ ゴシック" panose="020B0609070205080204" pitchFamily="49" charset="-128"/>
                <a:cs typeface="メイリオ" panose="020B0604030504040204" pitchFamily="50" charset="-128"/>
              </a:rPr>
              <a:t>3.	Entre las víctimas mortales y heridos, las "caídas" y el "quedarse atascado o atrapado" representan el 21% cada uno.</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es-419"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[Características de los accidentes en el sector de la eliminación de residuos industriales]</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0AE59B26-7360-4076-AA5A-E20836F68055}"/>
              </a:ext>
            </a:extLst>
          </p:cNvPr>
          <p:cNvSpPr txBox="1"/>
          <p:nvPr/>
        </p:nvSpPr>
        <p:spPr>
          <a:xfrm>
            <a:off x="2956077" y="5012203"/>
            <a:ext cx="823835" cy="461665"/>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Quedarse atascado o atrapado</a:t>
            </a:r>
            <a:br>
              <a:rPr kumimoji="1" lang="en-US"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50%</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4D7B070E-755D-4256-8B76-126D709006D1}"/>
              </a:ext>
            </a:extLst>
          </p:cNvPr>
          <p:cNvSpPr txBox="1"/>
          <p:nvPr/>
        </p:nvSpPr>
        <p:spPr>
          <a:xfrm>
            <a:off x="1607882" y="5863212"/>
            <a:ext cx="823835"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Colisiones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1A79BA25-A1D2-40B6-A731-D4105D46CFC8}"/>
              </a:ext>
            </a:extLst>
          </p:cNvPr>
          <p:cNvSpPr txBox="1"/>
          <p:nvPr/>
        </p:nvSpPr>
        <p:spPr>
          <a:xfrm>
            <a:off x="1075608" y="5162179"/>
            <a:ext cx="823835" cy="461665"/>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Accidente de tráfico</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FCFAEBF8-77D8-4757-BE89-823259437B82}"/>
              </a:ext>
            </a:extLst>
          </p:cNvPr>
          <p:cNvSpPr txBox="1"/>
          <p:nvPr/>
        </p:nvSpPr>
        <p:spPr>
          <a:xfrm>
            <a:off x="1044360" y="4700063"/>
            <a:ext cx="823835" cy="153888"/>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CC96D2F3-6D50-477B-A782-2CE68DBA34BD}"/>
              </a:ext>
            </a:extLst>
          </p:cNvPr>
          <p:cNvSpPr txBox="1"/>
          <p:nvPr/>
        </p:nvSpPr>
        <p:spPr>
          <a:xfrm>
            <a:off x="1327644" y="4390383"/>
            <a:ext cx="715838"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BF11A1D8-F2F0-410A-BA0B-DC1397D8FA5C}"/>
              </a:ext>
            </a:extLst>
          </p:cNvPr>
          <p:cNvSpPr txBox="1"/>
          <p:nvPr/>
        </p:nvSpPr>
        <p:spPr>
          <a:xfrm>
            <a:off x="1558647" y="4092171"/>
            <a:ext cx="823835" cy="246221"/>
          </a:xfrm>
          <a:prstGeom prst="rect">
            <a:avLst/>
          </a:prstGeom>
          <a:noFill/>
        </p:spPr>
        <p:txBody>
          <a:bodyPr vert="horz" wrap="square" lIns="0" tIns="0" rIns="0" bIns="0" rtlCol="0">
            <a:spAutoFit/>
          </a:bodyPr>
          <a:lstStyle/>
          <a:p>
            <a:pPr algn="ctr" rtl="0"/>
            <a:r>
              <a:rPr lang="es-419" sz="800" dirty="0">
                <a:solidFill>
                  <a:schemeClr val="bg1"/>
                </a:solidFill>
                <a:latin typeface="Arial" panose="020B0604020202020204" pitchFamily="34" charset="0"/>
                <a:ea typeface="ＭＳ ゴシック" panose="020B0609070205080204" pitchFamily="49" charset="-128"/>
              </a:rPr>
              <a:t>Ahogamiento</a:t>
            </a:r>
            <a:br>
              <a:rPr kumimoji="1" lang="id-ID" altLang="ja-JP" sz="800" dirty="0">
                <a:solidFill>
                  <a:schemeClr val="bg1"/>
                </a:solidFill>
                <a:latin typeface="Arial" panose="020B0604020202020204" pitchFamily="34" charset="0"/>
                <a:ea typeface="ＭＳ ゴシック" panose="020B0609070205080204" pitchFamily="49" charset="-128"/>
              </a:rPr>
            </a:br>
            <a:r>
              <a:rPr lang="es-419" sz="800" dirty="0">
                <a:solidFill>
                  <a:schemeClr val="bg1"/>
                </a:solidFill>
                <a:latin typeface="Arial" panose="020B0604020202020204" pitchFamily="34" charset="0"/>
                <a:ea typeface="ＭＳ ゴシック" panose="020B0609070205080204" pitchFamily="49" charset="-128"/>
              </a:rPr>
              <a:t>6%</a:t>
            </a:r>
            <a:endParaRPr kumimoji="1" lang="ja-JP" altLang="en-US" sz="800" dirty="0">
              <a:solidFill>
                <a:schemeClr val="bg1"/>
              </a:solidFill>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2376D4BA-DAC1-4F57-8E38-C7277A90377C}"/>
              </a:ext>
            </a:extLst>
          </p:cNvPr>
          <p:cNvSpPr txBox="1"/>
          <p:nvPr/>
        </p:nvSpPr>
        <p:spPr>
          <a:xfrm>
            <a:off x="2132242" y="3880150"/>
            <a:ext cx="823835" cy="553998"/>
          </a:xfrm>
          <a:prstGeom prst="rect">
            <a:avLst/>
          </a:prstGeom>
          <a:noFill/>
        </p:spPr>
        <p:txBody>
          <a:bodyPr vert="horz" wrap="square" lIns="0" tIns="0" rIns="0" bIns="0" rtlCol="0">
            <a:spAutoFit/>
          </a:bodyPr>
          <a:lstStyle/>
          <a:p>
            <a:pPr algn="ctr" rtl="0"/>
            <a:r>
              <a:rPr lang="es-419" sz="900" dirty="0">
                <a:solidFill>
                  <a:schemeClr val="bg1"/>
                </a:solidFill>
                <a:latin typeface="Arial" panose="020B0604020202020204" pitchFamily="34" charset="0"/>
                <a:ea typeface="ＭＳ ゴシック" panose="020B0609070205080204" pitchFamily="49" charset="-128"/>
              </a:rPr>
              <a:t>Contacto con sustancias nocivas</a:t>
            </a:r>
            <a:br>
              <a:rPr kumimoji="1" lang="en-US" altLang="ja-JP" sz="900" dirty="0">
                <a:solidFill>
                  <a:schemeClr val="bg1"/>
                </a:solidFill>
                <a:latin typeface="Arial" panose="020B0604020202020204" pitchFamily="34" charset="0"/>
                <a:ea typeface="ＭＳ ゴシック" panose="020B0609070205080204" pitchFamily="49" charset="-128"/>
              </a:rPr>
            </a:br>
            <a:r>
              <a:rPr lang="es-419" sz="900" dirty="0">
                <a:solidFill>
                  <a:schemeClr val="bg1"/>
                </a:solidFill>
                <a:latin typeface="Arial" panose="020B0604020202020204" pitchFamily="34" charset="0"/>
                <a:ea typeface="ＭＳ ゴシック" panose="020B0609070205080204" pitchFamily="49" charset="-128"/>
              </a:rPr>
              <a:t>6%</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63F50AE8-BD90-4CA5-8034-0154AB695DDA}"/>
              </a:ext>
            </a:extLst>
          </p:cNvPr>
          <p:cNvSpPr txBox="1"/>
          <p:nvPr/>
        </p:nvSpPr>
        <p:spPr>
          <a:xfrm>
            <a:off x="6769631" y="4300685"/>
            <a:ext cx="888734"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318C3346-11E2-4A09-8AA2-41D681100481}"/>
              </a:ext>
            </a:extLst>
          </p:cNvPr>
          <p:cNvSpPr txBox="1"/>
          <p:nvPr/>
        </p:nvSpPr>
        <p:spPr>
          <a:xfrm>
            <a:off x="7072556" y="5346845"/>
            <a:ext cx="888734" cy="153888"/>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4D0031E6-9AD6-4F6E-88A0-0414D29B9AE4}"/>
              </a:ext>
            </a:extLst>
          </p:cNvPr>
          <p:cNvSpPr txBox="1"/>
          <p:nvPr/>
        </p:nvSpPr>
        <p:spPr>
          <a:xfrm>
            <a:off x="6387451" y="6020953"/>
            <a:ext cx="888734"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F5F0CD94-B4B8-4FB6-AC28-0498EE3278C1}"/>
              </a:ext>
            </a:extLst>
          </p:cNvPr>
          <p:cNvSpPr txBox="1"/>
          <p:nvPr/>
        </p:nvSpPr>
        <p:spPr>
          <a:xfrm>
            <a:off x="5582768" y="5862355"/>
            <a:ext cx="888734" cy="130805"/>
          </a:xfrm>
          <a:prstGeom prst="rect">
            <a:avLst/>
          </a:prstGeom>
          <a:noFill/>
        </p:spPr>
        <p:txBody>
          <a:bodyPr vert="horz" wrap="square" lIns="0" tIns="0" rIns="0" bIns="0" rtlCol="0">
            <a:spAutoFit/>
          </a:bodyPr>
          <a:lstStyle/>
          <a:p>
            <a:pPr algn="ctr" rtl="0">
              <a:lnSpc>
                <a:spcPct val="85000"/>
              </a:lnSpc>
            </a:pPr>
            <a:r>
              <a:rPr lang="es-419" sz="1000" dirty="0">
                <a:solidFill>
                  <a:schemeClr val="bg1"/>
                </a:solidFill>
                <a:latin typeface="Arial" panose="020B0604020202020204" pitchFamily="34" charset="0"/>
                <a:ea typeface="ＭＳ ゴシック" panose="020B0609070205080204" pitchFamily="49" charset="-128"/>
              </a:rPr>
              <a:t>10%</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E7230D85-6B8E-4CC8-9CB1-3C846C1C444B}"/>
              </a:ext>
            </a:extLst>
          </p:cNvPr>
          <p:cNvSpPr txBox="1"/>
          <p:nvPr/>
        </p:nvSpPr>
        <p:spPr>
          <a:xfrm>
            <a:off x="5138401" y="5445952"/>
            <a:ext cx="888734" cy="130805"/>
          </a:xfrm>
          <a:prstGeom prst="rect">
            <a:avLst/>
          </a:prstGeom>
          <a:noFill/>
        </p:spPr>
        <p:txBody>
          <a:bodyPr vert="horz" wrap="square" lIns="0" tIns="0" rIns="0" bIns="0" rtlCol="0">
            <a:spAutoFit/>
          </a:bodyPr>
          <a:lstStyle/>
          <a:p>
            <a:pPr algn="ctr" rtl="0">
              <a:lnSpc>
                <a:spcPct val="85000"/>
              </a:lnSpc>
            </a:pPr>
            <a:r>
              <a:rPr lang="es-419" sz="1000" dirty="0">
                <a:solidFill>
                  <a:schemeClr val="bg1"/>
                </a:solidFill>
                <a:latin typeface="Arial" panose="020B0604020202020204" pitchFamily="34" charset="0"/>
                <a:ea typeface="ＭＳ ゴシック" panose="020B0609070205080204" pitchFamily="49" charset="-128"/>
              </a:rPr>
              <a:t>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33DBEAF3-6FC2-4363-960D-EA052F34C104}"/>
              </a:ext>
            </a:extLst>
          </p:cNvPr>
          <p:cNvSpPr txBox="1"/>
          <p:nvPr/>
        </p:nvSpPr>
        <p:spPr>
          <a:xfrm>
            <a:off x="4985014" y="5056137"/>
            <a:ext cx="888734"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4B55D0CB-0258-45A6-B3B3-435827A3C618}"/>
              </a:ext>
            </a:extLst>
          </p:cNvPr>
          <p:cNvSpPr txBox="1"/>
          <p:nvPr/>
        </p:nvSpPr>
        <p:spPr>
          <a:xfrm>
            <a:off x="5169787" y="4649052"/>
            <a:ext cx="888734"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743F04B1-E4A1-4A23-83C9-DFC6B4D982CD}"/>
              </a:ext>
            </a:extLst>
          </p:cNvPr>
          <p:cNvSpPr txBox="1"/>
          <p:nvPr/>
        </p:nvSpPr>
        <p:spPr>
          <a:xfrm>
            <a:off x="5746917" y="4131434"/>
            <a:ext cx="888734"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grpSp>
        <p:nvGrpSpPr>
          <p:cNvPr id="36" name="グループ化 35">
            <a:extLst>
              <a:ext uri="{FF2B5EF4-FFF2-40B4-BE49-F238E27FC236}">
                <a16:creationId xmlns:a16="http://schemas.microsoft.com/office/drawing/2014/main" id="{01EC9AEF-9BB3-40EC-A4E2-84FF078F2A5B}"/>
              </a:ext>
            </a:extLst>
          </p:cNvPr>
          <p:cNvGrpSpPr/>
          <p:nvPr/>
        </p:nvGrpSpPr>
        <p:grpSpPr>
          <a:xfrm>
            <a:off x="918946" y="3809935"/>
            <a:ext cx="2880000" cy="2880000"/>
            <a:chOff x="1259632" y="3717352"/>
            <a:chExt cx="2880000" cy="2880000"/>
          </a:xfrm>
        </p:grpSpPr>
        <p:graphicFrame>
          <p:nvGraphicFramePr>
            <p:cNvPr id="37" name="グラフ 36">
              <a:extLst>
                <a:ext uri="{FF2B5EF4-FFF2-40B4-BE49-F238E27FC236}">
                  <a16:creationId xmlns:a16="http://schemas.microsoft.com/office/drawing/2014/main" id="{1571C473-FED0-4B86-AFE6-7F83161930DA}"/>
                </a:ext>
              </a:extLst>
            </p:cNvPr>
            <p:cNvGraphicFramePr>
              <a:graphicFrameLocks/>
            </p:cNvGraphicFramePr>
            <p:nvPr>
              <p:extLst>
                <p:ext uri="{D42A27DB-BD31-4B8C-83A1-F6EECF244321}">
                  <p14:modId xmlns:p14="http://schemas.microsoft.com/office/powerpoint/2010/main" val="3636829753"/>
                </p:ext>
              </p:extLst>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a:extLst>
                <a:ext uri="{FF2B5EF4-FFF2-40B4-BE49-F238E27FC236}">
                  <a16:creationId xmlns:a16="http://schemas.microsoft.com/office/drawing/2014/main" id="{33D9A321-4443-46E7-B5D2-C6718CA596FF}"/>
                </a:ext>
              </a:extLst>
            </p:cNvPr>
            <p:cNvSpPr txBox="1"/>
            <p:nvPr/>
          </p:nvSpPr>
          <p:spPr>
            <a:xfrm>
              <a:off x="2180832" y="4892604"/>
              <a:ext cx="1008112" cy="461665"/>
            </a:xfrm>
            <a:prstGeom prst="rect">
              <a:avLst/>
            </a:prstGeom>
            <a:noFill/>
          </p:spPr>
          <p:txBody>
            <a:bodyPr wrap="square" rtlCol="0">
              <a:spAutoFit/>
            </a:bodyPr>
            <a:lstStyle/>
            <a:p>
              <a:pPr algn="ctr" rtl="0"/>
              <a:r>
                <a:rPr lang="es-419" altLang="ja-JP" sz="1200" dirty="0">
                  <a:latin typeface="Arial" panose="020B0604020202020204" pitchFamily="34" charset="0"/>
                  <a:ea typeface="ＭＳ ゴシック" panose="020B0609070205080204" pitchFamily="49" charset="-128"/>
                </a:rPr>
                <a:t>2017</a:t>
              </a:r>
              <a:br>
                <a:rPr kumimoji="1" lang="id-ID" altLang="ja-JP" sz="1200" dirty="0">
                  <a:latin typeface="Arial" panose="020B0604020202020204" pitchFamily="34" charset="0"/>
                  <a:ea typeface="ＭＳ ゴシック" panose="020B0609070205080204" pitchFamily="49" charset="-128"/>
                </a:rPr>
              </a:br>
              <a:r>
                <a:rPr lang="es-419" altLang="ja-JP" sz="1200" dirty="0">
                  <a:latin typeface="Arial" panose="020B0604020202020204" pitchFamily="34" charset="0"/>
                  <a:ea typeface="ＭＳ ゴシック" panose="020B0609070205080204" pitchFamily="49" charset="-128"/>
                </a:rPr>
                <a:t>18 muertes</a:t>
              </a:r>
              <a:endParaRPr kumimoji="1" lang="ja-JP" altLang="en-US" sz="1200" dirty="0">
                <a:latin typeface="Arial" panose="020B0604020202020204" pitchFamily="34" charset="0"/>
                <a:ea typeface="ＭＳ ゴシック" panose="020B0609070205080204" pitchFamily="49" charset="-128"/>
              </a:endParaRPr>
            </a:p>
          </p:txBody>
        </p:sp>
      </p:grpSp>
      <p:grpSp>
        <p:nvGrpSpPr>
          <p:cNvPr id="39" name="グループ化 38">
            <a:extLst>
              <a:ext uri="{FF2B5EF4-FFF2-40B4-BE49-F238E27FC236}">
                <a16:creationId xmlns:a16="http://schemas.microsoft.com/office/drawing/2014/main" id="{807DD978-90BB-4E81-82BC-E758D61F15CE}"/>
              </a:ext>
            </a:extLst>
          </p:cNvPr>
          <p:cNvGrpSpPr/>
          <p:nvPr/>
        </p:nvGrpSpPr>
        <p:grpSpPr>
          <a:xfrm>
            <a:off x="5391818" y="3803035"/>
            <a:ext cx="2880000" cy="2880000"/>
            <a:chOff x="2593732" y="3804062"/>
            <a:chExt cx="2880000" cy="2880000"/>
          </a:xfrm>
        </p:grpSpPr>
        <p:graphicFrame>
          <p:nvGraphicFramePr>
            <p:cNvPr id="40" name="グラフ 39">
              <a:extLst>
                <a:ext uri="{FF2B5EF4-FFF2-40B4-BE49-F238E27FC236}">
                  <a16:creationId xmlns:a16="http://schemas.microsoft.com/office/drawing/2014/main" id="{7ACE5D6C-27C2-4669-842E-E8A3B23609EB}"/>
                </a:ext>
              </a:extLst>
            </p:cNvPr>
            <p:cNvGraphicFramePr>
              <a:graphicFrameLocks/>
            </p:cNvGraphicFramePr>
            <p:nvPr>
              <p:extLst>
                <p:ext uri="{D42A27DB-BD31-4B8C-83A1-F6EECF244321}">
                  <p14:modId xmlns:p14="http://schemas.microsoft.com/office/powerpoint/2010/main" val="3536295417"/>
                </p:ext>
              </p:extLst>
            </p:nvPr>
          </p:nvGraphicFramePr>
          <p:xfrm>
            <a:off x="2593732" y="380406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41" name="テキスト ボックス 40">
              <a:extLst>
                <a:ext uri="{FF2B5EF4-FFF2-40B4-BE49-F238E27FC236}">
                  <a16:creationId xmlns:a16="http://schemas.microsoft.com/office/drawing/2014/main" id="{8323DB4F-3A99-4797-AEE5-FAA0E374F582}"/>
                </a:ext>
              </a:extLst>
            </p:cNvPr>
            <p:cNvSpPr txBox="1"/>
            <p:nvPr/>
          </p:nvSpPr>
          <p:spPr>
            <a:xfrm>
              <a:off x="3513852" y="4736230"/>
              <a:ext cx="1008112" cy="1015663"/>
            </a:xfrm>
            <a:prstGeom prst="rect">
              <a:avLst/>
            </a:prstGeom>
            <a:noFill/>
          </p:spPr>
          <p:txBody>
            <a:bodyPr wrap="square" rtlCol="0">
              <a:spAutoFit/>
            </a:bodyPr>
            <a:lstStyle/>
            <a:p>
              <a:pPr algn="ctr" rtl="0"/>
              <a:r>
                <a:rPr lang="es-419" altLang="ja-JP" sz="1200" dirty="0">
                  <a:latin typeface="Arial" panose="020B0604020202020204" pitchFamily="34" charset="0"/>
                  <a:ea typeface="ＭＳ ゴシック" panose="020B0609070205080204" pitchFamily="49" charset="-128"/>
                </a:rPr>
                <a:t>2017</a:t>
              </a:r>
            </a:p>
            <a:p>
              <a:pPr algn="ctr" rtl="0"/>
              <a:r>
                <a:rPr lang="es-419" altLang="ja-JP" sz="1200" dirty="0">
                  <a:latin typeface="Arial" panose="020B0604020202020204" pitchFamily="34" charset="0"/>
                  <a:ea typeface="ＭＳ ゴシック" panose="020B0609070205080204" pitchFamily="49" charset="-128"/>
                </a:rPr>
                <a:t>1,383 víctimas mortales y heridos</a:t>
              </a:r>
              <a:endParaRPr kumimoji="1" lang="ja-JP" altLang="en-US" sz="1200" dirty="0">
                <a:latin typeface="Arial" panose="020B0604020202020204" pitchFamily="34" charset="0"/>
                <a:ea typeface="ＭＳ ゴシック" panose="020B0609070205080204" pitchFamily="49" charset="-128"/>
              </a:endParaRPr>
            </a:p>
          </p:txBody>
        </p:sp>
      </p:grpSp>
      <p:graphicFrame>
        <p:nvGraphicFramePr>
          <p:cNvPr id="42" name="グラフ 41">
            <a:extLst>
              <a:ext uri="{FF2B5EF4-FFF2-40B4-BE49-F238E27FC236}">
                <a16:creationId xmlns:a16="http://schemas.microsoft.com/office/drawing/2014/main" id="{9C93075D-7B32-4E2C-84B7-D2C065207FA2}"/>
              </a:ext>
            </a:extLst>
          </p:cNvPr>
          <p:cNvGraphicFramePr>
            <a:graphicFrameLocks/>
          </p:cNvGraphicFramePr>
          <p:nvPr>
            <p:extLst>
              <p:ext uri="{D42A27DB-BD31-4B8C-83A1-F6EECF244321}">
                <p14:modId xmlns:p14="http://schemas.microsoft.com/office/powerpoint/2010/main" val="189149309"/>
              </p:ext>
            </p:extLst>
          </p:nvPr>
        </p:nvGraphicFramePr>
        <p:xfrm>
          <a:off x="3779912" y="655788"/>
          <a:ext cx="5203733" cy="29902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7</a:t>
            </a:fld>
            <a:endParaRPr kumimoji="1" lang="ja-JP" altLang="en-US">
              <a:latin typeface="Arial" panose="020B0604020202020204" pitchFamily="34" charset="0"/>
              <a:ea typeface="ＭＳ ゴシック" panose="020B0609070205080204" pitchFamily="49" charset="-128"/>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75769"/>
            <a:ext cx="5850987" cy="490347"/>
          </a:xfrm>
          <a:prstGeom prst="roundRect">
            <a:avLst/>
          </a:prstGeom>
          <a:solidFill>
            <a:srgbClr val="C00000"/>
          </a:solidFill>
          <a:ln w="9525">
            <a:noFill/>
            <a:miter lim="800000"/>
            <a:headEnd/>
            <a:tailEnd/>
          </a:ln>
          <a:effectLst/>
        </p:spPr>
        <p:txBody>
          <a:bodyPr wrap="square" tIns="0" bIns="0" rtlCol="0" anchor="ctr">
            <a:spAutoFit/>
          </a:bodyPr>
          <a:lstStyle/>
          <a:p>
            <a:pPr rtl="0">
              <a:lnSpc>
                <a:spcPct val="90000"/>
              </a:lnSpc>
            </a:pPr>
            <a:r>
              <a:rPr lang="es-419" sz="1600" b="1" dirty="0">
                <a:solidFill>
                  <a:schemeClr val="bg1"/>
                </a:solidFill>
                <a:latin typeface="Arial" panose="020B0604020202020204" pitchFamily="34" charset="0"/>
                <a:ea typeface="ＭＳ ゴシック" panose="020B0609070205080204" pitchFamily="49" charset="-128"/>
                <a:cs typeface="Arial" charset="0"/>
              </a:rPr>
              <a:t>Entre los involucrados en accidentes, los trabajadores sin experiencia representan más del 40%.</a:t>
            </a:r>
            <a:endParaRPr lang="ja-JP" altLang="en-US" sz="1600"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333050"/>
            <a:ext cx="863021" cy="430887"/>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es-419"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&lt;1 año</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es-419"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23%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90888"/>
            <a:ext cx="863020" cy="430887"/>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es-419"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&lt;3 años</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es-419"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43%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44438"/>
            <a:ext cx="5136004" cy="848300"/>
          </a:xfrm>
          <a:prstGeom prst="rect">
            <a:avLst/>
          </a:prstGeom>
          <a:noFill/>
          <a:ln w="19050">
            <a:solidFill>
              <a:srgbClr val="FF0000"/>
            </a:solidFill>
          </a:ln>
        </p:spPr>
        <p:txBody>
          <a:bodyPr tIns="36000" bIns="36000" rtlCol="0">
            <a:spAutoFit/>
          </a:bodyPr>
          <a:lstStyle/>
          <a:p>
            <a:pPr marL="182563" indent="-182563" rtl="0" fontAlgn="auto">
              <a:lnSpc>
                <a:spcPct val="90000"/>
              </a:lnSpc>
              <a:spcBef>
                <a:spcPts val="600"/>
              </a:spcBef>
              <a:spcAft>
                <a:spcPts val="0"/>
              </a:spcAft>
              <a:defRPr/>
            </a:pPr>
            <a:r>
              <a:rPr lang="es-419" sz="1400" b="1"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400" b="1" dirty="0">
                <a:latin typeface="Arial" panose="020B0604020202020204" pitchFamily="34" charset="0"/>
                <a:ea typeface="ＭＳ ゴシック" panose="020B0609070205080204" pitchFamily="49" charset="-128"/>
                <a:cs typeface="メイリオ" panose="020B0604030504040204" pitchFamily="50" charset="-128"/>
              </a:rPr>
              <a:t> Entre los implicados en accidentes en el sector de la eliminación de residuos industriales, clasificados por grupos de edad, los trabajadores con menos de tres años de experiencia representan la mayor parte, el 43%.</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rtl="0">
              <a:lnSpc>
                <a:spcPct val="90000"/>
              </a:lnSpc>
              <a:spcBef>
                <a:spcPts val="600"/>
              </a:spcBef>
              <a:defRPr/>
            </a:pPr>
            <a:r>
              <a:rPr lang="es-419" sz="12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200" b="1" dirty="0">
                <a:latin typeface="Arial" panose="020B0604020202020204" pitchFamily="34" charset="0"/>
                <a:ea typeface="ＭＳ ゴシック" panose="020B0609070205080204" pitchFamily="49" charset="-128"/>
                <a:cs typeface="メイリオ" panose="020B0604030504040204" pitchFamily="50" charset="-128"/>
              </a:rPr>
              <a:t> Entre los trabajadores sin experiencia implicados en accidentes, clasificados por tipo de accidentes, los de "Quedarse atascado o atrapado" son los más numerosos, el 24%.</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algn="just" rtl="0" fontAlgn="auto">
              <a:lnSpc>
                <a:spcPct val="90000"/>
              </a:lnSpc>
              <a:spcBef>
                <a:spcPts val="600"/>
              </a:spcBef>
              <a:spcAft>
                <a:spcPts val="0"/>
              </a:spcAft>
              <a:defRPr/>
            </a:pPr>
            <a:r>
              <a:rPr lang="es-419" sz="12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es-419" sz="12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a:t>
            </a:r>
            <a:r>
              <a:rPr lang="es-419" sz="1200" b="1" dirty="0">
                <a:latin typeface="Arial" panose="020B0604020202020204" pitchFamily="34" charset="0"/>
                <a:ea typeface="ＭＳ ゴシック" panose="020B0609070205080204" pitchFamily="49" charset="-128"/>
                <a:cs typeface="メイリオ" panose="020B0604030504040204" pitchFamily="50" charset="-128"/>
              </a:rPr>
              <a:t>Entre los trabajadores sin experiencia implicados en accidentes, clasificados por tipo de equipos responsable, los que utilizan una "máquina de transporte motorizada", como camiones volquetes y cintas transportadoras, representan la mayor parte, el 32%.　</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AEA50CA3-C67A-42D3-AE7B-064374FAA41A}"/>
              </a:ext>
            </a:extLst>
          </p:cNvPr>
          <p:cNvSpPr txBox="1"/>
          <p:nvPr/>
        </p:nvSpPr>
        <p:spPr>
          <a:xfrm>
            <a:off x="1807527" y="1829787"/>
            <a:ext cx="1058386"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1-3 meses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E33E77E-19A4-4F9B-A5DF-E66376E30745}"/>
              </a:ext>
            </a:extLst>
          </p:cNvPr>
          <p:cNvSpPr txBox="1"/>
          <p:nvPr/>
        </p:nvSpPr>
        <p:spPr>
          <a:xfrm>
            <a:off x="2196743" y="2212849"/>
            <a:ext cx="1058386"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3-6 meses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E5AC4F4-6A10-4396-A918-35757696236C}"/>
              </a:ext>
            </a:extLst>
          </p:cNvPr>
          <p:cNvSpPr txBox="1"/>
          <p:nvPr/>
        </p:nvSpPr>
        <p:spPr>
          <a:xfrm>
            <a:off x="2329481" y="2541786"/>
            <a:ext cx="1058386"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6-12 meses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6DAA9723-8136-4388-9F8E-60749FD3FFFA}"/>
              </a:ext>
            </a:extLst>
          </p:cNvPr>
          <p:cNvSpPr txBox="1"/>
          <p:nvPr/>
        </p:nvSpPr>
        <p:spPr>
          <a:xfrm>
            <a:off x="2217470" y="3184952"/>
            <a:ext cx="1058386"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1-3 años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58BBC39-817F-4F5A-898D-133FCAF71F23}"/>
              </a:ext>
            </a:extLst>
          </p:cNvPr>
          <p:cNvSpPr txBox="1"/>
          <p:nvPr/>
        </p:nvSpPr>
        <p:spPr>
          <a:xfrm>
            <a:off x="1369750" y="3898134"/>
            <a:ext cx="1058386"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B6232F0E-CCEC-4CEC-AC2E-4ACB4D21EE38}"/>
              </a:ext>
            </a:extLst>
          </p:cNvPr>
          <p:cNvSpPr txBox="1"/>
          <p:nvPr/>
        </p:nvSpPr>
        <p:spPr>
          <a:xfrm>
            <a:off x="539552" y="3346972"/>
            <a:ext cx="1058386"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18D0E831-C8D8-48D7-98AA-3C745993439C}"/>
              </a:ext>
            </a:extLst>
          </p:cNvPr>
          <p:cNvSpPr txBox="1"/>
          <p:nvPr/>
        </p:nvSpPr>
        <p:spPr>
          <a:xfrm>
            <a:off x="574528" y="2422596"/>
            <a:ext cx="1058386" cy="153888"/>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27%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A4C2E8E-0A92-4DD3-B0F8-CAED01DBCD2A}"/>
              </a:ext>
            </a:extLst>
          </p:cNvPr>
          <p:cNvSpPr txBox="1"/>
          <p:nvPr/>
        </p:nvSpPr>
        <p:spPr>
          <a:xfrm>
            <a:off x="1354317" y="1621331"/>
            <a:ext cx="814938" cy="307777"/>
          </a:xfrm>
          <a:prstGeom prst="rect">
            <a:avLst/>
          </a:prstGeom>
          <a:noFill/>
        </p:spPr>
        <p:txBody>
          <a:bodyPr vert="horz" wrap="square" lIns="0" tIns="0" rIns="0" bIns="0" rtlCol="0">
            <a:spAutoFit/>
          </a:bodyPr>
          <a:lstStyle/>
          <a:p>
            <a:pPr algn="ctr" rtl="0"/>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81C67B02-87E4-4434-87F0-E8EEC44B6B14}"/>
              </a:ext>
            </a:extLst>
          </p:cNvPr>
          <p:cNvSpPr txBox="1"/>
          <p:nvPr/>
        </p:nvSpPr>
        <p:spPr>
          <a:xfrm>
            <a:off x="7524877" y="1583479"/>
            <a:ext cx="1146083" cy="461665"/>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Quedarse atascado o atrapado</a:t>
            </a:r>
            <a:br>
              <a:rPr kumimoji="1" lang="en-US"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24%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ABF7A67C-C9E4-4490-BBEE-36ED57CFC46E}"/>
              </a:ext>
            </a:extLst>
          </p:cNvPr>
          <p:cNvSpPr txBox="1"/>
          <p:nvPr/>
        </p:nvSpPr>
        <p:spPr>
          <a:xfrm>
            <a:off x="7591073" y="2437191"/>
            <a:ext cx="1270000" cy="307777"/>
          </a:xfrm>
          <a:prstGeom prst="rect">
            <a:avLst/>
          </a:prstGeom>
          <a:noFill/>
        </p:spPr>
        <p:txBody>
          <a:bodyPr vert="horz"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Caídas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ED28EEED-6519-4C93-99D2-9EF9F8C76287}"/>
              </a:ext>
            </a:extLst>
          </p:cNvPr>
          <p:cNvSpPr txBox="1"/>
          <p:nvPr/>
        </p:nvSpPr>
        <p:spPr>
          <a:xfrm>
            <a:off x="7352231" y="3068960"/>
            <a:ext cx="748161" cy="461665"/>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Resbalones / tropiezos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B21C22B3-1F87-44DB-927F-9BFEA6418A1E}"/>
              </a:ext>
            </a:extLst>
          </p:cNvPr>
          <p:cNvSpPr txBox="1"/>
          <p:nvPr/>
        </p:nvSpPr>
        <p:spPr>
          <a:xfrm>
            <a:off x="6091591" y="2560400"/>
            <a:ext cx="878616" cy="369332"/>
          </a:xfrm>
          <a:prstGeom prst="rect">
            <a:avLst/>
          </a:prstGeom>
          <a:noFill/>
        </p:spPr>
        <p:txBody>
          <a:bodyPr vert="horz" wrap="square" lIns="0" tIns="0" rIns="0" bIns="0" rtlCol="0">
            <a:spAutoFit/>
          </a:bodyPr>
          <a:lstStyle/>
          <a:p>
            <a:pPr algn="ctr" rtl="0">
              <a:lnSpc>
                <a:spcPct val="80000"/>
              </a:lnSpc>
            </a:pPr>
            <a:r>
              <a:rPr lang="es-419" sz="1000" dirty="0">
                <a:solidFill>
                  <a:schemeClr val="bg1"/>
                </a:solidFill>
                <a:latin typeface="Arial" panose="020B0604020202020204" pitchFamily="34" charset="0"/>
                <a:ea typeface="ＭＳ ゴシック" panose="020B0609070205080204" pitchFamily="49" charset="-128"/>
              </a:rPr>
              <a:t>Golpes por caída de objetos</a:t>
            </a:r>
            <a:br>
              <a:rPr kumimoji="1" lang="en-US"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34378330-7FBE-4514-9433-2F2F31C20751}"/>
              </a:ext>
            </a:extLst>
          </p:cNvPr>
          <p:cNvSpPr txBox="1"/>
          <p:nvPr/>
        </p:nvSpPr>
        <p:spPr>
          <a:xfrm>
            <a:off x="6044075" y="2123301"/>
            <a:ext cx="751111"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Colisiones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1F13C34D-D4D8-4246-907F-0EC3A4A7331B}"/>
              </a:ext>
            </a:extLst>
          </p:cNvPr>
          <p:cNvSpPr txBox="1"/>
          <p:nvPr/>
        </p:nvSpPr>
        <p:spPr>
          <a:xfrm>
            <a:off x="6571631" y="1196752"/>
            <a:ext cx="691016"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Colisiones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85973F42-863C-4898-80D6-CF6CB47F7174}"/>
              </a:ext>
            </a:extLst>
          </p:cNvPr>
          <p:cNvSpPr txBox="1"/>
          <p:nvPr/>
        </p:nvSpPr>
        <p:spPr>
          <a:xfrm>
            <a:off x="7441849" y="4367110"/>
            <a:ext cx="1092397" cy="615553"/>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Máquina transportadora motorizada</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32%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81BABF79-5629-4F4F-A5ED-4898AC8C9E96}"/>
              </a:ext>
            </a:extLst>
          </p:cNvPr>
          <p:cNvSpPr txBox="1"/>
          <p:nvPr/>
        </p:nvSpPr>
        <p:spPr>
          <a:xfrm>
            <a:off x="7661017" y="5491067"/>
            <a:ext cx="997720" cy="692497"/>
          </a:xfrm>
          <a:prstGeom prst="rect">
            <a:avLst/>
          </a:prstGeom>
          <a:noFill/>
        </p:spPr>
        <p:txBody>
          <a:bodyPr vert="horz" wrap="square" lIns="0" tIns="0" rIns="0" bIns="0" rtlCol="0">
            <a:spAutoFit/>
          </a:bodyPr>
          <a:lstStyle/>
          <a:p>
            <a:pPr algn="ctr" rtl="0"/>
            <a:r>
              <a:rPr lang="es-419" sz="900" dirty="0">
                <a:solidFill>
                  <a:schemeClr val="bg1"/>
                </a:solidFill>
                <a:latin typeface="Arial" panose="020B0604020202020204" pitchFamily="34" charset="0"/>
                <a:ea typeface="ＭＳ ゴシック" panose="020B0609070205080204" pitchFamily="49" charset="-128"/>
              </a:rPr>
              <a:t>Instalaciones temporales, edificio, estructura, etc.</a:t>
            </a:r>
            <a:br>
              <a:rPr kumimoji="1" lang="en-US" altLang="ja-JP" sz="900" dirty="0">
                <a:solidFill>
                  <a:schemeClr val="bg1"/>
                </a:solidFill>
                <a:latin typeface="Arial" panose="020B0604020202020204" pitchFamily="34" charset="0"/>
                <a:ea typeface="ＭＳ ゴシック" panose="020B0609070205080204" pitchFamily="49" charset="-128"/>
              </a:rPr>
            </a:br>
            <a:r>
              <a:rPr lang="es-419" sz="900" dirty="0">
                <a:solidFill>
                  <a:schemeClr val="bg1"/>
                </a:solidFill>
                <a:latin typeface="Arial" panose="020B0604020202020204" pitchFamily="34" charset="0"/>
                <a:ea typeface="ＭＳ ゴシック" panose="020B0609070205080204" pitchFamily="49" charset="-128"/>
              </a:rPr>
              <a:t>13%</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8F095A2C-BD0F-4C7A-9DAF-7BF62441116D}"/>
              </a:ext>
            </a:extLst>
          </p:cNvPr>
          <p:cNvSpPr txBox="1"/>
          <p:nvPr/>
        </p:nvSpPr>
        <p:spPr>
          <a:xfrm>
            <a:off x="7096681" y="6006479"/>
            <a:ext cx="659217" cy="461665"/>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Materias primas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912140E0-B42F-4A39-A8FD-DF6AAE720530}"/>
              </a:ext>
            </a:extLst>
          </p:cNvPr>
          <p:cNvSpPr txBox="1"/>
          <p:nvPr/>
        </p:nvSpPr>
        <p:spPr>
          <a:xfrm>
            <a:off x="6547707" y="5855737"/>
            <a:ext cx="494958"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Carga</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7C78FBD6-8FB2-4872-B44E-6369D6445039}"/>
              </a:ext>
            </a:extLst>
          </p:cNvPr>
          <p:cNvSpPr txBox="1"/>
          <p:nvPr/>
        </p:nvSpPr>
        <p:spPr>
          <a:xfrm>
            <a:off x="6046784" y="5163175"/>
            <a:ext cx="747240" cy="246221"/>
          </a:xfrm>
          <a:prstGeom prst="rect">
            <a:avLst/>
          </a:prstGeom>
          <a:noFill/>
        </p:spPr>
        <p:txBody>
          <a:bodyPr vert="horz" wrap="square" lIns="0" tIns="0" rIns="0" bIns="0" rtlCol="0">
            <a:spAutoFit/>
          </a:bodyPr>
          <a:lstStyle/>
          <a:p>
            <a:pPr algn="ctr" rtl="0">
              <a:lnSpc>
                <a:spcPct val="80000"/>
              </a:lnSpc>
            </a:pPr>
            <a:r>
              <a:rPr lang="es-419" sz="1000" dirty="0">
                <a:solidFill>
                  <a:schemeClr val="bg1"/>
                </a:solidFill>
                <a:latin typeface="Arial" panose="020B0604020202020204" pitchFamily="34" charset="0"/>
                <a:ea typeface="ＭＳ ゴシック" panose="020B0609070205080204" pitchFamily="49" charset="-128"/>
              </a:rPr>
              <a:t>Equipo</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9" name="テキスト ボックス 48">
            <a:extLst>
              <a:ext uri="{FF2B5EF4-FFF2-40B4-BE49-F238E27FC236}">
                <a16:creationId xmlns:a16="http://schemas.microsoft.com/office/drawing/2014/main" id="{70CBCCCF-15D8-4089-B092-11BB4A4448AA}"/>
              </a:ext>
            </a:extLst>
          </p:cNvPr>
          <p:cNvSpPr txBox="1"/>
          <p:nvPr/>
        </p:nvSpPr>
        <p:spPr>
          <a:xfrm>
            <a:off x="6767936" y="4006825"/>
            <a:ext cx="574170" cy="307777"/>
          </a:xfrm>
          <a:prstGeom prst="rect">
            <a:avLst/>
          </a:prstGeom>
          <a:noFill/>
        </p:spPr>
        <p:txBody>
          <a:bodyPr vert="horz" wrap="square" lIns="0" tIns="0" rIns="0" bIns="0" rtlCol="0">
            <a:spAutoFit/>
          </a:bodyPr>
          <a:lstStyle/>
          <a:p>
            <a:pPr algn="ctr" rtl="0"/>
            <a:r>
              <a:rPr lang="es-419" sz="1000" dirty="0">
                <a:solidFill>
                  <a:schemeClr val="bg1"/>
                </a:solidFill>
                <a:latin typeface="Arial" panose="020B0604020202020204" pitchFamily="34" charset="0"/>
                <a:ea typeface="ＭＳ ゴシック" panose="020B0609070205080204" pitchFamily="49" charset="-128"/>
              </a:rPr>
              <a:t>Otros</a:t>
            </a:r>
            <a:br>
              <a:rPr kumimoji="1" lang="id-ID" altLang="ja-JP" sz="1000" dirty="0">
                <a:solidFill>
                  <a:schemeClr val="bg1"/>
                </a:solidFill>
                <a:latin typeface="Arial" panose="020B0604020202020204" pitchFamily="34" charset="0"/>
                <a:ea typeface="ＭＳ ゴシック" panose="020B0609070205080204" pitchFamily="49" charset="-128"/>
              </a:rPr>
            </a:br>
            <a:r>
              <a:rPr lang="es-419"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graphicFrame>
        <p:nvGraphicFramePr>
          <p:cNvPr id="50" name="グラフ 49">
            <a:extLst>
              <a:ext uri="{FF2B5EF4-FFF2-40B4-BE49-F238E27FC236}">
                <a16:creationId xmlns:a16="http://schemas.microsoft.com/office/drawing/2014/main" id="{83937F06-4295-440E-B7FE-A2BA5CD4C309}"/>
              </a:ext>
            </a:extLst>
          </p:cNvPr>
          <p:cNvGraphicFramePr>
            <a:graphicFrameLocks/>
          </p:cNvGraphicFramePr>
          <p:nvPr>
            <p:extLst>
              <p:ext uri="{D42A27DB-BD31-4B8C-83A1-F6EECF244321}">
                <p14:modId xmlns:p14="http://schemas.microsoft.com/office/powerpoint/2010/main" val="3485734295"/>
              </p:ext>
            </p:extLst>
          </p:nvPr>
        </p:nvGraphicFramePr>
        <p:xfrm>
          <a:off x="367527" y="1593380"/>
          <a:ext cx="288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a:extLst>
              <a:ext uri="{FF2B5EF4-FFF2-40B4-BE49-F238E27FC236}">
                <a16:creationId xmlns:a16="http://schemas.microsoft.com/office/drawing/2014/main" id="{E3D1C9DD-2F74-44E3-9BD6-DC8BD2F665E7}"/>
              </a:ext>
            </a:extLst>
          </p:cNvPr>
          <p:cNvGraphicFramePr>
            <a:graphicFrameLocks/>
          </p:cNvGraphicFramePr>
          <p:nvPr>
            <p:extLst>
              <p:ext uri="{D42A27DB-BD31-4B8C-83A1-F6EECF244321}">
                <p14:modId xmlns:p14="http://schemas.microsoft.com/office/powerpoint/2010/main" val="2145731348"/>
              </p:ext>
            </p:extLst>
          </p:nvPr>
        </p:nvGraphicFramePr>
        <p:xfrm>
          <a:off x="5552593" y="516379"/>
          <a:ext cx="3635896" cy="30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グラフ 51">
            <a:extLst>
              <a:ext uri="{FF2B5EF4-FFF2-40B4-BE49-F238E27FC236}">
                <a16:creationId xmlns:a16="http://schemas.microsoft.com/office/drawing/2014/main" id="{54646463-8680-4BD9-93A3-1C4CD22DFDF3}"/>
              </a:ext>
            </a:extLst>
          </p:cNvPr>
          <p:cNvGraphicFramePr>
            <a:graphicFrameLocks/>
          </p:cNvGraphicFramePr>
          <p:nvPr>
            <p:extLst>
              <p:ext uri="{D42A27DB-BD31-4B8C-83A1-F6EECF244321}">
                <p14:modId xmlns:p14="http://schemas.microsoft.com/office/powerpoint/2010/main" val="3489706829"/>
              </p:ext>
            </p:extLst>
          </p:nvPr>
        </p:nvGraphicFramePr>
        <p:xfrm>
          <a:off x="5107349" y="3800839"/>
          <a:ext cx="3895344" cy="28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8</a:t>
            </a:fld>
            <a:endParaRPr kumimoji="1" lang="ja-JP" altLang="en-US">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404812" y="307740"/>
            <a:ext cx="7695580" cy="425922"/>
          </a:xfrm>
          <a:prstGeom prst="roundRect">
            <a:avLst/>
          </a:prstGeom>
          <a:solidFill>
            <a:schemeClr val="accent2">
              <a:lumMod val="75000"/>
            </a:schemeClr>
          </a:solidFill>
          <a:ln w="9525">
            <a:noFill/>
            <a:miter lim="800000"/>
            <a:headEnd/>
            <a:tailEnd/>
          </a:ln>
          <a:effectLst/>
        </p:spPr>
        <p:txBody>
          <a:bodyPr wrap="square" tIns="36000" bIns="36000" rtlCol="0" anchor="ctr">
            <a:spAutoFit/>
          </a:bodyPr>
          <a:lstStyle/>
          <a:p>
            <a:pPr algn="just" rtl="0">
              <a:lnSpc>
                <a:spcPct val="125000"/>
              </a:lnSpc>
            </a:pPr>
            <a:r>
              <a:rPr lang="es-419" b="1">
                <a:solidFill>
                  <a:schemeClr val="bg1"/>
                </a:solidFill>
                <a:latin typeface="Arial" panose="020B0604020202020204" pitchFamily="34" charset="0"/>
                <a:ea typeface="ＭＳ ゴシック" panose="020B0609070205080204" pitchFamily="49" charset="-128"/>
                <a:cs typeface="Arial" charset="0"/>
              </a:rPr>
              <a:t>Punto clave 2: Reconocer el peligro de algo que "puede" suceder.</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es-419" sz="2000" b="1">
                <a:solidFill>
                  <a:srgbClr val="FF0000"/>
                </a:solidFill>
                <a:latin typeface="Arial" panose="020B0604020202020204" pitchFamily="34" charset="0"/>
                <a:ea typeface="ＭＳ ゴシック" panose="020B0609070205080204" pitchFamily="49" charset="-128"/>
                <a:cs typeface="メイリオ" pitchFamily="50" charset="-128"/>
              </a:rPr>
              <a:t>Puede</a:t>
            </a:r>
          </a:p>
        </p:txBody>
      </p:sp>
      <p:sp>
        <p:nvSpPr>
          <p:cNvPr id="8" name="正方形/長方形 7"/>
          <p:cNvSpPr/>
          <p:nvPr/>
        </p:nvSpPr>
        <p:spPr>
          <a:xfrm>
            <a:off x="395536" y="899252"/>
            <a:ext cx="2491189" cy="646331"/>
          </a:xfrm>
          <a:prstGeom prst="rect">
            <a:avLst/>
          </a:prstGeom>
        </p:spPr>
        <p:txBody>
          <a:bodyPr wrap="square" rtlCol="0">
            <a:spAutoFit/>
          </a:bodyPr>
          <a:lstStyle/>
          <a:p>
            <a:pPr algn="ctr" rtl="0" fontAlgn="auto">
              <a:spcBef>
                <a:spcPts val="0"/>
              </a:spcBef>
              <a:spcAft>
                <a:spcPts val="0"/>
              </a:spcAft>
              <a:defRPr/>
            </a:pPr>
            <a:r>
              <a:rPr lang="es-419" dirty="0">
                <a:solidFill>
                  <a:srgbClr val="0000CC"/>
                </a:solidFill>
                <a:latin typeface="Arial" panose="020B0604020202020204" pitchFamily="34" charset="0"/>
                <a:ea typeface="ＭＳ ゴシック" panose="020B0609070205080204" pitchFamily="49" charset="-128"/>
                <a:cs typeface="メイリオ" pitchFamily="50" charset="-128"/>
              </a:rPr>
              <a:t>[Algo "puede" suceder con las personas.]</a:t>
            </a:r>
          </a:p>
        </p:txBody>
      </p:sp>
      <p:sp>
        <p:nvSpPr>
          <p:cNvPr id="9" name="角丸四角形吹き出し 8"/>
          <p:cNvSpPr/>
          <p:nvPr/>
        </p:nvSpPr>
        <p:spPr>
          <a:xfrm>
            <a:off x="251520" y="1556792"/>
            <a:ext cx="2376263" cy="4667076"/>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90000"/>
              </a:lnSpc>
              <a:spcAft>
                <a:spcPts val="600"/>
              </a:spcAft>
              <a:defRPr/>
            </a:pPr>
            <a:r>
              <a:rPr lang="es-419" sz="1400" b="1" dirty="0">
                <a:solidFill>
                  <a:schemeClr val="tx1"/>
                </a:solidFill>
                <a:latin typeface="Arial" panose="020B0604020202020204" pitchFamily="34" charset="0"/>
                <a:ea typeface="ＭＳ ゴシック" panose="020B0609070205080204" pitchFamily="49" charset="-128"/>
              </a:rPr>
              <a:t>Una persona...</a:t>
            </a:r>
            <a:endParaRPr lang="en-US" altLang="ja-JP" sz="1400" b="1" dirty="0">
              <a:solidFill>
                <a:schemeClr val="tx1"/>
              </a:solidFill>
              <a:latin typeface="Arial" panose="020B0604020202020204" pitchFamily="34" charset="0"/>
              <a:ea typeface="ＭＳ ゴシック" panose="020B0609070205080204" pitchFamily="49"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caer;</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sufrir dolores lumbares;</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tropezar y caer;</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quedar atascada;</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quedar atrapada;</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chocar;</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ser golpeada;</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quemarse;</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recibir una descarga eléctrica;</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ser gaseada;</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sufrir deficiencia de oxígeno; o</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sufrir de una sustancia nociva;</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865136"/>
            <a:ext cx="2848051" cy="646331"/>
          </a:xfrm>
          <a:prstGeom prst="rect">
            <a:avLst/>
          </a:prstGeom>
        </p:spPr>
        <p:txBody>
          <a:bodyPr wrap="square" rtlCol="0">
            <a:spAutoFit/>
          </a:bodyPr>
          <a:lstStyle/>
          <a:p>
            <a:pPr algn="ctr" rtl="0" fontAlgn="auto">
              <a:spcBef>
                <a:spcPts val="0"/>
              </a:spcBef>
              <a:spcAft>
                <a:spcPts val="0"/>
              </a:spcAft>
              <a:defRPr/>
            </a:pPr>
            <a:r>
              <a:rPr lang="es-419">
                <a:solidFill>
                  <a:srgbClr val="0000CC"/>
                </a:solidFill>
                <a:latin typeface="Arial" panose="020B0604020202020204" pitchFamily="34" charset="0"/>
                <a:ea typeface="ＭＳ ゴシック" panose="020B0609070205080204" pitchFamily="49" charset="-128"/>
                <a:cs typeface="メイリオ" pitchFamily="50" charset="-128"/>
              </a:rPr>
              <a:t>[Algo "puede" suceder con las cosas.]</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7" y="1585480"/>
            <a:ext cx="1664665"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Aft>
                <a:spcPts val="600"/>
              </a:spcAft>
              <a:defRPr/>
            </a:pPr>
            <a:r>
              <a:rPr lang="es-419" sz="1400" b="1" dirty="0">
                <a:solidFill>
                  <a:schemeClr val="tx1"/>
                </a:solidFill>
                <a:latin typeface="Arial" panose="020B0604020202020204" pitchFamily="34" charset="0"/>
                <a:ea typeface="ＭＳ ゴシック" panose="020B0609070205080204" pitchFamily="49" charset="-128"/>
              </a:rPr>
              <a:t>Una cosa...</a:t>
            </a:r>
            <a:endParaRPr lang="en-US" altLang="ja-JP" sz="1400" b="1" dirty="0">
              <a:solidFill>
                <a:schemeClr val="tx1"/>
              </a:solidFill>
              <a:latin typeface="Arial" panose="020B0604020202020204" pitchFamily="34" charset="0"/>
              <a:ea typeface="ＭＳ ゴシック" panose="020B0609070205080204" pitchFamily="49" charset="-128"/>
            </a:endParaRPr>
          </a:p>
          <a:p>
            <a:pPr rtl="0" fontAlgn="auto">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moverse;</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rotarse;</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salir volando;</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caer;</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zafarse;</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incendiarse;</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bajar;</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colapsar;</a:t>
            </a:r>
            <a:endParaRPr lang="en-US" altLang="ja-JP"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explotar; o</a:t>
            </a:r>
            <a:endParaRPr lang="en-US" altLang="ja-JP"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es-419" sz="14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filtrarse;</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pPr rtl="0"/>
            <a:r>
              <a:rPr lang="es-419">
                <a:solidFill>
                  <a:srgbClr val="FF0000"/>
                </a:solidFill>
                <a:latin typeface="Arial" panose="020B0604020202020204" pitchFamily="34" charset="0"/>
                <a:ea typeface="ＭＳ ゴシック" panose="020B0609070205080204" pitchFamily="49" charset="-128"/>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AACBBC2-B92C-4DD2-BA39-FD6E6532B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4" y="4222055"/>
            <a:ext cx="4067704" cy="2451600"/>
          </a:xfrm>
          <a:prstGeom prst="rect">
            <a:avLst/>
          </a:prstGeom>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054"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8487816"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es-419" sz="1400" b="1" dirty="0">
                <a:solidFill>
                  <a:schemeClr val="bg1"/>
                </a:solidFill>
                <a:latin typeface="Arial" panose="020B0604020202020204" pitchFamily="34" charset="0"/>
                <a:ea typeface="ＭＳ ゴシック" panose="020B0609070205080204" pitchFamily="49" charset="-128"/>
                <a:cs typeface="Arial" charset="0"/>
              </a:rPr>
              <a:t>Punto clave 3: La seguridad en el lugar de trabajo comienza por vestirse adecuadamente.</a:t>
            </a:r>
            <a:endParaRPr lang="ja-JP" altLang="en-US" sz="1400"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562262" y="1102253"/>
            <a:ext cx="3404814" cy="646331"/>
          </a:xfrm>
          <a:prstGeom prst="rect">
            <a:avLst/>
          </a:prstGeom>
          <a:noFill/>
        </p:spPr>
        <p:txBody>
          <a:bodyPr wrap="square" lIns="0" tIns="0" rIns="0" bIns="0" rtlCol="0">
            <a:spAutoFit/>
          </a:bodyPr>
          <a:lstStyle/>
          <a:p>
            <a:pPr marL="87313" indent="-87313" rtl="0"/>
            <a:r>
              <a:rPr lang="es-419" sz="1400">
                <a:latin typeface="Arial" panose="020B0604020202020204" pitchFamily="34" charset="0"/>
                <a:ea typeface="ＭＳ ゴシック" panose="020B0609070205080204" pitchFamily="49" charset="-128"/>
                <a:sym typeface="Wingdings 2" panose="05020102010507070707" pitchFamily="18" charset="2"/>
              </a:rPr>
              <a:t>	</a:t>
            </a:r>
            <a:r>
              <a:rPr lang="es-419" sz="1400">
                <a:latin typeface="Arial" panose="020B0604020202020204" pitchFamily="34" charset="0"/>
                <a:ea typeface="ＭＳ ゴシック" panose="020B0609070205080204" pitchFamily="49" charset="-128"/>
              </a:rPr>
              <a:t>¿Se puso un casco de seguridad y apretó la correa de la barbilla? (Nunca lleve una toalla o algo similar debajo.)</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562262" y="1966349"/>
            <a:ext cx="3048980" cy="430887"/>
          </a:xfrm>
          <a:prstGeom prst="rect">
            <a:avLst/>
          </a:prstGeom>
          <a:noFill/>
        </p:spPr>
        <p:txBody>
          <a:bodyPr wrap="square" lIns="0" tIns="0" rIns="0" bIns="0" rtlCol="0">
            <a:spAutoFit/>
          </a:bodyPr>
          <a:lstStyle/>
          <a:p>
            <a:pPr marL="92075" indent="-92075" rtl="0"/>
            <a:r>
              <a:rPr lang="es-419" sz="1400" dirty="0">
                <a:latin typeface="Arial" panose="020B0604020202020204" pitchFamily="34" charset="0"/>
                <a:ea typeface="ＭＳ ゴシック" panose="020B0609070205080204" pitchFamily="49" charset="-128"/>
                <a:sym typeface="Wingdings 2" panose="05020102010507070707" pitchFamily="18" charset="2"/>
              </a:rPr>
              <a:t>	</a:t>
            </a:r>
            <a:r>
              <a:rPr lang="es-419" sz="1400" dirty="0">
                <a:latin typeface="Arial" panose="020B0604020202020204" pitchFamily="34" charset="0"/>
                <a:ea typeface="ＭＳ ゴシック" panose="020B0609070205080204" pitchFamily="49" charset="-128"/>
              </a:rPr>
              <a:t>¿Dejó una toalla alrededor de su cuello?</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562262" y="2398397"/>
            <a:ext cx="3581738" cy="215444"/>
          </a:xfrm>
          <a:prstGeom prst="rect">
            <a:avLst/>
          </a:prstGeom>
          <a:noFill/>
        </p:spPr>
        <p:txBody>
          <a:bodyPr wrap="square" lIns="0" tIns="0" rIns="0" bIns="0" rtlCol="0">
            <a:spAutoFit/>
          </a:bodyPr>
          <a:lstStyle/>
          <a:p>
            <a:pPr marL="92075" indent="-92075" rtl="0"/>
            <a:r>
              <a:rPr lang="es-419" sz="1400">
                <a:latin typeface="Arial" panose="020B0604020202020204" pitchFamily="34" charset="0"/>
                <a:ea typeface="ＭＳ ゴシック" panose="020B0609070205080204" pitchFamily="49" charset="-128"/>
                <a:sym typeface="Wingdings 2" panose="05020102010507070707" pitchFamily="18" charset="2"/>
              </a:rPr>
              <a:t>	</a:t>
            </a:r>
            <a:r>
              <a:rPr lang="es-419" sz="1400">
                <a:latin typeface="Arial" panose="020B0604020202020204" pitchFamily="34" charset="0"/>
                <a:ea typeface="ＭＳ ゴシック" panose="020B0609070205080204" pitchFamily="49" charset="-128"/>
              </a:rPr>
              <a:t>¿Su ropa de trabajo tiene alguna rotura o desgarre?</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562262" y="2758437"/>
            <a:ext cx="2757364" cy="215444"/>
          </a:xfrm>
          <a:prstGeom prst="rect">
            <a:avLst/>
          </a:prstGeom>
          <a:noFill/>
        </p:spPr>
        <p:txBody>
          <a:bodyPr wrap="square" lIns="0" tIns="0" rIns="0" bIns="0" rtlCol="0">
            <a:spAutoFit/>
          </a:bodyPr>
          <a:lstStyle/>
          <a:p>
            <a:pPr marL="92075" indent="-92075" rtl="0"/>
            <a:r>
              <a:rPr lang="es-419" sz="1400">
                <a:latin typeface="Arial" panose="020B0604020202020204" pitchFamily="34" charset="0"/>
                <a:ea typeface="ＭＳ ゴシック" panose="020B0609070205080204" pitchFamily="49" charset="-128"/>
                <a:sym typeface="Wingdings 2" panose="05020102010507070707" pitchFamily="18" charset="2"/>
              </a:rPr>
              <a:t>	</a:t>
            </a:r>
            <a:r>
              <a:rPr lang="es-419" sz="1400">
                <a:latin typeface="Arial" panose="020B0604020202020204" pitchFamily="34" charset="0"/>
                <a:ea typeface="ＭＳ ゴシック" panose="020B0609070205080204" pitchFamily="49" charset="-128"/>
              </a:rPr>
              <a:t>¿Abrochaste los puños?</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562262" y="3190485"/>
            <a:ext cx="3242948" cy="646331"/>
          </a:xfrm>
          <a:prstGeom prst="rect">
            <a:avLst/>
          </a:prstGeom>
          <a:noFill/>
        </p:spPr>
        <p:txBody>
          <a:bodyPr wrap="square" lIns="0" tIns="0" rIns="0" bIns="0" rtlCol="0">
            <a:spAutoFit/>
          </a:bodyPr>
          <a:lstStyle/>
          <a:p>
            <a:pPr marL="87313" indent="-87313" rtl="0"/>
            <a:r>
              <a:rPr lang="es-419" sz="1400">
                <a:latin typeface="Arial" panose="020B0604020202020204" pitchFamily="34" charset="0"/>
                <a:ea typeface="ＭＳ ゴシック" panose="020B0609070205080204" pitchFamily="49" charset="-128"/>
                <a:sym typeface="Wingdings 2" panose="05020102010507070707" pitchFamily="18" charset="2"/>
              </a:rPr>
              <a:t>	</a:t>
            </a:r>
            <a:r>
              <a:rPr lang="es-419" sz="1400">
                <a:latin typeface="Arial" panose="020B0604020202020204" pitchFamily="34" charset="0"/>
                <a:ea typeface="ＭＳ ゴシック" panose="020B0609070205080204" pitchFamily="49" charset="-128"/>
              </a:rPr>
              <a:t>¿Te pusiste el arnés de seguridad (mientras trabajas en un lugar alto, a dos metros o más del suelo)?</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562262" y="5445224"/>
            <a:ext cx="3404814" cy="430887"/>
          </a:xfrm>
          <a:prstGeom prst="rect">
            <a:avLst/>
          </a:prstGeom>
          <a:noFill/>
        </p:spPr>
        <p:txBody>
          <a:bodyPr wrap="square" lIns="0" tIns="0" rIns="0" bIns="0" rtlCol="0">
            <a:spAutoFit/>
          </a:bodyPr>
          <a:lstStyle/>
          <a:p>
            <a:pPr marL="87313" indent="-87313" rtl="0"/>
            <a:r>
              <a:rPr lang="es-419" sz="1400" dirty="0">
                <a:solidFill>
                  <a:srgbClr val="FF0000"/>
                </a:solidFill>
                <a:latin typeface="Arial" panose="020B0604020202020204" pitchFamily="34" charset="0"/>
                <a:ea typeface="ＭＳ ゴシック" panose="020B0609070205080204" pitchFamily="49" charset="-128"/>
              </a:rPr>
              <a:t>* </a:t>
            </a:r>
            <a:r>
              <a:rPr lang="es-419" sz="1400" dirty="0">
                <a:latin typeface="Arial" panose="020B0604020202020204" pitchFamily="34" charset="0"/>
                <a:ea typeface="ＭＳ ゴシック" panose="020B0609070205080204" pitchFamily="49" charset="-128"/>
              </a:rPr>
              <a:t>Con una revisión de la ley, el "arnés de seguridad" ha pasado a llamarse "sistema de detención de caídas".</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36667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36667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36667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62262" y="4477918"/>
            <a:ext cx="3242948" cy="215444"/>
          </a:xfrm>
          <a:prstGeom prst="rect">
            <a:avLst/>
          </a:prstGeom>
          <a:noFill/>
        </p:spPr>
        <p:txBody>
          <a:bodyPr wrap="square" lIns="0" tIns="0" rIns="0" bIns="0" rtlCol="0">
            <a:spAutoFit/>
          </a:bodyPr>
          <a:lstStyle/>
          <a:p>
            <a:pPr marL="87313" indent="-87313" rtl="0"/>
            <a:r>
              <a:rPr lang="es-419" sz="1400">
                <a:latin typeface="Arial" panose="020B0604020202020204" pitchFamily="34" charset="0"/>
                <a:ea typeface="ＭＳ ゴシック" panose="020B0609070205080204" pitchFamily="49" charset="-128"/>
                <a:sym typeface="Wingdings 2" panose="05020102010507070707" pitchFamily="18" charset="2"/>
              </a:rPr>
              <a:t>	</a:t>
            </a:r>
            <a:r>
              <a:rPr lang="es-419" sz="1400">
                <a:latin typeface="Arial" panose="020B0604020202020204" pitchFamily="34" charset="0"/>
                <a:ea typeface="ＭＳ ゴシック" panose="020B0609070205080204" pitchFamily="49" charset="-128"/>
              </a:rPr>
              <a:t>¿Te pusiste el calzado de seguridad?</a:t>
            </a:r>
            <a:endParaRPr kumimoji="1" lang="en-US" altLang="ja-JP" sz="1400" dirty="0">
              <a:latin typeface="Arial" panose="020B0604020202020204" pitchFamily="34" charset="0"/>
              <a:ea typeface="ＭＳ ゴシック" panose="020B0609070205080204" pitchFamily="49" charset="-128"/>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70617" y="4659260"/>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9</a:t>
            </a:fld>
            <a:endParaRPr kumimoji="1" lang="ja-JP" altLang="en-US" dirty="0">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F54CF53-EBF9-4B6B-A8A2-180EF4DB8A17}"/>
              </a:ext>
            </a:extLst>
          </p:cNvPr>
          <p:cNvSpPr txBox="1"/>
          <p:nvPr/>
        </p:nvSpPr>
        <p:spPr>
          <a:xfrm>
            <a:off x="166542" y="4922696"/>
            <a:ext cx="412978" cy="196977"/>
          </a:xfrm>
          <a:prstGeom prst="rect">
            <a:avLst/>
          </a:prstGeom>
          <a:noFill/>
        </p:spPr>
        <p:txBody>
          <a:bodyPr vert="horz" wrap="square" lIns="0" tIns="0" rIns="0" bIns="0" rtlCol="0">
            <a:spAutoFit/>
          </a:bodyPr>
          <a:lstStyle/>
          <a:p>
            <a:pPr algn="ctr" rtl="0">
              <a:lnSpc>
                <a:spcPct val="80000"/>
              </a:lnSpc>
            </a:pPr>
            <a:r>
              <a:rPr lang="es-419" sz="800">
                <a:latin typeface="Arial" panose="020B0604020202020204" pitchFamily="34" charset="0"/>
                <a:ea typeface="ＭＳ ゴシック" panose="020B0609070205080204" pitchFamily="49" charset="-128"/>
              </a:rPr>
              <a:t>Cinturón de pecho</a:t>
            </a:r>
            <a:endParaRPr kumimoji="1" lang="ja-JP" altLang="en-US" sz="800" dirty="0">
              <a:latin typeface="Arial" panose="020B0604020202020204" pitchFamily="34" charset="0"/>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7FCB94E-9199-423E-9425-D0281A4814A8}"/>
              </a:ext>
            </a:extLst>
          </p:cNvPr>
          <p:cNvSpPr txBox="1"/>
          <p:nvPr/>
        </p:nvSpPr>
        <p:spPr>
          <a:xfrm>
            <a:off x="1286888" y="4606136"/>
            <a:ext cx="472817" cy="246221"/>
          </a:xfrm>
          <a:prstGeom prst="rect">
            <a:avLst/>
          </a:prstGeom>
          <a:noFill/>
        </p:spPr>
        <p:txBody>
          <a:bodyPr vert="horz" wrap="square" lIns="0" tIns="0" rIns="0" bIns="0" rtlCol="0">
            <a:spAutoFit/>
          </a:bodyPr>
          <a:lstStyle/>
          <a:p>
            <a:pPr algn="ctr" rtl="0"/>
            <a:r>
              <a:rPr lang="es-419" sz="800" dirty="0">
                <a:latin typeface="Arial" panose="020B0604020202020204" pitchFamily="34" charset="0"/>
                <a:ea typeface="ＭＳ ゴシック" panose="020B0609070205080204" pitchFamily="49" charset="-128"/>
              </a:rPr>
              <a:t>Cinturón de hombro</a:t>
            </a:r>
            <a:endParaRPr kumimoji="1" lang="ja-JP" altLang="en-US" sz="800" dirty="0">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8832ACFC-6E45-4484-AC61-021C409CE487}"/>
              </a:ext>
            </a:extLst>
          </p:cNvPr>
          <p:cNvSpPr txBox="1"/>
          <p:nvPr/>
        </p:nvSpPr>
        <p:spPr>
          <a:xfrm>
            <a:off x="1547664" y="5295487"/>
            <a:ext cx="288032" cy="430887"/>
          </a:xfrm>
          <a:prstGeom prst="rect">
            <a:avLst/>
          </a:prstGeom>
          <a:noFill/>
        </p:spPr>
        <p:txBody>
          <a:bodyPr vert="horz" wrap="square" lIns="0" tIns="0" rIns="0" bIns="0" rtlCol="0">
            <a:spAutoFit/>
          </a:bodyPr>
          <a:lstStyle/>
          <a:p>
            <a:pPr algn="ctr" rtl="0"/>
            <a:r>
              <a:rPr lang="es-419" sz="700" dirty="0">
                <a:latin typeface="Arial" panose="020B0604020202020204" pitchFamily="34" charset="0"/>
                <a:ea typeface="ＭＳ ゴシック" panose="020B0609070205080204" pitchFamily="49" charset="-128"/>
              </a:rPr>
              <a:t>Cinturón para el cuerpo</a:t>
            </a:r>
            <a:endParaRPr kumimoji="1" lang="ja-JP" altLang="en-US" sz="700" dirty="0">
              <a:latin typeface="Arial" panose="020B0604020202020204" pitchFamily="34" charset="0"/>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F4090F2C-140A-4AEF-833C-00339D798211}"/>
              </a:ext>
            </a:extLst>
          </p:cNvPr>
          <p:cNvSpPr txBox="1"/>
          <p:nvPr/>
        </p:nvSpPr>
        <p:spPr>
          <a:xfrm>
            <a:off x="1320900" y="6374184"/>
            <a:ext cx="404792" cy="246221"/>
          </a:xfrm>
          <a:prstGeom prst="rect">
            <a:avLst/>
          </a:prstGeom>
          <a:noFill/>
        </p:spPr>
        <p:txBody>
          <a:bodyPr vert="horz" wrap="square" lIns="0" tIns="0" rIns="0" bIns="0" rtlCol="0">
            <a:spAutoFit/>
          </a:bodyPr>
          <a:lstStyle/>
          <a:p>
            <a:pPr algn="ctr" rtl="0"/>
            <a:r>
              <a:rPr lang="es-419" sz="800" dirty="0">
                <a:latin typeface="Arial" panose="020B0604020202020204" pitchFamily="34" charset="0"/>
                <a:ea typeface="ＭＳ ゴシック" panose="020B0609070205080204" pitchFamily="49" charset="-128"/>
              </a:rPr>
              <a:t>Cinturón de muslo</a:t>
            </a:r>
            <a:endParaRPr kumimoji="1" lang="ja-JP" altLang="en-US" sz="8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EF2E2AFF-CC0D-466A-8508-C3E8FB39B27B}"/>
              </a:ext>
            </a:extLst>
          </p:cNvPr>
          <p:cNvSpPr txBox="1"/>
          <p:nvPr/>
        </p:nvSpPr>
        <p:spPr>
          <a:xfrm>
            <a:off x="2675718" y="4898073"/>
            <a:ext cx="828000" cy="123111"/>
          </a:xfrm>
          <a:prstGeom prst="rect">
            <a:avLst/>
          </a:prstGeom>
          <a:noFill/>
        </p:spPr>
        <p:txBody>
          <a:bodyPr vert="horz" lIns="0" tIns="0" rIns="0" bIns="0" rtlCol="0">
            <a:spAutoFit/>
          </a:bodyPr>
          <a:lstStyle/>
          <a:p>
            <a:pPr rtl="0"/>
            <a:r>
              <a:rPr lang="es-419" sz="800">
                <a:latin typeface="Arial" panose="020B0604020202020204" pitchFamily="34" charset="0"/>
                <a:ea typeface="ＭＳ ゴシック" panose="020B0609070205080204" pitchFamily="49" charset="-128"/>
              </a:rPr>
              <a:t>Anillo D</a:t>
            </a:r>
            <a:endParaRPr kumimoji="1" lang="ja-JP" altLang="en-US" sz="8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43D4AC4-8AE2-4FCB-8BA8-143C904974A4}"/>
              </a:ext>
            </a:extLst>
          </p:cNvPr>
          <p:cNvSpPr txBox="1"/>
          <p:nvPr/>
        </p:nvSpPr>
        <p:spPr>
          <a:xfrm>
            <a:off x="3161101" y="5093678"/>
            <a:ext cx="247039" cy="76944"/>
          </a:xfrm>
          <a:prstGeom prst="rect">
            <a:avLst/>
          </a:prstGeom>
          <a:noFill/>
        </p:spPr>
        <p:txBody>
          <a:bodyPr vert="horz" wrap="square" lIns="0" tIns="0" rIns="0" bIns="0" rtlCol="0">
            <a:spAutoFit/>
          </a:bodyPr>
          <a:lstStyle/>
          <a:p>
            <a:pPr algn="ctr" rtl="0"/>
            <a:r>
              <a:rPr lang="es-419" sz="500" dirty="0">
                <a:latin typeface="Arial" panose="020B0604020202020204" pitchFamily="34" charset="0"/>
                <a:ea typeface="ＭＳ ゴシック" panose="020B0609070205080204" pitchFamily="49" charset="-128"/>
              </a:rPr>
              <a:t>Gancho</a:t>
            </a:r>
            <a:endParaRPr kumimoji="1" lang="ja-JP" altLang="en-US" sz="5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7D0C5537-5409-46A5-BAAC-5AE2CB0F94C3}"/>
              </a:ext>
            </a:extLst>
          </p:cNvPr>
          <p:cNvSpPr txBox="1"/>
          <p:nvPr/>
        </p:nvSpPr>
        <p:spPr>
          <a:xfrm>
            <a:off x="3554114" y="5292072"/>
            <a:ext cx="585838" cy="246221"/>
          </a:xfrm>
          <a:prstGeom prst="rect">
            <a:avLst/>
          </a:prstGeom>
          <a:solidFill>
            <a:srgbClr val="039A45"/>
          </a:solidFill>
        </p:spPr>
        <p:txBody>
          <a:bodyPr vert="horz" wrap="square" lIns="0" tIns="0" rIns="0" bIns="0" rtlCol="0">
            <a:spAutoFit/>
          </a:bodyPr>
          <a:lstStyle/>
          <a:p>
            <a:pPr algn="ctr" rtl="0"/>
            <a:r>
              <a:rPr lang="es-419" sz="800">
                <a:solidFill>
                  <a:schemeClr val="bg1"/>
                </a:solidFill>
                <a:latin typeface="Arial" panose="020B0604020202020204" pitchFamily="34" charset="0"/>
                <a:ea typeface="ＭＳ ゴシック" panose="020B0609070205080204" pitchFamily="49" charset="-128"/>
              </a:rPr>
              <a:t>Cordón de seguridad (doble)</a:t>
            </a:r>
            <a:endParaRPr kumimoji="1" lang="ja-JP" altLang="en-US" sz="8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7D8F17FE-A231-4CB2-81AC-8F71EF6B8C64}"/>
              </a:ext>
            </a:extLst>
          </p:cNvPr>
          <p:cNvSpPr txBox="1"/>
          <p:nvPr/>
        </p:nvSpPr>
        <p:spPr>
          <a:xfrm>
            <a:off x="3020429" y="5628769"/>
            <a:ext cx="472713" cy="73866"/>
          </a:xfrm>
          <a:prstGeom prst="rect">
            <a:avLst/>
          </a:prstGeom>
          <a:noFill/>
        </p:spPr>
        <p:txBody>
          <a:bodyPr vert="horz" wrap="square" lIns="0" tIns="0" rIns="0" bIns="0" rtlCol="0">
            <a:spAutoFit/>
          </a:bodyPr>
          <a:lstStyle/>
          <a:p>
            <a:pPr algn="ctr" rtl="0">
              <a:lnSpc>
                <a:spcPct val="80000"/>
              </a:lnSpc>
            </a:pPr>
            <a:r>
              <a:rPr lang="es-419" sz="600" dirty="0">
                <a:latin typeface="Arial" panose="020B0604020202020204" pitchFamily="34" charset="0"/>
                <a:ea typeface="ＭＳ ゴシック" panose="020B0609070205080204" pitchFamily="49" charset="-128"/>
              </a:rPr>
              <a:t>Amortiguador</a:t>
            </a:r>
            <a:endParaRPr kumimoji="1" lang="ja-JP" altLang="en-US" sz="60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8ED429CB-CD73-4707-8B0C-393AA5041003}"/>
              </a:ext>
            </a:extLst>
          </p:cNvPr>
          <p:cNvSpPr txBox="1"/>
          <p:nvPr/>
        </p:nvSpPr>
        <p:spPr>
          <a:xfrm>
            <a:off x="2862054" y="6088248"/>
            <a:ext cx="828000" cy="123111"/>
          </a:xfrm>
          <a:prstGeom prst="rect">
            <a:avLst/>
          </a:prstGeom>
          <a:noFill/>
        </p:spPr>
        <p:txBody>
          <a:bodyPr vert="horz" lIns="0" tIns="0" rIns="0" bIns="0" rtlCol="0">
            <a:spAutoFit/>
          </a:bodyPr>
          <a:lstStyle/>
          <a:p>
            <a:pPr rtl="0"/>
            <a:r>
              <a:rPr lang="es-419" sz="800">
                <a:latin typeface="Arial" panose="020B0604020202020204" pitchFamily="34" charset="0"/>
                <a:ea typeface="ＭＳ ゴシック" panose="020B0609070205080204" pitchFamily="49" charset="-128"/>
              </a:rPr>
              <a:t>Cordón</a:t>
            </a:r>
            <a:endParaRPr kumimoji="1" lang="ja-JP" altLang="en-US" sz="8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A327167B-EEE3-45DD-BA51-C1104F12F775}"/>
              </a:ext>
            </a:extLst>
          </p:cNvPr>
          <p:cNvSpPr txBox="1"/>
          <p:nvPr/>
        </p:nvSpPr>
        <p:spPr>
          <a:xfrm>
            <a:off x="2894410" y="6360580"/>
            <a:ext cx="828000" cy="123111"/>
          </a:xfrm>
          <a:prstGeom prst="rect">
            <a:avLst/>
          </a:prstGeom>
          <a:noFill/>
        </p:spPr>
        <p:txBody>
          <a:bodyPr vert="horz" lIns="0" tIns="0" rIns="0" bIns="0" rtlCol="0">
            <a:spAutoFit/>
          </a:bodyPr>
          <a:lstStyle/>
          <a:p>
            <a:pPr rtl="0"/>
            <a:r>
              <a:rPr lang="es-419" sz="800">
                <a:latin typeface="Arial" panose="020B0604020202020204" pitchFamily="34" charset="0"/>
                <a:ea typeface="ＭＳ ゴシック" panose="020B0609070205080204" pitchFamily="49" charset="-128"/>
              </a:rPr>
              <a:t>Cinturón pélvico</a:t>
            </a:r>
            <a:endParaRPr kumimoji="1" lang="ja-JP" altLang="en-US" sz="800" dirty="0">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FD005DD9-78F0-4082-9530-B288F01A3B11}"/>
              </a:ext>
            </a:extLst>
          </p:cNvPr>
          <p:cNvSpPr txBox="1"/>
          <p:nvPr/>
        </p:nvSpPr>
        <p:spPr>
          <a:xfrm>
            <a:off x="1348563" y="4206441"/>
            <a:ext cx="822283" cy="196977"/>
          </a:xfrm>
          <a:prstGeom prst="rect">
            <a:avLst/>
          </a:prstGeom>
          <a:noFill/>
        </p:spPr>
        <p:txBody>
          <a:bodyPr vert="horz" wrap="square" lIns="0" tIns="0" rIns="0" bIns="0" rtlCol="0">
            <a:spAutoFit/>
          </a:bodyPr>
          <a:lstStyle/>
          <a:p>
            <a:pPr algn="ctr" rtl="0">
              <a:lnSpc>
                <a:spcPct val="80000"/>
              </a:lnSpc>
            </a:pPr>
            <a:r>
              <a:rPr lang="es-419" sz="800" dirty="0">
                <a:latin typeface="Arial" panose="020B0604020202020204" pitchFamily="34" charset="0"/>
                <a:ea typeface="ＭＳ ゴシック" panose="020B0609070205080204" pitchFamily="49" charset="-128"/>
              </a:rPr>
              <a:t>Cinturón de conexión extraíble</a:t>
            </a:r>
            <a:endParaRPr kumimoji="1" lang="ja-JP" altLang="en-US" sz="800" dirty="0">
              <a:latin typeface="Arial" panose="020B0604020202020204" pitchFamily="34" charset="0"/>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627990" cy="3312368"/>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2075" indent="-92075" rtl="0" fontAlgn="auto">
                  <a:lnSpc>
                    <a:spcPct val="90000"/>
                  </a:lnSpc>
                  <a:spcBef>
                    <a:spcPts val="400"/>
                  </a:spcBef>
                  <a:spcAft>
                    <a:spcPts val="0"/>
                  </a:spcAft>
                  <a:defRPr/>
                </a:pPr>
                <a:r>
                  <a:rPr lang="es-419"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Utilice correctamente el casco de seguridad:</a:t>
                </a:r>
              </a:p>
              <a:p>
                <a:pPr marL="92075" indent="-92075" rtl="0" fontAlgn="auto">
                  <a:lnSpc>
                    <a:spcPct val="90000"/>
                  </a:lnSpc>
                  <a:spcBef>
                    <a:spcPts val="400"/>
                  </a:spcBef>
                  <a:spcAft>
                    <a:spcPts val="0"/>
                  </a:spcAft>
                  <a:defRPr/>
                </a:pPr>
                <a14:m>
                  <m:oMath xmlns:m="http://schemas.openxmlformats.org/officeDocument/2006/math">
                    <m:r>
                      <a:rPr lang="en-US" sz="1200" i="1" dirty="0" smtClean="0">
                        <a:solidFill>
                          <a:schemeClr val="tx1"/>
                        </a:solidFill>
                        <a:latin typeface="Cambria Math" panose="02040503050406030204" pitchFamily="18" charset="0"/>
                        <a:ea typeface="ＭＳ ゴシック" panose="020B0609070205080204" pitchFamily="49" charset="-128"/>
                        <a:cs typeface="メイリオ" pitchFamily="50" charset="-128"/>
                        <a:sym typeface="Wingdings 2" panose="05020102010507070707" pitchFamily="18" charset="2"/>
                      </a:rPr>
                      <m:t></m:t>
                    </m:r>
                  </m:oMath>
                </a14:m>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	Asegúrese de que la correa de la barbilla esté abrochada y que el casco no esté suelto ni inclinado hacia atrás.</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Asegúrese de que no sea viejo ni esté dañado.</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Está diseñado principalmente como protector en caso de caída.</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lvl="0" indent="-92075" rtl="0" fontAlgn="auto">
                  <a:lnSpc>
                    <a:spcPct val="90000"/>
                  </a:lnSpc>
                  <a:spcBef>
                    <a:spcPts val="1200"/>
                  </a:spcBef>
                  <a:spcAft>
                    <a:spcPts val="0"/>
                  </a:spcAft>
                  <a:defRPr/>
                </a:pPr>
                <a:r>
                  <a:rPr lang="es-419"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Utilice correctamente el arnés de seguridad</a:t>
                </a:r>
                <a:r>
                  <a:rPr lang="es-419" sz="1200" dirty="0">
                    <a:solidFill>
                      <a:srgbClr val="FF0000"/>
                    </a:solidFill>
                    <a:latin typeface="Arial" panose="020B0604020202020204" pitchFamily="34" charset="0"/>
                    <a:ea typeface="ＭＳ ゴシック" panose="020B0609070205080204" pitchFamily="49" charset="-128"/>
                    <a:cs typeface="メイリオ" pitchFamily="50" charset="-128"/>
                  </a:rPr>
                  <a:t>*</a:t>
                </a:r>
                <a:r>
                  <a:rPr lang="es-419"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a:t>
                </a:r>
              </a:p>
              <a:p>
                <a:pPr marL="92075" indent="-92075" rtl="0" fontAlgn="auto">
                  <a:lnSpc>
                    <a:spcPct val="90000"/>
                  </a:lnSpc>
                  <a:spcBef>
                    <a:spcPts val="400"/>
                  </a:spcBef>
                  <a:spcAft>
                    <a:spcPts val="0"/>
                  </a:spcAft>
                  <a:defRPr/>
                </a:pP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Nunca deje de usar el arnés de seguridad mientras trabaje a gran altura donde haya algún aparato instalado al cual fijar el cinturón.</a:t>
                </a:r>
              </a:p>
              <a:p>
                <a:pPr marL="92075" indent="-92075" rtl="0" fontAlgn="auto">
                  <a:lnSpc>
                    <a:spcPct val="90000"/>
                  </a:lnSpc>
                  <a:spcBef>
                    <a:spcPts val="400"/>
                  </a:spcBef>
                  <a:spcAft>
                    <a:spcPts val="0"/>
                  </a:spcAft>
                  <a:defRPr/>
                </a:pP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Fije el gancho en algún lugar por encima de su cintura una vez que el cinturón esté ajustado allí.</a:t>
                </a:r>
              </a:p>
              <a:p>
                <a:pPr marL="92075" indent="-92075" rtl="0" fontAlgn="auto">
                  <a:lnSpc>
                    <a:spcPct val="90000"/>
                  </a:lnSpc>
                  <a:spcBef>
                    <a:spcPts val="400"/>
                  </a:spcBef>
                  <a:spcAft>
                    <a:spcPts val="0"/>
                  </a:spcAft>
                  <a:defRPr/>
                </a:pP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es-419" sz="1200" dirty="0">
                    <a:solidFill>
                      <a:schemeClr val="tx1"/>
                    </a:solidFill>
                    <a:latin typeface="Arial" panose="020B0604020202020204" pitchFamily="34" charset="0"/>
                    <a:ea typeface="ＭＳ ゴシック" panose="020B0609070205080204" pitchFamily="49" charset="-128"/>
                    <a:cs typeface="メイリオ" pitchFamily="50" charset="-128"/>
                  </a:rPr>
                  <a:t>Póngase el tipo de arnés completo, como principio.</a:t>
                </a:r>
              </a:p>
            </p:txBody>
          </p:sp>
        </mc:Choice>
        <mc:Fallback xmlns="">
          <p:sp>
            <p:nvSpPr>
              <p:cNvPr id="27" name="角丸四角形 4">
                <a:extLst>
                  <a:ext uri="{FF2B5EF4-FFF2-40B4-BE49-F238E27FC236}">
                    <a16:creationId xmlns:a16="http://schemas.microsoft.com/office/drawing/2014/main" id="{7BD35902-AC3F-441F-9CCB-BC39C907A891}"/>
                  </a:ext>
                </a:extLst>
              </p:cNvPr>
              <p:cNvSpPr>
                <a:spLocks noRot="1" noChangeAspect="1" noMove="1" noResize="1" noEditPoints="1" noAdjustHandles="1" noChangeArrowheads="1" noChangeShapeType="1" noTextEdit="1"/>
              </p:cNvSpPr>
              <p:nvPr/>
            </p:nvSpPr>
            <p:spPr>
              <a:xfrm>
                <a:off x="223930" y="836713"/>
                <a:ext cx="3627990" cy="3312368"/>
              </a:xfrm>
              <a:prstGeom prst="roundRect">
                <a:avLst>
                  <a:gd name="adj" fmla="val 3557"/>
                </a:avLst>
              </a:prstGeom>
              <a:blipFill>
                <a:blip r:embed="rId5"/>
                <a:stretch>
                  <a:fillRect l="-334"/>
                </a:stretch>
              </a:blipFill>
            </p:spPr>
            <p:txBody>
              <a:bodyPr/>
              <a:lstStyle/>
              <a:p>
                <a:r>
                  <a:rPr lang="ja-JP" altLang="en-US">
                    <a:noFill/>
                  </a:rPr>
                  <a:t> </a:t>
                </a:r>
              </a:p>
            </p:txBody>
          </p:sp>
        </mc:Fallback>
      </mc:AlternateContent>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6105</Words>
  <Application>Microsoft Office PowerPoint</Application>
  <PresentationFormat>画面に合わせる (4:3)</PresentationFormat>
  <Paragraphs>558</Paragraphs>
  <Slides>29</Slides>
  <Notes>29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メイリオ</vt:lpstr>
      <vt:lpstr>Arial</vt:lpstr>
      <vt:lpstr>Calibri</vt:lpstr>
      <vt:lpstr>Cambria Math</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2021-08-03T02:26:25Z</dcterms:modified>
</cp:coreProperties>
</file>