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1" r:id="rId2"/>
    <p:sldId id="363" r:id="rId3"/>
    <p:sldId id="289" r:id="rId4"/>
    <p:sldId id="336" r:id="rId5"/>
    <p:sldId id="337" r:id="rId6"/>
    <p:sldId id="382" r:id="rId7"/>
    <p:sldId id="383" r:id="rId8"/>
    <p:sldId id="339" r:id="rId9"/>
    <p:sldId id="340" r:id="rId10"/>
    <p:sldId id="344" r:id="rId11"/>
    <p:sldId id="345" r:id="rId12"/>
    <p:sldId id="366" r:id="rId13"/>
    <p:sldId id="374" r:id="rId14"/>
    <p:sldId id="375" r:id="rId15"/>
    <p:sldId id="346" r:id="rId16"/>
    <p:sldId id="347" r:id="rId17"/>
    <p:sldId id="381" r:id="rId18"/>
    <p:sldId id="378" r:id="rId19"/>
    <p:sldId id="379" r:id="rId20"/>
    <p:sldId id="380" r:id="rId21"/>
    <p:sldId id="350" r:id="rId22"/>
    <p:sldId id="351" r:id="rId23"/>
    <p:sldId id="376" r:id="rId24"/>
    <p:sldId id="377" r:id="rId25"/>
    <p:sldId id="373" r:id="rId26"/>
    <p:sldId id="359" r:id="rId27"/>
    <p:sldId id="360" r:id="rId28"/>
    <p:sldId id="361" r:id="rId29"/>
    <p:sldId id="362" r:id="rId30"/>
  </p:sldIdLst>
  <p:sldSz cx="9144000" cy="6858000" type="screen4x3"/>
  <p:notesSz cx="6735763" cy="9866313"/>
  <p:defaultTextStyle>
    <a:defPPr rtl="0">
      <a:defRPr lang="id-ID"/>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tt_33" initials="A" lastIdx="1" clrIdx="0">
    <p:extLst>
      <p:ext uri="{19B8F6BF-5375-455C-9EA6-DF929625EA0E}">
        <p15:presenceInfo xmlns:p15="http://schemas.microsoft.com/office/powerpoint/2012/main" userId="Amitt_3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030"/>
    <a:srgbClr val="A32827"/>
    <a:srgbClr val="7E7E7E"/>
    <a:srgbClr val="FFFFFF"/>
    <a:srgbClr val="EEECDF"/>
    <a:srgbClr val="75736F"/>
    <a:srgbClr val="F5C702"/>
    <a:srgbClr val="009943"/>
    <a:srgbClr val="5C5D5F"/>
    <a:srgbClr val="CACA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42" autoAdjust="0"/>
    <p:restoredTop sz="94590" autoAdjust="0"/>
  </p:normalViewPr>
  <p:slideViewPr>
    <p:cSldViewPr>
      <p:cViewPr varScale="1">
        <p:scale>
          <a:sx n="104" d="100"/>
          <a:sy n="104" d="100"/>
        </p:scale>
        <p:origin x="221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ja-JP" altLang="en-US" sz="1000"/>
              <a:t>Transisi kecelakaan kerja di industri pengolahan limbah industri</a:t>
            </a:r>
          </a:p>
        </c:rich>
      </c:tx>
      <c:layout>
        <c:manualLayout>
          <c:xMode val="edge"/>
          <c:yMode val="edge"/>
          <c:x val="0.25313769941693781"/>
          <c:y val="9.5837307325477641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1201643128115906E-2"/>
          <c:y val="8.2499742498685746E-2"/>
          <c:w val="0.85030035168983498"/>
          <c:h val="0.82896261080916944"/>
        </c:manualLayout>
      </c:layout>
      <c:barChart>
        <c:barDir val="col"/>
        <c:grouping val="clustered"/>
        <c:varyColors val="0"/>
        <c:ser>
          <c:idx val="0"/>
          <c:order val="1"/>
          <c:tx>
            <c:strRef>
              <c:f>Sheet1!$D$21</c:f>
              <c:strCache>
                <c:ptCount val="1"/>
                <c:pt idx="0">
                  <c:v>Kematian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Sheet1!$B$22:$B$31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Sheet1!$D$22:$D$31</c:f>
              <c:numCache>
                <c:formatCode>General</c:formatCode>
                <c:ptCount val="10"/>
                <c:pt idx="0">
                  <c:v>23</c:v>
                </c:pt>
                <c:pt idx="1">
                  <c:v>19</c:v>
                </c:pt>
                <c:pt idx="2">
                  <c:v>24</c:v>
                </c:pt>
                <c:pt idx="3">
                  <c:v>22</c:v>
                </c:pt>
                <c:pt idx="4">
                  <c:v>19</c:v>
                </c:pt>
                <c:pt idx="5">
                  <c:v>23</c:v>
                </c:pt>
                <c:pt idx="6">
                  <c:v>18</c:v>
                </c:pt>
                <c:pt idx="7">
                  <c:v>18</c:v>
                </c:pt>
                <c:pt idx="8">
                  <c:v>16</c:v>
                </c:pt>
                <c:pt idx="9">
                  <c:v>18</c:v>
                </c:pt>
              </c:numCache>
            </c:numRef>
          </c:val>
          <c:extLst>
            <c:ext xmlns:c16="http://schemas.microsoft.com/office/drawing/2014/chart" uri="{C3380CC4-5D6E-409C-BE32-E72D297353CC}">
              <c16:uniqueId val="{00000000-F2B1-43E9-9162-00250A95E09A}"/>
            </c:ext>
          </c:extLst>
        </c:ser>
        <c:dLbls>
          <c:showLegendKey val="0"/>
          <c:showVal val="0"/>
          <c:showCatName val="0"/>
          <c:showSerName val="0"/>
          <c:showPercent val="0"/>
          <c:showBubbleSize val="0"/>
        </c:dLbls>
        <c:gapWidth val="150"/>
        <c:axId val="505775120"/>
        <c:axId val="505777472"/>
      </c:barChart>
      <c:lineChart>
        <c:grouping val="standard"/>
        <c:varyColors val="0"/>
        <c:ser>
          <c:idx val="1"/>
          <c:order val="0"/>
          <c:tx>
            <c:strRef>
              <c:f>Sheet1!$C$21</c:f>
              <c:strCache>
                <c:ptCount val="1"/>
                <c:pt idx="0">
                  <c:v>Kematian dan cedera</c:v>
                </c:pt>
              </c:strCache>
            </c:strRef>
          </c:tx>
          <c:spPr>
            <a:ln w="28575" cap="rnd">
              <a:solidFill>
                <a:schemeClr val="accent2"/>
              </a:solidFill>
              <a:round/>
            </a:ln>
            <a:effectLst/>
          </c:spPr>
          <c:marker>
            <c:symbol val="circle"/>
            <c:size val="5"/>
            <c:spPr>
              <a:solidFill>
                <a:srgbClr val="C00000"/>
              </a:solidFill>
              <a:ln w="9525">
                <a:solidFill>
                  <a:schemeClr val="accent2"/>
                </a:solidFill>
              </a:ln>
              <a:effectLst/>
            </c:spPr>
          </c:marker>
          <c:dLbls>
            <c:numFmt formatCode="#,##0_);\(#,##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Sheet1!$B$22:$B$31</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Sheet1!$C$22:$C$31</c:f>
              <c:numCache>
                <c:formatCode>General</c:formatCode>
                <c:ptCount val="10"/>
                <c:pt idx="0">
                  <c:v>1283</c:v>
                </c:pt>
                <c:pt idx="1">
                  <c:v>1111</c:v>
                </c:pt>
                <c:pt idx="2">
                  <c:v>1143</c:v>
                </c:pt>
                <c:pt idx="3">
                  <c:v>1156</c:v>
                </c:pt>
                <c:pt idx="4">
                  <c:v>1233</c:v>
                </c:pt>
                <c:pt idx="5">
                  <c:v>1260</c:v>
                </c:pt>
                <c:pt idx="6">
                  <c:v>1244</c:v>
                </c:pt>
                <c:pt idx="7">
                  <c:v>1280</c:v>
                </c:pt>
                <c:pt idx="8">
                  <c:v>1320</c:v>
                </c:pt>
                <c:pt idx="9">
                  <c:v>1383</c:v>
                </c:pt>
              </c:numCache>
            </c:numRef>
          </c:val>
          <c:smooth val="0"/>
          <c:extLst>
            <c:ext xmlns:c16="http://schemas.microsoft.com/office/drawing/2014/chart" uri="{C3380CC4-5D6E-409C-BE32-E72D297353CC}">
              <c16:uniqueId val="{00000001-F2B1-43E9-9162-00250A95E09A}"/>
            </c:ext>
          </c:extLst>
        </c:ser>
        <c:dLbls>
          <c:showLegendKey val="0"/>
          <c:showVal val="0"/>
          <c:showCatName val="0"/>
          <c:showSerName val="0"/>
          <c:showPercent val="0"/>
          <c:showBubbleSize val="0"/>
        </c:dLbls>
        <c:marker val="1"/>
        <c:smooth val="0"/>
        <c:axId val="505770416"/>
        <c:axId val="505779824"/>
      </c:lineChart>
      <c:catAx>
        <c:axId val="50577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05779824"/>
        <c:crosses val="autoZero"/>
        <c:auto val="1"/>
        <c:lblAlgn val="ctr"/>
        <c:lblOffset val="100"/>
        <c:noMultiLvlLbl val="0"/>
      </c:catAx>
      <c:valAx>
        <c:axId val="505779824"/>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770416"/>
        <c:crosses val="autoZero"/>
        <c:crossBetween val="between"/>
      </c:valAx>
      <c:valAx>
        <c:axId val="505777472"/>
        <c:scaling>
          <c:orientation val="minMax"/>
          <c:max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5775120"/>
        <c:crosses val="max"/>
        <c:crossBetween val="between"/>
      </c:valAx>
      <c:catAx>
        <c:axId val="505775120"/>
        <c:scaling>
          <c:orientation val="minMax"/>
        </c:scaling>
        <c:delete val="1"/>
        <c:axPos val="b"/>
        <c:numFmt formatCode="General" sourceLinked="1"/>
        <c:majorTickMark val="out"/>
        <c:minorTickMark val="none"/>
        <c:tickLblPos val="nextTo"/>
        <c:crossAx val="505777472"/>
        <c:crosses val="autoZero"/>
        <c:auto val="1"/>
        <c:lblAlgn val="ctr"/>
        <c:lblOffset val="100"/>
        <c:noMultiLvlLbl val="0"/>
      </c:catAx>
      <c:spPr>
        <a:noFill/>
        <a:ln>
          <a:solidFill>
            <a:schemeClr val="accent1"/>
          </a:solidFill>
        </a:ln>
        <a:effectLst/>
      </c:spPr>
    </c:plotArea>
    <c:legend>
      <c:legendPos val="t"/>
      <c:layout>
        <c:manualLayout>
          <c:xMode val="edge"/>
          <c:yMode val="edge"/>
          <c:x val="0.59021821450101297"/>
          <c:y val="0.33751098560801746"/>
          <c:w val="0.32802297888842485"/>
          <c:h val="5.3908758531956404E-2"/>
        </c:manualLayout>
      </c:layout>
      <c:overlay val="1"/>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8083333333333333"/>
          <c:h val="0.98083333333333333"/>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3F-4B44-896A-2802FD89BB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03F-4B44-896A-2802FD89BB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03F-4B44-896A-2802FD89BB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03F-4B44-896A-2802FD89BB5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03F-4B44-896A-2802FD89BB5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03F-4B44-896A-2802FD89BB5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03F-4B44-896A-2802FD89BB59}"/>
              </c:ext>
            </c:extLst>
          </c:dPt>
          <c:dLbls>
            <c:dLbl>
              <c:idx val="0"/>
              <c:showLegendKey val="0"/>
              <c:showVal val="0"/>
              <c:showCatName val="1"/>
              <c:showSerName val="0"/>
              <c:showPercent val="1"/>
              <c:showBubbleSize val="0"/>
              <c:extLst>
                <c:ext xmlns:c15="http://schemas.microsoft.com/office/drawing/2012/chart" uri="{CE6537A1-D6FC-4f65-9D91-7224C49458BB}">
                  <c15:layout>
                    <c:manualLayout>
                      <c:w val="0.24006527777777778"/>
                      <c:h val="0.23902916666666663"/>
                    </c:manualLayout>
                  </c15:layout>
                </c:ext>
                <c:ext xmlns:c16="http://schemas.microsoft.com/office/drawing/2014/chart" uri="{C3380CC4-5D6E-409C-BE32-E72D297353CC}">
                  <c16:uniqueId val="{00000001-F03F-4B44-896A-2802FD89BB59}"/>
                </c:ext>
              </c:extLst>
            </c:dLbl>
            <c:dLbl>
              <c:idx val="2"/>
              <c:showLegendKey val="0"/>
              <c:showVal val="0"/>
              <c:showCatName val="1"/>
              <c:showSerName val="0"/>
              <c:showPercent val="1"/>
              <c:showBubbleSize val="0"/>
              <c:extLst>
                <c:ext xmlns:c15="http://schemas.microsoft.com/office/drawing/2012/chart" uri="{CE6537A1-D6FC-4f65-9D91-7224C49458BB}">
                  <c15:layout>
                    <c:manualLayout>
                      <c:w val="0.21607638888888889"/>
                      <c:h val="0.18170277777777777"/>
                    </c:manualLayout>
                  </c15:layout>
                </c:ext>
                <c:ext xmlns:c16="http://schemas.microsoft.com/office/drawing/2014/chart" uri="{C3380CC4-5D6E-409C-BE32-E72D297353CC}">
                  <c16:uniqueId val="{00000005-F03F-4B44-896A-2802FD89BB59}"/>
                </c:ext>
              </c:extLst>
            </c:dLbl>
            <c:dLbl>
              <c:idx val="3"/>
              <c:layout>
                <c:manualLayout>
                  <c:x val="-4.2305902777777779E-2"/>
                  <c:y val="-4.0347222222222225E-3"/>
                </c:manualLayout>
              </c:layout>
              <c:spPr>
                <a:noFill/>
                <a:ln>
                  <a:noFill/>
                </a:ln>
                <a:effectLst/>
              </c:spPr>
              <c:txPr>
                <a:bodyPr rot="0" spcFirstLastPara="1" vertOverflow="overflow" horzOverflow="overflow" vert="horz" wrap="square" lIns="38100" tIns="19050" rIns="38100" bIns="19050" anchor="ctr" anchorCtr="1">
                  <a:no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38125"/>
                      <c:h val="0.15524444444444443"/>
                    </c:manualLayout>
                  </c15:layout>
                </c:ext>
                <c:ext xmlns:c16="http://schemas.microsoft.com/office/drawing/2014/chart" uri="{C3380CC4-5D6E-409C-BE32-E72D297353CC}">
                  <c16:uniqueId val="{00000007-F03F-4B44-896A-2802FD89BB59}"/>
                </c:ext>
              </c:extLst>
            </c:dLbl>
            <c:dLbl>
              <c:idx val="4"/>
              <c:layout>
                <c:manualLayout>
                  <c:x val="-5.6034548611111124E-2"/>
                  <c:y val="-2.3409722222222203E-2"/>
                </c:manualLayout>
              </c:layout>
              <c:showLegendKey val="0"/>
              <c:showVal val="0"/>
              <c:showCatName val="1"/>
              <c:showSerName val="0"/>
              <c:showPercent val="1"/>
              <c:showBubbleSize val="0"/>
              <c:extLst>
                <c:ext xmlns:c15="http://schemas.microsoft.com/office/drawing/2012/chart" uri="{CE6537A1-D6FC-4f65-9D91-7224C49458BB}">
                  <c15:layout>
                    <c:manualLayout>
                      <c:w val="0.29104166666666664"/>
                      <c:h val="0.18170277777777777"/>
                    </c:manualLayout>
                  </c15:layout>
                </c:ext>
                <c:ext xmlns:c16="http://schemas.microsoft.com/office/drawing/2014/chart" uri="{C3380CC4-5D6E-409C-BE32-E72D297353CC}">
                  <c16:uniqueId val="{00000009-F03F-4B44-896A-2802FD89BB59}"/>
                </c:ext>
              </c:extLst>
            </c:dLbl>
            <c:dLbl>
              <c:idx val="5"/>
              <c:layout>
                <c:manualLayout>
                  <c:x val="-4.4097222222222225E-2"/>
                  <c:y val="-4.850694444444446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03F-4B44-896A-2802FD89BB59}"/>
                </c:ext>
              </c:extLst>
            </c:dLbl>
            <c:dLbl>
              <c:idx val="6"/>
              <c:layout>
                <c:manualLayout>
                  <c:x val="-8.819444444444444E-3"/>
                  <c:y val="-4.85559027777777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03F-4B44-896A-2802FD89BB59}"/>
                </c:ext>
              </c:extLst>
            </c:dLbl>
            <c:spPr>
              <a:noFill/>
              <a:ln>
                <a:noFill/>
              </a:ln>
              <a:effectLst/>
            </c:spPr>
            <c:txPr>
              <a:bodyPr rot="0" spcFirstLastPara="1" vertOverflow="overflow" horzOverflow="overflow"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Sheet1!$B$2:$B$8</c:f>
              <c:strCache>
                <c:ptCount val="7"/>
                <c:pt idx="0">
                  <c:v>Terjepit dan tersangkut</c:v>
                </c:pt>
                <c:pt idx="1">
                  <c:v>Ditabrak</c:v>
                </c:pt>
                <c:pt idx="2">
                  <c:v>Kecelakaan lalu lintas</c:v>
                </c:pt>
                <c:pt idx="3">
                  <c:v>Terjatuh/jatuh</c:v>
                </c:pt>
                <c:pt idx="4">
                  <c:v>Runtuh/ambruk</c:v>
                </c:pt>
                <c:pt idx="5">
                  <c:v>Tenggelam</c:v>
                </c:pt>
                <c:pt idx="6">
                  <c:v>Kontak dengan zat berbahaya</c:v>
                </c:pt>
              </c:strCache>
            </c:strRef>
          </c:cat>
          <c:val>
            <c:numRef>
              <c:f>Sheet1!$C$2:$C$8</c:f>
              <c:numCache>
                <c:formatCode>General</c:formatCode>
                <c:ptCount val="7"/>
                <c:pt idx="0">
                  <c:v>50</c:v>
                </c:pt>
                <c:pt idx="1">
                  <c:v>17</c:v>
                </c:pt>
                <c:pt idx="2">
                  <c:v>11</c:v>
                </c:pt>
                <c:pt idx="3">
                  <c:v>5</c:v>
                </c:pt>
                <c:pt idx="4">
                  <c:v>5</c:v>
                </c:pt>
                <c:pt idx="5">
                  <c:v>6</c:v>
                </c:pt>
                <c:pt idx="6">
                  <c:v>6</c:v>
                </c:pt>
              </c:numCache>
            </c:numRef>
          </c:val>
          <c:extLst>
            <c:ext xmlns:c16="http://schemas.microsoft.com/office/drawing/2014/chart" uri="{C3380CC4-5D6E-409C-BE32-E72D297353CC}">
              <c16:uniqueId val="{0000000E-F03F-4B44-896A-2802FD89BB59}"/>
            </c:ext>
          </c:extLst>
        </c:ser>
        <c:dLbls>
          <c:showLegendKey val="0"/>
          <c:showVal val="1"/>
          <c:showCatName val="0"/>
          <c:showSerName val="0"/>
          <c:showPercent val="0"/>
          <c:showBubbleSize val="0"/>
          <c:showLeaderLines val="1"/>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doughnut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8C-4209-BFF1-3459C76915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8C-4209-BFF1-3459C76915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8C-4209-BFF1-3459C76915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8C-4209-BFF1-3459C769152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38C-4209-BFF1-3459C769152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38C-4209-BFF1-3459C769152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38C-4209-BFF1-3459C769152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38C-4209-BFF1-3459C7691522}"/>
              </c:ext>
            </c:extLst>
          </c:dPt>
          <c:dLbls>
            <c:dLbl>
              <c:idx val="0"/>
              <c:showLegendKey val="0"/>
              <c:showVal val="0"/>
              <c:showCatName val="1"/>
              <c:showSerName val="0"/>
              <c:showPercent val="1"/>
              <c:showBubbleSize val="0"/>
              <c:extLst>
                <c:ext xmlns:c15="http://schemas.microsoft.com/office/drawing/2012/chart" uri="{CE6537A1-D6FC-4f65-9D91-7224C49458BB}">
                  <c15:layout>
                    <c:manualLayout>
                      <c:w val="0.238125"/>
                      <c:h val="0.18170277777777777"/>
                    </c:manualLayout>
                  </c15:layout>
                </c:ext>
                <c:ext xmlns:c16="http://schemas.microsoft.com/office/drawing/2014/chart" uri="{C3380CC4-5D6E-409C-BE32-E72D297353CC}">
                  <c16:uniqueId val="{00000001-438C-4209-BFF1-3459C7691522}"/>
                </c:ext>
              </c:extLst>
            </c:dLbl>
            <c:dLbl>
              <c:idx val="1"/>
              <c:showLegendKey val="0"/>
              <c:showVal val="0"/>
              <c:showCatName val="1"/>
              <c:showSerName val="0"/>
              <c:showPercent val="1"/>
              <c:showBubbleSize val="0"/>
              <c:extLst>
                <c:ext xmlns:c15="http://schemas.microsoft.com/office/drawing/2012/chart" uri="{CE6537A1-D6FC-4f65-9D91-7224C49458BB}">
                  <c15:layout>
                    <c:manualLayout>
                      <c:w val="0.24006527777777778"/>
                      <c:h val="0.23902916666666663"/>
                    </c:manualLayout>
                  </c15:layout>
                </c:ext>
                <c:ext xmlns:c16="http://schemas.microsoft.com/office/drawing/2014/chart" uri="{C3380CC4-5D6E-409C-BE32-E72D297353CC}">
                  <c16:uniqueId val="{00000003-438C-4209-BFF1-3459C7691522}"/>
                </c:ext>
              </c:extLst>
            </c:dLbl>
            <c:dLbl>
              <c:idx val="3"/>
              <c:layout>
                <c:manualLayout>
                  <c:x val="-2.204861111111113E-2"/>
                  <c:y val="5.2916493055555555E-2"/>
                </c:manualLayout>
              </c:layout>
              <c:showLegendKey val="0"/>
              <c:showVal val="0"/>
              <c:showCatName val="1"/>
              <c:showSerName val="0"/>
              <c:showPercent val="1"/>
              <c:showBubbleSize val="0"/>
              <c:extLst>
                <c:ext xmlns:c15="http://schemas.microsoft.com/office/drawing/2012/chart" uri="{CE6537A1-D6FC-4f65-9D91-7224C49458BB}">
                  <c15:layout>
                    <c:manualLayout>
                      <c:w val="0.27792256944444443"/>
                      <c:h val="0.23902916666666663"/>
                    </c:manualLayout>
                  </c15:layout>
                </c:ext>
                <c:ext xmlns:c16="http://schemas.microsoft.com/office/drawing/2014/chart" uri="{C3380CC4-5D6E-409C-BE32-E72D297353CC}">
                  <c16:uniqueId val="{00000007-438C-4209-BFF1-3459C7691522}"/>
                </c:ext>
              </c:extLst>
            </c:dLbl>
            <c:dLbl>
              <c:idx val="4"/>
              <c:layout>
                <c:manualLayout>
                  <c:x val="-1.3229166666666667E-2"/>
                  <c:y val="-8.0843973490926958E-17"/>
                </c:manualLayout>
              </c:layout>
              <c:showLegendKey val="0"/>
              <c:showVal val="0"/>
              <c:showCatName val="1"/>
              <c:showSerName val="0"/>
              <c:showPercent val="1"/>
              <c:showBubbleSize val="0"/>
              <c:extLst>
                <c:ext xmlns:c15="http://schemas.microsoft.com/office/drawing/2012/chart" uri="{CE6537A1-D6FC-4f65-9D91-7224C49458BB}">
                  <c15:layout>
                    <c:manualLayout>
                      <c:w val="0.24694444444444444"/>
                      <c:h val="0.18170277777777777"/>
                    </c:manualLayout>
                  </c15:layout>
                </c:ext>
                <c:ext xmlns:c16="http://schemas.microsoft.com/office/drawing/2014/chart" uri="{C3380CC4-5D6E-409C-BE32-E72D297353CC}">
                  <c16:uniqueId val="{00000009-438C-4209-BFF1-3459C7691522}"/>
                </c:ext>
              </c:extLst>
            </c:dLbl>
            <c:dLbl>
              <c:idx val="5"/>
              <c:layout>
                <c:manualLayout>
                  <c:x val="-5.2916666666666667E-2"/>
                  <c:y val="-4.40972222222222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38C-4209-BFF1-3459C7691522}"/>
                </c:ext>
              </c:extLst>
            </c:dLbl>
            <c:dLbl>
              <c:idx val="6"/>
              <c:layout>
                <c:manualLayout>
                  <c:x val="-1.7639062500000004E-2"/>
                  <c:y val="-2.204861111111111E-3"/>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6004131944444442"/>
                      <c:h val="0.13319583333333335"/>
                    </c:manualLayout>
                  </c15:layout>
                </c:ext>
                <c:ext xmlns:c16="http://schemas.microsoft.com/office/drawing/2014/chart" uri="{C3380CC4-5D6E-409C-BE32-E72D297353CC}">
                  <c16:uniqueId val="{0000000D-438C-4209-BFF1-3459C7691522}"/>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Sheet1!$B$11:$B$18</c:f>
              <c:strCache>
                <c:ptCount val="8"/>
                <c:pt idx="0">
                  <c:v>Terjatuh/jatuh</c:v>
                </c:pt>
                <c:pt idx="1">
                  <c:v>Terjepit dan tersangkut</c:v>
                </c:pt>
                <c:pt idx="2">
                  <c:v>Terguling</c:v>
                </c:pt>
                <c:pt idx="3">
                  <c:v>Gerakan reaksioner/memaksakan diri</c:v>
                </c:pt>
                <c:pt idx="4">
                  <c:v>Terkena lemparan/kejatuhan</c:v>
                </c:pt>
                <c:pt idx="5">
                  <c:v>Ditabrak</c:v>
                </c:pt>
                <c:pt idx="6">
                  <c:v>Terpotong/terserempet</c:v>
                </c:pt>
                <c:pt idx="7">
                  <c:v>Lainnya</c:v>
                </c:pt>
              </c:strCache>
            </c:strRef>
          </c:cat>
          <c:val>
            <c:numRef>
              <c:f>Sheet1!$C$11:$C$18</c:f>
              <c:numCache>
                <c:formatCode>General</c:formatCode>
                <c:ptCount val="8"/>
                <c:pt idx="0">
                  <c:v>21</c:v>
                </c:pt>
                <c:pt idx="1">
                  <c:v>21</c:v>
                </c:pt>
                <c:pt idx="2">
                  <c:v>12</c:v>
                </c:pt>
                <c:pt idx="3">
                  <c:v>10</c:v>
                </c:pt>
                <c:pt idx="4">
                  <c:v>9</c:v>
                </c:pt>
                <c:pt idx="5">
                  <c:v>6</c:v>
                </c:pt>
                <c:pt idx="6">
                  <c:v>5</c:v>
                </c:pt>
                <c:pt idx="7">
                  <c:v>16</c:v>
                </c:pt>
              </c:numCache>
            </c:numRef>
          </c:val>
          <c:extLst>
            <c:ext xmlns:c16="http://schemas.microsoft.com/office/drawing/2014/chart" uri="{C3380CC4-5D6E-409C-BE32-E72D297353CC}">
              <c16:uniqueId val="{00000010-438C-4209-BFF1-3459C7691522}"/>
            </c:ext>
          </c:extLst>
        </c:ser>
        <c:dLbls>
          <c:showLegendKey val="0"/>
          <c:showVal val="1"/>
          <c:showCatName val="0"/>
          <c:showSerName val="0"/>
          <c:showPercent val="0"/>
          <c:showBubbleSize val="0"/>
          <c:showLeaderLines val="0"/>
        </c:dLbls>
        <c:firstSliceAng val="0"/>
        <c:holeSize val="3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37-4AD5-8649-6FA5511838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37-4AD5-8649-6FA5511838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37-4AD5-8649-6FA5511838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37-4AD5-8649-6FA5511838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D37-4AD5-8649-6FA5511838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D37-4AD5-8649-6FA5511838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D37-4AD5-8649-6FA5511838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D37-4AD5-8649-6FA55118380F}"/>
              </c:ext>
            </c:extLst>
          </c:dPt>
          <c:dLbls>
            <c:dLbl>
              <c:idx val="0"/>
              <c:layout>
                <c:manualLayout>
                  <c:x val="-7.3778125000000042E-2"/>
                  <c:y val="2.31659722222222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D37-4AD5-8649-6FA55118380F}"/>
                </c:ext>
              </c:extLst>
            </c:dLbl>
            <c:dLbl>
              <c:idx val="1"/>
              <c:dLblPos val="inEnd"/>
              <c:showLegendKey val="0"/>
              <c:showVal val="0"/>
              <c:showCatName val="1"/>
              <c:showSerName val="0"/>
              <c:showPercent val="1"/>
              <c:showBubbleSize val="0"/>
              <c:extLst>
                <c:ext xmlns:c15="http://schemas.microsoft.com/office/drawing/2012/chart" uri="{CE6537A1-D6FC-4f65-9D91-7224C49458BB}">
                  <c15:layout>
                    <c:manualLayout>
                      <c:w val="0.18110729166666667"/>
                      <c:h val="0.18170277777777777"/>
                    </c:manualLayout>
                  </c15:layout>
                </c:ext>
                <c:ext xmlns:c16="http://schemas.microsoft.com/office/drawing/2014/chart" uri="{C3380CC4-5D6E-409C-BE32-E72D297353CC}">
                  <c16:uniqueId val="{00000003-9D37-4AD5-8649-6FA55118380F}"/>
                </c:ext>
              </c:extLst>
            </c:dLbl>
            <c:dLbl>
              <c:idx val="2"/>
              <c:layout>
                <c:manualLayout>
                  <c:x val="-7.5222222222222218E-2"/>
                  <c:y val="0.17106371527777775"/>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1482256944444446"/>
                      <c:h val="0.23902916666666663"/>
                    </c:manualLayout>
                  </c15:layout>
                </c:ext>
                <c:ext xmlns:c16="http://schemas.microsoft.com/office/drawing/2014/chart" uri="{C3380CC4-5D6E-409C-BE32-E72D297353CC}">
                  <c16:uniqueId val="{00000005-9D37-4AD5-8649-6FA55118380F}"/>
                </c:ext>
              </c:extLst>
            </c:dLbl>
            <c:dLbl>
              <c:idx val="3"/>
              <c:layout>
                <c:manualLayout>
                  <c:x val="-3.8211805555555555E-3"/>
                  <c:y val="0.1784758680555555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9042013888888888"/>
                      <c:h val="0.23902916666666663"/>
                    </c:manualLayout>
                  </c15:layout>
                </c:ext>
                <c:ext xmlns:c16="http://schemas.microsoft.com/office/drawing/2014/chart" uri="{C3380CC4-5D6E-409C-BE32-E72D297353CC}">
                  <c16:uniqueId val="{00000007-9D37-4AD5-8649-6FA55118380F}"/>
                </c:ext>
              </c:extLst>
            </c:dLbl>
            <c:dLbl>
              <c:idx val="4"/>
              <c:dLblPos val="inEnd"/>
              <c:showLegendKey val="0"/>
              <c:showVal val="0"/>
              <c:showCatName val="1"/>
              <c:showSerName val="0"/>
              <c:showPercent val="1"/>
              <c:showBubbleSize val="0"/>
              <c:extLst>
                <c:ext xmlns:c15="http://schemas.microsoft.com/office/drawing/2012/chart" uri="{CE6537A1-D6FC-4f65-9D91-7224C49458BB}">
                  <c15:layout>
                    <c:manualLayout>
                      <c:w val="0.35396631944444445"/>
                      <c:h val="0.18170277777777777"/>
                    </c:manualLayout>
                  </c15:layout>
                </c:ext>
                <c:ext xmlns:c16="http://schemas.microsoft.com/office/drawing/2014/chart" uri="{C3380CC4-5D6E-409C-BE32-E72D297353CC}">
                  <c16:uniqueId val="{00000009-9D37-4AD5-8649-6FA55118380F}"/>
                </c:ext>
              </c:extLst>
            </c:dLbl>
            <c:dLbl>
              <c:idx val="5"/>
              <c:dLblPos val="inEnd"/>
              <c:showLegendKey val="0"/>
              <c:showVal val="0"/>
              <c:showCatName val="1"/>
              <c:showSerName val="0"/>
              <c:showPercent val="1"/>
              <c:showBubbleSize val="0"/>
              <c:extLst>
                <c:ext xmlns:c15="http://schemas.microsoft.com/office/drawing/2012/chart" uri="{CE6537A1-D6FC-4f65-9D91-7224C49458BB}">
                  <c15:layout>
                    <c:manualLayout>
                      <c:w val="0.42805173611111103"/>
                      <c:h val="0.18170277777777777"/>
                    </c:manualLayout>
                  </c15:layout>
                </c:ext>
                <c:ext xmlns:c16="http://schemas.microsoft.com/office/drawing/2014/chart" uri="{C3380CC4-5D6E-409C-BE32-E72D297353CC}">
                  <c16:uniqueId val="{0000000B-9D37-4AD5-8649-6FA55118380F}"/>
                </c:ext>
              </c:extLst>
            </c:dLbl>
            <c:dLbl>
              <c:idx val="6"/>
              <c:layout>
                <c:manualLayout>
                  <c:x val="3.7505208333333331E-2"/>
                  <c:y val="-0.20489670138888888"/>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7954479166666666"/>
                      <c:h val="0.20816111111111107"/>
                    </c:manualLayout>
                  </c15:layout>
                </c:ext>
                <c:ext xmlns:c16="http://schemas.microsoft.com/office/drawing/2014/chart" uri="{C3380CC4-5D6E-409C-BE32-E72D297353CC}">
                  <c16:uniqueId val="{0000000D-9D37-4AD5-8649-6FA55118380F}"/>
                </c:ext>
              </c:extLst>
            </c:dLbl>
            <c:dLbl>
              <c:idx val="7"/>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inEnd"/>
              <c:showLegendKey val="0"/>
              <c:showVal val="0"/>
              <c:showCatName val="1"/>
              <c:showSerName val="0"/>
              <c:showPercent val="1"/>
              <c:showBubbleSize val="0"/>
              <c:extLst>
                <c:ext xmlns:c15="http://schemas.microsoft.com/office/drawing/2012/chart" uri="{CE6537A1-D6FC-4f65-9D91-7224C49458BB}">
                  <c15:layout>
                    <c:manualLayout>
                      <c:w val="0.26961041666666669"/>
                      <c:h val="0.17288333333333333"/>
                    </c:manualLayout>
                  </c15:layout>
                </c:ext>
                <c:ext xmlns:c16="http://schemas.microsoft.com/office/drawing/2014/chart" uri="{C3380CC4-5D6E-409C-BE32-E72D297353CC}">
                  <c16:uniqueId val="{0000000F-9D37-4AD5-8649-6FA55118380F}"/>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Sheet1!$B$34:$B$41</c:f>
              <c:strCache>
                <c:ptCount val="8"/>
                <c:pt idx="0">
                  <c:v>Kurang dari 1 bulan</c:v>
                </c:pt>
                <c:pt idx="1">
                  <c:v>1 bulan hingga kurang dari 3 bulan</c:v>
                </c:pt>
                <c:pt idx="2">
                  <c:v>3 bulan hingga kurang dari setengah tahun</c:v>
                </c:pt>
                <c:pt idx="3">
                  <c:v>Setengah tahun hingga kurang dari 1 tahun</c:v>
                </c:pt>
                <c:pt idx="4">
                  <c:v>1 tahun hingga kurang dari 3 tahun</c:v>
                </c:pt>
                <c:pt idx="5">
                  <c:v>3 tahun hingga kurang dari 5 tahun</c:v>
                </c:pt>
                <c:pt idx="6">
                  <c:v>5 tahun hingga kurang dari 10 tahun</c:v>
                </c:pt>
                <c:pt idx="7">
                  <c:v>10 tahun atau lebih</c:v>
                </c:pt>
              </c:strCache>
            </c:strRef>
          </c:cat>
          <c:val>
            <c:numRef>
              <c:f>Sheet1!$C$34:$C$41</c:f>
              <c:numCache>
                <c:formatCode>General</c:formatCode>
                <c:ptCount val="8"/>
                <c:pt idx="0">
                  <c:v>1</c:v>
                </c:pt>
                <c:pt idx="1">
                  <c:v>8</c:v>
                </c:pt>
                <c:pt idx="2">
                  <c:v>6</c:v>
                </c:pt>
                <c:pt idx="3">
                  <c:v>8</c:v>
                </c:pt>
                <c:pt idx="4">
                  <c:v>19</c:v>
                </c:pt>
                <c:pt idx="5">
                  <c:v>14</c:v>
                </c:pt>
                <c:pt idx="6">
                  <c:v>17</c:v>
                </c:pt>
                <c:pt idx="7">
                  <c:v>27</c:v>
                </c:pt>
              </c:numCache>
            </c:numRef>
          </c:val>
          <c:extLst>
            <c:ext xmlns:c16="http://schemas.microsoft.com/office/drawing/2014/chart" uri="{C3380CC4-5D6E-409C-BE32-E72D297353CC}">
              <c16:uniqueId val="{00000010-9D37-4AD5-8649-6FA55118380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54064912747779"/>
          <c:y val="8.1709477124183E-2"/>
          <c:w val="0.90298611111111116"/>
          <c:h val="0.9029861111111111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53-4537-84AB-A22768B52A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53-4537-84AB-A22768B52A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53-4537-84AB-A22768B52A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53-4537-84AB-A22768B52A5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853-4537-84AB-A22768B52A5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853-4537-84AB-A22768B52A5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853-4537-84AB-A22768B52A5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853-4537-84AB-A22768B52A5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853-4537-84AB-A22768B52A5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853-4537-84AB-A22768B52A5F}"/>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C853-4537-84AB-A22768B52A5F}"/>
              </c:ext>
            </c:extLst>
          </c:dPt>
          <c:dLbls>
            <c:dLbl>
              <c:idx val="0"/>
              <c:layout>
                <c:manualLayout>
                  <c:x val="-6.3471180555555631E-2"/>
                  <c:y val="0.2311192708333333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3409305555555555"/>
                      <c:h val="0.23902916666666663"/>
                    </c:manualLayout>
                  </c15:layout>
                </c:ext>
                <c:ext xmlns:c16="http://schemas.microsoft.com/office/drawing/2014/chart" uri="{C3380CC4-5D6E-409C-BE32-E72D297353CC}">
                  <c16:uniqueId val="{00000001-C853-4537-84AB-A22768B52A5F}"/>
                </c:ext>
              </c:extLst>
            </c:dLbl>
            <c:dLbl>
              <c:idx val="1"/>
              <c:dLblPos val="inEnd"/>
              <c:showLegendKey val="0"/>
              <c:showVal val="0"/>
              <c:showCatName val="1"/>
              <c:showSerName val="0"/>
              <c:showPercent val="1"/>
              <c:showBubbleSize val="0"/>
              <c:extLst>
                <c:ext xmlns:c15="http://schemas.microsoft.com/office/drawing/2012/chart" uri="{CE6537A1-D6FC-4f65-9D91-7224C49458BB}">
                  <c15:layout>
                    <c:manualLayout>
                      <c:w val="0.2998045138888889"/>
                      <c:h val="0.18170277777777777"/>
                    </c:manualLayout>
                  </c15:layout>
                </c:ext>
                <c:ext xmlns:c16="http://schemas.microsoft.com/office/drawing/2014/chart" uri="{C3380CC4-5D6E-409C-BE32-E72D297353CC}">
                  <c16:uniqueId val="{00000003-C853-4537-84AB-A22768B52A5F}"/>
                </c:ext>
              </c:extLst>
            </c:dLbl>
            <c:dLbl>
              <c:idx val="2"/>
              <c:layout>
                <c:manualLayout>
                  <c:x val="-6.1476041666666745E-2"/>
                  <c:y val="-0.1102694444444444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853-4537-84AB-A22768B52A5F}"/>
                </c:ext>
              </c:extLst>
            </c:dLbl>
            <c:dLbl>
              <c:idx val="3"/>
              <c:layout>
                <c:manualLayout>
                  <c:x val="0.1435907407692629"/>
                  <c:y val="-4.0669934640522876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1688299115266224"/>
                      <c:h val="0.23072843137254903"/>
                    </c:manualLayout>
                  </c15:layout>
                </c:ext>
                <c:ext xmlns:c16="http://schemas.microsoft.com/office/drawing/2014/chart" uri="{C3380CC4-5D6E-409C-BE32-E72D297353CC}">
                  <c16:uniqueId val="{00000007-C853-4537-84AB-A22768B52A5F}"/>
                </c:ext>
              </c:extLst>
            </c:dLbl>
            <c:dLbl>
              <c:idx val="4"/>
              <c:layout>
                <c:manualLayout>
                  <c:x val="0.18156047367691486"/>
                  <c:y val="-0.109859313725490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009182880918485"/>
                      <c:h val="0.14019967320261437"/>
                    </c:manualLayout>
                  </c15:layout>
                </c:ext>
                <c:ext xmlns:c16="http://schemas.microsoft.com/office/drawing/2014/chart" uri="{C3380CC4-5D6E-409C-BE32-E72D297353CC}">
                  <c16:uniqueId val="{00000009-C853-4537-84AB-A22768B52A5F}"/>
                </c:ext>
              </c:extLst>
            </c:dLbl>
            <c:dLbl>
              <c:idx val="5"/>
              <c:layout>
                <c:manualLayout>
                  <c:x val="0.17774765834886366"/>
                  <c:y val="-4.150326797385696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853-4537-84AB-A22768B52A5F}"/>
                </c:ext>
              </c:extLst>
            </c:dLbl>
            <c:dLbl>
              <c:idx val="6"/>
              <c:layout>
                <c:manualLayout>
                  <c:x val="-6.9858983865325099E-3"/>
                  <c:y val="-2.1143627450980394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5525279050885943"/>
                      <c:h val="0.1277486928104575"/>
                    </c:manualLayout>
                  </c15:layout>
                </c:ext>
                <c:ext xmlns:c16="http://schemas.microsoft.com/office/drawing/2014/chart" uri="{C3380CC4-5D6E-409C-BE32-E72D297353CC}">
                  <c16:uniqueId val="{0000000D-C853-4537-84AB-A22768B52A5F}"/>
                </c:ext>
              </c:extLst>
            </c:dLbl>
            <c:dLbl>
              <c:idx val="7"/>
              <c:layout>
                <c:manualLayout>
                  <c:x val="-1.6972295137154637E-2"/>
                  <c:y val="-7.6320261437908439E-3"/>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6900868451682882"/>
                      <c:h val="0.11140653594771242"/>
                    </c:manualLayout>
                  </c15:layout>
                </c:ext>
                <c:ext xmlns:c16="http://schemas.microsoft.com/office/drawing/2014/chart" uri="{C3380CC4-5D6E-409C-BE32-E72D297353CC}">
                  <c16:uniqueId val="{0000000F-C853-4537-84AB-A22768B52A5F}"/>
                </c:ext>
              </c:extLst>
            </c:dLbl>
            <c:dLbl>
              <c:idx val="9"/>
              <c:layout>
                <c:manualLayout>
                  <c:x val="-3.2637897233584269E-2"/>
                  <c:y val="0"/>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C853-4537-84AB-A22768B52A5F}"/>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inEnd"/>
            <c:showLegendKey val="0"/>
            <c:showVal val="0"/>
            <c:showCatName val="1"/>
            <c:showSerName val="0"/>
            <c:showPercent val="1"/>
            <c:showBubbleSize val="0"/>
            <c:showLeaderLines val="1"/>
            <c:leaderLines>
              <c:spPr>
                <a:ln w="9525" cap="flat" cmpd="sng" algn="ctr">
                  <a:solidFill>
                    <a:schemeClr val="dk1">
                      <a:shade val="95000"/>
                      <a:satMod val="105000"/>
                    </a:schemeClr>
                  </a:solidFill>
                  <a:prstDash val="solid"/>
                  <a:round/>
                </a:ln>
                <a:effectLst/>
              </c:spPr>
            </c:leaderLines>
            <c:extLst>
              <c:ext xmlns:c15="http://schemas.microsoft.com/office/drawing/2012/chart" uri="{CE6537A1-D6FC-4f65-9D91-7224C49458BB}"/>
            </c:extLst>
          </c:dLbls>
          <c:cat>
            <c:strRef>
              <c:f>Sheet1!$B$44:$B$54</c:f>
              <c:strCache>
                <c:ptCount val="11"/>
                <c:pt idx="0">
                  <c:v>Terjepit dan tersangkut</c:v>
                </c:pt>
                <c:pt idx="1">
                  <c:v>Terjatuh/jatuh</c:v>
                </c:pt>
                <c:pt idx="2">
                  <c:v>Terguling</c:v>
                </c:pt>
                <c:pt idx="3">
                  <c:v>Gerakan reaksioner/memaksakan diri</c:v>
                </c:pt>
                <c:pt idx="4">
                  <c:v>Terkena lemparan/kejatuhan</c:v>
                </c:pt>
                <c:pt idx="5">
                  <c:v>Ditabrak</c:v>
                </c:pt>
                <c:pt idx="6">
                  <c:v>Terpotong/terserempet</c:v>
                </c:pt>
                <c:pt idx="7">
                  <c:v>Kecelakaan lalu lintas (jalan)</c:v>
                </c:pt>
                <c:pt idx="8">
                  <c:v>Tabrakan</c:v>
                </c:pt>
                <c:pt idx="9">
                  <c:v>Menginjak lalu tertusuk</c:v>
                </c:pt>
                <c:pt idx="10">
                  <c:v>Lainnya</c:v>
                </c:pt>
              </c:strCache>
            </c:strRef>
          </c:cat>
          <c:val>
            <c:numRef>
              <c:f>Sheet1!$C$44:$C$54</c:f>
              <c:numCache>
                <c:formatCode>General</c:formatCode>
                <c:ptCount val="11"/>
                <c:pt idx="0">
                  <c:v>24</c:v>
                </c:pt>
                <c:pt idx="1">
                  <c:v>18</c:v>
                </c:pt>
                <c:pt idx="2">
                  <c:v>11</c:v>
                </c:pt>
                <c:pt idx="3">
                  <c:v>10</c:v>
                </c:pt>
                <c:pt idx="4">
                  <c:v>9</c:v>
                </c:pt>
                <c:pt idx="5">
                  <c:v>6</c:v>
                </c:pt>
                <c:pt idx="6">
                  <c:v>6</c:v>
                </c:pt>
                <c:pt idx="7">
                  <c:v>5</c:v>
                </c:pt>
                <c:pt idx="8">
                  <c:v>5</c:v>
                </c:pt>
                <c:pt idx="9">
                  <c:v>2</c:v>
                </c:pt>
                <c:pt idx="10">
                  <c:v>4</c:v>
                </c:pt>
              </c:numCache>
            </c:numRef>
          </c:val>
          <c:extLst>
            <c:ext xmlns:c16="http://schemas.microsoft.com/office/drawing/2014/chart" uri="{C3380CC4-5D6E-409C-BE32-E72D297353CC}">
              <c16:uniqueId val="{00000016-C853-4537-84AB-A22768B52A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3358984469664"/>
          <c:y val="0"/>
          <c:w val="0.71000147868840324"/>
          <c:h val="0.96031249999999979"/>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CE-4FB6-88D4-F0CE0E9554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CE-4FB6-88D4-F0CE0E9554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CE-4FB6-88D4-F0CE0E9554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CE-4FB6-88D4-F0CE0E9554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CE-4FB6-88D4-F0CE0E9554B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CE-4FB6-88D4-F0CE0E9554B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CE-4FB6-88D4-F0CE0E9554B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ECE-4FB6-88D4-F0CE0E9554B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ECE-4FB6-88D4-F0CE0E9554B5}"/>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ECE-4FB6-88D4-F0CE0E9554B5}"/>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ECE-4FB6-88D4-F0CE0E9554B5}"/>
              </c:ext>
            </c:extLst>
          </c:dPt>
          <c:dLbls>
            <c:dLbl>
              <c:idx val="0"/>
              <c:layout>
                <c:manualLayout>
                  <c:x val="-9.7468055555555558E-2"/>
                  <c:y val="0.17790694444444444"/>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621805555555555"/>
                      <c:h val="0.2258"/>
                    </c:manualLayout>
                  </c15:layout>
                </c:ext>
                <c:ext xmlns:c16="http://schemas.microsoft.com/office/drawing/2014/chart" uri="{C3380CC4-5D6E-409C-BE32-E72D297353CC}">
                  <c16:uniqueId val="{00000001-FECE-4FB6-88D4-F0CE0E9554B5}"/>
                </c:ext>
              </c:extLst>
            </c:dLbl>
            <c:dLbl>
              <c:idx val="1"/>
              <c:layout>
                <c:manualLayout>
                  <c:x val="-0.12651283172936717"/>
                  <c:y val="-0.191042361111111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CE-4FB6-88D4-F0CE0E9554B5}"/>
                </c:ext>
              </c:extLst>
            </c:dLbl>
            <c:dLbl>
              <c:idx val="4"/>
              <c:layout>
                <c:manualLayout>
                  <c:x val="-1.4553528520202596E-2"/>
                  <c:y val="-1.5043402777777777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CE-4FB6-88D4-F0CE0E9554B5}"/>
                </c:ext>
              </c:extLst>
            </c:dLbl>
            <c:dLbl>
              <c:idx val="6"/>
              <c:layout>
                <c:manualLayout>
                  <c:x val="-3.6517544527159121E-2"/>
                  <c:y val="2.6808680555555551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267738099638953"/>
                      <c:h val="0.17378715277777776"/>
                    </c:manualLayout>
                  </c15:layout>
                </c:ext>
                <c:ext xmlns:c16="http://schemas.microsoft.com/office/drawing/2014/chart" uri="{C3380CC4-5D6E-409C-BE32-E72D297353CC}">
                  <c16:uniqueId val="{0000000D-FECE-4FB6-88D4-F0CE0E9554B5}"/>
                </c:ext>
              </c:extLst>
            </c:dLbl>
            <c:dLbl>
              <c:idx val="7"/>
              <c:layout>
                <c:manualLayout>
                  <c:x val="-2.7807908025913233E-2"/>
                  <c:y val="2.0797569444444445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ECE-4FB6-88D4-F0CE0E9554B5}"/>
                </c:ext>
              </c:extLst>
            </c:dLbl>
            <c:dLbl>
              <c:idx val="8"/>
              <c:layout>
                <c:manualLayout>
                  <c:x val="-2.6140584685531782E-2"/>
                  <c:y val="9.1184027777777774E-3"/>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7277582519816634"/>
                      <c:h val="0.16496770833333332"/>
                    </c:manualLayout>
                  </c15:layout>
                </c:ext>
                <c:ext xmlns:c16="http://schemas.microsoft.com/office/drawing/2014/chart" uri="{C3380CC4-5D6E-409C-BE32-E72D297353CC}">
                  <c16:uniqueId val="{00000011-FECE-4FB6-88D4-F0CE0E9554B5}"/>
                </c:ext>
              </c:extLst>
            </c:dLbl>
            <c:dLbl>
              <c:idx val="9"/>
              <c:layout>
                <c:manualLayout>
                  <c:x val="4.3511689853322329E-2"/>
                  <c:y val="-3.9687500000000001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FECE-4FB6-88D4-F0CE0E9554B5}"/>
                </c:ext>
              </c:extLst>
            </c:dLbl>
            <c:dLbl>
              <c:idx val="10"/>
              <c:layout>
                <c:manualLayout>
                  <c:x val="9.3737948990841563E-2"/>
                  <c:y val="7.43784722222222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FECE-4FB6-88D4-F0CE0E9554B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Arial" panose="020B0604020202020204" pitchFamily="34" charset="0"/>
                    <a:ea typeface="+mn-ea"/>
                    <a:cs typeface="Arial" panose="020B0604020202020204" pitchFamily="34" charset="0"/>
                  </a:defRPr>
                </a:pPr>
                <a:endParaRPr lang="ja-JP"/>
              </a:p>
            </c:txPr>
            <c:dLblPos val="inEnd"/>
            <c:showLegendKey val="0"/>
            <c:showVal val="0"/>
            <c:showCatName val="1"/>
            <c:showSerName val="0"/>
            <c:showPercent val="1"/>
            <c:showBubbleSize val="0"/>
            <c:showLeaderLines val="1"/>
            <c:leaderLines>
              <c:spPr>
                <a:ln w="9525" cap="flat" cmpd="sng" algn="ctr">
                  <a:solidFill>
                    <a:schemeClr val="dk1">
                      <a:shade val="95000"/>
                      <a:satMod val="105000"/>
                    </a:schemeClr>
                  </a:solidFill>
                  <a:prstDash val="solid"/>
                  <a:round/>
                </a:ln>
                <a:effectLst/>
              </c:spPr>
            </c:leaderLines>
            <c:extLst>
              <c:ext xmlns:c15="http://schemas.microsoft.com/office/drawing/2012/chart" uri="{CE6537A1-D6FC-4f65-9D91-7224C49458BB}"/>
            </c:extLst>
          </c:dLbls>
          <c:cat>
            <c:strRef>
              <c:f>Sheet1!$B$57:$B$67</c:f>
              <c:strCache>
                <c:ptCount val="11"/>
                <c:pt idx="0">
                  <c:v>Power carrier</c:v>
                </c:pt>
                <c:pt idx="1">
                  <c:v>Struktur sementara, bangunan, struktur, dll.</c:v>
                </c:pt>
                <c:pt idx="2">
                  <c:v>Material</c:v>
                </c:pt>
                <c:pt idx="3">
                  <c:v>Muatan</c:v>
                </c:pt>
                <c:pt idx="4">
                  <c:v>Mesin konstruksi, dll.</c:v>
                </c:pt>
                <c:pt idx="5">
                  <c:v>Alat</c:v>
                </c:pt>
                <c:pt idx="6">
                  <c:v>Mesin listrik umum</c:v>
                </c:pt>
                <c:pt idx="7">
                  <c:v>Kendaraan</c:v>
                </c:pt>
                <c:pt idx="8">
                  <c:v>Peralatan mesin bertenaga manusia, dll.</c:v>
                </c:pt>
                <c:pt idx="9">
                  <c:v>Peralatan dan fasilitas lainnya</c:v>
                </c:pt>
                <c:pt idx="10">
                  <c:v>Lainnya</c:v>
                </c:pt>
              </c:strCache>
            </c:strRef>
          </c:cat>
          <c:val>
            <c:numRef>
              <c:f>Sheet1!$C$57:$C$67</c:f>
              <c:numCache>
                <c:formatCode>General</c:formatCode>
                <c:ptCount val="11"/>
                <c:pt idx="0">
                  <c:v>32</c:v>
                </c:pt>
                <c:pt idx="1">
                  <c:v>13</c:v>
                </c:pt>
                <c:pt idx="2">
                  <c:v>11</c:v>
                </c:pt>
                <c:pt idx="3">
                  <c:v>8</c:v>
                </c:pt>
                <c:pt idx="4">
                  <c:v>6</c:v>
                </c:pt>
                <c:pt idx="5">
                  <c:v>5</c:v>
                </c:pt>
                <c:pt idx="6">
                  <c:v>4</c:v>
                </c:pt>
                <c:pt idx="7">
                  <c:v>3</c:v>
                </c:pt>
                <c:pt idx="8">
                  <c:v>3</c:v>
                </c:pt>
                <c:pt idx="9">
                  <c:v>3</c:v>
                </c:pt>
                <c:pt idx="10">
                  <c:v>12</c:v>
                </c:pt>
              </c:numCache>
            </c:numRef>
          </c:val>
          <c:extLst>
            <c:ext xmlns:c16="http://schemas.microsoft.com/office/drawing/2014/chart" uri="{C3380CC4-5D6E-409C-BE32-E72D297353CC}">
              <c16:uniqueId val="{00000016-FECE-4FB6-88D4-F0CE0E9554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sz="quarter" idx="1"/>
          </p:nvPr>
        </p:nvSpPr>
        <p:spPr>
          <a:xfrm>
            <a:off x="3815376" y="2"/>
            <a:ext cx="2918831" cy="493316"/>
          </a:xfrm>
          <a:prstGeom prst="rect">
            <a:avLst/>
          </a:prstGeom>
        </p:spPr>
        <p:txBody>
          <a:bodyPr vert="horz" lIns="91423" tIns="45712" rIns="91423" bIns="45712" rtlCol="0"/>
          <a:lstStyle>
            <a:lvl1pPr algn="r">
              <a:defRPr sz="1200"/>
            </a:lvl1pPr>
          </a:lstStyle>
          <a:p>
            <a:pPr rtl="0"/>
            <a:fld id="{D95B7262-B3D8-4D0B-8E0A-45066E572441}" type="datetimeFigureOut">
              <a:rPr kumimoji="1" lang="ja-JP" altLang="en-US" smtClean="0"/>
              <a:pPr rtl="0"/>
              <a:t>2021/7/28</a:t>
            </a:fld>
            <a:endParaRPr kumimoji="1" lang="ja-JP" altLang="en-US"/>
          </a:p>
        </p:txBody>
      </p:sp>
      <p:sp>
        <p:nvSpPr>
          <p:cNvPr id="4" name="フッター プレースホルダー 3"/>
          <p:cNvSpPr>
            <a:spLocks noGrp="1"/>
          </p:cNvSpPr>
          <p:nvPr>
            <p:ph type="ftr" sz="quarter" idx="2"/>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5" name="スライド番号プレースホルダー 4"/>
          <p:cNvSpPr>
            <a:spLocks noGrp="1"/>
          </p:cNvSpPr>
          <p:nvPr>
            <p:ph type="sldNum" sz="quarter" idx="3"/>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B50DE259-8F01-4AB9-83D5-E3C021AA63C2}" type="slidenum">
              <a:rPr kumimoji="1" lang="ja-JP" altLang="en-US" smtClean="0"/>
              <a:pPr/>
              <a:t>‹#›</a:t>
            </a:fld>
            <a:endParaRPr kumimoji="1" lang="ja-JP" altLang="en-US"/>
          </a:p>
        </p:txBody>
      </p:sp>
    </p:spTree>
    <p:extLst>
      <p:ext uri="{BB962C8B-B14F-4D97-AF65-F5344CB8AC3E}">
        <p14:creationId xmlns:p14="http://schemas.microsoft.com/office/powerpoint/2010/main" val="746459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15376" y="2"/>
            <a:ext cx="2918831" cy="493316"/>
          </a:xfrm>
          <a:prstGeom prst="rect">
            <a:avLst/>
          </a:prstGeom>
        </p:spPr>
        <p:txBody>
          <a:bodyPr vert="horz" lIns="91423" tIns="45712" rIns="91423" bIns="45712" rtlCol="0"/>
          <a:lstStyle>
            <a:lvl1pPr algn="r">
              <a:defRPr sz="1200"/>
            </a:lvl1pPr>
          </a:lstStyle>
          <a:p>
            <a:pPr rtl="0"/>
            <a:fld id="{025171F1-5164-480A-97A8-F69C2ED04A11}" type="datetimeFigureOut">
              <a:rPr kumimoji="1" lang="ja-JP" altLang="en-US" smtClean="0"/>
              <a:pPr rtl="0"/>
              <a:t>2021/7/28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3" tIns="45712" rIns="91423" bIns="45712" rtlCol="0" anchor="ctr"/>
          <a:lstStyle/>
          <a:p>
            <a:pPr rtl="0"/>
            <a:endParaRPr lang="ja-JP" altLang="en-US"/>
          </a:p>
        </p:txBody>
      </p:sp>
      <p:sp>
        <p:nvSpPr>
          <p:cNvPr id="5" name="ノート プレースホルダー 4"/>
          <p:cNvSpPr>
            <a:spLocks noGrp="1"/>
          </p:cNvSpPr>
          <p:nvPr>
            <p:ph type="body" sz="quarter" idx="3"/>
          </p:nvPr>
        </p:nvSpPr>
        <p:spPr>
          <a:xfrm>
            <a:off x="673578" y="4686500"/>
            <a:ext cx="5388610" cy="4439841"/>
          </a:xfrm>
          <a:prstGeom prst="rect">
            <a:avLst/>
          </a:prstGeom>
        </p:spPr>
        <p:txBody>
          <a:bodyPr vert="horz" lIns="91423" tIns="45712" rIns="91423" bIns="45712" rtlCol="0"/>
          <a:lstStyle/>
          <a:p>
            <a:pPr lvl="0" rtl="0"/>
            <a:r>
              <a:rPr lang="id"/>
              <a:t>マスター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6" name="フッター プレースホルダー 5"/>
          <p:cNvSpPr>
            <a:spLocks noGrp="1"/>
          </p:cNvSpPr>
          <p:nvPr>
            <p:ph type="ftr" sz="quarter" idx="4"/>
          </p:nvPr>
        </p:nvSpPr>
        <p:spPr>
          <a:xfrm>
            <a:off x="3" y="9371287"/>
            <a:ext cx="2918831" cy="493316"/>
          </a:xfrm>
          <a:prstGeom prst="rect">
            <a:avLst/>
          </a:prstGeom>
        </p:spPr>
        <p:txBody>
          <a:bodyPr vert="horz" lIns="91423" tIns="45712" rIns="91423" bIns="45712"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423" tIns="45712" rIns="91423" bIns="45712" rtlCol="0" anchor="b"/>
          <a:lstStyle>
            <a:lvl1pPr algn="r">
              <a:defRPr sz="1200"/>
            </a:lvl1pPr>
          </a:lstStyle>
          <a:p>
            <a:pPr rtl="0"/>
            <a:fld id="{F15D19CC-259D-4E7D-8FA0-3520727AB6EE}" type="slidenum">
              <a:rPr kumimoji="1" lang="ja-JP" altLang="en-US" smtClean="0"/>
              <a:pPr/>
              <a:t>‹#›</a:t>
            </a:fld>
            <a:endParaRPr kumimoji="1" lang="ja-JP" altLang="en-US"/>
          </a:p>
        </p:txBody>
      </p:sp>
    </p:spTree>
    <p:extLst>
      <p:ext uri="{BB962C8B-B14F-4D97-AF65-F5344CB8AC3E}">
        <p14:creationId xmlns:p14="http://schemas.microsoft.com/office/powerpoint/2010/main" val="4205283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4</a:t>
            </a:fld>
            <a:endParaRPr kumimoji="1" lang="ja-JP" altLang="en-US"/>
          </a:p>
        </p:txBody>
      </p:sp>
    </p:spTree>
    <p:extLst>
      <p:ext uri="{BB962C8B-B14F-4D97-AF65-F5344CB8AC3E}">
        <p14:creationId xmlns:p14="http://schemas.microsoft.com/office/powerpoint/2010/main" val="141380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8</a:t>
            </a:fld>
            <a:endParaRPr kumimoji="1" lang="ja-JP" altLang="en-US"/>
          </a:p>
        </p:txBody>
      </p:sp>
    </p:spTree>
    <p:extLst>
      <p:ext uri="{BB962C8B-B14F-4D97-AF65-F5344CB8AC3E}">
        <p14:creationId xmlns:p14="http://schemas.microsoft.com/office/powerpoint/2010/main" val="138137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kumimoji="1" lang="ja-JP" altLang="en-US" smtClean="0"/>
              <a:pPr/>
              <a:t>14</a:t>
            </a:fld>
            <a:endParaRPr kumimoji="1" lang="ja-JP" altLang="en-US"/>
          </a:p>
        </p:txBody>
      </p:sp>
    </p:spTree>
    <p:extLst>
      <p:ext uri="{BB962C8B-B14F-4D97-AF65-F5344CB8AC3E}">
        <p14:creationId xmlns:p14="http://schemas.microsoft.com/office/powerpoint/2010/main" val="123006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10"/>
          </p:nvPr>
        </p:nvSpPr>
        <p:spPr/>
        <p:txBody>
          <a:bodyPr rtlCol="0"/>
          <a:lstStyle/>
          <a:p>
            <a:pPr rtl="0"/>
            <a:fld id="{F15D19CC-259D-4E7D-8FA0-3520727AB6E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18529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86759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dirty="0"/>
          </a:p>
        </p:txBody>
      </p:sp>
      <p:sp>
        <p:nvSpPr>
          <p:cNvPr id="4" name="スライド番号プレースホルダー 3"/>
          <p:cNvSpPr>
            <a:spLocks noGrp="1"/>
          </p:cNvSpPr>
          <p:nvPr>
            <p:ph type="sldNum" sz="quarter" idx="5"/>
          </p:nvPr>
        </p:nvSpPr>
        <p:spPr/>
        <p:txBody>
          <a:bodyPr rtlCol="0"/>
          <a:lstStyle/>
          <a:p>
            <a:pPr rtl="0"/>
            <a:fld id="{F15D19CC-259D-4E7D-8FA0-3520727AB6EE}" type="slidenum">
              <a:rPr kumimoji="1" lang="ja-JP" altLang="en-US" smtClean="0"/>
              <a:pPr/>
              <a:t>22</a:t>
            </a:fld>
            <a:endParaRPr kumimoji="1" lang="ja-JP" altLang="en-US"/>
          </a:p>
        </p:txBody>
      </p:sp>
    </p:spTree>
    <p:extLst>
      <p:ext uri="{BB962C8B-B14F-4D97-AF65-F5344CB8AC3E}">
        <p14:creationId xmlns:p14="http://schemas.microsoft.com/office/powerpoint/2010/main" val="180388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rtlCol="0"/>
          <a:lstStyle/>
          <a:p>
            <a:pPr rtl="0"/>
            <a:r>
              <a:rPr lang="id"/>
              <a:t>マスタ タイトルの書式設定</a:t>
            </a:r>
          </a:p>
        </p:txBody>
      </p:sp>
      <p:sp>
        <p:nvSpPr>
          <p:cNvPr id="3" name="サブタイトル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d"/>
              <a:t>マスタ サブタイトルの書式設定</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id"/>
              <a:t>マスタ タイトルの書式設定</a:t>
            </a:r>
          </a:p>
        </p:txBody>
      </p:sp>
      <p:sp>
        <p:nvSpPr>
          <p:cNvPr id="3" name="縦書きテキスト プレースホルダ 2"/>
          <p:cNvSpPr>
            <a:spLocks noGrp="1"/>
          </p:cNvSpPr>
          <p:nvPr>
            <p:ph type="body" orient="vert" idx="1"/>
          </p:nvPr>
        </p:nvSpPr>
        <p:spPr/>
        <p:txBody>
          <a:bodyPr vert="eaVert" rtlCol="0"/>
          <a:lstStyle/>
          <a:p>
            <a:pPr lvl="0" rtl="0"/>
            <a:r>
              <a:rPr lang="id"/>
              <a:t>マスタ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rtlCol="0"/>
          <a:lstStyle/>
          <a:p>
            <a:pPr rtl="0"/>
            <a:r>
              <a:rPr lang="id"/>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rtlCol="0"/>
          <a:lstStyle/>
          <a:p>
            <a:pPr lvl="0" rtl="0"/>
            <a:r>
              <a:rPr lang="id"/>
              <a:t>マスタ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id"/>
              <a:t>マスタ タイトルの書式設定</a:t>
            </a:r>
          </a:p>
        </p:txBody>
      </p:sp>
      <p:sp>
        <p:nvSpPr>
          <p:cNvPr id="3" name="コンテンツ プレースホルダ 2"/>
          <p:cNvSpPr>
            <a:spLocks noGrp="1"/>
          </p:cNvSpPr>
          <p:nvPr>
            <p:ph idx="1"/>
          </p:nvPr>
        </p:nvSpPr>
        <p:spPr/>
        <p:txBody>
          <a:bodyPr rtlCol="0"/>
          <a:lstStyle/>
          <a:p>
            <a:pPr lvl="0" rtl="0"/>
            <a:r>
              <a:rPr lang="id"/>
              <a:t>マスタ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rtlCol="0" anchor="t"/>
          <a:lstStyle>
            <a:lvl1pPr algn="l">
              <a:defRPr sz="4000" b="1" cap="all"/>
            </a:lvl1pPr>
          </a:lstStyle>
          <a:p>
            <a:pPr rtl="0"/>
            <a:r>
              <a:rPr lang="id"/>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d"/>
              <a:t>マスタ テキストの書式設定</a:t>
            </a:r>
          </a:p>
        </p:txBody>
      </p:sp>
      <p:sp>
        <p:nvSpPr>
          <p:cNvPr id="4" name="日付プレースホルダ 3"/>
          <p:cNvSpPr>
            <a:spLocks noGrp="1"/>
          </p:cNvSpPr>
          <p:nvPr>
            <p:ph type="dt" sz="half" idx="10"/>
          </p:nvPr>
        </p:nvSpPr>
        <p:spPr/>
        <p:txBody>
          <a:bodyPr rtlCol="0"/>
          <a:lstStyle/>
          <a:p>
            <a:pPr rtl="0"/>
            <a:r>
              <a:rPr kumimoji="1" lang="ja-JP" altLang="en-US"/>
              <a:t>2021/7/6</a:t>
            </a:r>
          </a:p>
        </p:txBody>
      </p:sp>
      <p:sp>
        <p:nvSpPr>
          <p:cNvPr id="5" name="フッター プレースホルダ 4"/>
          <p:cNvSpPr>
            <a:spLocks noGrp="1"/>
          </p:cNvSpPr>
          <p:nvPr>
            <p:ph type="ftr" sz="quarter" idx="11"/>
          </p:nvPr>
        </p:nvSpPr>
        <p:spPr/>
        <p:txBody>
          <a:bodyPr rtlCol="0"/>
          <a:lstStyle/>
          <a:p>
            <a:pPr rtl="0"/>
            <a:endParaRPr kumimoji="1" lang="ja-JP" altLang="en-US"/>
          </a:p>
        </p:txBody>
      </p:sp>
      <p:sp>
        <p:nvSpPr>
          <p:cNvPr id="6" name="スライド番号プレースホルダ 5"/>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id"/>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id"/>
              <a:t>マスタ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4" name="コンテンツ プレースホルダ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id"/>
              <a:t>マスタ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defRPr/>
            </a:lvl1pPr>
          </a:lstStyle>
          <a:p>
            <a:pPr rtl="0"/>
            <a:r>
              <a:rPr lang="id"/>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d"/>
              <a:t>マスタ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5" name="テキスト プレースホルダ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d"/>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d"/>
              <a:t>マスタ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7" name="日付プレースホルダ 6"/>
          <p:cNvSpPr>
            <a:spLocks noGrp="1"/>
          </p:cNvSpPr>
          <p:nvPr>
            <p:ph type="dt" sz="half" idx="10"/>
          </p:nvPr>
        </p:nvSpPr>
        <p:spPr/>
        <p:txBody>
          <a:bodyPr rtlCol="0"/>
          <a:lstStyle/>
          <a:p>
            <a:pPr rtl="0"/>
            <a:r>
              <a:rPr kumimoji="1" lang="ja-JP" altLang="en-US"/>
              <a:t>2021/7/6</a:t>
            </a:r>
          </a:p>
        </p:txBody>
      </p:sp>
      <p:sp>
        <p:nvSpPr>
          <p:cNvPr id="8" name="フッター プレースホルダ 7"/>
          <p:cNvSpPr>
            <a:spLocks noGrp="1"/>
          </p:cNvSpPr>
          <p:nvPr>
            <p:ph type="ftr" sz="quarter" idx="11"/>
          </p:nvPr>
        </p:nvSpPr>
        <p:spPr/>
        <p:txBody>
          <a:bodyPr rtlCol="0"/>
          <a:lstStyle/>
          <a:p>
            <a:pPr rtl="0"/>
            <a:endParaRPr kumimoji="1" lang="ja-JP" altLang="en-US"/>
          </a:p>
        </p:txBody>
      </p:sp>
      <p:sp>
        <p:nvSpPr>
          <p:cNvPr id="9" name="スライド番号プレースホルダ 8"/>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id"/>
              <a:t>マスタ タイトルの書式設定</a:t>
            </a:r>
          </a:p>
        </p:txBody>
      </p:sp>
      <p:sp>
        <p:nvSpPr>
          <p:cNvPr id="3" name="日付プレースホルダ 2"/>
          <p:cNvSpPr>
            <a:spLocks noGrp="1"/>
          </p:cNvSpPr>
          <p:nvPr>
            <p:ph type="dt" sz="half" idx="10"/>
          </p:nvPr>
        </p:nvSpPr>
        <p:spPr/>
        <p:txBody>
          <a:bodyPr rtlCol="0"/>
          <a:lstStyle/>
          <a:p>
            <a:pPr rtl="0"/>
            <a:r>
              <a:rPr kumimoji="1" lang="ja-JP" altLang="en-US"/>
              <a:t>2021/7/6</a:t>
            </a:r>
          </a:p>
        </p:txBody>
      </p:sp>
      <p:sp>
        <p:nvSpPr>
          <p:cNvPr id="4" name="フッター プレースホルダ 3"/>
          <p:cNvSpPr>
            <a:spLocks noGrp="1"/>
          </p:cNvSpPr>
          <p:nvPr>
            <p:ph type="ftr" sz="quarter" idx="11"/>
          </p:nvPr>
        </p:nvSpPr>
        <p:spPr/>
        <p:txBody>
          <a:bodyPr rtlCol="0"/>
          <a:lstStyle/>
          <a:p>
            <a:pPr rtl="0"/>
            <a:endParaRPr kumimoji="1" lang="ja-JP" altLang="en-US"/>
          </a:p>
        </p:txBody>
      </p:sp>
      <p:sp>
        <p:nvSpPr>
          <p:cNvPr id="5" name="スライド番号プレースホルダ 4"/>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rtlCol="0"/>
          <a:lstStyle/>
          <a:p>
            <a:pPr rtl="0"/>
            <a:r>
              <a:rPr kumimoji="1" lang="ja-JP" altLang="en-US"/>
              <a:t>2021/7/6</a:t>
            </a:r>
          </a:p>
        </p:txBody>
      </p:sp>
      <p:sp>
        <p:nvSpPr>
          <p:cNvPr id="3" name="フッター プレースホルダ 2"/>
          <p:cNvSpPr>
            <a:spLocks noGrp="1"/>
          </p:cNvSpPr>
          <p:nvPr>
            <p:ph type="ftr" sz="quarter" idx="11"/>
          </p:nvPr>
        </p:nvSpPr>
        <p:spPr/>
        <p:txBody>
          <a:bodyPr rtlCol="0"/>
          <a:lstStyle/>
          <a:p>
            <a:pPr rtl="0"/>
            <a:endParaRPr kumimoji="1" lang="ja-JP" altLang="en-US"/>
          </a:p>
        </p:txBody>
      </p:sp>
      <p:sp>
        <p:nvSpPr>
          <p:cNvPr id="4" name="スライド番号プレースホルダ 3"/>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rtlCol="0" anchor="b"/>
          <a:lstStyle>
            <a:lvl1pPr algn="l">
              <a:defRPr sz="2000" b="1"/>
            </a:lvl1pPr>
          </a:lstStyle>
          <a:p>
            <a:pPr rtl="0"/>
            <a:r>
              <a:rPr lang="id"/>
              <a:t>マスタ タイトルの書式設定</a:t>
            </a:r>
          </a:p>
        </p:txBody>
      </p:sp>
      <p:sp>
        <p:nvSpPr>
          <p:cNvPr id="3" name="コンテンツ プレースホルダ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id"/>
              <a:t>マスタ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4" name="テキスト プレースホルダ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d"/>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rtlCol="0" anchor="b"/>
          <a:lstStyle>
            <a:lvl1pPr algn="l">
              <a:defRPr sz="2000" b="1"/>
            </a:lvl1pPr>
          </a:lstStyle>
          <a:p>
            <a:pPr rtl="0"/>
            <a:r>
              <a:rPr lang="id"/>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d"/>
              <a:t>マスタ テキストの書式設定</a:t>
            </a:r>
          </a:p>
        </p:txBody>
      </p:sp>
      <p:sp>
        <p:nvSpPr>
          <p:cNvPr id="5" name="日付プレースホルダ 4"/>
          <p:cNvSpPr>
            <a:spLocks noGrp="1"/>
          </p:cNvSpPr>
          <p:nvPr>
            <p:ph type="dt" sz="half" idx="10"/>
          </p:nvPr>
        </p:nvSpPr>
        <p:spPr/>
        <p:txBody>
          <a:bodyPr rtlCol="0"/>
          <a:lstStyle/>
          <a:p>
            <a:pPr rtl="0"/>
            <a:r>
              <a:rPr kumimoji="1" lang="ja-JP" altLang="en-US"/>
              <a:t>2021/7/6</a:t>
            </a:r>
          </a:p>
        </p:txBody>
      </p:sp>
      <p:sp>
        <p:nvSpPr>
          <p:cNvPr id="6" name="フッター プレースホルダ 5"/>
          <p:cNvSpPr>
            <a:spLocks noGrp="1"/>
          </p:cNvSpPr>
          <p:nvPr>
            <p:ph type="ftr" sz="quarter" idx="11"/>
          </p:nvPr>
        </p:nvSpPr>
        <p:spPr/>
        <p:txBody>
          <a:bodyPr rtlCol="0"/>
          <a:lstStyle/>
          <a:p>
            <a:pPr rtl="0"/>
            <a:endParaRPr kumimoji="1" lang="ja-JP" altLang="en-US"/>
          </a:p>
        </p:txBody>
      </p:sp>
      <p:sp>
        <p:nvSpPr>
          <p:cNvPr id="7" name="スライド番号プレースホルダ 6"/>
          <p:cNvSpPr>
            <a:spLocks noGrp="1"/>
          </p:cNvSpPr>
          <p:nvPr>
            <p:ph type="sldNum" sz="quarter" idx="12"/>
          </p:nvPr>
        </p:nvSpPr>
        <p:spPr/>
        <p:txBody>
          <a:bodyPr rtlCol="0"/>
          <a:lstStyle/>
          <a:p>
            <a:pPr rtl="0"/>
            <a:fld id="{94AA4217-AB25-474B-8523-140E3806D2F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id"/>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id"/>
              <a:t>マスタ テキストの書式設定</a:t>
            </a:r>
          </a:p>
          <a:p>
            <a:pPr lvl="1" rtl="0"/>
            <a:r>
              <a:rPr lang="id"/>
              <a:t>第 2 レベル</a:t>
            </a:r>
          </a:p>
          <a:p>
            <a:pPr lvl="2" rtl="0"/>
            <a:r>
              <a:rPr lang="id"/>
              <a:t>第 3 レベル</a:t>
            </a:r>
          </a:p>
          <a:p>
            <a:pPr lvl="3" rtl="0"/>
            <a:r>
              <a:rPr lang="id"/>
              <a:t>第 4 レベル</a:t>
            </a:r>
          </a:p>
          <a:p>
            <a:pPr lvl="4" rtl="0"/>
            <a:r>
              <a:rPr lang="id"/>
              <a:t>第 5 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kumimoji="1" lang="ja-JP" altLang="en-US"/>
              <a:t>2021/7/6</a:t>
            </a: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4AA4217-AB25-474B-8523-140E3806D2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gif"/><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CC8DC9F-64C0-49B9-AE59-B52478A04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793256"/>
            <a:ext cx="3535958" cy="2651968"/>
          </a:xfrm>
          <a:prstGeom prst="rect">
            <a:avLst/>
          </a:prstGeom>
        </p:spPr>
      </p:pic>
      <p:sp>
        <p:nvSpPr>
          <p:cNvPr id="2" name="正方形/長方形 1"/>
          <p:cNvSpPr/>
          <p:nvPr/>
        </p:nvSpPr>
        <p:spPr>
          <a:xfrm>
            <a:off x="899592" y="1431941"/>
            <a:ext cx="7446467" cy="792087"/>
          </a:xfrm>
          <a:prstGeom prst="rect">
            <a:avLst/>
          </a:prstGeom>
          <a:blipFill>
            <a:blip r:embed="rId3" cstate="print"/>
            <a:tile tx="0" ty="0" sx="100000" sy="100000" flip="none" algn="tl"/>
          </a:blipFill>
          <a:ln w="19050">
            <a:solidFill>
              <a:schemeClr val="bg1">
                <a:lumMod val="50000"/>
              </a:schemeClr>
            </a:solidFill>
          </a:ln>
          <a:effectLst>
            <a:outerShdw blurRad="50800" dist="190500" dir="2700000" algn="tl" rotWithShape="0">
              <a:prstClr val="black">
                <a:alpha val="40000"/>
              </a:prstClr>
            </a:outerShdw>
          </a:effectLst>
        </p:spPr>
        <p:txBody>
          <a:bodyPr wrap="square" rtlCol="0" anchor="ctr" anchorCtr="0">
            <a:noAutofit/>
          </a:bodyPr>
          <a:lstStyle/>
          <a:p>
            <a:pPr algn="ctr" rtl="0"/>
            <a:r>
              <a:rPr lang="id" sz="2400" b="1">
                <a:solidFill>
                  <a:srgbClr val="0000CC"/>
                </a:solidFill>
                <a:latin typeface="メイリオ" pitchFamily="50" charset="-128"/>
                <a:ea typeface="メイリオ" pitchFamily="50" charset="-128"/>
                <a:cs typeface="メイリオ" pitchFamily="50" charset="-128"/>
              </a:rPr>
              <a:t>Untuk bekerja dengan aman dan sehat</a:t>
            </a:r>
            <a:endParaRPr lang="en-US" altLang="ja-JP" sz="2400" b="1" dirty="0">
              <a:solidFill>
                <a:srgbClr val="0000CC"/>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899592" y="788999"/>
            <a:ext cx="5976664" cy="646331"/>
          </a:xfrm>
          <a:prstGeom prst="rect">
            <a:avLst/>
          </a:prstGeom>
          <a:noFill/>
        </p:spPr>
        <p:txBody>
          <a:bodyPr wrap="square" rtlCol="0">
            <a:spAutoFit/>
          </a:bodyPr>
          <a:lstStyle/>
          <a:p>
            <a:pPr rtl="0"/>
            <a:r>
              <a:rPr lang="id"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Untuk semua orang yang bekerja di industri pengolahan limbah industri</a:t>
            </a:r>
          </a:p>
        </p:txBody>
      </p:sp>
      <p:pic>
        <p:nvPicPr>
          <p:cNvPr id="7" name="図 6">
            <a:extLst>
              <a:ext uri="{FF2B5EF4-FFF2-40B4-BE49-F238E27FC236}">
                <a16:creationId xmlns:a16="http://schemas.microsoft.com/office/drawing/2014/main" id="{642A8D6D-3EA4-4EC0-A4C3-1FB3FA034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306663"/>
            <a:ext cx="4618511" cy="3290689"/>
          </a:xfrm>
          <a:prstGeom prst="rect">
            <a:avLst/>
          </a:prstGeom>
        </p:spPr>
      </p:pic>
      <p:sp>
        <p:nvSpPr>
          <p:cNvPr id="3" name="スライド番号プレースホルダー 2"/>
          <p:cNvSpPr>
            <a:spLocks noGrp="1"/>
          </p:cNvSpPr>
          <p:nvPr>
            <p:ph type="sldNum" sz="quarter" idx="12"/>
          </p:nvPr>
        </p:nvSpPr>
        <p:spPr>
          <a:xfrm>
            <a:off x="3556025" y="6414789"/>
            <a:ext cx="2133600" cy="365125"/>
          </a:xfrm>
        </p:spPr>
        <p:txBody>
          <a:bodyPr rtlCol="0"/>
          <a:lstStyle/>
          <a:p>
            <a:pPr algn="ctr" rtl="0"/>
            <a:fld id="{94AA4217-AB25-474B-8523-140E3806D2F1}" type="slidenum">
              <a:rPr kumimoji="1" lang="ja-JP" altLang="en-US" sz="1000" smtClean="0"/>
              <a:pPr algn="ctr"/>
              <a:t>1</a:t>
            </a:fld>
            <a:endParaRPr kumimoji="1" lang="ja-JP" alt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404812" y="205060"/>
            <a:ext cx="5751364" cy="48763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id" sz="1600" b="1" dirty="0">
                <a:solidFill>
                  <a:schemeClr val="bg1"/>
                </a:solidFill>
                <a:latin typeface="Arial" panose="020B0604020202020204" pitchFamily="34" charset="0"/>
                <a:ea typeface="ＭＳ ゴシック" pitchFamily="49" charset="-128"/>
                <a:cs typeface="Arial" panose="020B0604020202020204" pitchFamily="34" charset="0"/>
              </a:rPr>
              <a:t>Poin 4 Perhatikan prosedur kerja yang telah ditentukan!</a:t>
            </a:r>
            <a:endParaRPr lang="ja-JP" altLang="en-US" sz="16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5" name="Rectangle 10"/>
          <p:cNvSpPr>
            <a:spLocks noChangeArrowheads="1"/>
          </p:cNvSpPr>
          <p:nvPr/>
        </p:nvSpPr>
        <p:spPr bwMode="auto">
          <a:xfrm>
            <a:off x="548680" y="1784648"/>
            <a:ext cx="8271792" cy="1788368"/>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rtlCol="0" anchor="ctr"/>
          <a:lstStyle/>
          <a:p>
            <a:pPr marL="358775" indent="-358775" rtl="0" fontAlgn="auto">
              <a:spcBef>
                <a:spcPts val="900"/>
              </a:spcBef>
              <a:spcAft>
                <a:spcPts val="0"/>
              </a:spcAft>
              <a:defRPr/>
            </a:pPr>
            <a:r>
              <a:rPr lang="id" sz="1100" dirty="0">
                <a:solidFill>
                  <a:srgbClr val="0000CC"/>
                </a:solidFill>
                <a:latin typeface="Arial" panose="020B0604020202020204" pitchFamily="34" charset="0"/>
                <a:ea typeface="メイリオ" pitchFamily="50" charset="-128"/>
                <a:cs typeface="Arial" panose="020B0604020202020204" pitchFamily="34" charset="0"/>
              </a:rPr>
              <a:t>◆</a:t>
            </a:r>
            <a:r>
              <a:rPr lang="id" sz="1100" dirty="0">
                <a:latin typeface="Arial" panose="020B0604020202020204" pitchFamily="34" charset="0"/>
                <a:ea typeface="メイリオ" pitchFamily="50" charset="-128"/>
                <a:cs typeface="Arial" panose="020B0604020202020204" pitchFamily="34" charset="0"/>
              </a:rPr>
              <a:t>Mengikuti </a:t>
            </a:r>
            <a:r>
              <a:rPr lang="id" sz="1100" dirty="0">
                <a:solidFill>
                  <a:srgbClr val="C00000"/>
                </a:solidFill>
                <a:latin typeface="Arial" panose="020B0604020202020204" pitchFamily="34" charset="0"/>
                <a:ea typeface="メイリオ" pitchFamily="50" charset="-128"/>
                <a:cs typeface="Arial" panose="020B0604020202020204" pitchFamily="34" charset="0"/>
              </a:rPr>
              <a:t>prosedur</a:t>
            </a:r>
            <a:r>
              <a:rPr lang="id" sz="1100" dirty="0">
                <a:latin typeface="Arial" panose="020B0604020202020204" pitchFamily="34" charset="0"/>
                <a:ea typeface="メイリオ" pitchFamily="50" charset="-128"/>
                <a:cs typeface="Arial" panose="020B0604020202020204" pitchFamily="34" charset="0"/>
              </a:rPr>
              <a:t> kerja (standar kerja) yang telah ditentukan dengan benar.</a:t>
            </a:r>
            <a:endParaRPr lang="en-US" altLang="ja-JP" sz="1100" dirty="0">
              <a:latin typeface="Arial" panose="020B0604020202020204" pitchFamily="34" charset="0"/>
              <a:ea typeface="メイリオ" pitchFamily="50" charset="-128"/>
              <a:cs typeface="Arial" panose="020B0604020202020204" pitchFamily="34" charset="0"/>
            </a:endParaRPr>
          </a:p>
          <a:p>
            <a:pPr marL="358775" indent="-358775" rtl="0" fontAlgn="auto">
              <a:spcBef>
                <a:spcPts val="900"/>
              </a:spcBef>
              <a:spcAft>
                <a:spcPts val="0"/>
              </a:spcAft>
              <a:defRPr/>
            </a:pPr>
            <a:r>
              <a:rPr lang="id" sz="1100" dirty="0">
                <a:solidFill>
                  <a:srgbClr val="0000CC"/>
                </a:solidFill>
                <a:latin typeface="Arial" panose="020B0604020202020204" pitchFamily="34" charset="0"/>
                <a:ea typeface="メイリオ" pitchFamily="50" charset="-128"/>
                <a:cs typeface="Arial" panose="020B0604020202020204" pitchFamily="34" charset="0"/>
              </a:rPr>
              <a:t>◆</a:t>
            </a:r>
            <a:r>
              <a:rPr lang="id" sz="1100" dirty="0">
                <a:latin typeface="Arial" panose="020B0604020202020204" pitchFamily="34" charset="0"/>
                <a:ea typeface="メイリオ" pitchFamily="50" charset="-128"/>
                <a:cs typeface="Arial" panose="020B0604020202020204" pitchFamily="34" charset="0"/>
              </a:rPr>
              <a:t> </a:t>
            </a:r>
            <a:r>
              <a:rPr lang="id" sz="1100" dirty="0">
                <a:solidFill>
                  <a:srgbClr val="C00000"/>
                </a:solidFill>
                <a:latin typeface="Arial" panose="020B0604020202020204" pitchFamily="34" charset="0"/>
                <a:ea typeface="メイリオ" pitchFamily="50" charset="-128"/>
                <a:cs typeface="Arial" panose="020B0604020202020204" pitchFamily="34" charset="0"/>
              </a:rPr>
              <a:t>Berlatih</a:t>
            </a:r>
            <a:r>
              <a:rPr lang="id" sz="1100" dirty="0">
                <a:latin typeface="Arial" panose="020B0604020202020204" pitchFamily="34" charset="0"/>
                <a:ea typeface="メイリオ" pitchFamily="50" charset="-128"/>
                <a:cs typeface="Arial" panose="020B0604020202020204" pitchFamily="34" charset="0"/>
              </a:rPr>
              <a:t> dan mempelajari prosedur kerja yang ditunjukkan dalam buku prosedur kerja berulang kali.</a:t>
            </a:r>
            <a:endParaRPr lang="en-US" altLang="ja-JP" sz="1100" dirty="0">
              <a:latin typeface="Arial" panose="020B0604020202020204" pitchFamily="34" charset="0"/>
              <a:ea typeface="メイリオ" pitchFamily="50" charset="-128"/>
              <a:cs typeface="Arial" panose="020B0604020202020204" pitchFamily="34" charset="0"/>
            </a:endParaRPr>
          </a:p>
          <a:p>
            <a:pPr marL="358775" indent="-358775" rtl="0" fontAlgn="auto">
              <a:spcBef>
                <a:spcPts val="900"/>
              </a:spcBef>
              <a:spcAft>
                <a:spcPts val="0"/>
              </a:spcAft>
              <a:defRPr/>
            </a:pPr>
            <a:r>
              <a:rPr lang="id" sz="1100" dirty="0">
                <a:solidFill>
                  <a:srgbClr val="0000CC"/>
                </a:solidFill>
                <a:latin typeface="Arial" panose="020B0604020202020204" pitchFamily="34" charset="0"/>
                <a:ea typeface="メイリオ" pitchFamily="50" charset="-128"/>
                <a:cs typeface="Arial" panose="020B0604020202020204" pitchFamily="34" charset="0"/>
              </a:rPr>
              <a:t>◆</a:t>
            </a:r>
            <a:r>
              <a:rPr lang="id" sz="1100" dirty="0">
                <a:latin typeface="Arial" panose="020B0604020202020204" pitchFamily="34" charset="0"/>
                <a:ea typeface="メイリオ" pitchFamily="50" charset="-128"/>
                <a:cs typeface="Arial" panose="020B0604020202020204" pitchFamily="34" charset="0"/>
              </a:rPr>
              <a:t> Memahami </a:t>
            </a:r>
            <a:r>
              <a:rPr lang="id" sz="1100" dirty="0">
                <a:solidFill>
                  <a:srgbClr val="C00000"/>
                </a:solidFill>
                <a:latin typeface="Arial" panose="020B0604020202020204" pitchFamily="34" charset="0"/>
                <a:ea typeface="メイリオ" pitchFamily="50" charset="-128"/>
                <a:cs typeface="Arial" panose="020B0604020202020204" pitchFamily="34" charset="0"/>
              </a:rPr>
              <a:t>apa yang harus</a:t>
            </a:r>
            <a:r>
              <a:rPr lang="id" sz="1100" dirty="0">
                <a:latin typeface="Arial" panose="020B0604020202020204" pitchFamily="34" charset="0"/>
                <a:ea typeface="メイリオ" pitchFamily="50" charset="-128"/>
                <a:cs typeface="Arial" panose="020B0604020202020204" pitchFamily="34" charset="0"/>
              </a:rPr>
              <a:t> dan </a:t>
            </a:r>
            <a:r>
              <a:rPr lang="id" sz="1100" dirty="0">
                <a:solidFill>
                  <a:srgbClr val="C00000"/>
                </a:solidFill>
                <a:latin typeface="Arial" panose="020B0604020202020204" pitchFamily="34" charset="0"/>
                <a:ea typeface="メイリオ" pitchFamily="50" charset="-128"/>
                <a:cs typeface="Arial" panose="020B0604020202020204" pitchFamily="34" charset="0"/>
              </a:rPr>
              <a:t>tidak boleh dilakukan </a:t>
            </a:r>
            <a:r>
              <a:rPr lang="id" sz="1100" dirty="0">
                <a:latin typeface="Arial" panose="020B0604020202020204" pitchFamily="34" charset="0"/>
                <a:ea typeface="メイリオ" pitchFamily="50" charset="-128"/>
                <a:cs typeface="Arial" panose="020B0604020202020204" pitchFamily="34" charset="0"/>
              </a:rPr>
              <a:t>untuk keselamatan.</a:t>
            </a:r>
            <a:endParaRPr lang="en-US" altLang="ja-JP" sz="1100" dirty="0">
              <a:latin typeface="Arial" panose="020B0604020202020204" pitchFamily="34" charset="0"/>
              <a:ea typeface="メイリオ" pitchFamily="50" charset="-128"/>
              <a:cs typeface="Arial" panose="020B0604020202020204" pitchFamily="34" charset="0"/>
            </a:endParaRPr>
          </a:p>
          <a:p>
            <a:pPr marL="358775" indent="-358775" rtl="0" fontAlgn="auto">
              <a:spcBef>
                <a:spcPts val="900"/>
              </a:spcBef>
              <a:spcAft>
                <a:spcPts val="0"/>
              </a:spcAft>
              <a:defRPr/>
            </a:pPr>
            <a:r>
              <a:rPr lang="id" sz="1100" dirty="0">
                <a:solidFill>
                  <a:srgbClr val="0000CC"/>
                </a:solidFill>
                <a:latin typeface="Arial" panose="020B0604020202020204" pitchFamily="34" charset="0"/>
                <a:ea typeface="メイリオ" pitchFamily="50" charset="-128"/>
                <a:cs typeface="Arial" panose="020B0604020202020204" pitchFamily="34" charset="0"/>
              </a:rPr>
              <a:t>◆</a:t>
            </a:r>
            <a:r>
              <a:rPr lang="id" sz="1100" dirty="0">
                <a:latin typeface="Arial" panose="020B0604020202020204" pitchFamily="34" charset="0"/>
                <a:ea typeface="メイリオ" pitchFamily="50" charset="-128"/>
                <a:cs typeface="Arial" panose="020B0604020202020204" pitchFamily="34" charset="0"/>
              </a:rPr>
              <a:t>　</a:t>
            </a:r>
            <a:r>
              <a:rPr lang="id" sz="1100" spc="-50" dirty="0">
                <a:latin typeface="Arial" panose="020B0604020202020204" pitchFamily="34" charset="0"/>
                <a:ea typeface="メイリオ" pitchFamily="50" charset="-128"/>
                <a:cs typeface="Arial" panose="020B0604020202020204" pitchFamily="34" charset="0"/>
              </a:rPr>
              <a:t>Jika </a:t>
            </a:r>
            <a:r>
              <a:rPr lang="id" sz="1100" spc="-50" dirty="0">
                <a:solidFill>
                  <a:srgbClr val="C00000"/>
                </a:solidFill>
                <a:latin typeface="Arial" panose="020B0604020202020204" pitchFamily="34" charset="0"/>
                <a:ea typeface="メイリオ" pitchFamily="50" charset="-128"/>
                <a:cs typeface="Arial" panose="020B0604020202020204" pitchFamily="34" charset="0"/>
              </a:rPr>
              <a:t>tidak memahami</a:t>
            </a:r>
            <a:r>
              <a:rPr lang="id" sz="1100" spc="-50" dirty="0">
                <a:latin typeface="Arial" panose="020B0604020202020204" pitchFamily="34" charset="0"/>
                <a:ea typeface="メイリオ" pitchFamily="50" charset="-128"/>
                <a:cs typeface="Arial" panose="020B0604020202020204" pitchFamily="34" charset="0"/>
              </a:rPr>
              <a:t> prosedur kerja, pastikan untuk memeriksa dengan penanggung jawab alih-alih membiarkannya apa adanya.</a:t>
            </a:r>
            <a:endParaRPr lang="en-US" altLang="ja-JP" sz="1100" spc="-50" dirty="0">
              <a:latin typeface="Arial" panose="020B0604020202020204" pitchFamily="34" charset="0"/>
              <a:ea typeface="メイリオ" pitchFamily="50" charset="-128"/>
              <a:cs typeface="Arial" panose="020B0604020202020204" pitchFamily="34" charset="0"/>
            </a:endParaRPr>
          </a:p>
          <a:p>
            <a:pPr marL="358775" indent="-358775" rtl="0" fontAlgn="auto">
              <a:spcBef>
                <a:spcPts val="900"/>
              </a:spcBef>
              <a:spcAft>
                <a:spcPts val="0"/>
              </a:spcAft>
              <a:defRPr/>
            </a:pPr>
            <a:r>
              <a:rPr lang="id" sz="1100" dirty="0">
                <a:solidFill>
                  <a:srgbClr val="0000CC"/>
                </a:solidFill>
                <a:latin typeface="Arial" panose="020B0604020202020204" pitchFamily="34" charset="0"/>
                <a:ea typeface="メイリオ" pitchFamily="50" charset="-128"/>
                <a:cs typeface="Arial" panose="020B0604020202020204" pitchFamily="34" charset="0"/>
              </a:rPr>
              <a:t>◆</a:t>
            </a:r>
            <a:r>
              <a:rPr lang="id" sz="1100" dirty="0">
                <a:latin typeface="Arial" panose="020B0604020202020204" pitchFamily="34" charset="0"/>
                <a:ea typeface="メイリオ" pitchFamily="50" charset="-128"/>
                <a:cs typeface="Arial" panose="020B0604020202020204" pitchFamily="34" charset="0"/>
              </a:rPr>
              <a:t> </a:t>
            </a:r>
            <a:r>
              <a:rPr lang="id" sz="1100" dirty="0">
                <a:solidFill>
                  <a:srgbClr val="C00000"/>
                </a:solidFill>
                <a:latin typeface="Arial" panose="020B0604020202020204" pitchFamily="34" charset="0"/>
                <a:ea typeface="メイリオ" pitchFamily="50" charset="-128"/>
                <a:cs typeface="Arial" panose="020B0604020202020204" pitchFamily="34" charset="0"/>
              </a:rPr>
              <a:t>Hati-hati dari luka yang disebabkan oleh hal yang sudah terbiasa</a:t>
            </a:r>
            <a:r>
              <a:rPr lang="id" sz="1100" dirty="0">
                <a:latin typeface="Arial" panose="020B0604020202020204" pitchFamily="34" charset="0"/>
                <a:ea typeface="メイリオ" pitchFamily="50" charset="-128"/>
                <a:cs typeface="Arial" panose="020B0604020202020204" pitchFamily="34" charset="0"/>
              </a:rPr>
              <a:t>, dan tidak melakukan gerakan-gerakan ringan atau dipaksakan.</a:t>
            </a:r>
            <a:endParaRPr lang="en-US" altLang="ja-JP" sz="1100" dirty="0">
              <a:latin typeface="Arial" panose="020B0604020202020204" pitchFamily="34" charset="0"/>
              <a:ea typeface="メイリオ" pitchFamily="50" charset="-128"/>
              <a:cs typeface="Arial" panose="020B0604020202020204" pitchFamily="34" charset="0"/>
            </a:endParaRPr>
          </a:p>
        </p:txBody>
      </p:sp>
      <p:sp>
        <p:nvSpPr>
          <p:cNvPr id="6" name="テキスト ボックス 5"/>
          <p:cNvSpPr txBox="1"/>
          <p:nvPr/>
        </p:nvSpPr>
        <p:spPr>
          <a:xfrm>
            <a:off x="468313" y="764704"/>
            <a:ext cx="8064127" cy="984885"/>
          </a:xfrm>
          <a:prstGeom prst="rect">
            <a:avLst/>
          </a:prstGeom>
          <a:noFill/>
        </p:spPr>
        <p:txBody>
          <a:bodyPr wrap="square" rtlCol="0">
            <a:spAutoFit/>
          </a:bodyPr>
          <a:lstStyle/>
          <a:p>
            <a:pPr rtl="0" fontAlgn="auto">
              <a:spcBef>
                <a:spcPts val="6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 Ada banyak bahaya tak terduga di tempat kerja.　</a:t>
            </a:r>
            <a:endParaRPr lang="en-US" altLang="ja-JP" sz="1200" dirty="0">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 Prosedur kerja yang telah ditentukan di tempat kerja adalah aturan untuk bekerja secara efisien dalam keselamatan dan kesehatan kerja.</a:t>
            </a:r>
            <a:endParaRPr lang="en-US" altLang="ja-JP" sz="1200" dirty="0">
              <a:latin typeface="Arial" panose="020B0604020202020204" pitchFamily="34" charset="0"/>
              <a:ea typeface="メイリオ" panose="020B0604030504040204" pitchFamily="50" charset="-128"/>
              <a:cs typeface="Arial" panose="020B0604020202020204" pitchFamily="34" charset="0"/>
            </a:endParaRPr>
          </a:p>
          <a:p>
            <a:pPr rtl="0" fontAlgn="auto">
              <a:spcBef>
                <a:spcPts val="6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 Patuhi prosedur kerja dan lindungi diri Anda.</a:t>
            </a:r>
          </a:p>
        </p:txBody>
      </p:sp>
      <p:grpSp>
        <p:nvGrpSpPr>
          <p:cNvPr id="7" name="グループ化 6"/>
          <p:cNvGrpSpPr/>
          <p:nvPr/>
        </p:nvGrpSpPr>
        <p:grpSpPr>
          <a:xfrm>
            <a:off x="7737058" y="1261230"/>
            <a:ext cx="1093140" cy="1424498"/>
            <a:chOff x="1066781" y="4767676"/>
            <a:chExt cx="894973" cy="1213844"/>
          </a:xfrm>
        </p:grpSpPr>
        <p:pic>
          <p:nvPicPr>
            <p:cNvPr id="8" name="Picture 2" descr="C:\Users\User07.PC007\AppData\Local\Microsoft\Windows\Temporary Internet Files\Content.IE5\4NMNC06D\gatag-000025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08723">
              <a:off x="1066781" y="4767676"/>
              <a:ext cx="894973" cy="1213844"/>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rot="20973691">
              <a:off x="1107837" y="5123059"/>
              <a:ext cx="823209" cy="550752"/>
            </a:xfrm>
            <a:prstGeom prst="rect">
              <a:avLst/>
            </a:prstGeom>
            <a:noFill/>
          </p:spPr>
          <p:txBody>
            <a:bodyPr wrap="square" rtlCol="0">
              <a:spAutoFit/>
            </a:bodyPr>
            <a:lstStyle/>
            <a:p>
              <a:pPr algn="ctr" rtl="0"/>
              <a:r>
                <a:rPr lang="id" sz="1200" dirty="0">
                  <a:solidFill>
                    <a:srgbClr val="C00000"/>
                  </a:solidFill>
                  <a:latin typeface="Arial" panose="020B0604020202020204" pitchFamily="34" charset="0"/>
                  <a:cs typeface="Arial" panose="020B0604020202020204" pitchFamily="34" charset="0"/>
                </a:rPr>
                <a:t>Buku prosedur</a:t>
              </a:r>
              <a:endParaRPr kumimoji="1" lang="en-US" altLang="ja-JP" sz="1200" dirty="0">
                <a:solidFill>
                  <a:srgbClr val="C00000"/>
                </a:solidFill>
                <a:latin typeface="Arial" panose="020B0604020202020204" pitchFamily="34" charset="0"/>
                <a:cs typeface="Arial" panose="020B0604020202020204" pitchFamily="34" charset="0"/>
              </a:endParaRPr>
            </a:p>
            <a:p>
              <a:pPr algn="ctr" rtl="0"/>
              <a:r>
                <a:rPr lang="id" sz="1200" dirty="0">
                  <a:solidFill>
                    <a:srgbClr val="C00000"/>
                  </a:solidFill>
                  <a:latin typeface="Arial" panose="020B0604020202020204" pitchFamily="34" charset="0"/>
                  <a:cs typeface="Arial" panose="020B0604020202020204" pitchFamily="34" charset="0"/>
                </a:rPr>
                <a:t>kerja</a:t>
              </a:r>
            </a:p>
          </p:txBody>
        </p:sp>
      </p:grpSp>
      <p:sp>
        <p:nvSpPr>
          <p:cNvPr id="10" name="テキスト ボックス 9"/>
          <p:cNvSpPr txBox="1"/>
          <p:nvPr/>
        </p:nvSpPr>
        <p:spPr>
          <a:xfrm>
            <a:off x="560736" y="3677830"/>
            <a:ext cx="8400707" cy="2693045"/>
          </a:xfrm>
          <a:prstGeom prst="rect">
            <a:avLst/>
          </a:prstGeom>
          <a:noFill/>
        </p:spPr>
        <p:txBody>
          <a:bodyPr wrap="square" rtlCol="0">
            <a:spAutoFit/>
          </a:bodyPr>
          <a:lstStyle/>
          <a:p>
            <a:pPr algn="just" rtl="0"/>
            <a:r>
              <a:rPr lang="id" sz="1200" dirty="0">
                <a:solidFill>
                  <a:srgbClr val="C00000"/>
                </a:solidFill>
                <a:latin typeface="Arial" panose="020B0604020202020204" pitchFamily="34" charset="0"/>
                <a:ea typeface="メイリオ" panose="020B0604030504040204" pitchFamily="50" charset="-128"/>
                <a:cs typeface="Arial" panose="020B0604020202020204" pitchFamily="34" charset="0"/>
              </a:rPr>
              <a:t>[Contoh kerja proses pemilahan]</a:t>
            </a:r>
          </a:p>
          <a:p>
            <a:pPr marL="182563" indent="-182563" algn="just" rtl="0">
              <a:spcBef>
                <a:spcPts val="600"/>
              </a:spcBef>
            </a:pPr>
            <a:r>
              <a:rPr lang="id" sz="1200"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id" sz="1200" dirty="0">
                <a:latin typeface="Arial" panose="020B0604020202020204" pitchFamily="34" charset="0"/>
                <a:ea typeface="メイリオ" panose="020B0604030504040204" pitchFamily="50" charset="-128"/>
                <a:cs typeface="Arial" panose="020B0604020202020204" pitchFamily="34" charset="0"/>
              </a:rPr>
              <a:t>Dalam memilah, singkirkan zat berbahaya seperti kaleng semprot dan tabung kaset, benda tertutup, benda tak dikenal, dll., kembalikan jika pemasok dapat diidentifikasi, dan tanyakan kepada spesialis jika tidak dapat diidentifikasi.</a:t>
            </a:r>
            <a:endParaRPr lang="ja-JP" altLang="ja-JP" sz="1200" dirty="0">
              <a:latin typeface="Arial" panose="020B0604020202020204" pitchFamily="34" charset="0"/>
              <a:ea typeface="メイリオ" panose="020B0604030504040204" pitchFamily="50" charset="-128"/>
              <a:cs typeface="Arial" panose="020B0604020202020204" pitchFamily="34" charset="0"/>
            </a:endParaRPr>
          </a:p>
          <a:p>
            <a:pPr marL="182563" indent="-182563" algn="just" rtl="0">
              <a:spcBef>
                <a:spcPts val="600"/>
              </a:spcBef>
            </a:pPr>
            <a:r>
              <a:rPr lang="id" sz="1200"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id" sz="1200" dirty="0">
                <a:latin typeface="Arial" panose="020B0604020202020204" pitchFamily="34" charset="0"/>
                <a:ea typeface="メイリオ" panose="020B0604030504040204" pitchFamily="50" charset="-128"/>
                <a:cs typeface="Arial" panose="020B0604020202020204" pitchFamily="34" charset="0"/>
              </a:rPr>
              <a:t>Ketika karyawan melakukan pekerjaan pemilahan di halaman penerimaan, dll., untuk mencegah kontak dengan berbagai kendaraan seperti forklift dan kendaraan barang, area kerja dan area operasi dipisahkan, dan pemandu ditugaskan ke kendaraan.</a:t>
            </a:r>
            <a:endParaRPr lang="ja-JP" altLang="ja-JP" sz="1200" dirty="0">
              <a:latin typeface="Arial" panose="020B0604020202020204" pitchFamily="34" charset="0"/>
              <a:ea typeface="メイリオ" panose="020B0604030504040204" pitchFamily="50" charset="-128"/>
              <a:cs typeface="Arial" panose="020B0604020202020204" pitchFamily="34" charset="0"/>
            </a:endParaRPr>
          </a:p>
          <a:p>
            <a:pPr marL="182563" indent="-182563" algn="just" rtl="0">
              <a:spcBef>
                <a:spcPts val="600"/>
              </a:spcBef>
            </a:pPr>
            <a:r>
              <a:rPr lang="id" sz="1200"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id" sz="1200" dirty="0">
                <a:latin typeface="Arial" panose="020B0604020202020204" pitchFamily="34" charset="0"/>
                <a:ea typeface="メイリオ" panose="020B0604030504040204" pitchFamily="50" charset="-128"/>
                <a:cs typeface="Arial" panose="020B0604020202020204" pitchFamily="34" charset="0"/>
              </a:rPr>
              <a:t>Pakailah alat pelindung diri sesuai kebutuhan seperti topi pengaman, kacamata pelindung, masker debu, sepatu keselamatan, sarung tangan kulit, dll.</a:t>
            </a:r>
            <a:endParaRPr lang="ja-JP" altLang="ja-JP" sz="1200" dirty="0">
              <a:latin typeface="Arial" panose="020B0604020202020204" pitchFamily="34" charset="0"/>
              <a:ea typeface="メイリオ" panose="020B0604030504040204" pitchFamily="50" charset="-128"/>
              <a:cs typeface="Arial" panose="020B0604020202020204" pitchFamily="34" charset="0"/>
            </a:endParaRPr>
          </a:p>
          <a:p>
            <a:pPr marL="182563" indent="-182563" algn="just" rtl="0">
              <a:spcBef>
                <a:spcPts val="600"/>
              </a:spcBef>
            </a:pPr>
            <a:r>
              <a:rPr lang="id" sz="1200"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id" sz="1200" dirty="0">
                <a:latin typeface="Arial" panose="020B0604020202020204" pitchFamily="34" charset="0"/>
                <a:ea typeface="メイリオ" panose="020B0604030504040204" pitchFamily="50" charset="-128"/>
                <a:cs typeface="Arial" panose="020B0604020202020204" pitchFamily="34" charset="0"/>
              </a:rPr>
              <a:t>Jika ada kekhawatiran tentang debu, taburkan air di atasnya untuk melembapkannya.</a:t>
            </a:r>
          </a:p>
          <a:p>
            <a:pPr marL="182563" indent="-182563" algn="just" rtl="0">
              <a:spcBef>
                <a:spcPts val="600"/>
              </a:spcBef>
            </a:pPr>
            <a:r>
              <a:rPr lang="id" sz="1200" dirty="0">
                <a:solidFill>
                  <a:srgbClr val="C00000"/>
                </a:solidFill>
                <a:latin typeface="Arial" panose="020B0604020202020204" pitchFamily="34" charset="0"/>
                <a:ea typeface="メイリオ" panose="020B0604030504040204" pitchFamily="50" charset="-128"/>
                <a:cs typeface="Arial" panose="020B0604020202020204" pitchFamily="34" charset="0"/>
              </a:rPr>
              <a:t>■</a:t>
            </a:r>
            <a:r>
              <a:rPr lang="id" sz="1200" spc="-20" dirty="0">
                <a:latin typeface="Arial" panose="020B0604020202020204" pitchFamily="34" charset="0"/>
                <a:ea typeface="メイリオ" panose="020B0604030504040204" pitchFamily="50" charset="-128"/>
                <a:cs typeface="Arial" panose="020B0604020202020204" pitchFamily="34" charset="0"/>
              </a:rPr>
              <a:t> Saat memilah benda berat secara manual, beratnya harus kurang dari berat yang ditentukan dan beratnya tidak boleh dibebankan ke pinggang. Saat bekerja dengan beberapa karyawan, tentukan seorang komandan kerja dan ikuti instruksinya.</a:t>
            </a:r>
            <a:endParaRPr kumimoji="1" lang="ja-JP" altLang="en-US" sz="1200" spc="-20" dirty="0">
              <a:latin typeface="Arial" panose="020B0604020202020204" pitchFamily="34" charset="0"/>
              <a:ea typeface="メイリオ"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491880" y="6453336"/>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10</a:t>
            </a:fld>
            <a:endParaRPr kumimoji="1" lang="ja-JP" altLang="en-US" sz="1050"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404812" y="116632"/>
            <a:ext cx="6759475" cy="487065"/>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id" sz="1600" b="1" dirty="0">
                <a:solidFill>
                  <a:schemeClr val="bg1"/>
                </a:solidFill>
                <a:latin typeface="Arial" panose="020B0604020202020204" pitchFamily="34" charset="0"/>
                <a:ea typeface="ＭＳ ゴシック" pitchFamily="49" charset="-128"/>
                <a:cs typeface="Arial" panose="020B0604020202020204" pitchFamily="34" charset="0"/>
              </a:rPr>
              <a:t>Poin 5 Tingkatkan keamanan dengan menerapkan 4S dan 5S!</a:t>
            </a:r>
            <a:endParaRPr lang="ja-JP" altLang="en-US" sz="1600" b="1" dirty="0">
              <a:solidFill>
                <a:schemeClr val="bg1"/>
              </a:solidFill>
              <a:latin typeface="Arial" panose="020B0604020202020204" pitchFamily="34" charset="0"/>
              <a:ea typeface="ＭＳ ゴシック" pitchFamily="49" charset="-128"/>
              <a:cs typeface="Arial" panose="020B0604020202020204" pitchFamily="34" charset="0"/>
            </a:endParaRPr>
          </a:p>
        </p:txBody>
      </p:sp>
      <p:graphicFrame>
        <p:nvGraphicFramePr>
          <p:cNvPr id="31" name="表 30">
            <a:extLst>
              <a:ext uri="{FF2B5EF4-FFF2-40B4-BE49-F238E27FC236}">
                <a16:creationId xmlns:a16="http://schemas.microsoft.com/office/drawing/2014/main" id="{8C8CDC7E-BDEB-4112-AF57-7D879CBC47F7}"/>
              </a:ext>
            </a:extLst>
          </p:cNvPr>
          <p:cNvGraphicFramePr>
            <a:graphicFrameLocks noGrp="1"/>
          </p:cNvGraphicFramePr>
          <p:nvPr>
            <p:extLst>
              <p:ext uri="{D42A27DB-BD31-4B8C-83A1-F6EECF244321}">
                <p14:modId xmlns:p14="http://schemas.microsoft.com/office/powerpoint/2010/main" val="3469158527"/>
              </p:ext>
            </p:extLst>
          </p:nvPr>
        </p:nvGraphicFramePr>
        <p:xfrm>
          <a:off x="476250" y="764705"/>
          <a:ext cx="8416230" cy="5747255"/>
        </p:xfrm>
        <a:graphic>
          <a:graphicData uri="http://schemas.openxmlformats.org/drawingml/2006/table">
            <a:tbl>
              <a:tblPr/>
              <a:tblGrid>
                <a:gridCol w="2079526">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r>
                        <a:rPr lang="id" altLang="ja-JP"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Ringkas</a:t>
                      </a: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r>
                        <a:rPr lang="id" altLang="ja-JP"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Seiri</a:t>
                      </a: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id" sz="12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　</a:t>
                      </a:r>
                      <a:r>
                        <a:rPr lang="id" sz="12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Pisahkan barang yang perlu dan tidak perlu, dan buang yang tidak perlu</a:t>
                      </a:r>
                      <a:endParaRPr kumimoji="0" lang="en-US" altLang="ja-JP" sz="12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92075" marR="0" lvl="0" indent="-92075" algn="l" defTabSz="914400" rtl="0" eaLnBrk="1" fontAlgn="base" latinLnBrk="0" hangingPunct="1">
                        <a:lnSpc>
                          <a:spcPct val="125000"/>
                        </a:lnSpc>
                        <a:spcBef>
                          <a:spcPct val="0"/>
                        </a:spcBef>
                        <a:spcAft>
                          <a:spcPct val="0"/>
                        </a:spcAft>
                        <a:buClrTx/>
                        <a:buSzTx/>
                        <a:buFontTx/>
                        <a:buNone/>
                        <a:tabLst/>
                      </a:pPr>
                      <a:r>
                        <a:rPr lang="id" sz="11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(Jika barang yang tidak perlu ditempatkan, Anda mungkin tersandung lalu terjatuh dan alur kerja akan terganggu.)</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r>
                        <a:rPr lang="id" altLang="ja-JP"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Rapi</a:t>
                      </a: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r>
                        <a:rPr lang="id" altLang="ja-JP"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Seiton</a:t>
                      </a: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id" sz="1200" b="1"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　Susun barang yang diperlukan dengan cara yang mudah dipahami sehingga Anda dapat dengan mudah menggunakannya.</a:t>
                      </a:r>
                      <a:endParaRPr kumimoji="0" lang="en-US" altLang="ja-JP" sz="12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id" sz="11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(Jika Anda mencari barang yang diperlukan, efisiensi kerja Anda akan berkurang. Akan lebih mudah untuk menjaga semuanya tetap rapi jika Anda menunjukkannya dalam keadaan aslinya dengan foto.)</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r>
                        <a:rPr lang="id" altLang="ja-JP"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Rawat</a:t>
                      </a: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r>
                        <a:rPr lang="id" altLang="ja-JP"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Seiketsu</a:t>
                      </a: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r>
                        <a:rPr lang="id" sz="1200" b="0" i="0" u="none" strike="noStrike" cap="none" normalizeH="0" dirty="0">
                          <a:ln>
                            <a:noFill/>
                          </a:ln>
                          <a:solidFill>
                            <a:srgbClr val="FF0000"/>
                          </a:solidFill>
                          <a:effectLst/>
                          <a:latin typeface="Arial" panose="020B0604020202020204" pitchFamily="34" charset="0"/>
                          <a:ea typeface="メイリオ" pitchFamily="50" charset="-128"/>
                          <a:cs typeface="Arial" panose="020B0604020202020204" pitchFamily="34" charset="0"/>
                        </a:rPr>
                        <a:t>　</a:t>
                      </a:r>
                      <a:endParaRPr kumimoji="0" lang="ja-JP" altLang="en-US" sz="1200" b="0"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id" sz="1200" b="1"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　Buang kotoran dan bersihkan lingkungan Anda</a:t>
                      </a:r>
                      <a:endParaRPr kumimoji="0" lang="en-US" altLang="ja-JP" sz="12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id" sz="11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(Diperlukan untuk mempertahankan operasi normal mesin. Selain itu, di tempat kerja penanganan barang pelanggan, kebersihan sangat penting untuk menjaga barang tetap bersih.)</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898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r>
                        <a:rPr lang="id" altLang="ja-JP"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Resik</a:t>
                      </a: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r>
                        <a:rPr lang="id" altLang="ja-JP"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Seiso</a:t>
                      </a: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id" sz="1200" b="1"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　Membersihkan kotoran dan serpihan dari mesin/perkakas, area bongkar/muat, area penyimpanan, dll.</a:t>
                      </a:r>
                    </a:p>
                    <a:p>
                      <a:pPr marL="92075" marR="0" lvl="0" indent="-92075" algn="l" defTabSz="914400" rtl="0" eaLnBrk="1" fontAlgn="base" latinLnBrk="0" hangingPunct="1">
                        <a:lnSpc>
                          <a:spcPct val="125000"/>
                        </a:lnSpc>
                        <a:spcBef>
                          <a:spcPts val="600"/>
                        </a:spcBef>
                        <a:spcAft>
                          <a:spcPct val="0"/>
                        </a:spcAft>
                        <a:buClrTx/>
                        <a:buSzTx/>
                        <a:buFontTx/>
                        <a:buNone/>
                        <a:tabLst/>
                      </a:pPr>
                      <a:r>
                        <a:rPr lang="id" sz="1100" b="0" i="0" u="none" strike="noStrike" cap="none" normalizeH="0">
                          <a:ln>
                            <a:noFill/>
                          </a:ln>
                          <a:solidFill>
                            <a:schemeClr val="tx1"/>
                          </a:solidFill>
                          <a:effectLst/>
                          <a:latin typeface="Arial" panose="020B0604020202020204" pitchFamily="34" charset="0"/>
                          <a:ea typeface="メイリオ" pitchFamily="50" charset="-128"/>
                          <a:cs typeface="Arial" panose="020B0604020202020204" pitchFamily="34" charset="0"/>
                        </a:rPr>
                        <a:t>(Penting untuk segera mengelap lantai yang basah untuk mencegah jatuh terguling.)</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811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r>
                        <a:rPr lang="id" altLang="ja-JP"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Rajin</a:t>
                      </a: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 (</a:t>
                      </a:r>
                      <a:r>
                        <a:rPr lang="id" altLang="ja-JP"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Shitsuke</a:t>
                      </a:r>
                      <a:r>
                        <a:rPr lang="id" sz="1200" b="0" i="0" u="none" strike="noStrike" cap="none" normalizeH="0" dirty="0">
                          <a:ln>
                            <a:noFill/>
                          </a:ln>
                          <a:solidFill>
                            <a:srgbClr val="C00000"/>
                          </a:solidFill>
                          <a:effectLst/>
                          <a:latin typeface="Arial" panose="020B0604020202020204" pitchFamily="34" charset="0"/>
                          <a:ea typeface="メイリオ" pitchFamily="50" charset="-128"/>
                          <a:cs typeface="Arial" panose="020B0604020202020204" pitchFamily="34" charset="0"/>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lang="id" sz="12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　</a:t>
                      </a:r>
                      <a:r>
                        <a:rPr lang="id" sz="1200" b="1"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Patuhi dengan benar apa yang telah diputuskan. Jadikan kebiasaan dengan mengulanginya.</a:t>
                      </a:r>
                      <a:endParaRPr kumimoji="0" lang="en-US" altLang="ja-JP" sz="1200" b="1" i="0" u="none" strike="noStrike" cap="none" normalizeH="0" baseline="0" dirty="0">
                        <a:ln>
                          <a:noFill/>
                        </a:ln>
                        <a:solidFill>
                          <a:schemeClr val="tx1"/>
                        </a:solidFill>
                        <a:effectLst/>
                        <a:latin typeface="Arial" panose="020B0604020202020204" pitchFamily="34" charset="0"/>
                        <a:ea typeface="メイリオ" pitchFamily="50" charset="-128"/>
                        <a:cs typeface="Arial" panose="020B0604020202020204" pitchFamily="34" charset="0"/>
                      </a:endParaRPr>
                    </a:p>
                    <a:p>
                      <a:pPr marL="92075" marR="0" lvl="0" indent="-92075" algn="l" defTabSz="914400" rtl="0" eaLnBrk="1" fontAlgn="base" latinLnBrk="0" hangingPunct="1">
                        <a:lnSpc>
                          <a:spcPct val="125000"/>
                        </a:lnSpc>
                        <a:spcBef>
                          <a:spcPts val="600"/>
                        </a:spcBef>
                        <a:spcAft>
                          <a:spcPct val="0"/>
                        </a:spcAft>
                        <a:buClrTx/>
                        <a:buSzTx/>
                        <a:buFontTx/>
                        <a:buNone/>
                        <a:tabLst/>
                      </a:pPr>
                      <a:r>
                        <a:rPr lang="id" sz="11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(Penting untuk tidak hanya untuk memahami </a:t>
                      </a:r>
                      <a:r>
                        <a:rPr lang="nl-NL" sz="11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Ringkas (Seiri)</a:t>
                      </a:r>
                      <a:r>
                        <a:rPr lang="id" sz="11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 </a:t>
                      </a:r>
                      <a:r>
                        <a:rPr lang="nl-NL" sz="11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Rapi (Seiton)</a:t>
                      </a:r>
                      <a:r>
                        <a:rPr lang="id" sz="11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 </a:t>
                      </a:r>
                      <a:r>
                        <a:rPr lang="nl-NL" sz="11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Rawat (Seiketsu)</a:t>
                      </a:r>
                      <a:r>
                        <a:rPr lang="id" sz="11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 </a:t>
                      </a:r>
                      <a:r>
                        <a:rPr lang="nl-NL" sz="11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Resik (Seiso)</a:t>
                      </a:r>
                      <a:r>
                        <a:rPr lang="id" sz="1100" b="0" i="0" u="none" strike="noStrike" cap="none" normalizeH="0" dirty="0">
                          <a:ln>
                            <a:noFill/>
                          </a:ln>
                          <a:solidFill>
                            <a:schemeClr val="tx1"/>
                          </a:solidFill>
                          <a:effectLst/>
                          <a:latin typeface="Arial" panose="020B0604020202020204" pitchFamily="34" charset="0"/>
                          <a:ea typeface="メイリオ" pitchFamily="50" charset="-128"/>
                          <a:cs typeface="Arial" panose="020B0604020202020204" pitchFamily="34" charset="0"/>
                        </a:rPr>
                        <a:t>, tetapi juga menguasainya agar dapat melakukannya secara aktual.)</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2" name="図 22">
            <a:extLst>
              <a:ext uri="{FF2B5EF4-FFF2-40B4-BE49-F238E27FC236}">
                <a16:creationId xmlns:a16="http://schemas.microsoft.com/office/drawing/2014/main" id="{FAE82D70-F1AC-460E-814F-774C4A04DE99}"/>
              </a:ext>
            </a:extLst>
          </p:cNvPr>
          <p:cNvPicPr>
            <a:picLocks noChangeAspect="1" noChangeArrowheads="1"/>
          </p:cNvPicPr>
          <p:nvPr/>
        </p:nvPicPr>
        <p:blipFill>
          <a:blip r:embed="rId2" cstate="print"/>
          <a:srcRect/>
          <a:stretch>
            <a:fillRect/>
          </a:stretch>
        </p:blipFill>
        <p:spPr bwMode="auto">
          <a:xfrm>
            <a:off x="1547664" y="1035373"/>
            <a:ext cx="936104" cy="750891"/>
          </a:xfrm>
          <a:prstGeom prst="rect">
            <a:avLst/>
          </a:prstGeom>
          <a:noFill/>
          <a:ln w="9525">
            <a:noFill/>
            <a:miter lim="800000"/>
            <a:headEnd/>
            <a:tailEnd/>
          </a:ln>
        </p:spPr>
      </p:pic>
      <p:pic>
        <p:nvPicPr>
          <p:cNvPr id="33" name="図 26">
            <a:extLst>
              <a:ext uri="{FF2B5EF4-FFF2-40B4-BE49-F238E27FC236}">
                <a16:creationId xmlns:a16="http://schemas.microsoft.com/office/drawing/2014/main" id="{719F7625-023A-43AA-ACF8-7EDE692209A7}"/>
              </a:ext>
            </a:extLst>
          </p:cNvPr>
          <p:cNvPicPr>
            <a:picLocks noChangeAspect="1" noChangeArrowheads="1"/>
          </p:cNvPicPr>
          <p:nvPr/>
        </p:nvPicPr>
        <p:blipFill>
          <a:blip r:embed="rId3" cstate="print"/>
          <a:srcRect/>
          <a:stretch>
            <a:fillRect/>
          </a:stretch>
        </p:blipFill>
        <p:spPr bwMode="auto">
          <a:xfrm>
            <a:off x="1806491" y="2163480"/>
            <a:ext cx="634471" cy="817208"/>
          </a:xfrm>
          <a:prstGeom prst="rect">
            <a:avLst/>
          </a:prstGeom>
          <a:noFill/>
          <a:ln w="9525">
            <a:noFill/>
            <a:miter lim="800000"/>
            <a:headEnd/>
            <a:tailEnd/>
          </a:ln>
        </p:spPr>
      </p:pic>
      <p:pic>
        <p:nvPicPr>
          <p:cNvPr id="34" name="図 28">
            <a:extLst>
              <a:ext uri="{FF2B5EF4-FFF2-40B4-BE49-F238E27FC236}">
                <a16:creationId xmlns:a16="http://schemas.microsoft.com/office/drawing/2014/main" id="{28776E34-00D4-40BF-B4F0-1D842F5199B8}"/>
              </a:ext>
            </a:extLst>
          </p:cNvPr>
          <p:cNvPicPr>
            <a:picLocks noChangeAspect="1" noChangeArrowheads="1"/>
          </p:cNvPicPr>
          <p:nvPr/>
        </p:nvPicPr>
        <p:blipFill>
          <a:blip r:embed="rId4" cstate="print"/>
          <a:srcRect/>
          <a:stretch>
            <a:fillRect/>
          </a:stretch>
        </p:blipFill>
        <p:spPr bwMode="auto">
          <a:xfrm>
            <a:off x="1695813" y="3429000"/>
            <a:ext cx="724349" cy="750890"/>
          </a:xfrm>
          <a:prstGeom prst="rect">
            <a:avLst/>
          </a:prstGeom>
          <a:noFill/>
          <a:ln w="9525">
            <a:noFill/>
            <a:miter lim="800000"/>
            <a:headEnd/>
            <a:tailEnd/>
          </a:ln>
        </p:spPr>
      </p:pic>
      <p:pic>
        <p:nvPicPr>
          <p:cNvPr id="35" name="図 27">
            <a:extLst>
              <a:ext uri="{FF2B5EF4-FFF2-40B4-BE49-F238E27FC236}">
                <a16:creationId xmlns:a16="http://schemas.microsoft.com/office/drawing/2014/main" id="{57B26C11-38DC-419F-A4EE-A9F8DCF9B5B3}"/>
              </a:ext>
            </a:extLst>
          </p:cNvPr>
          <p:cNvPicPr>
            <a:picLocks noChangeAspect="1" noChangeArrowheads="1"/>
          </p:cNvPicPr>
          <p:nvPr/>
        </p:nvPicPr>
        <p:blipFill>
          <a:blip r:embed="rId5" cstate="print"/>
          <a:srcRect/>
          <a:stretch>
            <a:fillRect/>
          </a:stretch>
        </p:blipFill>
        <p:spPr bwMode="auto">
          <a:xfrm>
            <a:off x="1707004" y="4481663"/>
            <a:ext cx="724349" cy="688579"/>
          </a:xfrm>
          <a:prstGeom prst="rect">
            <a:avLst/>
          </a:prstGeom>
          <a:noFill/>
          <a:ln w="9525">
            <a:noFill/>
            <a:miter lim="800000"/>
            <a:headEnd/>
            <a:tailEnd/>
          </a:ln>
        </p:spPr>
      </p:pic>
      <p:pic>
        <p:nvPicPr>
          <p:cNvPr id="36" name="図 29">
            <a:extLst>
              <a:ext uri="{FF2B5EF4-FFF2-40B4-BE49-F238E27FC236}">
                <a16:creationId xmlns:a16="http://schemas.microsoft.com/office/drawing/2014/main" id="{7D482C74-841F-4AD5-93B1-0BDFF8BE2A84}"/>
              </a:ext>
            </a:extLst>
          </p:cNvPr>
          <p:cNvPicPr>
            <a:picLocks noChangeAspect="1" noChangeArrowheads="1"/>
          </p:cNvPicPr>
          <p:nvPr/>
        </p:nvPicPr>
        <p:blipFill>
          <a:blip r:embed="rId6" cstate="print"/>
          <a:srcRect/>
          <a:stretch>
            <a:fillRect/>
          </a:stretch>
        </p:blipFill>
        <p:spPr bwMode="auto">
          <a:xfrm>
            <a:off x="1629919" y="5673505"/>
            <a:ext cx="758856" cy="659442"/>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11</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58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2F8E6EAE-965C-4AF8-8E21-D6A5748D2684}"/>
              </a:ext>
            </a:extLst>
          </p:cNvPr>
          <p:cNvGrpSpPr/>
          <p:nvPr/>
        </p:nvGrpSpPr>
        <p:grpSpPr>
          <a:xfrm>
            <a:off x="539552" y="1320124"/>
            <a:ext cx="8352928" cy="4701164"/>
            <a:chOff x="539552" y="1320124"/>
            <a:chExt cx="8136904" cy="4701164"/>
          </a:xfrm>
        </p:grpSpPr>
        <p:sp>
          <p:nvSpPr>
            <p:cNvPr id="18" name="Rectangle 10">
              <a:extLst>
                <a:ext uri="{FF2B5EF4-FFF2-40B4-BE49-F238E27FC236}">
                  <a16:creationId xmlns:a16="http://schemas.microsoft.com/office/drawing/2014/main" id="{0B568D09-36D2-4299-BFAD-E68E80075CE5}"/>
                </a:ext>
              </a:extLst>
            </p:cNvPr>
            <p:cNvSpPr>
              <a:spLocks noChangeArrowheads="1"/>
            </p:cNvSpPr>
            <p:nvPr/>
          </p:nvSpPr>
          <p:spPr bwMode="auto">
            <a:xfrm>
              <a:off x="539552" y="1320124"/>
              <a:ext cx="8136904" cy="4701164"/>
            </a:xfrm>
            <a:prstGeom prst="rect">
              <a:avLst/>
            </a:prstGeom>
            <a:noFill/>
            <a:ln w="12700">
              <a:solidFill>
                <a:schemeClr val="bg1">
                  <a:lumMod val="50000"/>
                </a:schemeClr>
              </a:solidFill>
              <a:miter lim="800000"/>
              <a:headEnd/>
              <a:tailEnd/>
            </a:ln>
            <a:effectLst/>
          </p:spPr>
          <p:txBody>
            <a:bodyPr tIns="72000" rIns="72000" rtlCol="0"/>
            <a:lstStyle/>
            <a:p>
              <a:pPr algn="just" rtl="0" fontAlgn="auto">
                <a:lnSpc>
                  <a:spcPct val="150000"/>
                </a:lnSpc>
                <a:spcBef>
                  <a:spcPts val="0"/>
                </a:spcBef>
                <a:spcAft>
                  <a:spcPts val="0"/>
                </a:spcAft>
                <a:defRPr/>
              </a:pP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19" name="テキスト ボックス 3">
              <a:extLst>
                <a:ext uri="{FF2B5EF4-FFF2-40B4-BE49-F238E27FC236}">
                  <a16:creationId xmlns:a16="http://schemas.microsoft.com/office/drawing/2014/main" id="{436C7C10-9BB2-4E0F-96C1-9787D5B88C27}"/>
                </a:ext>
              </a:extLst>
            </p:cNvPr>
            <p:cNvSpPr txBox="1">
              <a:spLocks noChangeArrowheads="1"/>
            </p:cNvSpPr>
            <p:nvPr/>
          </p:nvSpPr>
          <p:spPr bwMode="auto">
            <a:xfrm>
              <a:off x="2703734" y="1457971"/>
              <a:ext cx="3668248" cy="584775"/>
            </a:xfrm>
            <a:prstGeom prst="rect">
              <a:avLst/>
            </a:prstGeom>
            <a:solidFill>
              <a:srgbClr val="0000CC"/>
            </a:solidFill>
            <a:ln w="19050">
              <a:solidFill>
                <a:srgbClr val="0000CC"/>
              </a:solidFill>
              <a:miter lim="800000"/>
              <a:headEnd/>
              <a:tailEnd/>
            </a:ln>
          </p:spPr>
          <p:txBody>
            <a:bodyPr wrap="square" rtlCol="0">
              <a:spAutoFit/>
            </a:bodyPr>
            <a:lstStyle/>
            <a:p>
              <a:pPr algn="ctr" rtl="0"/>
              <a:r>
                <a:rPr lang="id" sz="1600" b="1" dirty="0">
                  <a:solidFill>
                    <a:schemeClr val="bg1"/>
                  </a:solidFill>
                  <a:latin typeface="Arial" panose="020B0604020202020204" pitchFamily="34" charset="0"/>
                  <a:cs typeface="Arial" panose="020B0604020202020204" pitchFamily="34" charset="0"/>
                </a:rPr>
                <a:t>Tempat kerja dengan aktivitas </a:t>
              </a:r>
              <a:br>
                <a:rPr lang="en-US" sz="1600" b="1" dirty="0">
                  <a:solidFill>
                    <a:schemeClr val="bg1"/>
                  </a:solidFill>
                  <a:latin typeface="Arial" panose="020B0604020202020204" pitchFamily="34" charset="0"/>
                  <a:cs typeface="Arial" panose="020B0604020202020204" pitchFamily="34" charset="0"/>
                </a:rPr>
              </a:br>
              <a:r>
                <a:rPr lang="id" sz="1600" b="1" dirty="0">
                  <a:solidFill>
                    <a:schemeClr val="bg1"/>
                  </a:solidFill>
                  <a:latin typeface="Arial" panose="020B0604020202020204" pitchFamily="34" charset="0"/>
                  <a:cs typeface="Arial" panose="020B0604020202020204" pitchFamily="34" charset="0"/>
                </a:rPr>
                <a:t>5S yang tidak mencukupi</a:t>
              </a:r>
            </a:p>
          </p:txBody>
        </p:sp>
        <p:sp>
          <p:nvSpPr>
            <p:cNvPr id="20" name="円/楕円 4">
              <a:extLst>
                <a:ext uri="{FF2B5EF4-FFF2-40B4-BE49-F238E27FC236}">
                  <a16:creationId xmlns:a16="http://schemas.microsoft.com/office/drawing/2014/main" id="{FBF69492-A95D-489F-A197-74B52E3A3655}"/>
                </a:ext>
              </a:extLst>
            </p:cNvPr>
            <p:cNvSpPr/>
            <p:nvPr/>
          </p:nvSpPr>
          <p:spPr>
            <a:xfrm>
              <a:off x="3498874" y="3624380"/>
              <a:ext cx="2081238" cy="706437"/>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id" sz="1600" b="1" dirty="0">
                  <a:solidFill>
                    <a:schemeClr val="tx1"/>
                  </a:solidFill>
                  <a:latin typeface="Arial" panose="020B0604020202020204" pitchFamily="34" charset="0"/>
                  <a:ea typeface="メイリオ" panose="020B0604030504040204" pitchFamily="50" charset="-128"/>
                  <a:cs typeface="Arial" panose="020B0604020202020204" pitchFamily="34" charset="0"/>
                </a:rPr>
                <a:t>Cacat 5S</a:t>
              </a:r>
            </a:p>
          </p:txBody>
        </p:sp>
        <p:sp>
          <p:nvSpPr>
            <p:cNvPr id="21" name="正方形/長方形 20">
              <a:extLst>
                <a:ext uri="{FF2B5EF4-FFF2-40B4-BE49-F238E27FC236}">
                  <a16:creationId xmlns:a16="http://schemas.microsoft.com/office/drawing/2014/main" id="{6199BE30-C044-4F5F-84AF-85B4E27D9575}"/>
                </a:ext>
              </a:extLst>
            </p:cNvPr>
            <p:cNvSpPr/>
            <p:nvPr/>
          </p:nvSpPr>
          <p:spPr>
            <a:xfrm>
              <a:off x="993362" y="2256228"/>
              <a:ext cx="3306736" cy="99284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rtl="0" fontAlgn="auto">
                <a:spcBef>
                  <a:spcPts val="0"/>
                </a:spcBef>
                <a:spcAft>
                  <a:spcPts val="0"/>
                </a:spcAft>
                <a:defRPr/>
              </a:pPr>
              <a:r>
                <a:rPr lang="id" sz="1100" b="1" dirty="0">
                  <a:solidFill>
                    <a:srgbClr val="C00000"/>
                  </a:solidFill>
                  <a:latin typeface="Arial" panose="020B0604020202020204" pitchFamily="34" charset="0"/>
                  <a:ea typeface="メイリオ" panose="020B0604030504040204" pitchFamily="50" charset="-128"/>
                  <a:cs typeface="Arial" panose="020B0604020202020204" pitchFamily="34" charset="0"/>
                </a:rPr>
                <a:t>Timbul bencana dan penyakit akibat kerja</a:t>
              </a:r>
              <a:endParaRPr lang="en-US" altLang="ja-JP" sz="11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spcBef>
                  <a:spcPts val="600"/>
                </a:spcBef>
                <a:spcAft>
                  <a:spcPts val="0"/>
                </a:spcAft>
                <a:defRPr/>
              </a:pPr>
              <a:r>
                <a:rPr lang="id" sz="1100" dirty="0">
                  <a:solidFill>
                    <a:schemeClr val="tx1"/>
                  </a:solidFill>
                  <a:latin typeface="Arial" panose="020B0604020202020204" pitchFamily="34" charset="0"/>
                  <a:ea typeface="メイリオ" panose="020B0604030504040204" pitchFamily="50" charset="-128"/>
                  <a:cs typeface="Arial" panose="020B0604020202020204" pitchFamily="34" charset="0"/>
                </a:rPr>
                <a:t>・Memburuknya lingkungan kerja</a:t>
              </a:r>
              <a:endParaRPr lang="en-US" altLang="ja-JP" sz="11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id" sz="1100" dirty="0">
                  <a:solidFill>
                    <a:schemeClr val="tx1"/>
                  </a:solidFill>
                  <a:latin typeface="Arial" panose="020B0604020202020204" pitchFamily="34" charset="0"/>
                  <a:ea typeface="メイリオ" panose="020B0604030504040204" pitchFamily="50" charset="-128"/>
                  <a:cs typeface="Arial" panose="020B0604020202020204" pitchFamily="34" charset="0"/>
                </a:rPr>
                <a:t>・Terjadinya bencana yang disebabkan oleh perilaku kerja　</a:t>
              </a:r>
            </a:p>
          </p:txBody>
        </p:sp>
        <p:sp>
          <p:nvSpPr>
            <p:cNvPr id="22" name="正方形/長方形 21">
              <a:extLst>
                <a:ext uri="{FF2B5EF4-FFF2-40B4-BE49-F238E27FC236}">
                  <a16:creationId xmlns:a16="http://schemas.microsoft.com/office/drawing/2014/main" id="{0550D274-F87C-45D5-A978-1C33F99D8AFF}"/>
                </a:ext>
              </a:extLst>
            </p:cNvPr>
            <p:cNvSpPr/>
            <p:nvPr/>
          </p:nvSpPr>
          <p:spPr>
            <a:xfrm>
              <a:off x="4749387" y="2184220"/>
              <a:ext cx="3668248" cy="1350392"/>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rtl="0" fontAlgn="auto">
                <a:spcBef>
                  <a:spcPts val="0"/>
                </a:spcBef>
                <a:spcAft>
                  <a:spcPts val="0"/>
                </a:spcAft>
                <a:defRPr/>
              </a:pPr>
              <a:r>
                <a:rPr lang="id" sz="1100">
                  <a:solidFill>
                    <a:srgbClr val="C00000"/>
                  </a:solidFill>
                  <a:latin typeface="Arial" panose="020B0604020202020204" pitchFamily="34" charset="0"/>
                  <a:ea typeface="メイリオ" panose="020B0604030504040204" pitchFamily="50" charset="-128"/>
                  <a:cs typeface="Arial" panose="020B0604020202020204" pitchFamily="34" charset="0"/>
                </a:rPr>
                <a:t>Produktivitas berkurang</a:t>
              </a:r>
              <a:endParaRPr lang="en-US" altLang="ja-JP" sz="11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id" sz="1100">
                  <a:solidFill>
                    <a:schemeClr val="tx1"/>
                  </a:solidFill>
                  <a:latin typeface="Arial" panose="020B0604020202020204" pitchFamily="34" charset="0"/>
                  <a:ea typeface="メイリオ" panose="020B0604030504040204" pitchFamily="50" charset="-128"/>
                  <a:cs typeface="Arial" panose="020B0604020202020204" pitchFamily="34" charset="0"/>
                </a:rPr>
                <a:t>・Terjadi hal-hal yang dipaksakan dan pemborosan, dan efisiensi menurun</a:t>
              </a:r>
              <a:endParaRPr lang="en-US" altLang="ja-JP" sz="11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id" sz="1100">
                  <a:solidFill>
                    <a:schemeClr val="tx1"/>
                  </a:solidFill>
                  <a:latin typeface="Arial" panose="020B0604020202020204" pitchFamily="34" charset="0"/>
                  <a:ea typeface="メイリオ" panose="020B0604030504040204" pitchFamily="50" charset="-128"/>
                  <a:cs typeface="Arial" panose="020B0604020202020204" pitchFamily="34" charset="0"/>
                </a:rPr>
                <a:t>・Kerusakan atau masalah mesin</a:t>
              </a:r>
              <a:endParaRPr lang="en-US" altLang="ja-JP" sz="11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id" sz="1100">
                  <a:solidFill>
                    <a:schemeClr val="tx1"/>
                  </a:solidFill>
                  <a:latin typeface="Arial" panose="020B0604020202020204" pitchFamily="34" charset="0"/>
                  <a:ea typeface="メイリオ" panose="020B0604030504040204" pitchFamily="50" charset="-128"/>
                  <a:cs typeface="Arial" panose="020B0604020202020204" pitchFamily="34" charset="0"/>
                </a:rPr>
                <a:t>・Keterlambatan pengiriman barang, dll.　</a:t>
              </a:r>
            </a:p>
          </p:txBody>
        </p:sp>
        <p:sp>
          <p:nvSpPr>
            <p:cNvPr id="23" name="正方形/長方形 22">
              <a:extLst>
                <a:ext uri="{FF2B5EF4-FFF2-40B4-BE49-F238E27FC236}">
                  <a16:creationId xmlns:a16="http://schemas.microsoft.com/office/drawing/2014/main" id="{8C426AB2-A766-4A5C-8A47-8CD6C2C65A9A}"/>
                </a:ext>
              </a:extLst>
            </p:cNvPr>
            <p:cNvSpPr/>
            <p:nvPr/>
          </p:nvSpPr>
          <p:spPr>
            <a:xfrm>
              <a:off x="781372" y="4077072"/>
              <a:ext cx="2372230" cy="122413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rtl="0" fontAlgn="auto">
                <a:spcBef>
                  <a:spcPts val="0"/>
                </a:spcBef>
                <a:spcAft>
                  <a:spcPts val="0"/>
                </a:spcAft>
                <a:defRPr/>
              </a:pPr>
              <a:r>
                <a:rPr lang="id" sz="1100" b="1">
                  <a:solidFill>
                    <a:srgbClr val="C00000"/>
                  </a:solidFill>
                  <a:latin typeface="Arial" panose="020B0604020202020204" pitchFamily="34" charset="0"/>
                  <a:ea typeface="メイリオ" panose="020B0604030504040204" pitchFamily="50" charset="-128"/>
                  <a:cs typeface="Arial" panose="020B0604020202020204" pitchFamily="34" charset="0"/>
                </a:rPr>
                <a:t>Kehilangan kepercayaan</a:t>
              </a:r>
              <a:endParaRPr lang="en-US" altLang="ja-JP" sz="11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id" sz="1100">
                  <a:solidFill>
                    <a:schemeClr val="tx1"/>
                  </a:solidFill>
                  <a:latin typeface="Arial" panose="020B0604020202020204" pitchFamily="34" charset="0"/>
                  <a:ea typeface="メイリオ" panose="020B0604030504040204" pitchFamily="50" charset="-128"/>
                  <a:cs typeface="Arial" panose="020B0604020202020204" pitchFamily="34" charset="0"/>
                </a:rPr>
                <a:t>・Kekecewaan perusahaan pembuang sampah</a:t>
              </a:r>
              <a:endParaRPr lang="en-US" altLang="ja-JP" sz="11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30175" indent="-130175" rtl="0" fontAlgn="auto">
                <a:spcBef>
                  <a:spcPts val="600"/>
                </a:spcBef>
                <a:spcAft>
                  <a:spcPts val="0"/>
                </a:spcAft>
                <a:defRPr/>
              </a:pPr>
              <a:r>
                <a:rPr lang="id" sz="1100">
                  <a:solidFill>
                    <a:schemeClr val="tx1"/>
                  </a:solidFill>
                  <a:latin typeface="Arial" panose="020B0604020202020204" pitchFamily="34" charset="0"/>
                  <a:ea typeface="メイリオ" panose="020B0604030504040204" pitchFamily="50" charset="-128"/>
                  <a:cs typeface="Arial" panose="020B0604020202020204" pitchFamily="34" charset="0"/>
                </a:rPr>
                <a:t>・Moral (semangat) pekerja menurun　</a:t>
              </a:r>
            </a:p>
          </p:txBody>
        </p:sp>
        <p:sp>
          <p:nvSpPr>
            <p:cNvPr id="24" name="正方形/長方形 23">
              <a:extLst>
                <a:ext uri="{FF2B5EF4-FFF2-40B4-BE49-F238E27FC236}">
                  <a16:creationId xmlns:a16="http://schemas.microsoft.com/office/drawing/2014/main" id="{5D893127-2EF7-4A30-BD4C-8F87CCACBDD9}"/>
                </a:ext>
              </a:extLst>
            </p:cNvPr>
            <p:cNvSpPr/>
            <p:nvPr/>
          </p:nvSpPr>
          <p:spPr>
            <a:xfrm>
              <a:off x="3585650" y="5064540"/>
              <a:ext cx="1950379" cy="66871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rtl="0" fontAlgn="auto">
                <a:spcBef>
                  <a:spcPts val="0"/>
                </a:spcBef>
                <a:spcAft>
                  <a:spcPts val="0"/>
                </a:spcAft>
                <a:defRPr/>
              </a:pPr>
              <a:r>
                <a:rPr lang="id" sz="1100" b="1">
                  <a:solidFill>
                    <a:srgbClr val="C00000"/>
                  </a:solidFill>
                  <a:latin typeface="Arial" panose="020B0604020202020204" pitchFamily="34" charset="0"/>
                  <a:ea typeface="メイリオ" panose="020B0604030504040204" pitchFamily="50" charset="-128"/>
                  <a:cs typeface="Arial" panose="020B0604020202020204" pitchFamily="34" charset="0"/>
                </a:rPr>
                <a:t>Pemborosan sumber daya</a:t>
              </a:r>
              <a:endParaRPr lang="en-US" altLang="ja-JP" sz="11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spcBef>
                  <a:spcPts val="600"/>
                </a:spcBef>
                <a:spcAft>
                  <a:spcPts val="0"/>
                </a:spcAft>
                <a:defRPr/>
              </a:pPr>
              <a:r>
                <a:rPr lang="id" sz="1100">
                  <a:solidFill>
                    <a:schemeClr val="tx1"/>
                  </a:solidFill>
                  <a:latin typeface="Arial" panose="020B0604020202020204" pitchFamily="34" charset="0"/>
                  <a:ea typeface="メイリオ" panose="020B0604030504040204" pitchFamily="50" charset="-128"/>
                  <a:cs typeface="Arial" panose="020B0604020202020204" pitchFamily="34" charset="0"/>
                </a:rPr>
                <a:t>・Pemborosan material</a:t>
              </a:r>
            </a:p>
          </p:txBody>
        </p:sp>
        <p:sp>
          <p:nvSpPr>
            <p:cNvPr id="25" name="正方形/長方形 24">
              <a:extLst>
                <a:ext uri="{FF2B5EF4-FFF2-40B4-BE49-F238E27FC236}">
                  <a16:creationId xmlns:a16="http://schemas.microsoft.com/office/drawing/2014/main" id="{E3B26A4E-F568-40EA-B6EE-833D2CBC62A3}"/>
                </a:ext>
              </a:extLst>
            </p:cNvPr>
            <p:cNvSpPr/>
            <p:nvPr/>
          </p:nvSpPr>
          <p:spPr>
            <a:xfrm>
              <a:off x="5824099" y="4427234"/>
              <a:ext cx="2593536" cy="97276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rtlCol="0"/>
            <a:lstStyle/>
            <a:p>
              <a:pPr rtl="0" fontAlgn="auto">
                <a:spcBef>
                  <a:spcPts val="0"/>
                </a:spcBef>
                <a:spcAft>
                  <a:spcPts val="0"/>
                </a:spcAft>
                <a:defRPr/>
              </a:pPr>
              <a:r>
                <a:rPr lang="id" sz="1100" b="1">
                  <a:solidFill>
                    <a:srgbClr val="C00000"/>
                  </a:solidFill>
                  <a:latin typeface="Arial" panose="020B0604020202020204" pitchFamily="34" charset="0"/>
                  <a:ea typeface="メイリオ" panose="020B0604030504040204" pitchFamily="50" charset="-128"/>
                  <a:cs typeface="Arial" panose="020B0604020202020204" pitchFamily="34" charset="0"/>
                </a:rPr>
                <a:t>Terjadinya polusi</a:t>
              </a:r>
              <a:endParaRPr lang="en-US" altLang="ja-JP" sz="11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spcBef>
                  <a:spcPts val="600"/>
                </a:spcBef>
                <a:spcAft>
                  <a:spcPts val="0"/>
                </a:spcAft>
                <a:defRPr/>
              </a:pPr>
              <a:r>
                <a:rPr lang="id" sz="1100">
                  <a:solidFill>
                    <a:schemeClr val="tx1"/>
                  </a:solidFill>
                  <a:latin typeface="Arial" panose="020B0604020202020204" pitchFamily="34" charset="0"/>
                  <a:ea typeface="メイリオ" panose="020B0604030504040204" pitchFamily="50" charset="-128"/>
                  <a:cs typeface="Arial" panose="020B0604020202020204" pitchFamily="34" charset="0"/>
                </a:rPr>
                <a:t>・Kebocoran minyak dan zat berbahaya</a:t>
              </a:r>
              <a:endParaRPr lang="en-US" altLang="ja-JP" sz="11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id" sz="1100">
                  <a:solidFill>
                    <a:schemeClr val="tx1"/>
                  </a:solidFill>
                  <a:latin typeface="Arial" panose="020B0604020202020204" pitchFamily="34" charset="0"/>
                  <a:ea typeface="メイリオ" panose="020B0604030504040204" pitchFamily="50" charset="-128"/>
                  <a:cs typeface="Arial" panose="020B0604020202020204" pitchFamily="34" charset="0"/>
                </a:rPr>
                <a:t>・Terjadinya bau tidak normal, dll.</a:t>
              </a:r>
            </a:p>
          </p:txBody>
        </p:sp>
        <p:sp>
          <p:nvSpPr>
            <p:cNvPr id="26" name="左矢印 6">
              <a:extLst>
                <a:ext uri="{FF2B5EF4-FFF2-40B4-BE49-F238E27FC236}">
                  <a16:creationId xmlns:a16="http://schemas.microsoft.com/office/drawing/2014/main" id="{23DCFA92-6049-4EFC-809C-198D6A6EADF0}"/>
                </a:ext>
              </a:extLst>
            </p:cNvPr>
            <p:cNvSpPr/>
            <p:nvPr/>
          </p:nvSpPr>
          <p:spPr>
            <a:xfrm rot="1481177">
              <a:off x="2970237" y="3575007"/>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200">
                <a:latin typeface="Arial" panose="020B0604020202020204" pitchFamily="34" charset="0"/>
                <a:cs typeface="Arial" panose="020B0604020202020204" pitchFamily="34" charset="0"/>
              </a:endParaRPr>
            </a:p>
          </p:txBody>
        </p:sp>
        <p:sp>
          <p:nvSpPr>
            <p:cNvPr id="27" name="左矢印 20">
              <a:extLst>
                <a:ext uri="{FF2B5EF4-FFF2-40B4-BE49-F238E27FC236}">
                  <a16:creationId xmlns:a16="http://schemas.microsoft.com/office/drawing/2014/main" id="{48A77534-705C-42FD-8051-DFD859DF1C57}"/>
                </a:ext>
              </a:extLst>
            </p:cNvPr>
            <p:cNvSpPr/>
            <p:nvPr/>
          </p:nvSpPr>
          <p:spPr>
            <a:xfrm rot="20118823" flipV="1">
              <a:off x="3177109" y="4353006"/>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200">
                <a:latin typeface="Arial" panose="020B0604020202020204" pitchFamily="34" charset="0"/>
                <a:cs typeface="Arial" panose="020B0604020202020204" pitchFamily="34" charset="0"/>
              </a:endParaRPr>
            </a:p>
          </p:txBody>
        </p:sp>
        <p:sp>
          <p:nvSpPr>
            <p:cNvPr id="28" name="左矢印 21">
              <a:extLst>
                <a:ext uri="{FF2B5EF4-FFF2-40B4-BE49-F238E27FC236}">
                  <a16:creationId xmlns:a16="http://schemas.microsoft.com/office/drawing/2014/main" id="{905E2ECE-C35C-48E1-98BF-D00B0E4C4135}"/>
                </a:ext>
              </a:extLst>
            </p:cNvPr>
            <p:cNvSpPr/>
            <p:nvPr/>
          </p:nvSpPr>
          <p:spPr>
            <a:xfrm rot="20118823" flipH="1">
              <a:off x="5664912" y="3644253"/>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200">
                <a:latin typeface="Arial" panose="020B0604020202020204" pitchFamily="34" charset="0"/>
                <a:cs typeface="Arial" panose="020B0604020202020204" pitchFamily="34" charset="0"/>
              </a:endParaRPr>
            </a:p>
          </p:txBody>
        </p:sp>
        <p:sp>
          <p:nvSpPr>
            <p:cNvPr id="29" name="左矢印 22">
              <a:extLst>
                <a:ext uri="{FF2B5EF4-FFF2-40B4-BE49-F238E27FC236}">
                  <a16:creationId xmlns:a16="http://schemas.microsoft.com/office/drawing/2014/main" id="{0FFC8CEB-BD14-44DD-90A7-9DE9C3163EFC}"/>
                </a:ext>
              </a:extLst>
            </p:cNvPr>
            <p:cNvSpPr/>
            <p:nvPr/>
          </p:nvSpPr>
          <p:spPr>
            <a:xfrm rot="1481177" flipH="1" flipV="1">
              <a:off x="5186501" y="4377526"/>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200">
                <a:latin typeface="Arial" panose="020B0604020202020204" pitchFamily="34" charset="0"/>
                <a:cs typeface="Arial" panose="020B0604020202020204" pitchFamily="34" charset="0"/>
              </a:endParaRPr>
            </a:p>
          </p:txBody>
        </p:sp>
        <p:sp>
          <p:nvSpPr>
            <p:cNvPr id="30" name="左矢印 23">
              <a:extLst>
                <a:ext uri="{FF2B5EF4-FFF2-40B4-BE49-F238E27FC236}">
                  <a16:creationId xmlns:a16="http://schemas.microsoft.com/office/drawing/2014/main" id="{49287525-9062-47B0-BB44-BF30A79756BC}"/>
                </a:ext>
              </a:extLst>
            </p:cNvPr>
            <p:cNvSpPr/>
            <p:nvPr/>
          </p:nvSpPr>
          <p:spPr>
            <a:xfrm rot="16200000">
              <a:off x="4285748" y="4605418"/>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200">
                <a:latin typeface="Arial" panose="020B0604020202020204" pitchFamily="34" charset="0"/>
                <a:cs typeface="Arial" panose="020B0604020202020204" pitchFamily="34" charset="0"/>
              </a:endParaRPr>
            </a:p>
          </p:txBody>
        </p:sp>
      </p:grpSp>
      <p:sp>
        <p:nvSpPr>
          <p:cNvPr id="2" name="正方形/長方形 1">
            <a:extLst>
              <a:ext uri="{FF2B5EF4-FFF2-40B4-BE49-F238E27FC236}">
                <a16:creationId xmlns:a16="http://schemas.microsoft.com/office/drawing/2014/main" id="{81C188FB-0380-492D-95F3-3079E221C665}"/>
              </a:ext>
            </a:extLst>
          </p:cNvPr>
          <p:cNvSpPr/>
          <p:nvPr/>
        </p:nvSpPr>
        <p:spPr>
          <a:xfrm>
            <a:off x="539552" y="242897"/>
            <a:ext cx="8208912" cy="1068049"/>
          </a:xfrm>
          <a:prstGeom prst="rect">
            <a:avLst/>
          </a:prstGeom>
        </p:spPr>
        <p:txBody>
          <a:bodyPr wrap="square" rtlCol="0">
            <a:spAutoFit/>
          </a:bodyPr>
          <a:lstStyle/>
          <a:p>
            <a:pPr algn="just" rtl="0" fontAlgn="auto">
              <a:lnSpc>
                <a:spcPct val="150000"/>
              </a:lnSpc>
              <a:spcBef>
                <a:spcPts val="0"/>
              </a:spcBef>
              <a:spcAft>
                <a:spcPts val="0"/>
              </a:spcAft>
              <a:defRPr/>
            </a:pPr>
            <a:r>
              <a:rPr lang="id" sz="1600" b="1" dirty="0">
                <a:solidFill>
                  <a:srgbClr val="C00000"/>
                </a:solidFill>
                <a:latin typeface="Arial" panose="020B0604020202020204" pitchFamily="34" charset="0"/>
                <a:ea typeface="メイリオ" pitchFamily="50" charset="-128"/>
                <a:cs typeface="Arial" panose="020B0604020202020204" pitchFamily="34" charset="0"/>
              </a:rPr>
              <a:t>○ Jika 5S tidak cukup ...</a:t>
            </a:r>
            <a:r>
              <a:rPr lang="id" sz="1400" b="1" dirty="0">
                <a:solidFill>
                  <a:srgbClr val="C00000"/>
                </a:solidFill>
                <a:latin typeface="Arial" panose="020B0604020202020204" pitchFamily="34" charset="0"/>
                <a:ea typeface="メイリオ" pitchFamily="50" charset="-128"/>
                <a:cs typeface="Arial" panose="020B0604020202020204" pitchFamily="34" charset="0"/>
              </a:rPr>
              <a:t>	</a:t>
            </a:r>
          </a:p>
          <a:p>
            <a:pPr algn="just" rtl="0" fontAlgn="auto">
              <a:lnSpc>
                <a:spcPct val="150000"/>
              </a:lnSpc>
              <a:spcBef>
                <a:spcPts val="0"/>
              </a:spcBef>
              <a:spcAft>
                <a:spcPts val="0"/>
              </a:spcAft>
              <a:defRPr/>
            </a:pPr>
            <a:r>
              <a:rPr lang="id" sz="1400" dirty="0">
                <a:latin typeface="Arial" panose="020B0604020202020204" pitchFamily="34" charset="0"/>
                <a:ea typeface="メイリオ" pitchFamily="50" charset="-128"/>
                <a:cs typeface="Arial" panose="020B0604020202020204" pitchFamily="34" charset="0"/>
              </a:rPr>
              <a:t>　 5S yang tidak mencukupi akan menimbulkan berbagai dampak buruk sebagai berikut. Pastikan untuk melakukannya.</a:t>
            </a: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4" name="スライド番号プレースホルダー 3"/>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12</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90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5" y="1675361"/>
            <a:ext cx="8519949" cy="4628203"/>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id" sz="1400">
                  <a:solidFill>
                    <a:prstClr val="black"/>
                  </a:solidFill>
                  <a:latin typeface="Arial" panose="020B0604020202020204" pitchFamily="34" charset="0"/>
                  <a:ea typeface="メイリオ" pitchFamily="50" charset="-128"/>
                  <a:cs typeface="Arial" panose="020B0604020202020204" pitchFamily="34" charset="0"/>
                </a:rPr>
                <a:t>　Mari kita terapkan poin-poin keselamatan berikut sehubungan dengan kecelakaan kerja di industri manufaktur.</a:t>
              </a:r>
              <a:endParaRPr lang="en-US" altLang="ja-JP" sz="1400">
                <a:solidFill>
                  <a:prstClr val="black"/>
                </a:solidFill>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a:lnSpc>
                  <a:spcPct val="125000"/>
                </a:lnSpc>
                <a:spcBef>
                  <a:spcPts val="600"/>
                </a:spcBef>
                <a:defRPr/>
              </a:pPr>
              <a:r>
                <a:rPr lang="id" sz="1200" dirty="0">
                  <a:solidFill>
                    <a:srgbClr val="0000CC"/>
                  </a:solidFill>
                  <a:latin typeface="Arial" panose="020B0604020202020204" pitchFamily="34" charset="0"/>
                  <a:ea typeface="メイリオ" pitchFamily="50" charset="-128"/>
                  <a:cs typeface="Arial" panose="020B0604020202020204" pitchFamily="34" charset="0"/>
                </a:rPr>
                <a:t>■ Pekerja harus mengingat pekerjaan yang aman!</a:t>
              </a:r>
              <a:endParaRPr lang="en-US" altLang="ja-JP" sz="1200" dirty="0">
                <a:solidFill>
                  <a:srgbClr val="0000CC"/>
                </a:solidFill>
                <a:latin typeface="Arial" panose="020B0604020202020204" pitchFamily="34" charset="0"/>
                <a:ea typeface="メイリオ" pitchFamily="50" charset="-128"/>
                <a:cs typeface="Arial" panose="020B0604020202020204" pitchFamily="34" charset="0"/>
              </a:endParaRPr>
            </a:p>
            <a:p>
              <a:pPr rtl="0">
                <a:lnSpc>
                  <a:spcPct val="125000"/>
                </a:lnSpc>
                <a:defRPr/>
              </a:pPr>
              <a:r>
                <a:rPr lang="id" sz="1200" dirty="0">
                  <a:solidFill>
                    <a:prstClr val="black"/>
                  </a:solidFill>
                  <a:latin typeface="Arial" panose="020B0604020202020204" pitchFamily="34" charset="0"/>
                  <a:ea typeface="メイリオ" pitchFamily="50" charset="-128"/>
                  <a:cs typeface="Arial" panose="020B0604020202020204" pitchFamily="34" charset="0"/>
                </a:rPr>
                <a:t>　　Ada juga pekerjaan yang dilakukan sendiri di tempat sumber pembuangan dan diri sendiri memahami hal tersebut</a:t>
              </a:r>
              <a:endParaRPr lang="en-US" altLang="ja-JP" sz="12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25000"/>
                </a:lnSpc>
                <a:defRPr/>
              </a:pPr>
              <a:r>
                <a:rPr lang="id" sz="1200" dirty="0">
                  <a:solidFill>
                    <a:prstClr val="black"/>
                  </a:solidFill>
                  <a:latin typeface="Arial" panose="020B0604020202020204" pitchFamily="34" charset="0"/>
                  <a:ea typeface="メイリオ" pitchFamily="50" charset="-128"/>
                  <a:cs typeface="Arial" panose="020B0604020202020204" pitchFamily="34" charset="0"/>
                </a:rPr>
                <a:t>　dan mematuhi cara kerja yang aman.</a:t>
              </a:r>
              <a:endParaRPr lang="en-US" altLang="ja-JP" sz="12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600"/>
                </a:spcBef>
                <a:defRPr/>
              </a:pPr>
              <a:r>
                <a:rPr lang="id" sz="1200" dirty="0">
                  <a:solidFill>
                    <a:srgbClr val="0000CC"/>
                  </a:solidFill>
                  <a:latin typeface="Arial" panose="020B0604020202020204" pitchFamily="34" charset="0"/>
                  <a:ea typeface="メイリオ" pitchFamily="50" charset="-128"/>
                  <a:cs typeface="Arial" panose="020B0604020202020204" pitchFamily="34" charset="0"/>
                </a:rPr>
                <a:t>■ Penanganan barang tersendat, inspeksi, perbaikan konveyor dilakukan setelah menghentikannya!</a:t>
              </a:r>
            </a:p>
            <a:p>
              <a:pPr rtl="0">
                <a:lnSpc>
                  <a:spcPct val="125000"/>
                </a:lnSpc>
                <a:defRPr/>
              </a:pPr>
              <a:r>
                <a:rPr lang="id" sz="1200" dirty="0">
                  <a:solidFill>
                    <a:prstClr val="black"/>
                  </a:solidFill>
                  <a:latin typeface="Arial" panose="020B0604020202020204" pitchFamily="34" charset="0"/>
                  <a:ea typeface="メイリオ" pitchFamily="50" charset="-128"/>
                  <a:cs typeface="Arial" panose="020B0604020202020204" pitchFamily="34" charset="0"/>
                </a:rPr>
                <a:t>　・Sebelum menangani, memperbaiki, atau memeriksa barang tersendat, pastikan untuk </a:t>
              </a:r>
              <a:br>
                <a:rPr lang="en-US" sz="1200" dirty="0">
                  <a:solidFill>
                    <a:prstClr val="black"/>
                  </a:solidFill>
                  <a:latin typeface="Arial" panose="020B0604020202020204" pitchFamily="34" charset="0"/>
                  <a:ea typeface="メイリオ" pitchFamily="50" charset="-128"/>
                  <a:cs typeface="Arial" panose="020B0604020202020204" pitchFamily="34" charset="0"/>
                </a:rPr>
              </a:br>
              <a:r>
                <a:rPr lang="id" sz="1200" dirty="0">
                  <a:solidFill>
                    <a:prstClr val="black"/>
                  </a:solidFill>
                  <a:latin typeface="Arial" panose="020B0604020202020204" pitchFamily="34" charset="0"/>
                  <a:ea typeface="メイリオ" pitchFamily="50" charset="-128"/>
                  <a:cs typeface="Arial" panose="020B0604020202020204" pitchFamily="34" charset="0"/>
                </a:rPr>
                <a:t>menghentikan konveyor.</a:t>
              </a:r>
            </a:p>
            <a:p>
              <a:pPr rtl="0">
                <a:lnSpc>
                  <a:spcPct val="125000"/>
                </a:lnSpc>
                <a:defRPr/>
              </a:pPr>
              <a:r>
                <a:rPr lang="id" sz="1200" dirty="0">
                  <a:solidFill>
                    <a:prstClr val="black"/>
                  </a:solidFill>
                  <a:latin typeface="Arial" panose="020B0604020202020204" pitchFamily="34" charset="0"/>
                  <a:ea typeface="メイリオ" pitchFamily="50" charset="-128"/>
                  <a:cs typeface="Arial" panose="020B0604020202020204" pitchFamily="34" charset="0"/>
                </a:rPr>
                <a:t>　・Tidak melangkahi konveyor.　</a:t>
              </a:r>
            </a:p>
            <a:p>
              <a:pPr rtl="0">
                <a:lnSpc>
                  <a:spcPct val="125000"/>
                </a:lnSpc>
                <a:spcBef>
                  <a:spcPts val="600"/>
                </a:spcBef>
                <a:defRPr/>
              </a:pPr>
              <a:r>
                <a:rPr lang="id" sz="1200" dirty="0">
                  <a:solidFill>
                    <a:srgbClr val="0000CC"/>
                  </a:solidFill>
                  <a:latin typeface="Arial" panose="020B0604020202020204" pitchFamily="34" charset="0"/>
                  <a:ea typeface="メイリオ" pitchFamily="50" charset="-128"/>
                  <a:cs typeface="Arial" panose="020B0604020202020204" pitchFamily="34" charset="0"/>
                </a:rPr>
                <a:t>■ Berhati-hatilah untuk mencegah kontak dengan alat berat dan forklift saat melewati </a:t>
              </a:r>
              <a:br>
                <a:rPr lang="en-US" sz="1200" dirty="0">
                  <a:solidFill>
                    <a:srgbClr val="0000CC"/>
                  </a:solidFill>
                  <a:latin typeface="Arial" panose="020B0604020202020204" pitchFamily="34" charset="0"/>
                  <a:ea typeface="メイリオ" pitchFamily="50" charset="-128"/>
                  <a:cs typeface="Arial" panose="020B0604020202020204" pitchFamily="34" charset="0"/>
                </a:rPr>
              </a:br>
              <a:r>
                <a:rPr lang="id" sz="1200" dirty="0">
                  <a:solidFill>
                    <a:srgbClr val="0000CC"/>
                  </a:solidFill>
                  <a:latin typeface="Arial" panose="020B0604020202020204" pitchFamily="34" charset="0"/>
                  <a:ea typeface="メイリオ" pitchFamily="50" charset="-128"/>
                  <a:cs typeface="Arial" panose="020B0604020202020204" pitchFamily="34" charset="0"/>
                </a:rPr>
                <a:t>tempat!</a:t>
              </a:r>
            </a:p>
            <a:p>
              <a:pPr rtl="0">
                <a:lnSpc>
                  <a:spcPct val="125000"/>
                </a:lnSpc>
                <a:defRPr/>
              </a:pPr>
              <a:r>
                <a:rPr lang="id" sz="1200" dirty="0">
                  <a:solidFill>
                    <a:prstClr val="black"/>
                  </a:solidFill>
                  <a:latin typeface="Arial" panose="020B0604020202020204" pitchFamily="34" charset="0"/>
                  <a:ea typeface="メイリオ" pitchFamily="50" charset="-128"/>
                  <a:cs typeface="Arial" panose="020B0604020202020204" pitchFamily="34" charset="0"/>
                </a:rPr>
                <a:t>　・Berjalan di jalur aman.</a:t>
              </a:r>
            </a:p>
            <a:p>
              <a:pPr rtl="0">
                <a:lnSpc>
                  <a:spcPct val="125000"/>
                </a:lnSpc>
                <a:defRPr/>
              </a:pPr>
              <a:r>
                <a:rPr lang="id" sz="1200" dirty="0">
                  <a:solidFill>
                    <a:prstClr val="black"/>
                  </a:solidFill>
                  <a:latin typeface="Arial" panose="020B0604020202020204" pitchFamily="34" charset="0"/>
                  <a:ea typeface="メイリオ" pitchFamily="50" charset="-128"/>
                  <a:cs typeface="Arial" panose="020B0604020202020204" pitchFamily="34" charset="0"/>
                </a:rPr>
                <a:t>　・Jangan melompat keluar dari belakang muatan.</a:t>
              </a:r>
              <a:endParaRPr lang="en-US" altLang="ja-JP" sz="12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600"/>
                </a:spcBef>
                <a:defRPr/>
              </a:pPr>
              <a:r>
                <a:rPr lang="id" sz="1200" dirty="0">
                  <a:solidFill>
                    <a:srgbClr val="0000CC"/>
                  </a:solidFill>
                  <a:latin typeface="Arial" panose="020B0604020202020204" pitchFamily="34" charset="0"/>
                  <a:ea typeface="メイリオ" pitchFamily="50" charset="-128"/>
                  <a:cs typeface="Arial" panose="020B0604020202020204" pitchFamily="34" charset="0"/>
                </a:rPr>
                <a:t>■ Pengemudi alat berat harus mencegah kontak dengan pejalan kaki!</a:t>
              </a:r>
            </a:p>
            <a:p>
              <a:pPr rtl="0">
                <a:lnSpc>
                  <a:spcPct val="125000"/>
                </a:lnSpc>
                <a:defRPr/>
              </a:pPr>
              <a:r>
                <a:rPr lang="id" sz="1200" dirty="0">
                  <a:solidFill>
                    <a:prstClr val="black"/>
                  </a:solidFill>
                  <a:latin typeface="Arial" panose="020B0604020202020204" pitchFamily="34" charset="0"/>
                  <a:ea typeface="メイリオ" pitchFamily="50" charset="-128"/>
                  <a:cs typeface="Arial" panose="020B0604020202020204" pitchFamily="34" charset="0"/>
                </a:rPr>
                <a:t>　・Jangan masuk atau mencoba menghentikan alat berat yang mulai bergerak dari kondisi berhenti.</a:t>
              </a:r>
            </a:p>
            <a:p>
              <a:pPr rtl="0">
                <a:lnSpc>
                  <a:spcPct val="125000"/>
                </a:lnSpc>
                <a:defRPr/>
              </a:pPr>
              <a:r>
                <a:rPr lang="id" sz="1200" dirty="0">
                  <a:solidFill>
                    <a:prstClr val="black"/>
                  </a:solidFill>
                  <a:latin typeface="Arial" panose="020B0604020202020204" pitchFamily="34" charset="0"/>
                  <a:ea typeface="メイリオ" pitchFamily="50" charset="-128"/>
                  <a:cs typeface="Arial" panose="020B0604020202020204" pitchFamily="34" charset="0"/>
                </a:rPr>
                <a:t>　・Jangan mengeluarkan diri dari kursi pengemudi.</a:t>
              </a:r>
            </a:p>
            <a:p>
              <a:pPr rtl="0">
                <a:lnSpc>
                  <a:spcPct val="125000"/>
                </a:lnSpc>
                <a:defRPr/>
              </a:pPr>
              <a:r>
                <a:rPr lang="id" sz="1200" dirty="0">
                  <a:solidFill>
                    <a:prstClr val="black"/>
                  </a:solidFill>
                  <a:latin typeface="Arial" panose="020B0604020202020204" pitchFamily="34" charset="0"/>
                  <a:ea typeface="メイリオ" pitchFamily="50" charset="-128"/>
                  <a:cs typeface="Arial" panose="020B0604020202020204" pitchFamily="34" charset="0"/>
                </a:rPr>
                <a:t>　・Hati-hati bersinggungan dengan pejalan kaki saat alat berat bergerak maju dengan muatan.</a:t>
              </a:r>
            </a:p>
            <a:p>
              <a:pPr rtl="0">
                <a:lnSpc>
                  <a:spcPct val="125000"/>
                </a:lnSpc>
                <a:defRPr/>
              </a:pPr>
              <a:endParaRPr lang="en-US" altLang="ja-JP" sz="12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defRPr/>
              </a:pPr>
              <a:endParaRPr lang="ja-JP" altLang="en-US" sz="1200" dirty="0">
                <a:solidFill>
                  <a:srgbClr val="C00000"/>
                </a:solidFill>
                <a:latin typeface="Arial" panose="020B0604020202020204" pitchFamily="34" charset="0"/>
                <a:ea typeface="メイリオ" pitchFamily="50" charset="-128"/>
                <a:cs typeface="Arial" panose="020B0604020202020204" pitchFamily="34" charset="0"/>
              </a:endParaRPr>
            </a:p>
          </p:txBody>
        </p:sp>
      </p:grpSp>
      <p:sp>
        <p:nvSpPr>
          <p:cNvPr id="9" name="正方形/長方形 8"/>
          <p:cNvSpPr/>
          <p:nvPr/>
        </p:nvSpPr>
        <p:spPr>
          <a:xfrm>
            <a:off x="404811" y="1144685"/>
            <a:ext cx="6327428" cy="338554"/>
          </a:xfrm>
          <a:prstGeom prst="rect">
            <a:avLst/>
          </a:prstGeom>
        </p:spPr>
        <p:txBody>
          <a:bodyPr wrap="square" rtlCol="0">
            <a:spAutoFit/>
          </a:bodyPr>
          <a:lstStyle/>
          <a:p>
            <a:pPr rtl="0">
              <a:defRPr/>
            </a:pPr>
            <a:r>
              <a:rPr lang="id" sz="1600" b="1" dirty="0">
                <a:solidFill>
                  <a:srgbClr val="C00000"/>
                </a:solidFill>
                <a:latin typeface="Arial" panose="020B0604020202020204" pitchFamily="34" charset="0"/>
                <a:ea typeface="メイリオ" pitchFamily="50" charset="-128"/>
                <a:cs typeface="Arial" panose="020B0604020202020204" pitchFamily="34" charset="0"/>
              </a:rPr>
              <a:t>(1) Poin untuk mencegah bencana "terjepit/tersangkut”</a:t>
            </a:r>
            <a:endParaRPr lang="en-US" altLang="ja-JP" sz="1600" b="1" dirty="0">
              <a:solidFill>
                <a:srgbClr val="C00000"/>
              </a:solidFill>
              <a:latin typeface="Arial" panose="020B0604020202020204" pitchFamily="34" charset="0"/>
              <a:ea typeface="メイリオ" pitchFamily="50" charset="-128"/>
              <a:cs typeface="Arial" panose="020B0604020202020204" pitchFamily="34" charset="0"/>
            </a:endParaRPr>
          </a:p>
        </p:txBody>
      </p:sp>
      <p:pic>
        <p:nvPicPr>
          <p:cNvPr id="3" name="図 2">
            <a:extLst>
              <a:ext uri="{FF2B5EF4-FFF2-40B4-BE49-F238E27FC236}">
                <a16:creationId xmlns:a16="http://schemas.microsoft.com/office/drawing/2014/main" id="{6585637F-3A30-4C0A-BD0D-20602EA9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212" y="2512837"/>
            <a:ext cx="2448272" cy="1944216"/>
          </a:xfrm>
          <a:prstGeom prst="rect">
            <a:avLst/>
          </a:prstGeom>
        </p:spPr>
      </p:pic>
      <p:sp>
        <p:nvSpPr>
          <p:cNvPr id="7" name="Rectangle 10"/>
          <p:cNvSpPr>
            <a:spLocks noChangeArrowheads="1"/>
          </p:cNvSpPr>
          <p:nvPr/>
        </p:nvSpPr>
        <p:spPr bwMode="auto">
          <a:xfrm>
            <a:off x="404812" y="471041"/>
            <a:ext cx="8415660" cy="420787"/>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id" sz="1600" b="1" dirty="0">
                <a:solidFill>
                  <a:prstClr val="white"/>
                </a:solidFill>
                <a:latin typeface="Arial" panose="020B0604020202020204" pitchFamily="34" charset="0"/>
                <a:ea typeface="ＭＳ ゴシック" pitchFamily="49" charset="-128"/>
                <a:cs typeface="Arial" panose="020B0604020202020204" pitchFamily="34" charset="0"/>
              </a:rPr>
              <a:t>Poin 6 Jadikan tempat kerja Anda aman dengan melakukan kerja sama yang aman!</a:t>
            </a:r>
            <a:endParaRPr lang="ja-JP" altLang="en-US" sz="1600" b="1" dirty="0">
              <a:solidFill>
                <a:prstClr val="white"/>
              </a:solidFill>
              <a:latin typeface="Arial" panose="020B0604020202020204" pitchFamily="34" charset="0"/>
              <a:ea typeface="ＭＳ ゴシック" pitchFamily="49"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611486"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13</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4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12403" y="692696"/>
            <a:ext cx="5887789" cy="1944216"/>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id" sz="1300" dirty="0">
                <a:solidFill>
                  <a:srgbClr val="0000CC"/>
                </a:solidFill>
                <a:latin typeface="Arial" panose="020B0604020202020204" pitchFamily="34" charset="0"/>
                <a:ea typeface="メイリオ" pitchFamily="50" charset="-128"/>
                <a:cs typeface="Arial" panose="020B0604020202020204" pitchFamily="34" charset="0"/>
              </a:rPr>
              <a:t>■ Kasus </a:t>
            </a:r>
            <a:r>
              <a:rPr lang="en-US" sz="1300" dirty="0">
                <a:solidFill>
                  <a:srgbClr val="0000CC"/>
                </a:solidFill>
                <a:latin typeface="Arial" panose="020B0604020202020204" pitchFamily="34" charset="0"/>
                <a:ea typeface="メイリオ" pitchFamily="50" charset="-128"/>
                <a:cs typeface="Arial" panose="020B0604020202020204" pitchFamily="34" charset="0"/>
              </a:rPr>
              <a:t>(</a:t>
            </a:r>
            <a:r>
              <a:rPr lang="id" sz="1300" dirty="0">
                <a:solidFill>
                  <a:srgbClr val="0000CC"/>
                </a:solidFill>
                <a:latin typeface="Arial" panose="020B0604020202020204" pitchFamily="34" charset="0"/>
                <a:ea typeface="メイリオ" pitchFamily="50" charset="-128"/>
                <a:cs typeface="Arial" panose="020B0604020202020204" pitchFamily="34" charset="0"/>
              </a:rPr>
              <a:t>2</a:t>
            </a:r>
            <a:r>
              <a:rPr lang="en-US" sz="1300" dirty="0">
                <a:solidFill>
                  <a:srgbClr val="0000CC"/>
                </a:solidFill>
                <a:latin typeface="Arial" panose="020B0604020202020204" pitchFamily="34" charset="0"/>
                <a:ea typeface="メイリオ" pitchFamily="50" charset="-128"/>
                <a:cs typeface="Arial" panose="020B0604020202020204" pitchFamily="34" charset="0"/>
              </a:rPr>
              <a:t>)</a:t>
            </a:r>
            <a:r>
              <a:rPr lang="id" sz="1300">
                <a:solidFill>
                  <a:srgbClr val="0000CC"/>
                </a:solidFill>
                <a:latin typeface="Arial" panose="020B0604020202020204" pitchFamily="34" charset="0"/>
                <a:ea typeface="メイリオ" pitchFamily="50" charset="-128"/>
                <a:cs typeface="Arial" panose="020B0604020202020204" pitchFamily="34" charset="0"/>
              </a:rPr>
              <a:t>-1</a:t>
            </a:r>
            <a:r>
              <a:rPr lang="id" sz="1300">
                <a:solidFill>
                  <a:prstClr val="black"/>
                </a:solidFill>
                <a:latin typeface="Arial" panose="020B0604020202020204" pitchFamily="34" charset="0"/>
                <a:ea typeface="メイリオ" pitchFamily="50" charset="-128"/>
                <a:cs typeface="Arial" panose="020B0604020202020204" pitchFamily="34" charset="0"/>
              </a:rPr>
              <a:t> </a:t>
            </a:r>
            <a:r>
              <a:rPr lang="id" sz="1300" dirty="0">
                <a:solidFill>
                  <a:prstClr val="black"/>
                </a:solidFill>
                <a:latin typeface="Arial" panose="020B0604020202020204" pitchFamily="34" charset="0"/>
                <a:ea typeface="メイリオ" pitchFamily="50" charset="-128"/>
                <a:cs typeface="Arial" panose="020B0604020202020204" pitchFamily="34" charset="0"/>
              </a:rPr>
              <a:t>Saat membersihkan bubuk gipsum yang menempel pada bagian rol pengembali dari konveyor input penghancur dengan mengikisnya dengan sikat kawat, pekerjaan dilakukan tanpa menghentikan konveyor input. Sikat kawat tersangkut antara rol pengembali dan ban berjalan dengan lengan kanan ke dada.</a:t>
            </a:r>
          </a:p>
        </p:txBody>
      </p:sp>
      <p:sp>
        <p:nvSpPr>
          <p:cNvPr id="7" name="テキスト ボックス 6"/>
          <p:cNvSpPr txBox="1"/>
          <p:nvPr/>
        </p:nvSpPr>
        <p:spPr>
          <a:xfrm>
            <a:off x="476671" y="188640"/>
            <a:ext cx="5806653" cy="369332"/>
          </a:xfrm>
          <a:prstGeom prst="rect">
            <a:avLst/>
          </a:prstGeom>
          <a:noFill/>
        </p:spPr>
        <p:txBody>
          <a:bodyPr wrap="square" rtlCol="0">
            <a:spAutoFit/>
          </a:bodyPr>
          <a:lstStyle/>
          <a:p>
            <a:pPr rtl="0"/>
            <a:r>
              <a:rPr lang="id" dirty="0">
                <a:solidFill>
                  <a:srgbClr val="0000CC"/>
                </a:solidFill>
                <a:latin typeface="Arial" panose="020B0604020202020204" pitchFamily="34" charset="0"/>
                <a:ea typeface="メイリオ" panose="020B0604030504040204" pitchFamily="50" charset="-128"/>
                <a:cs typeface="Arial" panose="020B0604020202020204" pitchFamily="34" charset="0"/>
              </a:rPr>
              <a:t>[Kasus bencana terjepit/tersangkut]</a:t>
            </a:r>
            <a:endParaRPr lang="ja-JP" altLang="en-US"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pic>
        <p:nvPicPr>
          <p:cNvPr id="10" name="図 9">
            <a:extLst>
              <a:ext uri="{FF2B5EF4-FFF2-40B4-BE49-F238E27FC236}">
                <a16:creationId xmlns:a16="http://schemas.microsoft.com/office/drawing/2014/main" id="{DE707C8C-20B9-4318-9F4A-EC2DB7054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95" y="695907"/>
            <a:ext cx="2395985" cy="1796989"/>
          </a:xfrm>
          <a:prstGeom prst="rect">
            <a:avLst/>
          </a:prstGeom>
        </p:spPr>
      </p:pic>
      <p:sp>
        <p:nvSpPr>
          <p:cNvPr id="11" name="正方形/長方形 10">
            <a:extLst>
              <a:ext uri="{FF2B5EF4-FFF2-40B4-BE49-F238E27FC236}">
                <a16:creationId xmlns:a16="http://schemas.microsoft.com/office/drawing/2014/main" id="{70D2B55B-1169-40C0-86FD-637AF7F3764A}"/>
              </a:ext>
            </a:extLst>
          </p:cNvPr>
          <p:cNvSpPr/>
          <p:nvPr/>
        </p:nvSpPr>
        <p:spPr bwMode="auto">
          <a:xfrm>
            <a:off x="395536" y="2852936"/>
            <a:ext cx="5887789" cy="158546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id" sz="1300">
                <a:solidFill>
                  <a:srgbClr val="0000CC"/>
                </a:solidFill>
                <a:latin typeface="Arial" panose="020B0604020202020204" pitchFamily="34" charset="0"/>
                <a:ea typeface="メイリオ" pitchFamily="50" charset="-128"/>
                <a:cs typeface="Arial" panose="020B0604020202020204" pitchFamily="34" charset="0"/>
              </a:rPr>
              <a:t>■ Kasus (2)-2 Karena </a:t>
            </a:r>
            <a:r>
              <a:rPr lang="id" sz="1300">
                <a:solidFill>
                  <a:prstClr val="black"/>
                </a:solidFill>
                <a:latin typeface="Arial" panose="020B0604020202020204" pitchFamily="34" charset="0"/>
                <a:ea typeface="メイリオ" pitchFamily="50" charset="-128"/>
                <a:cs typeface="Arial" panose="020B0604020202020204" pitchFamily="34" charset="0"/>
              </a:rPr>
              <a:t>ketegangan rantai diperiksa saat konveyor sedang bergerak, tubuh terjepit komponen yang sedang bergerak di atas konveyor.</a:t>
            </a:r>
          </a:p>
        </p:txBody>
      </p:sp>
      <p:pic>
        <p:nvPicPr>
          <p:cNvPr id="3" name="図 2">
            <a:extLst>
              <a:ext uri="{FF2B5EF4-FFF2-40B4-BE49-F238E27FC236}">
                <a16:creationId xmlns:a16="http://schemas.microsoft.com/office/drawing/2014/main" id="{D4DEBBA7-D233-446B-A1BD-3A91239AC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064" y="2852936"/>
            <a:ext cx="2448272" cy="1944216"/>
          </a:xfrm>
          <a:prstGeom prst="rect">
            <a:avLst/>
          </a:prstGeom>
        </p:spPr>
      </p:pic>
      <p:sp>
        <p:nvSpPr>
          <p:cNvPr id="12" name="正方形/長方形 11">
            <a:extLst>
              <a:ext uri="{FF2B5EF4-FFF2-40B4-BE49-F238E27FC236}">
                <a16:creationId xmlns:a16="http://schemas.microsoft.com/office/drawing/2014/main" id="{97E3BFAA-CB61-48C3-9C78-3D88FDEB6811}"/>
              </a:ext>
            </a:extLst>
          </p:cNvPr>
          <p:cNvSpPr/>
          <p:nvPr/>
        </p:nvSpPr>
        <p:spPr bwMode="auto">
          <a:xfrm>
            <a:off x="412403" y="4632083"/>
            <a:ext cx="5887789" cy="172947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lnSpc>
                <a:spcPct val="150000"/>
              </a:lnSpc>
              <a:spcBef>
                <a:spcPts val="600"/>
              </a:spcBef>
              <a:spcAft>
                <a:spcPts val="0"/>
              </a:spcAft>
              <a:defRPr/>
            </a:pPr>
            <a:r>
              <a:rPr lang="id" sz="1300">
                <a:solidFill>
                  <a:srgbClr val="0000CC"/>
                </a:solidFill>
                <a:latin typeface="Arial" panose="020B0604020202020204" pitchFamily="34" charset="0"/>
                <a:ea typeface="メイリオ" pitchFamily="50" charset="-128"/>
                <a:cs typeface="Arial" panose="020B0604020202020204" pitchFamily="34" charset="0"/>
              </a:rPr>
              <a:t>■ Kasus (2)-3 Pada </a:t>
            </a:r>
            <a:r>
              <a:rPr lang="id" sz="1300">
                <a:solidFill>
                  <a:schemeClr val="tx1"/>
                </a:solidFill>
                <a:latin typeface="Arial" panose="020B0604020202020204" pitchFamily="34" charset="0"/>
                <a:ea typeface="メイリオ" pitchFamily="50" charset="-128"/>
                <a:cs typeface="Arial" panose="020B0604020202020204" pitchFamily="34" charset="0"/>
              </a:rPr>
              <a:t>pemeriksaan kendaraan mobil pengumpul sampah (kendaraan pengepak), saat bak truk dinaikkan untuk memeriksa sambungan antara kotak pengepakan dan bak truk, bak truk tiba-tiba terjatuh dan tubuh terjepit olehnya.</a:t>
            </a:r>
            <a:r>
              <a:rPr lang="id" sz="1300">
                <a:solidFill>
                  <a:srgbClr val="0000CC"/>
                </a:solidFill>
                <a:latin typeface="Arial" panose="020B0604020202020204" pitchFamily="34" charset="0"/>
                <a:ea typeface="メイリオ" pitchFamily="50" charset="-128"/>
                <a:cs typeface="Arial" panose="020B0604020202020204" pitchFamily="34" charset="0"/>
              </a:rPr>
              <a:t> </a:t>
            </a:r>
            <a:r>
              <a:rPr lang="id" sz="1300">
                <a:latin typeface="Arial" panose="020B0604020202020204" pitchFamily="34" charset="0"/>
                <a:ea typeface="メイリオ" pitchFamily="50" charset="-128"/>
                <a:cs typeface="Arial" panose="020B0604020202020204" pitchFamily="34" charset="0"/>
              </a:rPr>
              <a:t>Bersentuhan dengan mobil dan hampir jatuh ke dalam pit.</a:t>
            </a:r>
            <a:endParaRPr lang="en-US" altLang="ja-JP" sz="130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lnSpc>
                <a:spcPct val="150000"/>
              </a:lnSpc>
              <a:spcBef>
                <a:spcPts val="600"/>
              </a:spcBef>
              <a:spcAft>
                <a:spcPts val="0"/>
              </a:spcAft>
              <a:defRPr/>
            </a:pPr>
            <a:endParaRPr lang="en-US" altLang="ja-JP" sz="130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lnSpc>
                <a:spcPct val="150000"/>
              </a:lnSpc>
              <a:spcBef>
                <a:spcPts val="0"/>
              </a:spcBef>
              <a:spcAft>
                <a:spcPts val="0"/>
              </a:spcAft>
              <a:defRPr/>
            </a:pPr>
            <a:endParaRPr lang="en-US" altLang="ja-JP" sz="130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lnSpc>
                <a:spcPct val="150000"/>
              </a:lnSpc>
              <a:spcBef>
                <a:spcPts val="0"/>
              </a:spcBef>
              <a:spcAft>
                <a:spcPts val="0"/>
              </a:spcAft>
              <a:defRPr/>
            </a:pPr>
            <a:endParaRPr lang="ja-JP" altLang="en-US" sz="1300" dirty="0">
              <a:solidFill>
                <a:schemeClr val="tx1"/>
              </a:solidFill>
              <a:latin typeface="Arial" panose="020B0604020202020204" pitchFamily="34" charset="0"/>
              <a:ea typeface="メイリオ" pitchFamily="50" charset="-128"/>
              <a:cs typeface="Arial" panose="020B0604020202020204" pitchFamily="34" charset="0"/>
            </a:endParaRPr>
          </a:p>
        </p:txBody>
      </p:sp>
      <p:pic>
        <p:nvPicPr>
          <p:cNvPr id="13" name="図 12">
            <a:extLst>
              <a:ext uri="{FF2B5EF4-FFF2-40B4-BE49-F238E27FC236}">
                <a16:creationId xmlns:a16="http://schemas.microsoft.com/office/drawing/2014/main" id="{E0E4BD55-DBAF-4D11-9CF8-DA352E242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931" y="4581128"/>
            <a:ext cx="2395984" cy="1707139"/>
          </a:xfrm>
          <a:prstGeom prst="rect">
            <a:avLst/>
          </a:prstGeom>
        </p:spPr>
      </p:pic>
      <p:sp>
        <p:nvSpPr>
          <p:cNvPr id="2" name="スライド番号プレースホルダー 1"/>
          <p:cNvSpPr>
            <a:spLocks noGrp="1"/>
          </p:cNvSpPr>
          <p:nvPr>
            <p:ph type="sldNum" sz="quarter" idx="12"/>
          </p:nvPr>
        </p:nvSpPr>
        <p:spPr>
          <a:xfrm>
            <a:off x="3563888" y="6453336"/>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14</a:t>
            </a:fld>
            <a:endParaRPr kumimoji="1" lang="ja-JP"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0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412776"/>
            <a:ext cx="8351142" cy="4536504"/>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id" sz="1400">
                  <a:latin typeface="Arial" panose="020B0604020202020204" pitchFamily="34" charset="0"/>
                  <a:ea typeface="メイリオ" pitchFamily="50" charset="-128"/>
                  <a:cs typeface="Arial" panose="020B0604020202020204" pitchFamily="34" charset="0"/>
                </a:rPr>
                <a:t>　Mari kita terapkan poin-poin keselamatan berikut sehubungan dengan kecelakaan kerja di industri manufaktur.</a:t>
              </a:r>
              <a:endParaRPr lang="en-US" altLang="ja-JP" sz="1400">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fontAlgn="auto">
                <a:lnSpc>
                  <a:spcPct val="125000"/>
                </a:lnSpc>
                <a:spcBef>
                  <a:spcPts val="600"/>
                </a:spcBef>
                <a:spcAft>
                  <a:spcPts val="0"/>
                </a:spcAft>
                <a:defRPr/>
              </a:pPr>
              <a:r>
                <a:rPr lang="id" sz="1300" dirty="0">
                  <a:solidFill>
                    <a:srgbClr val="0000CC"/>
                  </a:solidFill>
                  <a:latin typeface="Arial" panose="020B0604020202020204" pitchFamily="34" charset="0"/>
                  <a:ea typeface="メイリオ" pitchFamily="50" charset="-128"/>
                  <a:cs typeface="Arial" panose="020B0604020202020204" pitchFamily="34" charset="0"/>
                </a:rPr>
                <a:t>■ Pekerja harus mengingat pekerjaan yang aman!</a:t>
              </a:r>
              <a:endParaRPr lang="en-US" altLang="ja-JP" sz="1300" dirty="0">
                <a:solidFill>
                  <a:srgbClr val="0000CC"/>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0"/>
                </a:spcBef>
                <a:spcAft>
                  <a:spcPts val="0"/>
                </a:spcAft>
                <a:defRPr/>
              </a:pPr>
              <a:r>
                <a:rPr lang="id" sz="1300" dirty="0">
                  <a:solidFill>
                    <a:schemeClr val="tx1"/>
                  </a:solidFill>
                  <a:latin typeface="Arial" panose="020B0604020202020204" pitchFamily="34" charset="0"/>
                  <a:ea typeface="メイリオ" pitchFamily="50" charset="-128"/>
                  <a:cs typeface="Arial" panose="020B0604020202020204" pitchFamily="34" charset="0"/>
                </a:rPr>
                <a:t>　　Ada juga pekerjaan yang dilakukan sendiri di tempat sumber pembuangan dan </a:t>
              </a:r>
              <a:br>
                <a:rPr lang="en-US" sz="1300" dirty="0">
                  <a:solidFill>
                    <a:schemeClr val="tx1"/>
                  </a:solidFill>
                  <a:latin typeface="Arial" panose="020B0604020202020204" pitchFamily="34" charset="0"/>
                  <a:ea typeface="メイリオ" pitchFamily="50" charset="-128"/>
                  <a:cs typeface="Arial" panose="020B0604020202020204" pitchFamily="34" charset="0"/>
                </a:rPr>
              </a:br>
              <a:r>
                <a:rPr lang="id" sz="1300" dirty="0">
                  <a:solidFill>
                    <a:schemeClr val="tx1"/>
                  </a:solidFill>
                  <a:latin typeface="Arial" panose="020B0604020202020204" pitchFamily="34" charset="0"/>
                  <a:ea typeface="メイリオ" pitchFamily="50" charset="-128"/>
                  <a:cs typeface="Arial" panose="020B0604020202020204" pitchFamily="34" charset="0"/>
                </a:rPr>
                <a:t>diri sendiri memahami hal tersebut</a:t>
              </a:r>
              <a:r>
                <a:rPr lang="en-US" sz="1300" dirty="0">
                  <a:solidFill>
                    <a:schemeClr val="tx1"/>
                  </a:solidFill>
                  <a:latin typeface="Arial" panose="020B0604020202020204" pitchFamily="34" charset="0"/>
                  <a:ea typeface="メイリオ" pitchFamily="50" charset="-128"/>
                  <a:cs typeface="Arial" panose="020B0604020202020204" pitchFamily="34" charset="0"/>
                </a:rPr>
                <a:t> p</a:t>
              </a:r>
              <a:r>
                <a:rPr lang="id" sz="1300" dirty="0">
                  <a:solidFill>
                    <a:schemeClr val="tx1"/>
                  </a:solidFill>
                  <a:latin typeface="Arial" panose="020B0604020202020204" pitchFamily="34" charset="0"/>
                  <a:ea typeface="メイリオ" pitchFamily="50" charset="-128"/>
                  <a:cs typeface="Arial" panose="020B0604020202020204" pitchFamily="34" charset="0"/>
                </a:rPr>
                <a:t>atuhilah cara kerja yang aman.</a:t>
              </a:r>
              <a:endParaRPr lang="en-US" altLang="ja-JP" sz="1300" dirty="0">
                <a:solidFill>
                  <a:srgbClr val="C00000"/>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600"/>
                </a:spcBef>
                <a:spcAft>
                  <a:spcPts val="0"/>
                </a:spcAft>
                <a:defRPr/>
              </a:pPr>
              <a:r>
                <a:rPr lang="id" sz="1300" dirty="0">
                  <a:solidFill>
                    <a:srgbClr val="0000CC"/>
                  </a:solidFill>
                  <a:latin typeface="Arial" panose="020B0604020202020204" pitchFamily="34" charset="0"/>
                  <a:ea typeface="メイリオ" pitchFamily="50" charset="-128"/>
                  <a:cs typeface="Arial" panose="020B0604020202020204" pitchFamily="34" charset="0"/>
                </a:rPr>
                <a:t>■ Hindari pekerjaan yang menaiki bak truk! </a:t>
              </a:r>
              <a:endParaRPr lang="en-US" altLang="ja-JP" sz="1300" dirty="0">
                <a:solidFill>
                  <a:srgbClr val="0000CC"/>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r>
                <a:rPr lang="id" sz="1300" spc="-50" dirty="0">
                  <a:solidFill>
                    <a:schemeClr val="tx1"/>
                  </a:solidFill>
                  <a:latin typeface="Arial" panose="020B0604020202020204" pitchFamily="34" charset="0"/>
                  <a:ea typeface="メイリオ" pitchFamily="50" charset="-128"/>
                  <a:cs typeface="Arial" panose="020B0604020202020204" pitchFamily="34" charset="0"/>
                </a:rPr>
                <a:t>　Saat bekerja di platform pemuatan, hindari bekerja menaiki bak truk dengan memasang </a:t>
              </a:r>
              <a:br>
                <a:rPr lang="en-US" sz="1300" spc="-50" dirty="0">
                  <a:solidFill>
                    <a:schemeClr val="tx1"/>
                  </a:solidFill>
                  <a:latin typeface="Arial" panose="020B0604020202020204" pitchFamily="34" charset="0"/>
                  <a:ea typeface="メイリオ" pitchFamily="50" charset="-128"/>
                  <a:cs typeface="Arial" panose="020B0604020202020204" pitchFamily="34" charset="0"/>
                </a:rPr>
              </a:br>
              <a:r>
                <a:rPr lang="id" sz="1300" spc="-50" dirty="0">
                  <a:solidFill>
                    <a:schemeClr val="tx1"/>
                  </a:solidFill>
                  <a:latin typeface="Arial" panose="020B0604020202020204" pitchFamily="34" charset="0"/>
                  <a:ea typeface="メイリオ" pitchFamily="50" charset="-128"/>
                  <a:cs typeface="Arial" panose="020B0604020202020204" pitchFamily="34" charset="0"/>
                </a:rPr>
                <a:t>platform yang dapat dipindahkan di dekat platform pemuatan, dll.</a:t>
              </a:r>
              <a:endParaRPr lang="en-US" altLang="ja-JP" sz="1300" spc="-5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600"/>
                </a:spcBef>
                <a:spcAft>
                  <a:spcPts val="0"/>
                </a:spcAft>
                <a:defRPr/>
              </a:pPr>
              <a:r>
                <a:rPr lang="id" sz="1300" dirty="0">
                  <a:solidFill>
                    <a:srgbClr val="0000CC"/>
                  </a:solidFill>
                  <a:latin typeface="Arial" panose="020B0604020202020204" pitchFamily="34" charset="0"/>
                  <a:ea typeface="メイリオ" pitchFamily="50" charset="-128"/>
                  <a:cs typeface="Arial" panose="020B0604020202020204" pitchFamily="34" charset="0"/>
                </a:rPr>
                <a:t>■ Gunakan peralatan pengangkat/penurun ke platform pemuatan kendaraan barang!</a:t>
              </a:r>
              <a:endParaRPr lang="en-US" altLang="ja-JP" sz="1300" dirty="0">
                <a:solidFill>
                  <a:srgbClr val="0000CC"/>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0"/>
                </a:spcBef>
                <a:spcAft>
                  <a:spcPts val="0"/>
                </a:spcAft>
                <a:defRPr/>
              </a:pPr>
              <a:r>
                <a:rPr lang="id" sz="1300" dirty="0">
                  <a:solidFill>
                    <a:srgbClr val="0000CC"/>
                  </a:solidFill>
                  <a:latin typeface="Arial" panose="020B0604020202020204" pitchFamily="34" charset="0"/>
                  <a:ea typeface="メイリオ" pitchFamily="50" charset="-128"/>
                  <a:cs typeface="Arial" panose="020B0604020202020204" pitchFamily="34" charset="0"/>
                </a:rPr>
                <a:t>　　</a:t>
              </a:r>
              <a:r>
                <a:rPr lang="id" sz="1300" dirty="0">
                  <a:solidFill>
                    <a:schemeClr val="tx1"/>
                  </a:solidFill>
                  <a:latin typeface="Arial" panose="020B0604020202020204" pitchFamily="34" charset="0"/>
                  <a:ea typeface="メイリオ" pitchFamily="50" charset="-128"/>
                  <a:cs typeface="Arial" panose="020B0604020202020204" pitchFamily="34" charset="0"/>
                </a:rPr>
                <a:t>Jika Anda berada di tempat sumber pelepasan, dapatkan pemahaman tentang sumber pelepasan dan siapkan peralatan pengangkat/penurun.</a:t>
              </a:r>
              <a:endParaRPr lang="en-US" altLang="ja-JP" sz="1300" dirty="0">
                <a:solidFill>
                  <a:schemeClr val="tx1"/>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0"/>
                </a:spcBef>
                <a:spcAft>
                  <a:spcPts val="0"/>
                </a:spcAft>
                <a:defRPr/>
              </a:pPr>
              <a:r>
                <a:rPr lang="id" sz="1300" dirty="0">
                  <a:solidFill>
                    <a:schemeClr val="tx1"/>
                  </a:solidFill>
                  <a:latin typeface="Arial" panose="020B0604020202020204" pitchFamily="34" charset="0"/>
                  <a:ea typeface="メイリオ" pitchFamily="50" charset="-128"/>
                  <a:cs typeface="Arial" panose="020B0604020202020204" pitchFamily="34" charset="0"/>
                </a:rPr>
                <a:t>　(Foto [3])</a:t>
              </a:r>
              <a:endParaRPr lang="en-US" altLang="ja-JP" sz="1300" dirty="0">
                <a:solidFill>
                  <a:srgbClr val="0000CC"/>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0"/>
                </a:spcBef>
                <a:spcAft>
                  <a:spcPts val="0"/>
                </a:spcAft>
                <a:defRPr/>
              </a:pPr>
              <a:r>
                <a:rPr lang="id" sz="1300" dirty="0">
                  <a:solidFill>
                    <a:srgbClr val="0000CC"/>
                  </a:solidFill>
                  <a:latin typeface="Arial" panose="020B0604020202020204" pitchFamily="34" charset="0"/>
                  <a:ea typeface="メイリオ" pitchFamily="50" charset="-128"/>
                  <a:cs typeface="Arial" panose="020B0604020202020204" pitchFamily="34" charset="0"/>
                </a:rPr>
                <a:t>■ Selalu gunakan jika ada peralatan instalasi “peralatan pencegah jatuh”</a:t>
              </a:r>
              <a:r>
                <a:rPr lang="id" sz="1300" baseline="30000" dirty="0">
                  <a:solidFill>
                    <a:srgbClr val="C00000"/>
                  </a:solidFill>
                  <a:latin typeface="Arial" panose="020B0604020202020204" pitchFamily="34" charset="0"/>
                  <a:ea typeface="メイリオ" pitchFamily="50" charset="-128"/>
                  <a:cs typeface="Arial" panose="020B0604020202020204" pitchFamily="34" charset="0"/>
                </a:rPr>
                <a:t>*</a:t>
              </a:r>
              <a:r>
                <a:rPr lang="id" sz="1300" dirty="0">
                  <a:solidFill>
                    <a:srgbClr val="0000CC"/>
                  </a:solidFill>
                  <a:latin typeface="Arial" panose="020B0604020202020204" pitchFamily="34" charset="0"/>
                  <a:ea typeface="メイリオ" pitchFamily="50" charset="-128"/>
                  <a:cs typeface="Arial" panose="020B0604020202020204" pitchFamily="34" charset="0"/>
                </a:rPr>
                <a:t>.</a:t>
              </a:r>
              <a:endParaRPr lang="en-US" altLang="ja-JP" sz="1300" dirty="0">
                <a:solidFill>
                  <a:srgbClr val="0000CC"/>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r>
                <a:rPr lang="id" sz="1300" dirty="0">
                  <a:solidFill>
                    <a:schemeClr val="tx1"/>
                  </a:solidFill>
                  <a:latin typeface="Arial" panose="020B0604020202020204" pitchFamily="34" charset="0"/>
                  <a:ea typeface="メイリオ" pitchFamily="50" charset="-128"/>
                  <a:cs typeface="Arial" panose="020B0604020202020204" pitchFamily="34" charset="0"/>
                </a:rPr>
                <a:t>　Saat bekerja di tempat tinggi seperti pada limbah truk, selalu gunakan peralatan pencegah jatuh bila ada peralatan instalasi “peralatan pencegah jatuh”.　(Foto [1], [2])</a:t>
              </a:r>
              <a:endParaRPr lang="en-US" altLang="ja-JP" sz="1300"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600"/>
                </a:spcBef>
                <a:spcAft>
                  <a:spcPts val="0"/>
                </a:spcAft>
                <a:defRPr/>
              </a:pPr>
              <a:r>
                <a:rPr lang="id" sz="1300" dirty="0">
                  <a:solidFill>
                    <a:srgbClr val="C00000"/>
                  </a:solidFill>
                  <a:latin typeface="Arial" panose="020B0604020202020204" pitchFamily="34" charset="0"/>
                  <a:ea typeface="メイリオ" pitchFamily="50" charset="-128"/>
                  <a:cs typeface="Arial" panose="020B0604020202020204" pitchFamily="34" charset="0"/>
                </a:rPr>
                <a:t>* Karena revisi undang-undang dan peraturan, nama “sabuk pengaman” telah diubah menjadi "peralatan pencegah jatuh". (Lihat slide 9)</a:t>
              </a:r>
              <a:endParaRPr lang="en-US" altLang="ja-JP" sz="1300" dirty="0">
                <a:solidFill>
                  <a:srgbClr val="C00000"/>
                </a:solidFill>
                <a:latin typeface="Arial" panose="020B0604020202020204" pitchFamily="34" charset="0"/>
                <a:ea typeface="メイリオ" pitchFamily="50" charset="-128"/>
                <a:cs typeface="Arial" panose="020B0604020202020204" pitchFamily="34" charset="0"/>
              </a:endParaRPr>
            </a:p>
            <a:p>
              <a:pPr rtl="0" fontAlgn="auto">
                <a:lnSpc>
                  <a:spcPct val="125000"/>
                </a:lnSpc>
                <a:spcBef>
                  <a:spcPts val="0"/>
                </a:spcBef>
                <a:spcAft>
                  <a:spcPts val="0"/>
                </a:spcAft>
                <a:defRPr/>
              </a:pPr>
              <a:endParaRPr lang="ja-JP" altLang="en-US" sz="1300" dirty="0">
                <a:solidFill>
                  <a:srgbClr val="C00000"/>
                </a:solidFill>
                <a:latin typeface="Arial" panose="020B0604020202020204" pitchFamily="34" charset="0"/>
                <a:ea typeface="メイリオ" pitchFamily="50" charset="-128"/>
                <a:cs typeface="Arial" panose="020B0604020202020204" pitchFamily="34" charset="0"/>
              </a:endParaRPr>
            </a:p>
          </p:txBody>
        </p:sp>
      </p:grpSp>
      <p:pic>
        <p:nvPicPr>
          <p:cNvPr id="8" name="Picture 3" descr="C:\Users\mhu\SkyDrive\01厚労省委託H28\未熟練_陸運\マニュアル\HH資料\HH陸運(トラック転落)Gcolor.gif"/>
          <p:cNvPicPr>
            <a:picLocks noChangeAspect="1" noChangeArrowheads="1"/>
          </p:cNvPicPr>
          <p:nvPr/>
        </p:nvPicPr>
        <p:blipFill>
          <a:blip r:embed="rId2" cstate="print"/>
          <a:srcRect/>
          <a:stretch>
            <a:fillRect/>
          </a:stretch>
        </p:blipFill>
        <p:spPr bwMode="auto">
          <a:xfrm>
            <a:off x="7092280" y="1497927"/>
            <a:ext cx="1728192" cy="1355009"/>
          </a:xfrm>
          <a:prstGeom prst="rect">
            <a:avLst/>
          </a:prstGeom>
          <a:noFill/>
        </p:spPr>
      </p:pic>
      <p:sp>
        <p:nvSpPr>
          <p:cNvPr id="9" name="正方形/長方形 8"/>
          <p:cNvSpPr/>
          <p:nvPr/>
        </p:nvSpPr>
        <p:spPr>
          <a:xfrm>
            <a:off x="404812" y="971436"/>
            <a:ext cx="5895380" cy="338554"/>
          </a:xfrm>
          <a:prstGeom prst="rect">
            <a:avLst/>
          </a:prstGeom>
        </p:spPr>
        <p:txBody>
          <a:bodyPr wrap="square" rtlCol="0">
            <a:spAutoFit/>
          </a:bodyPr>
          <a:lstStyle/>
          <a:p>
            <a:pPr rtl="0" fontAlgn="auto">
              <a:spcBef>
                <a:spcPts val="0"/>
              </a:spcBef>
              <a:spcAft>
                <a:spcPts val="0"/>
              </a:spcAft>
              <a:defRPr/>
            </a:pPr>
            <a:r>
              <a:rPr lang="id" sz="1600" b="1" dirty="0">
                <a:solidFill>
                  <a:srgbClr val="C00000"/>
                </a:solidFill>
                <a:latin typeface="Arial" panose="020B0604020202020204" pitchFamily="34" charset="0"/>
                <a:ea typeface="メイリオ" pitchFamily="50" charset="-128"/>
                <a:cs typeface="Arial" panose="020B0604020202020204" pitchFamily="34" charset="0"/>
              </a:rPr>
              <a:t>(2) Poin untuk mencegah bencana "terjatuh/jatuh"</a:t>
            </a:r>
            <a:endParaRPr lang="en-US" altLang="ja-JP" sz="1600"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662536"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15</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58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3"/>
          <p:cNvGrpSpPr>
            <a:grpSpLocks noChangeAspect="1"/>
          </p:cNvGrpSpPr>
          <p:nvPr/>
        </p:nvGrpSpPr>
        <p:grpSpPr bwMode="auto">
          <a:xfrm>
            <a:off x="541337" y="962244"/>
            <a:ext cx="8134675" cy="5491092"/>
            <a:chOff x="467544" y="548680"/>
            <a:chExt cx="8136904" cy="4629314"/>
          </a:xfrm>
        </p:grpSpPr>
        <p:sp>
          <p:nvSpPr>
            <p:cNvPr id="4"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id" sz="1600">
                  <a:latin typeface="Arial" panose="020B0604020202020204" pitchFamily="34" charset="0"/>
                  <a:ea typeface="メイリオ" pitchFamily="50" charset="-128"/>
                  <a:cs typeface="Arial" panose="020B0604020202020204" pitchFamily="34" charset="0"/>
                </a:rPr>
                <a:t>　Mari kita terapkan poin-poin keselamatan berikut sehubungan dengan kecelakaan kerja di industri manufaktur.</a:t>
              </a:r>
              <a:endParaRPr lang="en-US" altLang="ja-JP" sz="1600">
                <a:latin typeface="Arial" panose="020B0604020202020204" pitchFamily="34" charset="0"/>
                <a:ea typeface="メイリオ" pitchFamily="50" charset="-128"/>
                <a:cs typeface="Arial" panose="020B0604020202020204" pitchFamily="34" charset="0"/>
              </a:endParaRPr>
            </a:p>
          </p:txBody>
        </p:sp>
        <p:sp>
          <p:nvSpPr>
            <p:cNvPr id="5" name="正方形/長方形 4"/>
            <p:cNvSpPr/>
            <p:nvPr/>
          </p:nvSpPr>
          <p:spPr>
            <a:xfrm>
              <a:off x="467544" y="548680"/>
              <a:ext cx="8136904" cy="4629314"/>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fontAlgn="auto">
                <a:spcBef>
                  <a:spcPts val="0"/>
                </a:spcBef>
                <a:spcAft>
                  <a:spcPts val="0"/>
                </a:spcAft>
                <a:defRPr/>
              </a:pPr>
              <a:endParaRPr lang="en-US" altLang="ja-JP" sz="1600" dirty="0">
                <a:solidFill>
                  <a:srgbClr val="C00000"/>
                </a:solidFill>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endParaRPr lang="ja-JP" altLang="en-US" sz="1600" dirty="0">
                <a:solidFill>
                  <a:srgbClr val="C00000"/>
                </a:solidFill>
                <a:latin typeface="Arial" panose="020B0604020202020204" pitchFamily="34" charset="0"/>
                <a:ea typeface="メイリオ" pitchFamily="50" charset="-128"/>
                <a:cs typeface="Arial" panose="020B0604020202020204" pitchFamily="34" charset="0"/>
              </a:endParaRPr>
            </a:p>
          </p:txBody>
        </p:sp>
      </p:grpSp>
      <p:sp>
        <p:nvSpPr>
          <p:cNvPr id="6" name="正方形/長方形 5"/>
          <p:cNvSpPr/>
          <p:nvPr/>
        </p:nvSpPr>
        <p:spPr>
          <a:xfrm>
            <a:off x="518610" y="458188"/>
            <a:ext cx="6141815" cy="369332"/>
          </a:xfrm>
          <a:prstGeom prst="rect">
            <a:avLst/>
          </a:prstGeom>
        </p:spPr>
        <p:txBody>
          <a:bodyPr wrap="square" rtlCol="0">
            <a:spAutoFit/>
          </a:bodyPr>
          <a:lstStyle/>
          <a:p>
            <a:pPr rtl="0" fontAlgn="auto">
              <a:spcBef>
                <a:spcPts val="0"/>
              </a:spcBef>
              <a:spcAft>
                <a:spcPts val="0"/>
              </a:spcAft>
              <a:defRPr/>
            </a:pPr>
            <a:r>
              <a:rPr lang="id" dirty="0">
                <a:solidFill>
                  <a:srgbClr val="0000CC"/>
                </a:solidFill>
                <a:latin typeface="Arial" panose="020B0604020202020204" pitchFamily="34" charset="0"/>
                <a:ea typeface="メイリオ" pitchFamily="50" charset="-128"/>
                <a:cs typeface="Arial" panose="020B0604020202020204" pitchFamily="34" charset="0"/>
              </a:rPr>
              <a:t>[Contoh tindakan pencegahan bencana terjatuh/jatuh]</a:t>
            </a:r>
          </a:p>
        </p:txBody>
      </p:sp>
      <p:sp>
        <p:nvSpPr>
          <p:cNvPr id="10" name="テキスト ボックス 9"/>
          <p:cNvSpPr txBox="1"/>
          <p:nvPr/>
        </p:nvSpPr>
        <p:spPr>
          <a:xfrm>
            <a:off x="5323382" y="5034662"/>
            <a:ext cx="3166284" cy="461665"/>
          </a:xfrm>
          <a:prstGeom prst="rect">
            <a:avLst/>
          </a:prstGeom>
          <a:noFill/>
        </p:spPr>
        <p:txBody>
          <a:bodyPr wrap="square" rtlCol="0">
            <a:spAutoFit/>
          </a:bodyPr>
          <a:lstStyle/>
          <a:p>
            <a:pPr algn="ctr" rtl="0"/>
            <a:r>
              <a:rPr lang="id" sz="1200" b="1">
                <a:latin typeface="Arial" panose="020B0604020202020204" pitchFamily="34" charset="0"/>
                <a:cs typeface="Arial" panose="020B0604020202020204" pitchFamily="34" charset="0"/>
              </a:rPr>
              <a:t>Foto [2] Peralatan instalasi peralatan pencegah jatuh </a:t>
            </a:r>
            <a:endParaRPr kumimoji="1" lang="ja-JP" altLang="en-US" sz="1200" b="1" dirty="0">
              <a:latin typeface="Arial" panose="020B0604020202020204" pitchFamily="34" charset="0"/>
              <a:cs typeface="Arial" panose="020B0604020202020204" pitchFamily="34" charset="0"/>
            </a:endParaRPr>
          </a:p>
        </p:txBody>
      </p:sp>
      <p:sp>
        <p:nvSpPr>
          <p:cNvPr id="11" name="テキスト ボックス 10"/>
          <p:cNvSpPr txBox="1"/>
          <p:nvPr/>
        </p:nvSpPr>
        <p:spPr>
          <a:xfrm>
            <a:off x="5439949" y="5826750"/>
            <a:ext cx="3380523" cy="461665"/>
          </a:xfrm>
          <a:prstGeom prst="rect">
            <a:avLst/>
          </a:prstGeom>
          <a:noFill/>
        </p:spPr>
        <p:txBody>
          <a:bodyPr wrap="square" rtlCol="0">
            <a:spAutoFit/>
          </a:bodyPr>
          <a:lstStyle/>
          <a:p>
            <a:pPr rtl="0"/>
            <a:r>
              <a:rPr lang="id" sz="1200" b="1">
                <a:latin typeface="Arial" panose="020B0604020202020204" pitchFamily="34" charset="0"/>
                <a:cs typeface="Arial" panose="020B0604020202020204" pitchFamily="34" charset="0"/>
              </a:rPr>
              <a:t>Foto [3] Peralatan pengangkat/penurun ke platform pemuatan truk</a:t>
            </a:r>
          </a:p>
        </p:txBody>
      </p:sp>
      <p:cxnSp>
        <p:nvCxnSpPr>
          <p:cNvPr id="13" name="直線矢印コネクタ 12"/>
          <p:cNvCxnSpPr>
            <a:cxnSpLocks/>
          </p:cNvCxnSpPr>
          <p:nvPr/>
        </p:nvCxnSpPr>
        <p:spPr>
          <a:xfrm flipV="1">
            <a:off x="6042358" y="4653136"/>
            <a:ext cx="0" cy="32034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pic>
        <p:nvPicPr>
          <p:cNvPr id="14" name="Picture 4" descr="C:\Users\mhu\SkyDrive\01厚労省委託H28\未熟練_陸運\マニュアル\pics\昇降設備2.jpg">
            <a:extLst>
              <a:ext uri="{FF2B5EF4-FFF2-40B4-BE49-F238E27FC236}">
                <a16:creationId xmlns:a16="http://schemas.microsoft.com/office/drawing/2014/main" id="{925EABAE-FCAB-4EC5-ACCA-8D4654C1E095}"/>
              </a:ext>
            </a:extLst>
          </p:cNvPr>
          <p:cNvPicPr>
            <a:picLocks noChangeAspect="1" noChangeArrowheads="1"/>
          </p:cNvPicPr>
          <p:nvPr/>
        </p:nvPicPr>
        <p:blipFill>
          <a:blip r:embed="rId2" cstate="print"/>
          <a:srcRect/>
          <a:stretch>
            <a:fillRect/>
          </a:stretch>
        </p:blipFill>
        <p:spPr bwMode="auto">
          <a:xfrm>
            <a:off x="3851921" y="4973477"/>
            <a:ext cx="1440159" cy="1263835"/>
          </a:xfrm>
          <a:prstGeom prst="rect">
            <a:avLst/>
          </a:prstGeom>
          <a:noFill/>
        </p:spPr>
      </p:pic>
      <p:pic>
        <p:nvPicPr>
          <p:cNvPr id="17" name="図 16">
            <a:extLst>
              <a:ext uri="{FF2B5EF4-FFF2-40B4-BE49-F238E27FC236}">
                <a16:creationId xmlns:a16="http://schemas.microsoft.com/office/drawing/2014/main" id="{74A622E0-5BE5-486F-8C8C-14D2BB220D49}"/>
              </a:ext>
            </a:extLst>
          </p:cNvPr>
          <p:cNvPicPr>
            <a:picLocks noChangeAspect="1"/>
          </p:cNvPicPr>
          <p:nvPr/>
        </p:nvPicPr>
        <p:blipFill>
          <a:blip r:embed="rId3">
            <a:lum bright="20000" contrast="20000"/>
          </a:blip>
          <a:stretch>
            <a:fillRect/>
          </a:stretch>
        </p:blipFill>
        <p:spPr>
          <a:xfrm>
            <a:off x="3912691" y="1288825"/>
            <a:ext cx="4403725" cy="3295305"/>
          </a:xfrm>
          <a:prstGeom prst="rect">
            <a:avLst/>
          </a:prstGeom>
        </p:spPr>
      </p:pic>
      <p:pic>
        <p:nvPicPr>
          <p:cNvPr id="18" name="図 17">
            <a:extLst>
              <a:ext uri="{FF2B5EF4-FFF2-40B4-BE49-F238E27FC236}">
                <a16:creationId xmlns:a16="http://schemas.microsoft.com/office/drawing/2014/main" id="{CF592FC5-5D53-4D3D-8FDE-0F936EF7B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49" y="1288825"/>
            <a:ext cx="2806239" cy="3741653"/>
          </a:xfrm>
          <a:prstGeom prst="rect">
            <a:avLst/>
          </a:prstGeom>
        </p:spPr>
      </p:pic>
      <p:sp>
        <p:nvSpPr>
          <p:cNvPr id="20" name="テキスト ボックス 19">
            <a:extLst>
              <a:ext uri="{FF2B5EF4-FFF2-40B4-BE49-F238E27FC236}">
                <a16:creationId xmlns:a16="http://schemas.microsoft.com/office/drawing/2014/main" id="{64AB1B12-8686-404F-93EC-E5EA82F5B34B}"/>
              </a:ext>
            </a:extLst>
          </p:cNvPr>
          <p:cNvSpPr txBox="1"/>
          <p:nvPr/>
        </p:nvSpPr>
        <p:spPr>
          <a:xfrm>
            <a:off x="539552" y="5178678"/>
            <a:ext cx="3166284" cy="461665"/>
          </a:xfrm>
          <a:prstGeom prst="rect">
            <a:avLst/>
          </a:prstGeom>
          <a:noFill/>
        </p:spPr>
        <p:txBody>
          <a:bodyPr wrap="square" rtlCol="0">
            <a:spAutoFit/>
          </a:bodyPr>
          <a:lstStyle/>
          <a:p>
            <a:pPr algn="ctr" rtl="0"/>
            <a:r>
              <a:rPr lang="id" sz="1200" b="1">
                <a:latin typeface="Arial" panose="020B0604020202020204" pitchFamily="34" charset="0"/>
                <a:cs typeface="Arial" panose="020B0604020202020204" pitchFamily="34" charset="0"/>
              </a:rPr>
              <a:t>Foto [1] Peralatan instalasi peralatan pencegah jatuh </a:t>
            </a:r>
          </a:p>
        </p:txBody>
      </p:sp>
      <p:sp>
        <p:nvSpPr>
          <p:cNvPr id="2" name="スライド番号プレースホルダー 1"/>
          <p:cNvSpPr>
            <a:spLocks noGrp="1"/>
          </p:cNvSpPr>
          <p:nvPr>
            <p:ph type="sldNum" sz="quarter" idx="12"/>
          </p:nvPr>
        </p:nvSpPr>
        <p:spPr>
          <a:xfrm>
            <a:off x="3635896" y="6448251"/>
            <a:ext cx="2133600" cy="365125"/>
          </a:xfrm>
        </p:spPr>
        <p:txBody>
          <a:bodyPr rtlCol="0"/>
          <a:lstStyle/>
          <a:p>
            <a:pPr algn="ctr" rtl="0"/>
            <a:fld id="{94AA4217-AB25-474B-8523-140E3806D2F1}" type="slidenum">
              <a:rPr kumimoji="1" lang="ja-JP" altLang="en-US" smtClean="0">
                <a:latin typeface="Arial" panose="020B0604020202020204" pitchFamily="34" charset="0"/>
                <a:cs typeface="Arial" panose="020B0604020202020204" pitchFamily="34" charset="0"/>
              </a:rPr>
              <a:pPr algn="ctr"/>
              <a:t>16</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5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76672" y="1041918"/>
            <a:ext cx="5768317" cy="166700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id" sz="1300" dirty="0">
                <a:solidFill>
                  <a:srgbClr val="0000CC"/>
                </a:solidFill>
                <a:latin typeface="Arial" panose="020B0604020202020204" pitchFamily="34" charset="0"/>
                <a:ea typeface="メイリオ" pitchFamily="50" charset="-128"/>
                <a:cs typeface="Arial" panose="020B0604020202020204" pitchFamily="34" charset="0"/>
              </a:rPr>
              <a:t>■ Kasus [1]-1 </a:t>
            </a:r>
            <a:r>
              <a:rPr lang="id" sz="1300" dirty="0">
                <a:solidFill>
                  <a:prstClr val="black"/>
                </a:solidFill>
                <a:latin typeface="Arial" panose="020B0604020202020204" pitchFamily="34" charset="0"/>
                <a:ea typeface="メイリオ" pitchFamily="50" charset="-128"/>
                <a:cs typeface="Arial" panose="020B0604020202020204" pitchFamily="34" charset="0"/>
              </a:rPr>
              <a:t>Hampir jatuh ke dalam pit karena bersentuhan dengan mobil pengumpul sampah lain yang bergerak mundur di sebelah saat memandu mobil pengumpul sampah yang bergerak mundur ke pit pembuangan sampah hingga ke posisi yang ditentukan</a:t>
            </a:r>
            <a:r>
              <a:rPr lang="en-US" sz="1300" dirty="0">
                <a:solidFill>
                  <a:prstClr val="black"/>
                </a:solidFill>
                <a:latin typeface="Arial" panose="020B0604020202020204" pitchFamily="34" charset="0"/>
                <a:ea typeface="メイリオ" pitchFamily="50" charset="-128"/>
                <a:cs typeface="Arial" panose="020B0604020202020204" pitchFamily="34" charset="0"/>
              </a:rPr>
              <a:t>.</a:t>
            </a:r>
            <a:endParaRPr lang="en-US" altLang="ja-JP" sz="13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50000"/>
              </a:lnSpc>
              <a:spcBef>
                <a:spcPts val="600"/>
              </a:spcBef>
              <a:defRPr/>
            </a:pPr>
            <a:endParaRPr lang="en-US" altLang="ja-JP" sz="13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50000"/>
              </a:lnSpc>
              <a:defRPr/>
            </a:pPr>
            <a:endParaRPr lang="en-US" altLang="ja-JP" sz="13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50000"/>
              </a:lnSpc>
              <a:defRPr/>
            </a:pPr>
            <a:endParaRPr lang="ja-JP" altLang="en-US" sz="1300" dirty="0">
              <a:solidFill>
                <a:prstClr val="black"/>
              </a:solidFill>
              <a:latin typeface="Arial" panose="020B0604020202020204" pitchFamily="34" charset="0"/>
              <a:ea typeface="メイリオ" pitchFamily="50" charset="-128"/>
              <a:cs typeface="Arial" panose="020B0604020202020204" pitchFamily="34" charset="0"/>
            </a:endParaRPr>
          </a:p>
        </p:txBody>
      </p:sp>
      <p:sp>
        <p:nvSpPr>
          <p:cNvPr id="7" name="テキスト ボックス 6"/>
          <p:cNvSpPr txBox="1"/>
          <p:nvPr/>
        </p:nvSpPr>
        <p:spPr>
          <a:xfrm>
            <a:off x="476672" y="332656"/>
            <a:ext cx="4743400" cy="338554"/>
          </a:xfrm>
          <a:prstGeom prst="rect">
            <a:avLst/>
          </a:prstGeom>
          <a:noFill/>
        </p:spPr>
        <p:txBody>
          <a:bodyPr wrap="square" rtlCol="0">
            <a:spAutoFit/>
          </a:bodyPr>
          <a:lstStyle/>
          <a:p>
            <a:pPr rtl="0"/>
            <a:r>
              <a:rPr lang="id" sz="1600">
                <a:solidFill>
                  <a:srgbClr val="0000CC"/>
                </a:solidFill>
                <a:latin typeface="Arial" panose="020B0604020202020204" pitchFamily="34" charset="0"/>
                <a:ea typeface="メイリオ" panose="020B0604030504040204" pitchFamily="50" charset="-128"/>
                <a:cs typeface="Arial" panose="020B0604020202020204" pitchFamily="34" charset="0"/>
              </a:rPr>
              <a:t>[Kasus nyaris celaka untuk terjatuh/jatuh]</a:t>
            </a:r>
            <a:endParaRPr lang="ja-JP" altLang="en-US" sz="1600"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pic>
        <p:nvPicPr>
          <p:cNvPr id="16" name="図 15">
            <a:extLst>
              <a:ext uri="{FF2B5EF4-FFF2-40B4-BE49-F238E27FC236}">
                <a16:creationId xmlns:a16="http://schemas.microsoft.com/office/drawing/2014/main" id="{C186091E-FBCA-48F4-A4A2-327ACB244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45" y="3486594"/>
            <a:ext cx="2555794" cy="1814614"/>
          </a:xfrm>
          <a:prstGeom prst="rect">
            <a:avLst/>
          </a:prstGeom>
        </p:spPr>
      </p:pic>
      <p:pic>
        <p:nvPicPr>
          <p:cNvPr id="17" name="図 16">
            <a:extLst>
              <a:ext uri="{FF2B5EF4-FFF2-40B4-BE49-F238E27FC236}">
                <a16:creationId xmlns:a16="http://schemas.microsoft.com/office/drawing/2014/main" id="{81AC09F6-2A21-4847-9939-5B400B1A3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627" y="903123"/>
            <a:ext cx="1914259" cy="1914259"/>
          </a:xfrm>
          <a:prstGeom prst="rect">
            <a:avLst/>
          </a:prstGeom>
        </p:spPr>
      </p:pic>
      <p:sp>
        <p:nvSpPr>
          <p:cNvPr id="19" name="正方形/長方形 18">
            <a:extLst>
              <a:ext uri="{FF2B5EF4-FFF2-40B4-BE49-F238E27FC236}">
                <a16:creationId xmlns:a16="http://schemas.microsoft.com/office/drawing/2014/main" id="{97E3BFAA-CB61-48C3-9C78-3D88FDEB6811}"/>
              </a:ext>
            </a:extLst>
          </p:cNvPr>
          <p:cNvSpPr/>
          <p:nvPr/>
        </p:nvSpPr>
        <p:spPr bwMode="auto">
          <a:xfrm>
            <a:off x="412404" y="3411335"/>
            <a:ext cx="5777382" cy="2033889"/>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id" sz="1300" dirty="0">
                <a:solidFill>
                  <a:srgbClr val="0000CC"/>
                </a:solidFill>
                <a:latin typeface="Arial" panose="020B0604020202020204" pitchFamily="34" charset="0"/>
                <a:ea typeface="メイリオ" pitchFamily="50" charset="-128"/>
                <a:cs typeface="Arial" panose="020B0604020202020204" pitchFamily="34" charset="0"/>
              </a:rPr>
              <a:t>■Kasus [1]-2</a:t>
            </a:r>
            <a:r>
              <a:rPr lang="id" sz="1300" dirty="0">
                <a:solidFill>
                  <a:prstClr val="black"/>
                </a:solidFill>
                <a:latin typeface="Arial" panose="020B0604020202020204" pitchFamily="34" charset="0"/>
                <a:ea typeface="メイリオ" pitchFamily="50" charset="-128"/>
                <a:cs typeface="Arial" panose="020B0604020202020204" pitchFamily="34" charset="0"/>
              </a:rPr>
              <a:t> Memulai pekerjaan penggantungan lembaran setelah memuat 25 kardus berisi dokumen sampah (masing-masing 15 kg) ke dalam truk. Hampir terguling karena kaki tersandung saat berpindah di antara bak truk dan muatan di sisi kanan yang mana lembaran dibentangkan seluruhnya setelah membentangkan lembaran di sisi kiri.</a:t>
            </a:r>
            <a:endParaRPr lang="en-US" altLang="ja-JP" sz="13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50000"/>
              </a:lnSpc>
              <a:defRPr/>
            </a:pPr>
            <a:endParaRPr lang="ja-JP" altLang="en-US" sz="1300" dirty="0">
              <a:solidFill>
                <a:prstClr val="black"/>
              </a:solidFill>
              <a:latin typeface="Arial" panose="020B0604020202020204" pitchFamily="34" charset="0"/>
              <a:ea typeface="メイリオ"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17</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3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208584"/>
            <a:ext cx="8207126" cy="4956720"/>
            <a:chOff x="467544" y="137184"/>
            <a:chExt cx="8136904" cy="5143682"/>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id" sz="1600">
                  <a:solidFill>
                    <a:prstClr val="black"/>
                  </a:solidFill>
                  <a:latin typeface="Arial" panose="020B0604020202020204" pitchFamily="34" charset="0"/>
                  <a:ea typeface="メイリオ" pitchFamily="50" charset="-128"/>
                  <a:cs typeface="Arial" panose="020B0604020202020204" pitchFamily="34" charset="0"/>
                </a:rPr>
                <a:t>　Mari kita terapkan poin-poin keselamatan berikut sehubungan dengan kecelakaan kerja di industri manufaktur.</a:t>
              </a:r>
              <a:endParaRPr lang="en-US" altLang="ja-JP" sz="1600">
                <a:solidFill>
                  <a:prstClr val="black"/>
                </a:solidFill>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a:xfrm>
              <a:off x="467544" y="137184"/>
              <a:ext cx="8136904" cy="514368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rtl="0">
                <a:defRPr/>
              </a:pPr>
              <a:endParaRPr lang="en-US" altLang="ja-JP" sz="14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1200"/>
                </a:spcBef>
                <a:defRPr/>
              </a:pPr>
              <a:r>
                <a:rPr lang="id" sz="1600" dirty="0">
                  <a:solidFill>
                    <a:srgbClr val="0000CC"/>
                  </a:solidFill>
                  <a:latin typeface="Arial" panose="020B0604020202020204" pitchFamily="34" charset="0"/>
                  <a:ea typeface="メイリオ" pitchFamily="50" charset="-128"/>
                  <a:cs typeface="Arial" panose="020B0604020202020204" pitchFamily="34" charset="0"/>
                </a:rPr>
                <a:t>■ Bergerak dengan menaiki suatu objek adalah risiko besar "terguling"!</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358775" indent="-358775" rtl="0">
                <a:lnSpc>
                  <a:spcPct val="125000"/>
                </a:lnSpc>
                <a:defRPr/>
              </a:pPr>
              <a:r>
                <a:rPr lang="id" sz="1400" dirty="0">
                  <a:solidFill>
                    <a:srgbClr val="0000CC"/>
                  </a:solidFill>
                  <a:latin typeface="Arial" panose="020B0604020202020204" pitchFamily="34" charset="0"/>
                  <a:ea typeface="メイリオ" pitchFamily="50" charset="-128"/>
                  <a:cs typeface="Arial" panose="020B0604020202020204" pitchFamily="34" charset="0"/>
                </a:rPr>
                <a:t>　 ・</a:t>
              </a:r>
              <a:r>
                <a:rPr lang="id" sz="1400" dirty="0">
                  <a:solidFill>
                    <a:schemeClr val="tx1"/>
                  </a:solidFill>
                  <a:latin typeface="Arial" panose="020B0604020202020204" pitchFamily="34" charset="0"/>
                  <a:ea typeface="メイリオ" pitchFamily="50" charset="-128"/>
                  <a:cs typeface="Arial" panose="020B0604020202020204" pitchFamily="34" charset="0"/>
                </a:rPr>
                <a:t>Saat b</a:t>
              </a:r>
              <a:r>
                <a:rPr lang="id" sz="1400" dirty="0">
                  <a:solidFill>
                    <a:prstClr val="black"/>
                  </a:solidFill>
                  <a:latin typeface="Arial" panose="020B0604020202020204" pitchFamily="34" charset="0"/>
                  <a:ea typeface="メイリオ" pitchFamily="50" charset="-128"/>
                  <a:cs typeface="Arial" panose="020B0604020202020204" pitchFamily="34" charset="0"/>
                </a:rPr>
                <a:t>ergerak dengan membawa suatu objek, sulit untuk melihat kaki dan </a:t>
              </a:r>
              <a:br>
                <a:rPr lang="en-US" sz="1400" dirty="0">
                  <a:solidFill>
                    <a:prstClr val="black"/>
                  </a:solidFill>
                  <a:latin typeface="Arial" panose="020B0604020202020204" pitchFamily="34" charset="0"/>
                  <a:ea typeface="メイリオ" pitchFamily="50" charset="-128"/>
                  <a:cs typeface="Arial" panose="020B0604020202020204" pitchFamily="34" charset="0"/>
                </a:rPr>
              </a:br>
              <a:r>
                <a:rPr lang="id" sz="1400" dirty="0">
                  <a:solidFill>
                    <a:prstClr val="black"/>
                  </a:solidFill>
                  <a:latin typeface="Arial" panose="020B0604020202020204" pitchFamily="34" charset="0"/>
                  <a:ea typeface="メイリオ" pitchFamily="50" charset="-128"/>
                  <a:cs typeface="Arial" panose="020B0604020202020204" pitchFamily="34" charset="0"/>
                </a:rPr>
                <a:t>keseimbangan</a:t>
              </a:r>
              <a:endParaRPr lang="en-US" altLang="ja-JP" sz="1400" dirty="0">
                <a:solidFill>
                  <a:prstClr val="black"/>
                </a:solidFill>
                <a:latin typeface="Arial" panose="020B0604020202020204" pitchFamily="34" charset="0"/>
                <a:ea typeface="メイリオ" pitchFamily="50" charset="-128"/>
                <a:cs typeface="Arial" panose="020B0604020202020204" pitchFamily="34" charset="0"/>
              </a:endParaRPr>
            </a:p>
            <a:p>
              <a:pPr marL="358775" indent="-358775" rtl="0">
                <a:lnSpc>
                  <a:spcPct val="125000"/>
                </a:lnSpc>
                <a:defRPr/>
              </a:pPr>
              <a:r>
                <a:rPr lang="id" sz="1400" dirty="0">
                  <a:solidFill>
                    <a:prstClr val="black"/>
                  </a:solidFill>
                  <a:latin typeface="Arial" panose="020B0604020202020204" pitchFamily="34" charset="0"/>
                  <a:ea typeface="メイリオ" pitchFamily="50" charset="-128"/>
                  <a:cs typeface="Arial" panose="020B0604020202020204" pitchFamily="34" charset="0"/>
                </a:rPr>
                <a:t>　　 sulit dijaga sehingga risiko terguling akan meningkat.</a:t>
              </a:r>
              <a:endParaRPr lang="en-US" altLang="ja-JP" sz="1400" dirty="0">
                <a:solidFill>
                  <a:prstClr val="black"/>
                </a:solidFill>
                <a:latin typeface="Arial" panose="020B0604020202020204" pitchFamily="34" charset="0"/>
                <a:ea typeface="メイリオ" pitchFamily="50" charset="-128"/>
                <a:cs typeface="Arial" panose="020B0604020202020204" pitchFamily="34" charset="0"/>
              </a:endParaRPr>
            </a:p>
            <a:p>
              <a:pPr marL="358775" indent="-358775" rtl="0">
                <a:lnSpc>
                  <a:spcPct val="125000"/>
                </a:lnSpc>
                <a:defRPr/>
              </a:pPr>
              <a:r>
                <a:rPr lang="id" sz="1400" dirty="0">
                  <a:solidFill>
                    <a:prstClr val="black"/>
                  </a:solidFill>
                  <a:latin typeface="Arial" panose="020B0604020202020204" pitchFamily="34" charset="0"/>
                  <a:ea typeface="メイリオ" pitchFamily="50" charset="-128"/>
                  <a:cs typeface="Arial" panose="020B0604020202020204" pitchFamily="34" charset="0"/>
                </a:rPr>
                <a:t>　 ・Jangan pernah terburu-buru saat menuruni tangga dengan muatan!</a:t>
              </a:r>
              <a:endParaRPr lang="en-US" altLang="ja-JP" sz="14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1200"/>
                </a:spcBef>
                <a:defRPr/>
              </a:pPr>
              <a:r>
                <a:rPr lang="id" sz="1600" dirty="0">
                  <a:solidFill>
                    <a:srgbClr val="0000CC"/>
                  </a:solidFill>
                  <a:latin typeface="Arial" panose="020B0604020202020204" pitchFamily="34" charset="0"/>
                  <a:ea typeface="メイリオ" pitchFamily="50" charset="-128"/>
                  <a:cs typeface="Arial" panose="020B0604020202020204" pitchFamily="34" charset="0"/>
                </a:rPr>
                <a:t>■ Lantai selalu dibuat </a:t>
              </a:r>
              <a:r>
                <a:rPr lang="nl-NL" sz="1600" dirty="0">
                  <a:solidFill>
                    <a:srgbClr val="0000CC"/>
                  </a:solidFill>
                  <a:latin typeface="Arial" panose="020B0604020202020204" pitchFamily="34" charset="0"/>
                  <a:ea typeface="メイリオ" pitchFamily="50" charset="-128"/>
                  <a:cs typeface="Arial" panose="020B0604020202020204" pitchFamily="34" charset="0"/>
                </a:rPr>
                <a:t>Ringkas (Seiri), Rapi (Seiton), Rawat (Seiketsu), Resik (Seiso)</a:t>
              </a:r>
              <a:r>
                <a:rPr lang="ja-JP" altLang="en-US" sz="1600" dirty="0">
                  <a:solidFill>
                    <a:srgbClr val="0000CC"/>
                  </a:solidFill>
                  <a:latin typeface="Arial" panose="020B0604020202020204" pitchFamily="34" charset="0"/>
                  <a:ea typeface="メイリオ" pitchFamily="50" charset="-128"/>
                  <a:cs typeface="Arial" panose="020B0604020202020204" pitchFamily="34" charset="0"/>
                </a:rPr>
                <a:t>　</a:t>
              </a:r>
              <a:r>
                <a:rPr lang="id" sz="1600" dirty="0">
                  <a:solidFill>
                    <a:srgbClr val="0000CC"/>
                  </a:solidFill>
                  <a:latin typeface="Arial" panose="020B0604020202020204" pitchFamily="34" charset="0"/>
                  <a:ea typeface="メイリオ" pitchFamily="50" charset="-128"/>
                  <a:cs typeface="Arial" panose="020B0604020202020204" pitchFamily="34" charset="0"/>
                </a:rPr>
                <a:t>agar aman!</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rtl="0">
                <a:lnSpc>
                  <a:spcPct val="125000"/>
                </a:lnSpc>
                <a:defRPr/>
              </a:pPr>
              <a:r>
                <a:rPr lang="id" sz="1400" dirty="0">
                  <a:solidFill>
                    <a:prstClr val="black"/>
                  </a:solidFill>
                  <a:latin typeface="Arial" panose="020B0604020202020204" pitchFamily="34" charset="0"/>
                  <a:ea typeface="メイリオ" pitchFamily="50" charset="-128"/>
                  <a:cs typeface="Arial" panose="020B0604020202020204" pitchFamily="34" charset="0"/>
                </a:rPr>
                <a:t>　 ・Bersihkan lantai yang basah dengan benar (hati-hati jangan sampai lantai basah saat membersihkan)</a:t>
              </a:r>
              <a:endParaRPr lang="en-US" altLang="ja-JP" sz="14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25000"/>
                </a:lnSpc>
                <a:defRPr/>
              </a:pPr>
              <a:r>
                <a:rPr lang="id" sz="1400" dirty="0">
                  <a:solidFill>
                    <a:prstClr val="black"/>
                  </a:solidFill>
                  <a:latin typeface="Arial" panose="020B0604020202020204" pitchFamily="34" charset="0"/>
                  <a:ea typeface="メイリオ" pitchFamily="50" charset="-128"/>
                  <a:cs typeface="Arial" panose="020B0604020202020204" pitchFamily="34" charset="0"/>
                </a:rPr>
                <a:t>　 ・Jika ada benda yang tidak diperlukan, hal ini bisa menyebabkan “tersandung” dan terguling.</a:t>
              </a:r>
              <a:endParaRPr lang="en-US" altLang="ja-JP" sz="14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1200"/>
                </a:spcBef>
                <a:defRPr/>
              </a:pPr>
              <a:r>
                <a:rPr lang="id" sz="1600" dirty="0">
                  <a:solidFill>
                    <a:srgbClr val="0000CC"/>
                  </a:solidFill>
                  <a:latin typeface="Arial" panose="020B0604020202020204" pitchFamily="34" charset="0"/>
                  <a:ea typeface="メイリオ" pitchFamily="50" charset="-128"/>
                  <a:cs typeface="Arial" panose="020B0604020202020204" pitchFamily="34" charset="0"/>
                </a:rPr>
                <a:t>■ Gunakan “lori” untuk barang-barang besar dan berat!</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marL="182563" rtl="0">
                <a:lnSpc>
                  <a:spcPct val="125000"/>
                </a:lnSpc>
                <a:defRPr/>
              </a:pPr>
              <a:r>
                <a:rPr lang="id" sz="1400" dirty="0">
                  <a:solidFill>
                    <a:prstClr val="black"/>
                  </a:solidFill>
                  <a:latin typeface="Arial" panose="020B0604020202020204" pitchFamily="34" charset="0"/>
                  <a:ea typeface="メイリオ" pitchFamily="50" charset="-128"/>
                  <a:cs typeface="Arial" panose="020B0604020202020204" pitchFamily="34" charset="0"/>
                </a:rPr>
                <a:t>　Jika lori tidak dapat digunakan, angkut barang berdua atau angkut </a:t>
              </a:r>
              <a:br>
                <a:rPr lang="en-US" sz="1400" dirty="0">
                  <a:solidFill>
                    <a:prstClr val="black"/>
                  </a:solidFill>
                  <a:latin typeface="Arial" panose="020B0604020202020204" pitchFamily="34" charset="0"/>
                  <a:ea typeface="メイリオ" pitchFamily="50" charset="-128"/>
                  <a:cs typeface="Arial" panose="020B0604020202020204" pitchFamily="34" charset="0"/>
                </a:rPr>
              </a:br>
              <a:r>
                <a:rPr lang="id" sz="1400" dirty="0">
                  <a:solidFill>
                    <a:prstClr val="black"/>
                  </a:solidFill>
                  <a:latin typeface="Arial" panose="020B0604020202020204" pitchFamily="34" charset="0"/>
                  <a:ea typeface="メイリオ" pitchFamily="50" charset="-128"/>
                  <a:cs typeface="Arial" panose="020B0604020202020204" pitchFamily="34" charset="0"/>
                </a:rPr>
                <a:t>dalam beberapa kali jalan.</a:t>
              </a:r>
              <a:endParaRPr lang="en-US" altLang="ja-JP" sz="1400" dirty="0">
                <a:solidFill>
                  <a:prstClr val="black"/>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1200"/>
                </a:spcBef>
                <a:defRPr/>
              </a:pPr>
              <a:r>
                <a:rPr lang="id" sz="1600" dirty="0">
                  <a:solidFill>
                    <a:srgbClr val="0000CC"/>
                  </a:solidFill>
                  <a:latin typeface="Arial" panose="020B0604020202020204" pitchFamily="34" charset="0"/>
                  <a:ea typeface="メイリオ" pitchFamily="50" charset="-128"/>
                  <a:cs typeface="Arial" panose="020B0604020202020204" pitchFamily="34" charset="0"/>
                </a:rPr>
                <a:t>■ Pakailah sepatu yang tidak licin dan tidak mudah tersandung.</a:t>
              </a:r>
              <a:endParaRPr lang="en-US" altLang="ja-JP" sz="1600" dirty="0">
                <a:solidFill>
                  <a:srgbClr val="0000CC"/>
                </a:solidFill>
                <a:latin typeface="Arial" panose="020B0604020202020204" pitchFamily="34" charset="0"/>
                <a:ea typeface="メイリオ" pitchFamily="50" charset="-128"/>
                <a:cs typeface="Arial" panose="020B0604020202020204" pitchFamily="34" charset="0"/>
              </a:endParaRPr>
            </a:p>
            <a:p>
              <a:pPr rtl="0">
                <a:lnSpc>
                  <a:spcPct val="125000"/>
                </a:lnSpc>
                <a:spcBef>
                  <a:spcPts val="1200"/>
                </a:spcBef>
                <a:defRPr/>
              </a:pPr>
              <a:endParaRPr lang="ja-JP" altLang="en-US" sz="1400" dirty="0">
                <a:solidFill>
                  <a:srgbClr val="0000CC"/>
                </a:solidFill>
                <a:latin typeface="Arial" panose="020B0604020202020204" pitchFamily="34" charset="0"/>
                <a:ea typeface="メイリオ" pitchFamily="50" charset="-128"/>
                <a:cs typeface="Arial" panose="020B0604020202020204" pitchFamily="34" charset="0"/>
              </a:endParaRPr>
            </a:p>
          </p:txBody>
        </p:sp>
      </p:grpSp>
      <p:sp>
        <p:nvSpPr>
          <p:cNvPr id="7" name="正方形/長方形 6"/>
          <p:cNvSpPr/>
          <p:nvPr/>
        </p:nvSpPr>
        <p:spPr>
          <a:xfrm>
            <a:off x="395536" y="548680"/>
            <a:ext cx="5756704" cy="400110"/>
          </a:xfrm>
          <a:prstGeom prst="rect">
            <a:avLst/>
          </a:prstGeom>
        </p:spPr>
        <p:txBody>
          <a:bodyPr wrap="none" rtlCol="0">
            <a:spAutoFit/>
          </a:bodyPr>
          <a:lstStyle/>
          <a:p>
            <a:pPr rtl="0">
              <a:defRPr/>
            </a:pPr>
            <a:r>
              <a:rPr lang="id" sz="2000" b="1" dirty="0">
                <a:solidFill>
                  <a:srgbClr val="C00000"/>
                </a:solidFill>
                <a:latin typeface="Arial" panose="020B0604020202020204" pitchFamily="34" charset="0"/>
                <a:ea typeface="メイリオ" pitchFamily="50" charset="-128"/>
                <a:cs typeface="Arial" panose="020B0604020202020204" pitchFamily="34" charset="0"/>
              </a:rPr>
              <a:t>(3) Poin untuk mencegah bencana "terguling"</a:t>
            </a:r>
          </a:p>
        </p:txBody>
      </p:sp>
      <p:pic>
        <p:nvPicPr>
          <p:cNvPr id="8" name="Picture 3" descr="C:\Users\mhu\SkyDrive\01厚労省委託H28\未熟練_陸運\マニュアル\pics\HH転倒(冷凍庫)C.jpg"/>
          <p:cNvPicPr>
            <a:picLocks noChangeAspect="1" noChangeArrowheads="1"/>
          </p:cNvPicPr>
          <p:nvPr/>
        </p:nvPicPr>
        <p:blipFill>
          <a:blip r:embed="rId2" cstate="print"/>
          <a:srcRect/>
          <a:stretch>
            <a:fillRect/>
          </a:stretch>
        </p:blipFill>
        <p:spPr bwMode="auto">
          <a:xfrm>
            <a:off x="7178329" y="1574047"/>
            <a:ext cx="1378387" cy="1535807"/>
          </a:xfrm>
          <a:prstGeom prst="rect">
            <a:avLst/>
          </a:prstGeom>
          <a:noFill/>
        </p:spPr>
      </p:pic>
      <p:pic>
        <p:nvPicPr>
          <p:cNvPr id="9" name="Picture 2" descr="C:\Users\mhu\SkyDrive\01厚労省委託H28\未熟練_陸運\マニュアル\HH資料\陸運転倒HH01.jpg"/>
          <p:cNvPicPr>
            <a:picLocks noChangeAspect="1" noChangeArrowheads="1"/>
          </p:cNvPicPr>
          <p:nvPr/>
        </p:nvPicPr>
        <p:blipFill>
          <a:blip r:embed="rId3" cstate="print"/>
          <a:srcRect/>
          <a:stretch>
            <a:fillRect/>
          </a:stretch>
        </p:blipFill>
        <p:spPr bwMode="auto">
          <a:xfrm>
            <a:off x="6645830" y="4581128"/>
            <a:ext cx="1814602" cy="1296144"/>
          </a:xfrm>
          <a:prstGeom prst="rect">
            <a:avLst/>
          </a:prstGeom>
          <a:noFill/>
        </p:spPr>
      </p:pic>
      <p:sp>
        <p:nvSpPr>
          <p:cNvPr id="2" name="スライド番号プレースホルダー 1"/>
          <p:cNvSpPr>
            <a:spLocks noGrp="1"/>
          </p:cNvSpPr>
          <p:nvPr>
            <p:ph type="sldNum" sz="quarter" idx="12"/>
          </p:nvPr>
        </p:nvSpPr>
        <p:spPr>
          <a:xfrm>
            <a:off x="3419872" y="6376243"/>
            <a:ext cx="2133600" cy="365125"/>
          </a:xfrm>
        </p:spPr>
        <p:txBody>
          <a:bodyPr rtlCol="0"/>
          <a:lstStyle/>
          <a:p>
            <a:pPr algn="ctr" rtl="0"/>
            <a:fld id="{94AA4217-AB25-474B-8523-140E3806D2F1}" type="slidenum">
              <a:rPr kumimoji="1" lang="ja-JP" altLang="en-US" smtClean="0">
                <a:latin typeface="Arial" panose="020B0604020202020204" pitchFamily="34" charset="0"/>
                <a:cs typeface="Arial" panose="020B0604020202020204" pitchFamily="34" charset="0"/>
              </a:rPr>
              <a:pPr algn="ctr"/>
              <a:t>18</a:t>
            </a:fld>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56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9E17B1-5C79-4DEF-B858-0F72251CA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57" y="4470908"/>
            <a:ext cx="8862539" cy="1910420"/>
          </a:xfrm>
          <a:prstGeom prst="rect">
            <a:avLst/>
          </a:prstGeom>
        </p:spPr>
      </p:pic>
      <p:pic>
        <p:nvPicPr>
          <p:cNvPr id="11" name="図 10">
            <a:extLst>
              <a:ext uri="{FF2B5EF4-FFF2-40B4-BE49-F238E27FC236}">
                <a16:creationId xmlns:a16="http://schemas.microsoft.com/office/drawing/2014/main" id="{E639BEBC-8ACB-4223-B89B-62F6B79A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99390"/>
            <a:ext cx="5616623" cy="709030"/>
          </a:xfrm>
          <a:prstGeom prst="rect">
            <a:avLst/>
          </a:prstGeom>
        </p:spPr>
      </p:pic>
      <p:pic>
        <p:nvPicPr>
          <p:cNvPr id="13" name="図 12">
            <a:extLst>
              <a:ext uri="{FF2B5EF4-FFF2-40B4-BE49-F238E27FC236}">
                <a16:creationId xmlns:a16="http://schemas.microsoft.com/office/drawing/2014/main" id="{A1C5C435-E7A9-4C01-A594-07C047777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15" y="1196752"/>
            <a:ext cx="8899881" cy="2664296"/>
          </a:xfrm>
          <a:prstGeom prst="rect">
            <a:avLst/>
          </a:prstGeom>
        </p:spPr>
      </p:pic>
      <p:sp>
        <p:nvSpPr>
          <p:cNvPr id="14" name="正方形/長方形 13">
            <a:extLst>
              <a:ext uri="{FF2B5EF4-FFF2-40B4-BE49-F238E27FC236}">
                <a16:creationId xmlns:a16="http://schemas.microsoft.com/office/drawing/2014/main" id="{906564F2-1661-46FD-995D-4E550D8E9A09}"/>
              </a:ext>
            </a:extLst>
          </p:cNvPr>
          <p:cNvSpPr/>
          <p:nvPr/>
        </p:nvSpPr>
        <p:spPr>
          <a:xfrm>
            <a:off x="251520" y="836712"/>
            <a:ext cx="3005951" cy="400110"/>
          </a:xfrm>
          <a:prstGeom prst="rect">
            <a:avLst/>
          </a:prstGeom>
        </p:spPr>
        <p:txBody>
          <a:bodyPr wrap="none" rtlCol="0">
            <a:spAutoFit/>
          </a:bodyPr>
          <a:lstStyle/>
          <a:p>
            <a:pPr rtl="0">
              <a:defRPr/>
            </a:pPr>
            <a:r>
              <a:rPr lang="id" sz="2000" b="1" dirty="0">
                <a:solidFill>
                  <a:srgbClr val="0000CC"/>
                </a:solidFill>
                <a:latin typeface="メイリオ" pitchFamily="50" charset="-128"/>
                <a:ea typeface="メイリオ" pitchFamily="50" charset="-128"/>
                <a:cs typeface="メイリオ" pitchFamily="50" charset="-128"/>
              </a:rPr>
              <a:t>&lt;Penyebab utama bencana terguling&gt;</a:t>
            </a:r>
          </a:p>
        </p:txBody>
      </p:sp>
      <p:sp>
        <p:nvSpPr>
          <p:cNvPr id="15" name="正方形/長方形 14">
            <a:extLst>
              <a:ext uri="{FF2B5EF4-FFF2-40B4-BE49-F238E27FC236}">
                <a16:creationId xmlns:a16="http://schemas.microsoft.com/office/drawing/2014/main" id="{B2AB0D4C-1BE7-4E23-89C8-30C751689E66}"/>
              </a:ext>
            </a:extLst>
          </p:cNvPr>
          <p:cNvSpPr/>
          <p:nvPr/>
        </p:nvSpPr>
        <p:spPr>
          <a:xfrm>
            <a:off x="251520" y="4149080"/>
            <a:ext cx="3518912" cy="400110"/>
          </a:xfrm>
          <a:prstGeom prst="rect">
            <a:avLst/>
          </a:prstGeom>
        </p:spPr>
        <p:txBody>
          <a:bodyPr wrap="none" rtlCol="0">
            <a:spAutoFit/>
          </a:bodyPr>
          <a:lstStyle/>
          <a:p>
            <a:pPr rtl="0">
              <a:defRPr/>
            </a:pPr>
            <a:r>
              <a:rPr lang="id" sz="2000" b="1" dirty="0">
                <a:solidFill>
                  <a:srgbClr val="0000CC"/>
                </a:solidFill>
                <a:latin typeface="メイリオ" pitchFamily="50" charset="-128"/>
                <a:ea typeface="メイリオ" pitchFamily="50" charset="-128"/>
                <a:cs typeface="メイリオ" pitchFamily="50" charset="-128"/>
              </a:rPr>
              <a:t>&lt;Poin untuk mencegah bencana terguling&gt;</a:t>
            </a:r>
          </a:p>
        </p:txBody>
      </p:sp>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mtClean="0"/>
              <a:pPr algn="ctr"/>
              <a:t>19</a:t>
            </a:fld>
            <a:endParaRPr kumimoji="1" lang="ja-JP" altLang="en-US" dirty="0"/>
          </a:p>
        </p:txBody>
      </p:sp>
      <p:sp>
        <p:nvSpPr>
          <p:cNvPr id="8" name="文本框 7">
            <a:extLst>
              <a:ext uri="{FF2B5EF4-FFF2-40B4-BE49-F238E27FC236}">
                <a16:creationId xmlns:a16="http://schemas.microsoft.com/office/drawing/2014/main" id="{B9864230-A929-46F1-BE46-96230EA9A441}"/>
              </a:ext>
            </a:extLst>
          </p:cNvPr>
          <p:cNvSpPr txBox="1"/>
          <p:nvPr/>
        </p:nvSpPr>
        <p:spPr>
          <a:xfrm>
            <a:off x="302638" y="2162498"/>
            <a:ext cx="1152128" cy="387508"/>
          </a:xfrm>
          <a:prstGeom prst="rect">
            <a:avLst/>
          </a:prstGeom>
          <a:solidFill>
            <a:schemeClr val="bg1"/>
          </a:solidFill>
        </p:spPr>
        <p:txBody>
          <a:bodyPr wrap="square" lIns="0" tIns="0" rIns="0" bIns="18000" rtlCol="0">
            <a:spAutoFit/>
          </a:bodyPr>
          <a:lstStyle/>
          <a:p>
            <a:pPr algn="ctr" rtl="0"/>
            <a:r>
              <a:rPr lang="id" sz="1200" dirty="0">
                <a:latin typeface="Meiryo UI" panose="020B0604030504040204" pitchFamily="50" charset="-128"/>
                <a:ea typeface="Meiryo UI" panose="020B0604030504040204" pitchFamily="50" charset="-128"/>
              </a:rPr>
              <a:t>&lt;Penyebab utama&gt;</a:t>
            </a:r>
            <a:endParaRPr lang="zh-CN" altLang="en-US" sz="1200" dirty="0">
              <a:latin typeface="Meiryo UI" panose="020B0604030504040204" pitchFamily="50" charset="-128"/>
              <a:ea typeface="Meiryo UI" panose="020B0604030504040204" pitchFamily="50" charset="-128"/>
            </a:endParaRPr>
          </a:p>
        </p:txBody>
      </p:sp>
      <p:sp>
        <p:nvSpPr>
          <p:cNvPr id="9" name="文本框 8">
            <a:extLst>
              <a:ext uri="{FF2B5EF4-FFF2-40B4-BE49-F238E27FC236}">
                <a16:creationId xmlns:a16="http://schemas.microsoft.com/office/drawing/2014/main" id="{44E1DE6C-8048-45EB-B85B-1F9FA7908BC6}"/>
              </a:ext>
            </a:extLst>
          </p:cNvPr>
          <p:cNvSpPr txBox="1"/>
          <p:nvPr/>
        </p:nvSpPr>
        <p:spPr>
          <a:xfrm>
            <a:off x="3257471" y="2333894"/>
            <a:ext cx="1667929" cy="221018"/>
          </a:xfrm>
          <a:prstGeom prst="rect">
            <a:avLst/>
          </a:prstGeom>
          <a:solidFill>
            <a:schemeClr val="bg1"/>
          </a:solidFill>
        </p:spPr>
        <p:txBody>
          <a:bodyPr wrap="square" lIns="0" tIns="0" rIns="0" bIns="36000" rtlCol="0">
            <a:spAutoFit/>
          </a:bodyPr>
          <a:lstStyle/>
          <a:p>
            <a:pPr algn="ctr" rtl="0"/>
            <a:r>
              <a:rPr lang="id" sz="1200" dirty="0">
                <a:latin typeface="Meiryo UI" panose="020B0604030504040204" pitchFamily="50" charset="-128"/>
                <a:ea typeface="Meiryo UI" panose="020B0604030504040204" pitchFamily="50" charset="-128"/>
              </a:rPr>
              <a:t>&lt;Penyebab utama&gt;</a:t>
            </a:r>
            <a:endParaRPr lang="zh-CN" altLang="en-US" sz="1200" dirty="0">
              <a:latin typeface="Meiryo UI" panose="020B0604030504040204" pitchFamily="50" charset="-128"/>
              <a:ea typeface="Meiryo UI" panose="020B0604030504040204" pitchFamily="50" charset="-128"/>
            </a:endParaRPr>
          </a:p>
        </p:txBody>
      </p:sp>
      <p:sp>
        <p:nvSpPr>
          <p:cNvPr id="10" name="文本框 9">
            <a:extLst>
              <a:ext uri="{FF2B5EF4-FFF2-40B4-BE49-F238E27FC236}">
                <a16:creationId xmlns:a16="http://schemas.microsoft.com/office/drawing/2014/main" id="{EA42D804-B9AC-4523-AB83-3CDAB3450A31}"/>
              </a:ext>
            </a:extLst>
          </p:cNvPr>
          <p:cNvSpPr txBox="1"/>
          <p:nvPr/>
        </p:nvSpPr>
        <p:spPr>
          <a:xfrm>
            <a:off x="6140714" y="2138350"/>
            <a:ext cx="1152129" cy="405683"/>
          </a:xfrm>
          <a:prstGeom prst="rect">
            <a:avLst/>
          </a:prstGeom>
          <a:solidFill>
            <a:schemeClr val="bg1"/>
          </a:solidFill>
        </p:spPr>
        <p:txBody>
          <a:bodyPr wrap="square" lIns="0" tIns="0" rIns="0" bIns="36000" rtlCol="0">
            <a:spAutoFit/>
          </a:bodyPr>
          <a:lstStyle/>
          <a:p>
            <a:pPr algn="ctr" rtl="0"/>
            <a:r>
              <a:rPr lang="id" sz="1200" dirty="0">
                <a:latin typeface="Meiryo UI" panose="020B0604030504040204" pitchFamily="50" charset="-128"/>
                <a:ea typeface="Meiryo UI" panose="020B0604030504040204" pitchFamily="50" charset="-128"/>
              </a:rPr>
              <a:t>&lt;Penyebab utama&gt;</a:t>
            </a:r>
            <a:endParaRPr lang="zh-CN" altLang="en-US" sz="1200" dirty="0">
              <a:latin typeface="Meiryo UI" panose="020B0604030504040204" pitchFamily="50" charset="-128"/>
              <a:ea typeface="Meiryo UI" panose="020B0604030504040204" pitchFamily="50" charset="-128"/>
            </a:endParaRPr>
          </a:p>
        </p:txBody>
      </p:sp>
      <p:sp>
        <p:nvSpPr>
          <p:cNvPr id="12" name="文本框 11">
            <a:extLst>
              <a:ext uri="{FF2B5EF4-FFF2-40B4-BE49-F238E27FC236}">
                <a16:creationId xmlns:a16="http://schemas.microsoft.com/office/drawing/2014/main" id="{E0494B79-07B7-4A65-962F-A9FD56E966FA}"/>
              </a:ext>
            </a:extLst>
          </p:cNvPr>
          <p:cNvSpPr txBox="1"/>
          <p:nvPr/>
        </p:nvSpPr>
        <p:spPr>
          <a:xfrm>
            <a:off x="105776" y="294843"/>
            <a:ext cx="5186304" cy="253837"/>
          </a:xfrm>
          <a:prstGeom prst="rect">
            <a:avLst/>
          </a:prstGeom>
          <a:solidFill>
            <a:srgbClr val="F5C702"/>
          </a:solidFill>
        </p:spPr>
        <p:txBody>
          <a:bodyPr wrap="square" lIns="0" tIns="0" rIns="0" bIns="0" rtlCol="0">
            <a:spAutoFit/>
          </a:bodyPr>
          <a:lstStyle/>
          <a:p>
            <a:pPr algn="ctr" rtl="0"/>
            <a:r>
              <a:rPr lang="id" sz="1600" b="1" dirty="0">
                <a:latin typeface="Meiryo UI" panose="020B0604030504040204" pitchFamily="50" charset="-128"/>
                <a:ea typeface="Meiryo UI" panose="020B0604030504040204" pitchFamily="50" charset="-128"/>
              </a:rPr>
              <a:t>BERHENTI! Proyek bencana terguling</a:t>
            </a:r>
            <a:endParaRPr lang="zh-CN" altLang="en-US" sz="1600" b="1" dirty="0">
              <a:latin typeface="Meiryo UI" panose="020B0604030504040204" pitchFamily="50" charset="-128"/>
              <a:ea typeface="Meiryo UI" panose="020B0604030504040204" pitchFamily="50" charset="-128"/>
            </a:endParaRPr>
          </a:p>
        </p:txBody>
      </p:sp>
      <p:sp>
        <p:nvSpPr>
          <p:cNvPr id="16" name="文本框 15">
            <a:extLst>
              <a:ext uri="{FF2B5EF4-FFF2-40B4-BE49-F238E27FC236}">
                <a16:creationId xmlns:a16="http://schemas.microsoft.com/office/drawing/2014/main" id="{8610A6F4-F938-4535-AF68-9B9309332EA3}"/>
              </a:ext>
            </a:extLst>
          </p:cNvPr>
          <p:cNvSpPr txBox="1"/>
          <p:nvPr/>
        </p:nvSpPr>
        <p:spPr>
          <a:xfrm>
            <a:off x="511844" y="1576094"/>
            <a:ext cx="1152128" cy="288147"/>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72000" rtlCol="0">
            <a:spAutoFit/>
          </a:bodyPr>
          <a:lstStyle/>
          <a:p>
            <a:pPr algn="ctr" rtl="0"/>
            <a:r>
              <a:rPr lang="id" sz="1400" b="1" dirty="0">
                <a:solidFill>
                  <a:schemeClr val="bg1"/>
                </a:solidFill>
                <a:latin typeface="Meiryo UI" panose="020B0604030504040204" pitchFamily="50" charset="-128"/>
                <a:ea typeface="Meiryo UI" panose="020B0604030504040204" pitchFamily="50" charset="-128"/>
              </a:rPr>
              <a:t>Terpeleset</a:t>
            </a:r>
            <a:endParaRPr lang="zh-CN" altLang="en-US" sz="1400" b="1" dirty="0">
              <a:solidFill>
                <a:schemeClr val="bg1"/>
              </a:solidFill>
              <a:latin typeface="Meiryo UI" panose="020B0604030504040204" pitchFamily="50" charset="-128"/>
              <a:ea typeface="Meiryo UI" panose="020B0604030504040204" pitchFamily="50" charset="-128"/>
            </a:endParaRPr>
          </a:p>
        </p:txBody>
      </p:sp>
      <p:sp>
        <p:nvSpPr>
          <p:cNvPr id="17" name="文本框 16">
            <a:extLst>
              <a:ext uri="{FF2B5EF4-FFF2-40B4-BE49-F238E27FC236}">
                <a16:creationId xmlns:a16="http://schemas.microsoft.com/office/drawing/2014/main" id="{218134B9-9233-40C0-8C11-9A6204144938}"/>
              </a:ext>
            </a:extLst>
          </p:cNvPr>
          <p:cNvSpPr txBox="1"/>
          <p:nvPr/>
        </p:nvSpPr>
        <p:spPr>
          <a:xfrm>
            <a:off x="3434427" y="1579087"/>
            <a:ext cx="1152128" cy="288147"/>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72000" rtlCol="0">
            <a:spAutoFit/>
          </a:bodyPr>
          <a:lstStyle/>
          <a:p>
            <a:pPr algn="ctr" rtl="0"/>
            <a:r>
              <a:rPr lang="id" sz="1400" b="1" dirty="0">
                <a:solidFill>
                  <a:schemeClr val="bg1"/>
                </a:solidFill>
                <a:latin typeface="Meiryo UI" panose="020B0604030504040204" pitchFamily="50" charset="-128"/>
                <a:ea typeface="Meiryo UI" panose="020B0604030504040204" pitchFamily="50" charset="-128"/>
              </a:rPr>
              <a:t>Tersandung</a:t>
            </a:r>
            <a:endParaRPr lang="zh-CN" altLang="en-US" sz="1400" b="1" dirty="0">
              <a:solidFill>
                <a:schemeClr val="bg1"/>
              </a:solidFill>
              <a:latin typeface="Meiryo UI" panose="020B0604030504040204" pitchFamily="50" charset="-128"/>
              <a:ea typeface="Meiryo UI" panose="020B0604030504040204" pitchFamily="50" charset="-128"/>
            </a:endParaRPr>
          </a:p>
        </p:txBody>
      </p:sp>
      <p:sp>
        <p:nvSpPr>
          <p:cNvPr id="18" name="文本框 17">
            <a:extLst>
              <a:ext uri="{FF2B5EF4-FFF2-40B4-BE49-F238E27FC236}">
                <a16:creationId xmlns:a16="http://schemas.microsoft.com/office/drawing/2014/main" id="{D8915680-E148-4698-9BE2-0D12A536D10C}"/>
              </a:ext>
            </a:extLst>
          </p:cNvPr>
          <p:cNvSpPr txBox="1"/>
          <p:nvPr/>
        </p:nvSpPr>
        <p:spPr>
          <a:xfrm>
            <a:off x="6357010" y="1525605"/>
            <a:ext cx="1152128" cy="430887"/>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lIns="0" tIns="0" rIns="0" bIns="0" rtlCol="0">
            <a:spAutoFit/>
          </a:bodyPr>
          <a:lstStyle/>
          <a:p>
            <a:pPr algn="ctr" rtl="0"/>
            <a:r>
              <a:rPr lang="id" sz="1400" b="1" dirty="0">
                <a:solidFill>
                  <a:schemeClr val="bg1"/>
                </a:solidFill>
                <a:latin typeface="Meiryo UI" panose="020B0604030504040204" pitchFamily="50" charset="-128"/>
                <a:ea typeface="Meiryo UI" panose="020B0604030504040204" pitchFamily="50" charset="-128"/>
              </a:rPr>
              <a:t>Salah langkah</a:t>
            </a:r>
            <a:endParaRPr lang="zh-CN" altLang="en-US" sz="1400" b="1" dirty="0">
              <a:solidFill>
                <a:schemeClr val="bg1"/>
              </a:solidFill>
              <a:latin typeface="Meiryo UI" panose="020B0604030504040204" pitchFamily="50" charset="-128"/>
              <a:ea typeface="Meiryo UI" panose="020B0604030504040204" pitchFamily="50" charset="-128"/>
            </a:endParaRPr>
          </a:p>
        </p:txBody>
      </p:sp>
      <p:sp>
        <p:nvSpPr>
          <p:cNvPr id="19" name="文本框 18">
            <a:extLst>
              <a:ext uri="{FF2B5EF4-FFF2-40B4-BE49-F238E27FC236}">
                <a16:creationId xmlns:a16="http://schemas.microsoft.com/office/drawing/2014/main" id="{67F6617F-4C02-49F5-AAF8-2932CBB63A31}"/>
              </a:ext>
            </a:extLst>
          </p:cNvPr>
          <p:cNvSpPr txBox="1"/>
          <p:nvPr/>
        </p:nvSpPr>
        <p:spPr>
          <a:xfrm>
            <a:off x="302638" y="2620185"/>
            <a:ext cx="2882737" cy="1107996"/>
          </a:xfrm>
          <a:prstGeom prst="rect">
            <a:avLst/>
          </a:prstGeom>
          <a:solidFill>
            <a:srgbClr val="EEECDF"/>
          </a:solidFill>
        </p:spPr>
        <p:txBody>
          <a:bodyPr wrap="square" lIns="0" tIns="0" rIns="0" bIns="0" rtlCol="0">
            <a:spAutoFit/>
          </a:bodyPr>
          <a:lstStyle/>
          <a:p>
            <a:pPr rtl="0"/>
            <a:r>
              <a:rPr lang="id" sz="1200" dirty="0">
                <a:latin typeface="Meiryo UI" panose="020B0604030504040204" pitchFamily="50" charset="-128"/>
                <a:ea typeface="Meiryo UI" panose="020B0604030504040204" pitchFamily="50" charset="-128"/>
              </a:rPr>
              <a:t>・Lantai menggunakan material yang licin.</a:t>
            </a:r>
            <a:endParaRPr lang="en-US" altLang="ja-JP" sz="1200" dirty="0">
              <a:latin typeface="Meiryo UI" panose="020B0604030504040204" pitchFamily="50" charset="-128"/>
              <a:ea typeface="Meiryo UI" panose="020B0604030504040204" pitchFamily="50" charset="-128"/>
            </a:endParaRPr>
          </a:p>
          <a:p>
            <a:pPr rtl="0"/>
            <a:r>
              <a:rPr lang="id" sz="1200" dirty="0">
                <a:latin typeface="Meiryo UI" panose="020B0604030504040204" pitchFamily="50" charset="-128"/>
                <a:ea typeface="Meiryo UI" panose="020B0604030504040204" pitchFamily="50" charset="-128"/>
              </a:rPr>
              <a:t>・Air atau minyak bertaburan di lantai.</a:t>
            </a:r>
          </a:p>
          <a:p>
            <a:pPr rtl="0"/>
            <a:r>
              <a:rPr lang="id" sz="1200" dirty="0">
                <a:latin typeface="Meiryo UI" panose="020B0604030504040204" pitchFamily="50" charset="-128"/>
                <a:ea typeface="Meiryo UI" panose="020B0604030504040204" pitchFamily="50" charset="-128"/>
              </a:rPr>
              <a:t>・Benda asing yang licin seperti vinil dan kertas jatuh ke lantai.</a:t>
            </a:r>
            <a:endParaRPr lang="en-US" altLang="ja-JP" sz="1200" dirty="0">
              <a:latin typeface="Meiryo UI" panose="020B0604030504040204" pitchFamily="50" charset="-128"/>
              <a:ea typeface="Meiryo UI" panose="020B0604030504040204" pitchFamily="50" charset="-128"/>
            </a:endParaRPr>
          </a:p>
          <a:p>
            <a:pPr rtl="0"/>
            <a:r>
              <a:rPr lang="id" sz="1200" dirty="0">
                <a:latin typeface="Meiryo UI" panose="020B0604030504040204" pitchFamily="50" charset="-128"/>
                <a:ea typeface="Meiryo UI" panose="020B0604030504040204" pitchFamily="50" charset="-128"/>
              </a:rPr>
              <a:t>・Permukaan jalan membeku.</a:t>
            </a:r>
            <a:endParaRPr lang="zh-CN" altLang="en-US" sz="1200" dirty="0">
              <a:latin typeface="Meiryo UI" panose="020B0604030504040204" pitchFamily="50" charset="-128"/>
              <a:ea typeface="Meiryo UI" panose="020B0604030504040204" pitchFamily="50" charset="-128"/>
            </a:endParaRPr>
          </a:p>
        </p:txBody>
      </p:sp>
      <p:sp>
        <p:nvSpPr>
          <p:cNvPr id="20" name="文本框 19">
            <a:extLst>
              <a:ext uri="{FF2B5EF4-FFF2-40B4-BE49-F238E27FC236}">
                <a16:creationId xmlns:a16="http://schemas.microsoft.com/office/drawing/2014/main" id="{B3501F04-BFF6-48FF-B67A-F6D7BC56C8CC}"/>
              </a:ext>
            </a:extLst>
          </p:cNvPr>
          <p:cNvSpPr txBox="1"/>
          <p:nvPr/>
        </p:nvSpPr>
        <p:spPr>
          <a:xfrm>
            <a:off x="3280969" y="2616903"/>
            <a:ext cx="2731191" cy="923330"/>
          </a:xfrm>
          <a:prstGeom prst="rect">
            <a:avLst/>
          </a:prstGeom>
          <a:solidFill>
            <a:srgbClr val="EEECDF"/>
          </a:solidFill>
        </p:spPr>
        <p:txBody>
          <a:bodyPr wrap="square" lIns="0" tIns="0" rIns="0" bIns="0" rtlCol="0">
            <a:spAutoFit/>
          </a:bodyPr>
          <a:lstStyle/>
          <a:p>
            <a:pPr rtl="0"/>
            <a:r>
              <a:rPr lang="id" sz="1200">
                <a:latin typeface="Meiryo UI" panose="020B0604030504040204" pitchFamily="50" charset="-128"/>
                <a:ea typeface="Meiryo UI" panose="020B0604030504040204" pitchFamily="50" charset="-128"/>
              </a:rPr>
              <a:t>・Terdapat permukaan bergelombang dan undakan di lantai.</a:t>
            </a:r>
            <a:endParaRPr lang="en-US" altLang="ja-JP" sz="1200" dirty="0">
              <a:latin typeface="Meiryo UI" panose="020B0604030504040204" pitchFamily="50" charset="-128"/>
              <a:ea typeface="Meiryo UI" panose="020B0604030504040204" pitchFamily="50" charset="-128"/>
            </a:endParaRPr>
          </a:p>
          <a:p>
            <a:pPr rtl="0"/>
            <a:r>
              <a:rPr lang="id" sz="1200">
                <a:latin typeface="Meiryo UI" panose="020B0604030504040204" pitchFamily="50" charset="-128"/>
                <a:ea typeface="Meiryo UI" panose="020B0604030504040204" pitchFamily="50" charset="-128"/>
              </a:rPr>
              <a:t>・Barang, produk, dll. diletakkan begitu saja di lantai.</a:t>
            </a:r>
            <a:endParaRPr lang="zh-CN" altLang="en-US" sz="1200" dirty="0">
              <a:latin typeface="Meiryo UI" panose="020B0604030504040204" pitchFamily="50" charset="-128"/>
              <a:ea typeface="Meiryo UI" panose="020B0604030504040204" pitchFamily="50" charset="-128"/>
            </a:endParaRPr>
          </a:p>
        </p:txBody>
      </p:sp>
      <p:sp>
        <p:nvSpPr>
          <p:cNvPr id="21" name="文本框 20">
            <a:extLst>
              <a:ext uri="{FF2B5EF4-FFF2-40B4-BE49-F238E27FC236}">
                <a16:creationId xmlns:a16="http://schemas.microsoft.com/office/drawing/2014/main" id="{4C304382-D571-4934-B850-C1755EC9A091}"/>
              </a:ext>
            </a:extLst>
          </p:cNvPr>
          <p:cNvSpPr txBox="1"/>
          <p:nvPr/>
        </p:nvSpPr>
        <p:spPr>
          <a:xfrm>
            <a:off x="6189139" y="2616903"/>
            <a:ext cx="2652223" cy="738664"/>
          </a:xfrm>
          <a:prstGeom prst="rect">
            <a:avLst/>
          </a:prstGeom>
          <a:solidFill>
            <a:srgbClr val="EEECDF"/>
          </a:solidFill>
        </p:spPr>
        <p:txBody>
          <a:bodyPr wrap="square" lIns="0" tIns="0" rIns="0" bIns="0" rtlCol="0">
            <a:spAutoFit/>
          </a:bodyPr>
          <a:lstStyle/>
          <a:p>
            <a:pPr rtl="0"/>
            <a:r>
              <a:rPr lang="id" sz="1200">
                <a:latin typeface="Meiryo UI" panose="020B0604030504040204" pitchFamily="50" charset="-128"/>
                <a:ea typeface="Meiryo UI" panose="020B0604030504040204" pitchFamily="50" charset="-128"/>
              </a:rPr>
              <a:t>・Bekerja dalam kondisi kaki tidak dapat dilihat seperti saat membawa barang besar, dll.</a:t>
            </a:r>
            <a:endParaRPr lang="en-US" altLang="ja-JP" sz="1200" dirty="0">
              <a:latin typeface="Meiryo UI" panose="020B0604030504040204" pitchFamily="50" charset="-128"/>
              <a:ea typeface="Meiryo UI" panose="020B0604030504040204" pitchFamily="50" charset="-128"/>
            </a:endParaRPr>
          </a:p>
          <a:p>
            <a:pPr rtl="0"/>
            <a:endParaRPr lang="zh-CN" altLang="en-US" sz="1200" dirty="0">
              <a:latin typeface="Meiryo UI" panose="020B0604030504040204" pitchFamily="50" charset="-128"/>
              <a:ea typeface="Meiryo UI" panose="020B0604030504040204" pitchFamily="50" charset="-128"/>
            </a:endParaRPr>
          </a:p>
        </p:txBody>
      </p:sp>
      <p:sp>
        <p:nvSpPr>
          <p:cNvPr id="22" name="文本框 21">
            <a:extLst>
              <a:ext uri="{FF2B5EF4-FFF2-40B4-BE49-F238E27FC236}">
                <a16:creationId xmlns:a16="http://schemas.microsoft.com/office/drawing/2014/main" id="{3C99B8E1-1932-46A7-AE77-CB5965539AB1}"/>
              </a:ext>
            </a:extLst>
          </p:cNvPr>
          <p:cNvSpPr txBox="1"/>
          <p:nvPr/>
        </p:nvSpPr>
        <p:spPr>
          <a:xfrm>
            <a:off x="3280969" y="4565272"/>
            <a:ext cx="2731191" cy="323165"/>
          </a:xfrm>
          <a:prstGeom prst="rect">
            <a:avLst/>
          </a:prstGeom>
          <a:solidFill>
            <a:srgbClr val="7E7E7E"/>
          </a:solidFill>
        </p:spPr>
        <p:txBody>
          <a:bodyPr wrap="square" lIns="0" tIns="0" rIns="0" bIns="0" rtlCol="0">
            <a:spAutoFit/>
          </a:bodyPr>
          <a:lstStyle/>
          <a:p>
            <a:pPr algn="ctr" rtl="0"/>
            <a:r>
              <a:rPr lang="id" sz="1050" b="1" dirty="0">
                <a:solidFill>
                  <a:schemeClr val="bg1"/>
                </a:solidFill>
                <a:latin typeface="Meiryo UI" panose="020B0604030504040204" pitchFamily="50" charset="-128"/>
                <a:ea typeface="Meiryo UI" panose="020B0604030504040204" pitchFamily="50" charset="-128"/>
              </a:rPr>
              <a:t>Cara kerja yang tidak mudah terguling</a:t>
            </a:r>
            <a:endParaRPr lang="zh-CN" altLang="en-US" sz="1050" b="1" dirty="0">
              <a:solidFill>
                <a:schemeClr val="bg1"/>
              </a:solidFill>
              <a:latin typeface="Meiryo UI" panose="020B0604030504040204" pitchFamily="50" charset="-128"/>
              <a:ea typeface="Meiryo UI" panose="020B0604030504040204" pitchFamily="50" charset="-128"/>
            </a:endParaRPr>
          </a:p>
        </p:txBody>
      </p:sp>
      <p:sp>
        <p:nvSpPr>
          <p:cNvPr id="23" name="文本框 22">
            <a:extLst>
              <a:ext uri="{FF2B5EF4-FFF2-40B4-BE49-F238E27FC236}">
                <a16:creationId xmlns:a16="http://schemas.microsoft.com/office/drawing/2014/main" id="{7F3F6618-1903-4939-916F-75E769A40952}"/>
              </a:ext>
            </a:extLst>
          </p:cNvPr>
          <p:cNvSpPr txBox="1"/>
          <p:nvPr/>
        </p:nvSpPr>
        <p:spPr>
          <a:xfrm>
            <a:off x="380339" y="4612195"/>
            <a:ext cx="2731191" cy="251795"/>
          </a:xfrm>
          <a:prstGeom prst="rect">
            <a:avLst/>
          </a:prstGeom>
          <a:solidFill>
            <a:srgbClr val="7E7E7E"/>
          </a:solidFill>
        </p:spPr>
        <p:txBody>
          <a:bodyPr wrap="square" lIns="0" tIns="0" rIns="0" bIns="36000" rtlCol="0">
            <a:spAutoFit/>
          </a:bodyPr>
          <a:lstStyle/>
          <a:p>
            <a:pPr algn="ctr" rtl="0"/>
            <a:r>
              <a:rPr lang="id" sz="1400" b="1" dirty="0">
                <a:solidFill>
                  <a:schemeClr val="bg1"/>
                </a:solidFill>
                <a:latin typeface="Meiryo UI" panose="020B0604030504040204" pitchFamily="50" charset="-128"/>
                <a:ea typeface="Meiryo UI" panose="020B0604030504040204" pitchFamily="50" charset="-128"/>
              </a:rPr>
              <a:t>4S</a:t>
            </a:r>
            <a:r>
              <a:rPr lang="id" sz="1200" dirty="0">
                <a:solidFill>
                  <a:schemeClr val="bg1"/>
                </a:solidFill>
                <a:latin typeface="Meiryo UI" panose="020B0604030504040204" pitchFamily="50" charset="-128"/>
                <a:ea typeface="Meiryo UI" panose="020B0604030504040204" pitchFamily="50" charset="-128"/>
              </a:rPr>
              <a:t> (Seiri/Seiton/Souji/Seiketsu)</a:t>
            </a:r>
            <a:endParaRPr lang="zh-CN" altLang="en-US" sz="1400" dirty="0">
              <a:solidFill>
                <a:schemeClr val="bg1"/>
              </a:solidFill>
              <a:latin typeface="Meiryo UI" panose="020B0604030504040204" pitchFamily="50" charset="-128"/>
              <a:ea typeface="Meiryo UI" panose="020B0604030504040204" pitchFamily="50" charset="-128"/>
            </a:endParaRPr>
          </a:p>
        </p:txBody>
      </p:sp>
      <p:sp>
        <p:nvSpPr>
          <p:cNvPr id="24" name="文本框 23">
            <a:extLst>
              <a:ext uri="{FF2B5EF4-FFF2-40B4-BE49-F238E27FC236}">
                <a16:creationId xmlns:a16="http://schemas.microsoft.com/office/drawing/2014/main" id="{A84EBDBF-9D99-4119-AD37-816CE9938504}"/>
              </a:ext>
            </a:extLst>
          </p:cNvPr>
          <p:cNvSpPr txBox="1"/>
          <p:nvPr/>
        </p:nvSpPr>
        <p:spPr>
          <a:xfrm>
            <a:off x="6143542" y="4565971"/>
            <a:ext cx="2731191" cy="324498"/>
          </a:xfrm>
          <a:prstGeom prst="rect">
            <a:avLst/>
          </a:prstGeom>
          <a:solidFill>
            <a:srgbClr val="7E7E7E"/>
          </a:solidFill>
        </p:spPr>
        <p:txBody>
          <a:bodyPr wrap="square" lIns="0" tIns="0" rIns="0" bIns="108000" rtlCol="0">
            <a:spAutoFit/>
          </a:bodyPr>
          <a:lstStyle/>
          <a:p>
            <a:pPr algn="ctr" rtl="0"/>
            <a:r>
              <a:rPr lang="id" sz="1400" b="1" dirty="0">
                <a:solidFill>
                  <a:schemeClr val="bg1"/>
                </a:solidFill>
                <a:latin typeface="Meiryo UI" panose="020B0604030504040204" pitchFamily="50" charset="-128"/>
                <a:ea typeface="Meiryo UI" panose="020B0604030504040204" pitchFamily="50" charset="-128"/>
              </a:rPr>
              <a:t>Penanggulangan lainnya</a:t>
            </a:r>
            <a:endParaRPr lang="zh-CN" altLang="en-US" sz="1400" b="1" dirty="0">
              <a:solidFill>
                <a:schemeClr val="bg1"/>
              </a:solidFill>
              <a:latin typeface="Meiryo UI" panose="020B0604030504040204" pitchFamily="50" charset="-128"/>
              <a:ea typeface="Meiryo UI" panose="020B0604030504040204" pitchFamily="50" charset="-128"/>
            </a:endParaRPr>
          </a:p>
        </p:txBody>
      </p:sp>
      <p:sp>
        <p:nvSpPr>
          <p:cNvPr id="25" name="文本框 24">
            <a:extLst>
              <a:ext uri="{FF2B5EF4-FFF2-40B4-BE49-F238E27FC236}">
                <a16:creationId xmlns:a16="http://schemas.microsoft.com/office/drawing/2014/main" id="{10B40E8D-D26A-4883-9F6C-C833BBCF24FE}"/>
              </a:ext>
            </a:extLst>
          </p:cNvPr>
          <p:cNvSpPr txBox="1"/>
          <p:nvPr/>
        </p:nvSpPr>
        <p:spPr>
          <a:xfrm>
            <a:off x="447996" y="5006966"/>
            <a:ext cx="2686943" cy="1015663"/>
          </a:xfrm>
          <a:prstGeom prst="rect">
            <a:avLst/>
          </a:prstGeom>
          <a:solidFill>
            <a:schemeClr val="bg1"/>
          </a:solidFill>
        </p:spPr>
        <p:txBody>
          <a:bodyPr wrap="square" lIns="0" tIns="0" rIns="0" bIns="0" rtlCol="0">
            <a:spAutoFit/>
          </a:bodyPr>
          <a:lstStyle/>
          <a:p>
            <a:pPr rtl="0"/>
            <a:r>
              <a:rPr lang="id" sz="1100">
                <a:latin typeface="Meiryo UI" panose="020B0604030504040204" pitchFamily="50" charset="-128"/>
                <a:ea typeface="Meiryo UI" panose="020B0604030504040204" pitchFamily="50" charset="-128"/>
              </a:rPr>
              <a:t>・Jangan tinggalkan benda di area jalan kaki</a:t>
            </a:r>
          </a:p>
          <a:p>
            <a:pPr rtl="0"/>
            <a:r>
              <a:rPr lang="id" sz="1100">
                <a:latin typeface="Meiryo UI" panose="020B0604030504040204" pitchFamily="50" charset="-128"/>
                <a:ea typeface="Meiryo UI" panose="020B0604030504040204" pitchFamily="50" charset="-128"/>
              </a:rPr>
              <a:t>・Bersihkan kotoran (air, minyak, debu, dll) di lantai</a:t>
            </a:r>
          </a:p>
          <a:p>
            <a:pPr rtl="0"/>
            <a:r>
              <a:rPr lang="id" sz="1100">
                <a:latin typeface="Meiryo UI" panose="020B0604030504040204" pitchFamily="50" charset="-128"/>
                <a:ea typeface="Meiryo UI" panose="020B0604030504040204" pitchFamily="50" charset="-128"/>
              </a:rPr>
              <a:t>・Hilangkan permukaan bergelombang, undakan, dll. di lantai</a:t>
            </a:r>
            <a:endParaRPr lang="zh-CN" altLang="en-US" sz="1100" dirty="0">
              <a:latin typeface="Meiryo UI" panose="020B0604030504040204" pitchFamily="50" charset="-128"/>
              <a:ea typeface="Meiryo UI" panose="020B0604030504040204" pitchFamily="50" charset="-128"/>
            </a:endParaRPr>
          </a:p>
        </p:txBody>
      </p:sp>
      <p:sp>
        <p:nvSpPr>
          <p:cNvPr id="26" name="文本框 25">
            <a:extLst>
              <a:ext uri="{FF2B5EF4-FFF2-40B4-BE49-F238E27FC236}">
                <a16:creationId xmlns:a16="http://schemas.microsoft.com/office/drawing/2014/main" id="{4EB97152-5811-4CAA-8B83-056C875F56F8}"/>
              </a:ext>
            </a:extLst>
          </p:cNvPr>
          <p:cNvSpPr txBox="1"/>
          <p:nvPr/>
        </p:nvSpPr>
        <p:spPr>
          <a:xfrm>
            <a:off x="3343688" y="5006966"/>
            <a:ext cx="2686943" cy="1184940"/>
          </a:xfrm>
          <a:prstGeom prst="rect">
            <a:avLst/>
          </a:prstGeom>
          <a:solidFill>
            <a:schemeClr val="bg1"/>
          </a:solidFill>
        </p:spPr>
        <p:txBody>
          <a:bodyPr wrap="square" lIns="0" tIns="0" rIns="0" bIns="0" rtlCol="0">
            <a:spAutoFit/>
          </a:bodyPr>
          <a:lstStyle/>
          <a:p>
            <a:pPr rtl="0"/>
            <a:r>
              <a:rPr lang="id" sz="1100">
                <a:latin typeface="Meiryo UI" panose="020B0604030504040204" pitchFamily="50" charset="-128"/>
                <a:ea typeface="Meiryo UI" panose="020B0604030504040204" pitchFamily="50" charset="-128"/>
              </a:rPr>
              <a:t>・Bertindak dengan menyiapkan waktu luang</a:t>
            </a:r>
          </a:p>
          <a:p>
            <a:pPr rtl="0"/>
            <a:r>
              <a:rPr lang="id" sz="1100">
                <a:latin typeface="Meiryo UI" panose="020B0604030504040204" pitchFamily="50" charset="-128"/>
                <a:ea typeface="Meiryo UI" panose="020B0604030504040204" pitchFamily="50" charset="-128"/>
              </a:rPr>
              <a:t>・Berjalanlah dengan langkah kecil di tempat yang licin</a:t>
            </a:r>
          </a:p>
          <a:p>
            <a:pPr rtl="0"/>
            <a:r>
              <a:rPr lang="id" sz="1100">
                <a:latin typeface="Meiryo UI" panose="020B0604030504040204" pitchFamily="50" charset="-128"/>
                <a:ea typeface="Meiryo UI" panose="020B0604030504040204" pitchFamily="50" charset="-128"/>
              </a:rPr>
              <a:t>・Tidak bekerja dalam kondisi sulit melihat kaki sendiri</a:t>
            </a:r>
            <a:endParaRPr lang="en-US" altLang="ja-JP" sz="1100" dirty="0">
              <a:latin typeface="Meiryo UI" panose="020B0604030504040204" pitchFamily="50" charset="-128"/>
              <a:ea typeface="Meiryo UI" panose="020B0604030504040204" pitchFamily="50" charset="-128"/>
            </a:endParaRPr>
          </a:p>
          <a:p>
            <a:pPr rtl="0"/>
            <a:endParaRPr lang="zh-CN" altLang="en-US" sz="1100" dirty="0">
              <a:latin typeface="Meiryo UI" panose="020B0604030504040204" pitchFamily="50" charset="-128"/>
              <a:ea typeface="Meiryo UI" panose="020B0604030504040204" pitchFamily="50" charset="-128"/>
            </a:endParaRPr>
          </a:p>
        </p:txBody>
      </p:sp>
      <p:sp>
        <p:nvSpPr>
          <p:cNvPr id="27" name="文本框 26">
            <a:extLst>
              <a:ext uri="{FF2B5EF4-FFF2-40B4-BE49-F238E27FC236}">
                <a16:creationId xmlns:a16="http://schemas.microsoft.com/office/drawing/2014/main" id="{4B75ABA3-DEA6-4937-8D4F-99E41EDA9221}"/>
              </a:ext>
            </a:extLst>
          </p:cNvPr>
          <p:cNvSpPr txBox="1"/>
          <p:nvPr/>
        </p:nvSpPr>
        <p:spPr>
          <a:xfrm>
            <a:off x="6154419" y="4979258"/>
            <a:ext cx="2686943" cy="1293994"/>
          </a:xfrm>
          <a:prstGeom prst="rect">
            <a:avLst/>
          </a:prstGeom>
          <a:solidFill>
            <a:schemeClr val="bg1"/>
          </a:solidFill>
        </p:spPr>
        <p:txBody>
          <a:bodyPr wrap="square" lIns="0" tIns="0" rIns="0" bIns="108000" rtlCol="0">
            <a:spAutoFit/>
          </a:bodyPr>
          <a:lstStyle/>
          <a:p>
            <a:pPr rtl="0"/>
            <a:r>
              <a:rPr lang="id" sz="1100" dirty="0">
                <a:latin typeface="Meiryo UI" panose="020B0604030504040204" pitchFamily="50" charset="-128"/>
                <a:ea typeface="Meiryo UI" panose="020B0604030504040204" pitchFamily="50" charset="-128"/>
              </a:rPr>
              <a:t>・Kenakan sepatu yang cocok untuk bergerak dan bekerja</a:t>
            </a:r>
          </a:p>
          <a:p>
            <a:pPr rtl="0"/>
            <a:r>
              <a:rPr lang="id" sz="1100" dirty="0">
                <a:latin typeface="Meiryo UI" panose="020B0604030504040204" pitchFamily="50" charset="-128"/>
                <a:ea typeface="Meiryo UI" panose="020B0604030504040204" pitchFamily="50" charset="-128"/>
              </a:rPr>
              <a:t>・Berbagi informasi bahaya dengan membuat peta bahaya di tempat kerja</a:t>
            </a:r>
          </a:p>
          <a:p>
            <a:pPr rtl="0"/>
            <a:r>
              <a:rPr lang="id" sz="1100" dirty="0">
                <a:latin typeface="Meiryo UI" panose="020B0604030504040204" pitchFamily="50" charset="-128"/>
                <a:ea typeface="Meiryo UI" panose="020B0604030504040204" pitchFamily="50" charset="-128"/>
              </a:rPr>
              <a:t>・Perhatian diberikan pada tempat-tempat yang berisiko terguling dengan stiker, dll.</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6755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CDDC0E5-F01E-444C-9FBA-7859CC770FB7}"/>
              </a:ext>
            </a:extLst>
          </p:cNvPr>
          <p:cNvSpPr>
            <a:spLocks noChangeArrowheads="1"/>
          </p:cNvSpPr>
          <p:nvPr/>
        </p:nvSpPr>
        <p:spPr bwMode="auto">
          <a:xfrm>
            <a:off x="179512" y="836713"/>
            <a:ext cx="7056784" cy="3456383"/>
          </a:xfrm>
          <a:prstGeom prst="roundRect">
            <a:avLst>
              <a:gd name="adj" fmla="val 5127"/>
            </a:avLst>
          </a:prstGeom>
          <a:solidFill>
            <a:srgbClr val="99CCFF">
              <a:alpha val="26000"/>
            </a:srgbClr>
          </a:solidFill>
          <a:ln w="12700">
            <a:solidFill>
              <a:schemeClr val="bg1">
                <a:lumMod val="50000"/>
              </a:schemeClr>
            </a:solidFill>
            <a:prstDash val="solid"/>
            <a:miter lim="800000"/>
            <a:headEnd/>
            <a:tailEnd/>
          </a:ln>
          <a:effectLst/>
        </p:spPr>
        <p:txBody>
          <a:bodyPr lIns="144000" tIns="0" rtlCol="0"/>
          <a:lstStyle/>
          <a:p>
            <a:pPr algn="just" rtl="0" fontAlgn="auto">
              <a:lnSpc>
                <a:spcPct val="150000"/>
              </a:lnSpc>
              <a:spcBef>
                <a:spcPts val="0"/>
              </a:spcBef>
              <a:spcAft>
                <a:spcPts val="0"/>
              </a:spcAft>
              <a:defRPr/>
            </a:pPr>
            <a:r>
              <a:rPr lang="id" sz="1300" b="1" dirty="0">
                <a:solidFill>
                  <a:srgbClr val="C00000"/>
                </a:solidFill>
                <a:latin typeface="Arial" panose="020B0604020202020204" pitchFamily="34" charset="0"/>
                <a:ea typeface="メイリオ" pitchFamily="50" charset="-128"/>
                <a:cs typeface="Arial" panose="020B0604020202020204" pitchFamily="34" charset="0"/>
              </a:rPr>
              <a:t>1. Membuat orang mengerti bahwa ada berbagai bahaya di tempat kerja.</a:t>
            </a:r>
            <a:r>
              <a:rPr lang="id" sz="1300" dirty="0">
                <a:solidFill>
                  <a:srgbClr val="C00000"/>
                </a:solidFill>
                <a:latin typeface="Arial" panose="020B0604020202020204" pitchFamily="34" charset="0"/>
                <a:ea typeface="メイリオ" pitchFamily="50" charset="-128"/>
                <a:cs typeface="Arial" panose="020B0604020202020204" pitchFamily="34" charset="0"/>
              </a:rPr>
              <a:t>　</a:t>
            </a:r>
            <a:endParaRPr lang="en-US" altLang="ja-JP" sz="1300" dirty="0">
              <a:solidFill>
                <a:srgbClr val="C00000"/>
              </a:solidFill>
              <a:latin typeface="Arial" panose="020B0604020202020204" pitchFamily="34" charset="0"/>
              <a:ea typeface="メイリオ" pitchFamily="50" charset="-128"/>
              <a:cs typeface="Arial" panose="020B0604020202020204" pitchFamily="34" charset="0"/>
            </a:endParaRPr>
          </a:p>
          <a:p>
            <a:pPr algn="just" rtl="0" fontAlgn="auto">
              <a:lnSpc>
                <a:spcPct val="150000"/>
              </a:lnSpc>
              <a:spcBef>
                <a:spcPts val="0"/>
              </a:spcBef>
              <a:spcAft>
                <a:spcPts val="0"/>
              </a:spcAft>
              <a:defRPr/>
            </a:pPr>
            <a:r>
              <a:rPr lang="id" sz="1300" b="1" dirty="0">
                <a:solidFill>
                  <a:srgbClr val="C00000"/>
                </a:solidFill>
                <a:latin typeface="Arial" panose="020B0604020202020204" pitchFamily="34" charset="0"/>
                <a:ea typeface="メイリオ" pitchFamily="50" charset="-128"/>
                <a:cs typeface="Arial" panose="020B0604020202020204" pitchFamily="34" charset="0"/>
              </a:rPr>
              <a:t>2. Membuat orang sadar akan bahaya dengan "mungkin". </a:t>
            </a:r>
            <a:r>
              <a:rPr lang="id" sz="1300" b="1" dirty="0">
                <a:latin typeface="Arial" panose="020B0604020202020204" pitchFamily="34" charset="0"/>
                <a:ea typeface="メイリオ" pitchFamily="50" charset="-128"/>
                <a:cs typeface="Arial" panose="020B0604020202020204" pitchFamily="34" charset="0"/>
              </a:rPr>
              <a:t>　</a:t>
            </a:r>
            <a:endParaRPr lang="en-US" altLang="ja-JP" sz="1300" b="1" dirty="0">
              <a:latin typeface="Arial" panose="020B0604020202020204" pitchFamily="34" charset="0"/>
              <a:ea typeface="メイリオ" pitchFamily="50" charset="-128"/>
              <a:cs typeface="Arial" panose="020B0604020202020204" pitchFamily="34" charset="0"/>
            </a:endParaRPr>
          </a:p>
          <a:p>
            <a:pPr algn="just" rtl="0" fontAlgn="auto">
              <a:lnSpc>
                <a:spcPct val="150000"/>
              </a:lnSpc>
              <a:spcBef>
                <a:spcPts val="300"/>
              </a:spcBef>
              <a:spcAft>
                <a:spcPts val="0"/>
              </a:spcAft>
              <a:defRPr/>
            </a:pPr>
            <a:r>
              <a:rPr lang="id" sz="1300" b="1" dirty="0">
                <a:solidFill>
                  <a:srgbClr val="C00000"/>
                </a:solidFill>
                <a:latin typeface="Arial" panose="020B0604020202020204" pitchFamily="34" charset="0"/>
                <a:ea typeface="メイリオ" pitchFamily="50" charset="-128"/>
                <a:cs typeface="Arial" panose="020B0604020202020204" pitchFamily="34" charset="0"/>
              </a:rPr>
              <a:t>3. Mengajarkan dasar-dasar pencegahan kecelakaan kerja (Bagian 1)　</a:t>
            </a:r>
            <a:endParaRPr lang="en-US" altLang="ja-JP" sz="1300" b="1" dirty="0">
              <a:latin typeface="Arial" panose="020B0604020202020204" pitchFamily="34" charset="0"/>
              <a:ea typeface="メイリオ" pitchFamily="50" charset="-128"/>
              <a:cs typeface="Arial" panose="020B0604020202020204" pitchFamily="34" charset="0"/>
            </a:endParaRPr>
          </a:p>
          <a:p>
            <a:pPr algn="just" rtl="0" fontAlgn="auto">
              <a:lnSpc>
                <a:spcPct val="150000"/>
              </a:lnSpc>
              <a:spcBef>
                <a:spcPts val="0"/>
              </a:spcBef>
              <a:spcAft>
                <a:spcPts val="0"/>
              </a:spcAft>
              <a:defRPr/>
            </a:pPr>
            <a:r>
              <a:rPr lang="id" sz="1300" dirty="0">
                <a:solidFill>
                  <a:srgbClr val="C00000"/>
                </a:solidFill>
                <a:latin typeface="Arial" panose="020B0604020202020204" pitchFamily="34" charset="0"/>
                <a:ea typeface="メイリオ" pitchFamily="50" charset="-128"/>
                <a:cs typeface="Arial" panose="020B0604020202020204" pitchFamily="34" charset="0"/>
              </a:rPr>
              <a:t>　　</a:t>
            </a:r>
            <a:r>
              <a:rPr lang="id" sz="1300" dirty="0">
                <a:latin typeface="Arial" panose="020B0604020202020204" pitchFamily="34" charset="0"/>
                <a:ea typeface="メイリオ" pitchFamily="50" charset="-128"/>
                <a:cs typeface="Arial" panose="020B0604020202020204" pitchFamily="34" charset="0"/>
              </a:rPr>
              <a:t>Membuat orang mengerti bahwa ada berbagai aturan dan kegiatan.</a:t>
            </a:r>
            <a:endParaRPr lang="en-US" altLang="ja-JP" sz="130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(1) Pekerjaan yang aman dimulai dengan pakaian kerja yang benar</a:t>
            </a:r>
            <a:endParaRPr lang="en-US" altLang="ja-JP" sz="130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(2) Penegakan prosedur kerja　　</a:t>
            </a:r>
            <a:endParaRPr lang="en-US" altLang="ja-JP" sz="130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(3) Penegakan 4S/5S</a:t>
            </a:r>
            <a:endParaRPr lang="en-US" altLang="ja-JP" sz="130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(4) Aktivitas nyaris celaka</a:t>
            </a:r>
            <a:endParaRPr lang="en-US" altLang="ja-JP" sz="130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(5) Pelatihan prediksi bahaya (KYT)</a:t>
            </a:r>
            <a:endParaRPr lang="en-US" altLang="ja-JP" sz="130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(6) Penilaian risiko</a:t>
            </a:r>
            <a:endParaRPr lang="en-US" altLang="ja-JP" sz="1300" dirty="0">
              <a:latin typeface="Arial" panose="020B0604020202020204" pitchFamily="34" charset="0"/>
              <a:ea typeface="メイリオ" pitchFamily="50" charset="-128"/>
              <a:cs typeface="Arial" panose="020B0604020202020204" pitchFamily="34" charset="0"/>
            </a:endParaRPr>
          </a:p>
        </p:txBody>
      </p:sp>
      <p:sp>
        <p:nvSpPr>
          <p:cNvPr id="7" name="角丸四角形 10">
            <a:extLst>
              <a:ext uri="{FF2B5EF4-FFF2-40B4-BE49-F238E27FC236}">
                <a16:creationId xmlns:a16="http://schemas.microsoft.com/office/drawing/2014/main" id="{EAF78DC6-D182-4F07-8F67-55F56EDCA608}"/>
              </a:ext>
            </a:extLst>
          </p:cNvPr>
          <p:cNvSpPr/>
          <p:nvPr/>
        </p:nvSpPr>
        <p:spPr>
          <a:xfrm>
            <a:off x="1043608" y="260648"/>
            <a:ext cx="7056784" cy="401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id" sz="1400" b="1" dirty="0">
                <a:latin typeface="Arial" panose="020B0604020202020204" pitchFamily="34" charset="0"/>
                <a:ea typeface="メイリオ" pitchFamily="50" charset="-128"/>
                <a:cs typeface="Arial" panose="020B0604020202020204" pitchFamily="34" charset="0"/>
              </a:rPr>
              <a:t> </a:t>
            </a:r>
            <a:r>
              <a:rPr lang="id" sz="1400" b="1" dirty="0">
                <a:solidFill>
                  <a:schemeClr val="bg1"/>
                </a:solidFill>
                <a:latin typeface="Arial" panose="020B0604020202020204" pitchFamily="34" charset="0"/>
                <a:ea typeface="メイリオ" pitchFamily="50" charset="-128"/>
                <a:cs typeface="Arial" panose="020B0604020202020204" pitchFamily="34" charset="0"/>
              </a:rPr>
              <a:t>Alur pendidikan keselamatan dan kesehatan kerja untuk</a:t>
            </a:r>
            <a:r>
              <a:rPr lang="id" sz="1400" b="1" dirty="0">
                <a:latin typeface="Arial" panose="020B0604020202020204" pitchFamily="34" charset="0"/>
                <a:ea typeface="メイリオ" pitchFamily="50" charset="-128"/>
                <a:cs typeface="Arial" panose="020B0604020202020204" pitchFamily="34" charset="0"/>
              </a:rPr>
              <a:t> pekerja tidak terampil</a:t>
            </a:r>
          </a:p>
        </p:txBody>
      </p:sp>
      <p:sp>
        <p:nvSpPr>
          <p:cNvPr id="8" name="Rectangle 1">
            <a:extLst>
              <a:ext uri="{FF2B5EF4-FFF2-40B4-BE49-F238E27FC236}">
                <a16:creationId xmlns:a16="http://schemas.microsoft.com/office/drawing/2014/main" id="{4AAC9736-FC5F-42D3-9BFA-D0EECDC8BCC8}"/>
              </a:ext>
            </a:extLst>
          </p:cNvPr>
          <p:cNvSpPr>
            <a:spLocks noChangeArrowheads="1"/>
          </p:cNvSpPr>
          <p:nvPr/>
        </p:nvSpPr>
        <p:spPr bwMode="auto">
          <a:xfrm>
            <a:off x="3419872" y="2708920"/>
            <a:ext cx="5688632" cy="3789040"/>
          </a:xfrm>
          <a:prstGeom prst="roundRect">
            <a:avLst>
              <a:gd name="adj" fmla="val 5127"/>
            </a:avLst>
          </a:prstGeom>
          <a:solidFill>
            <a:srgbClr val="FFFFCC"/>
          </a:solidFill>
          <a:ln w="12700">
            <a:solidFill>
              <a:schemeClr val="bg1">
                <a:lumMod val="50000"/>
              </a:schemeClr>
            </a:solidFill>
            <a:prstDash val="solid"/>
            <a:miter lim="800000"/>
            <a:headEnd/>
            <a:tailEnd/>
          </a:ln>
          <a:effectLst/>
        </p:spPr>
        <p:txBody>
          <a:bodyPr lIns="144000" tIns="0" rtlCol="0"/>
          <a:lstStyle/>
          <a:p>
            <a:pPr algn="just" rtl="0" fontAlgn="auto">
              <a:lnSpc>
                <a:spcPct val="150000"/>
              </a:lnSpc>
              <a:spcBef>
                <a:spcPts val="300"/>
              </a:spcBef>
              <a:spcAft>
                <a:spcPts val="0"/>
              </a:spcAft>
              <a:defRPr/>
            </a:pPr>
            <a:r>
              <a:rPr lang="id" sz="1300" b="1" dirty="0">
                <a:solidFill>
                  <a:srgbClr val="C00000"/>
                </a:solidFill>
                <a:latin typeface="Arial" panose="020B0604020202020204" pitchFamily="34" charset="0"/>
                <a:ea typeface="メイリオ" pitchFamily="50" charset="-128"/>
                <a:cs typeface="Arial" panose="020B0604020202020204" pitchFamily="34" charset="0"/>
              </a:rPr>
              <a:t>4. Mengajarkan dasar-dasar pencegahan bencana (Bagian 2)</a:t>
            </a:r>
            <a:r>
              <a:rPr lang="id" sz="1300" dirty="0">
                <a:solidFill>
                  <a:srgbClr val="FF0000"/>
                </a:solidFill>
                <a:latin typeface="Arial" panose="020B0604020202020204" pitchFamily="34" charset="0"/>
                <a:ea typeface="メイリオ" pitchFamily="50" charset="-128"/>
                <a:cs typeface="Arial" panose="020B0604020202020204" pitchFamily="34" charset="0"/>
              </a:rPr>
              <a:t>　</a:t>
            </a:r>
            <a:endParaRPr lang="en-US" altLang="ja-JP" sz="1300" dirty="0">
              <a:solidFill>
                <a:srgbClr val="FF0000"/>
              </a:solidFill>
              <a:latin typeface="Arial" panose="020B0604020202020204" pitchFamily="34" charset="0"/>
              <a:ea typeface="メイリオ" pitchFamily="50" charset="-128"/>
              <a:cs typeface="Arial" panose="020B0604020202020204" pitchFamily="34" charset="0"/>
            </a:endParaRPr>
          </a:p>
          <a:p>
            <a:pPr algn="just" rtl="0" fontAlgn="auto">
              <a:lnSpc>
                <a:spcPct val="150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Melaksanakan kerja sama yang aman dan membuat tempat kerja aman</a:t>
            </a:r>
            <a:endParaRPr lang="en-US" altLang="ja-JP" sz="130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a:t>
            </a:r>
            <a:r>
              <a:rPr lang="id" sz="1300" dirty="0">
                <a:solidFill>
                  <a:srgbClr val="FF0000"/>
                </a:solidFill>
                <a:latin typeface="Arial" panose="020B0604020202020204" pitchFamily="34" charset="0"/>
                <a:ea typeface="メイリオ" pitchFamily="50" charset="-128"/>
                <a:cs typeface="Arial" panose="020B0604020202020204" pitchFamily="34" charset="0"/>
              </a:rPr>
              <a:t>　</a:t>
            </a:r>
            <a:r>
              <a:rPr lang="id" sz="1300" dirty="0">
                <a:latin typeface="Arial" panose="020B0604020202020204" pitchFamily="34" charset="0"/>
                <a:ea typeface="メイリオ" pitchFamily="50" charset="-128"/>
                <a:cs typeface="Arial" panose="020B0604020202020204" pitchFamily="34" charset="0"/>
              </a:rPr>
              <a:t>(1) Poin untuk mencegah bencana "terjepit/tersangkut"</a:t>
            </a:r>
            <a:endParaRPr lang="en-US" altLang="ja-JP" sz="130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(2) Poin untuk mencegah bencana "terjatuh/jatuh"</a:t>
            </a:r>
            <a:endParaRPr lang="en-US" altLang="ja-JP" sz="130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(3) Poin untuk mencegah bencana "terguling"</a:t>
            </a:r>
            <a:endParaRPr lang="en-US" altLang="ja-JP" sz="130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(4) Poin untuk mencegah "sakit pinggang"</a:t>
            </a:r>
            <a:endParaRPr lang="en-US" altLang="ja-JP" sz="1300" dirty="0">
              <a:latin typeface="Arial" panose="020B0604020202020204" pitchFamily="34" charset="0"/>
              <a:ea typeface="メイリオ" pitchFamily="50" charset="-128"/>
              <a:cs typeface="Arial" panose="020B0604020202020204" pitchFamily="34" charset="0"/>
            </a:endParaRPr>
          </a:p>
          <a:p>
            <a:pPr algn="just" rtl="0" fontAlgn="auto">
              <a:lnSpc>
                <a:spcPct val="125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(5) Poin untuk mencegah bencana “tabrakan”, “ditabrak”</a:t>
            </a:r>
            <a:endParaRPr lang="en-US" altLang="ja-JP" sz="1300" dirty="0">
              <a:latin typeface="Arial" panose="020B0604020202020204" pitchFamily="34" charset="0"/>
              <a:ea typeface="メイリオ" pitchFamily="50" charset="-128"/>
              <a:cs typeface="Arial" panose="020B0604020202020204" pitchFamily="34" charset="0"/>
            </a:endParaRPr>
          </a:p>
          <a:p>
            <a:pPr marL="266700" indent="-266700" algn="just" rtl="0" fontAlgn="auto">
              <a:lnSpc>
                <a:spcPct val="150000"/>
              </a:lnSpc>
              <a:spcBef>
                <a:spcPts val="300"/>
              </a:spcBef>
              <a:spcAft>
                <a:spcPts val="0"/>
              </a:spcAft>
              <a:defRPr/>
            </a:pPr>
            <a:r>
              <a:rPr lang="id" sz="1300" b="1" dirty="0">
                <a:solidFill>
                  <a:srgbClr val="C00000"/>
                </a:solidFill>
                <a:latin typeface="Arial" panose="020B0604020202020204" pitchFamily="34" charset="0"/>
                <a:ea typeface="メイリオ" pitchFamily="50" charset="-128"/>
                <a:cs typeface="Arial" panose="020B0604020202020204" pitchFamily="34" charset="0"/>
              </a:rPr>
              <a:t>5. Mengajarkan dasar-dasar pencegahan bencana (Bagian 3)</a:t>
            </a:r>
            <a:r>
              <a:rPr lang="id" sz="1300" dirty="0">
                <a:solidFill>
                  <a:srgbClr val="C00000"/>
                </a:solidFill>
                <a:latin typeface="Arial" panose="020B0604020202020204" pitchFamily="34" charset="0"/>
                <a:ea typeface="メイリオ" pitchFamily="50" charset="-128"/>
                <a:cs typeface="Arial" panose="020B0604020202020204" pitchFamily="34" charset="0"/>
              </a:rPr>
              <a:t>　</a:t>
            </a:r>
            <a:endParaRPr lang="en-US" altLang="ja-JP" sz="1300" dirty="0">
              <a:solidFill>
                <a:srgbClr val="C00000"/>
              </a:solidFill>
              <a:latin typeface="Arial" panose="020B0604020202020204" pitchFamily="34" charset="0"/>
              <a:ea typeface="メイリオ" pitchFamily="50" charset="-128"/>
              <a:cs typeface="Arial" panose="020B0604020202020204" pitchFamily="34" charset="0"/>
            </a:endParaRPr>
          </a:p>
          <a:p>
            <a:pPr marL="266700" indent="-266700" algn="just" rtl="0" fontAlgn="auto">
              <a:spcBef>
                <a:spcPts val="0"/>
              </a:spcBef>
              <a:spcAft>
                <a:spcPts val="0"/>
              </a:spcAft>
              <a:defRPr/>
            </a:pPr>
            <a:r>
              <a:rPr lang="id" sz="1300" dirty="0">
                <a:solidFill>
                  <a:srgbClr val="C00000"/>
                </a:solidFill>
                <a:latin typeface="Arial" panose="020B0604020202020204" pitchFamily="34" charset="0"/>
                <a:ea typeface="メイリオ" pitchFamily="50" charset="-128"/>
                <a:cs typeface="Arial" panose="020B0604020202020204" pitchFamily="34" charset="0"/>
              </a:rPr>
              <a:t>　</a:t>
            </a:r>
            <a:r>
              <a:rPr lang="id" sz="1300" dirty="0">
                <a:latin typeface="Arial" panose="020B0604020202020204" pitchFamily="34" charset="0"/>
                <a:ea typeface="メイリオ" pitchFamily="50" charset="-128"/>
                <a:cs typeface="Arial" panose="020B0604020202020204" pitchFamily="34" charset="0"/>
              </a:rPr>
              <a:t>　Membuat orang lain menguasai respons jika terjadi situasi abnormal atau kecelakaan kerja</a:t>
            </a:r>
            <a:endParaRPr lang="en-US" altLang="ja-JP" sz="1300" dirty="0">
              <a:latin typeface="Arial" panose="020B0604020202020204" pitchFamily="34" charset="0"/>
              <a:ea typeface="メイリオ" pitchFamily="50" charset="-128"/>
              <a:cs typeface="Arial" panose="020B0604020202020204" pitchFamily="34" charset="0"/>
            </a:endParaRPr>
          </a:p>
          <a:p>
            <a:pPr marL="266700" indent="-266700" algn="just" rtl="0" fontAlgn="auto">
              <a:lnSpc>
                <a:spcPct val="125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・Respons jika terjadi situasi abnormal</a:t>
            </a:r>
            <a:endParaRPr lang="en-US" altLang="ja-JP" sz="1300" dirty="0">
              <a:latin typeface="Arial" panose="020B0604020202020204" pitchFamily="34" charset="0"/>
              <a:ea typeface="メイリオ" pitchFamily="50" charset="-128"/>
              <a:cs typeface="Arial" panose="020B0604020202020204" pitchFamily="34" charset="0"/>
            </a:endParaRPr>
          </a:p>
          <a:p>
            <a:pPr marL="266700" indent="-266700" algn="just" rtl="0" fontAlgn="auto">
              <a:lnSpc>
                <a:spcPct val="125000"/>
              </a:lnSpc>
              <a:spcBef>
                <a:spcPts val="0"/>
              </a:spcBef>
              <a:spcAft>
                <a:spcPts val="0"/>
              </a:spcAft>
              <a:defRPr/>
            </a:pPr>
            <a:r>
              <a:rPr lang="id" sz="1300" dirty="0">
                <a:latin typeface="Arial" panose="020B0604020202020204" pitchFamily="34" charset="0"/>
                <a:ea typeface="メイリオ" pitchFamily="50" charset="-128"/>
                <a:cs typeface="Arial" panose="020B0604020202020204" pitchFamily="34" charset="0"/>
              </a:rPr>
              <a:t>　　・Respons jika terjadi kecelakaan kerja</a:t>
            </a:r>
            <a:endParaRPr lang="en-US" altLang="ja-JP" sz="1300" dirty="0">
              <a:latin typeface="Arial" panose="020B0604020202020204" pitchFamily="34" charset="0"/>
              <a:ea typeface="メイリオ"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446512" y="6448251"/>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2</a:t>
            </a:fld>
            <a:endParaRPr kumimoji="1" lang="ja-JP"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90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07.PC007\OneDrive\01厚労省委託C\未熟練\参考資料\pics\厚労省転倒はきもの(くつ)3.jpg"/>
          <p:cNvPicPr>
            <a:picLocks noChangeAspect="1" noChangeArrowheads="1"/>
          </p:cNvPicPr>
          <p:nvPr/>
        </p:nvPicPr>
        <p:blipFill>
          <a:blip r:embed="rId2" cstate="print"/>
          <a:srcRect/>
          <a:stretch>
            <a:fillRect/>
          </a:stretch>
        </p:blipFill>
        <p:spPr bwMode="auto">
          <a:xfrm>
            <a:off x="6569454" y="1112137"/>
            <a:ext cx="2467042" cy="1262123"/>
          </a:xfrm>
          <a:prstGeom prst="rect">
            <a:avLst/>
          </a:prstGeom>
          <a:noFill/>
          <a:ln w="9525">
            <a:noFill/>
            <a:miter lim="800000"/>
            <a:headEnd/>
            <a:tailEnd/>
          </a:ln>
        </p:spPr>
      </p:pic>
      <p:sp>
        <p:nvSpPr>
          <p:cNvPr id="3" name="テキスト ボックス 2"/>
          <p:cNvSpPr txBox="1"/>
          <p:nvPr/>
        </p:nvSpPr>
        <p:spPr>
          <a:xfrm>
            <a:off x="-1" y="476672"/>
            <a:ext cx="4175957" cy="369332"/>
          </a:xfrm>
          <a:prstGeom prst="rect">
            <a:avLst/>
          </a:prstGeom>
          <a:noFill/>
        </p:spPr>
        <p:txBody>
          <a:bodyPr wrap="square" rtlCol="0">
            <a:spAutoFit/>
          </a:bodyPr>
          <a:lstStyle/>
          <a:p>
            <a:pPr rtl="0"/>
            <a:r>
              <a:rPr lang="id" dirty="0">
                <a:solidFill>
                  <a:srgbClr val="0000CC"/>
                </a:solidFill>
                <a:latin typeface="Arial" panose="020B0604020202020204" pitchFamily="34" charset="0"/>
                <a:ea typeface="メイリオ" panose="020B0604030504040204" pitchFamily="50" charset="-128"/>
                <a:cs typeface="Arial" panose="020B0604020202020204" pitchFamily="34" charset="0"/>
              </a:rPr>
              <a:t>[Cara memilih sepatu yang tepat]</a:t>
            </a:r>
            <a:endParaRPr lang="ja-JP" altLang="en-US"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sp>
        <p:nvSpPr>
          <p:cNvPr id="5" name="正方形/長方形 4"/>
          <p:cNvSpPr/>
          <p:nvPr/>
        </p:nvSpPr>
        <p:spPr bwMode="auto">
          <a:xfrm>
            <a:off x="107504" y="836712"/>
            <a:ext cx="8882215" cy="4690800"/>
          </a:xfrm>
          <a:prstGeom prst="rect">
            <a:avLst/>
          </a:prstGeom>
          <a:noFill/>
          <a:ln w="952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endParaRPr lang="ja-JP" altLang="en-US" sz="1400">
              <a:solidFill>
                <a:prstClr val="white"/>
              </a:solidFill>
              <a:latin typeface="Arial" panose="020B0604020202020204" pitchFamily="34" charset="0"/>
              <a:cs typeface="Arial" panose="020B0604020202020204" pitchFamily="34" charset="0"/>
            </a:endParaRPr>
          </a:p>
        </p:txBody>
      </p:sp>
      <p:sp>
        <p:nvSpPr>
          <p:cNvPr id="8" name="テキスト ボックス 7"/>
          <p:cNvSpPr txBox="1"/>
          <p:nvPr/>
        </p:nvSpPr>
        <p:spPr>
          <a:xfrm>
            <a:off x="6804248" y="2339588"/>
            <a:ext cx="504056" cy="584775"/>
          </a:xfrm>
          <a:prstGeom prst="rect">
            <a:avLst/>
          </a:prstGeom>
          <a:noFill/>
        </p:spPr>
        <p:txBody>
          <a:bodyPr wrap="square" rtlCol="0">
            <a:spAutoFit/>
          </a:bodyPr>
          <a:lstStyle/>
          <a:p>
            <a:pPr algn="ctr" rtl="0"/>
            <a:r>
              <a:rPr lang="id" sz="3200">
                <a:solidFill>
                  <a:srgbClr val="FF0000"/>
                </a:solidFill>
                <a:latin typeface="Arial" panose="020B0604020202020204" pitchFamily="34" charset="0"/>
                <a:cs typeface="Arial" panose="020B0604020202020204" pitchFamily="34" charset="0"/>
              </a:rPr>
              <a:t>×</a:t>
            </a:r>
            <a:endParaRPr lang="ja-JP" altLang="en-US" sz="3200" dirty="0">
              <a:solidFill>
                <a:srgbClr val="FF0000"/>
              </a:solidFill>
              <a:latin typeface="Arial" panose="020B0604020202020204" pitchFamily="34" charset="0"/>
              <a:cs typeface="Arial" panose="020B0604020202020204" pitchFamily="34" charset="0"/>
            </a:endParaRPr>
          </a:p>
        </p:txBody>
      </p:sp>
      <p:sp>
        <p:nvSpPr>
          <p:cNvPr id="9" name="テキスト ボックス 8"/>
          <p:cNvSpPr txBox="1"/>
          <p:nvPr/>
        </p:nvSpPr>
        <p:spPr>
          <a:xfrm>
            <a:off x="8172400" y="2327741"/>
            <a:ext cx="504056" cy="523220"/>
          </a:xfrm>
          <a:prstGeom prst="rect">
            <a:avLst/>
          </a:prstGeom>
          <a:noFill/>
        </p:spPr>
        <p:txBody>
          <a:bodyPr wrap="square" rtlCol="0">
            <a:spAutoFit/>
          </a:bodyPr>
          <a:lstStyle/>
          <a:p>
            <a:pPr algn="ctr" rtl="0"/>
            <a:r>
              <a:rPr lang="id" sz="2800" b="1" dirty="0">
                <a:solidFill>
                  <a:srgbClr val="FF0000"/>
                </a:solidFill>
                <a:latin typeface="Arial" panose="020B0604020202020204" pitchFamily="34" charset="0"/>
                <a:cs typeface="Arial" panose="020B0604020202020204" pitchFamily="34" charset="0"/>
              </a:rPr>
              <a:t>○</a:t>
            </a:r>
          </a:p>
        </p:txBody>
      </p:sp>
      <p:grpSp>
        <p:nvGrpSpPr>
          <p:cNvPr id="25" name="グループ化 24">
            <a:extLst>
              <a:ext uri="{FF2B5EF4-FFF2-40B4-BE49-F238E27FC236}">
                <a16:creationId xmlns:a16="http://schemas.microsoft.com/office/drawing/2014/main" id="{8CA295CE-C5C0-4E41-9DB3-6464B864141D}"/>
              </a:ext>
            </a:extLst>
          </p:cNvPr>
          <p:cNvGrpSpPr/>
          <p:nvPr/>
        </p:nvGrpSpPr>
        <p:grpSpPr>
          <a:xfrm>
            <a:off x="1804044" y="5589240"/>
            <a:ext cx="4071630" cy="997056"/>
            <a:chOff x="1804044" y="5600296"/>
            <a:chExt cx="4071630" cy="997056"/>
          </a:xfrm>
        </p:grpSpPr>
        <p:pic>
          <p:nvPicPr>
            <p:cNvPr id="10" name="図 9" descr="C:\Users\User07.PC007\OneDrive\01厚労省委託C\社会福祉\マニュアル\スプリン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034" y="5600296"/>
              <a:ext cx="2361640" cy="997056"/>
            </a:xfrm>
            <a:prstGeom prst="rect">
              <a:avLst/>
            </a:prstGeom>
            <a:noFill/>
            <a:ln>
              <a:noFill/>
            </a:ln>
          </p:spPr>
        </p:pic>
        <p:sp>
          <p:nvSpPr>
            <p:cNvPr id="11" name="テキスト ボックス 10"/>
            <p:cNvSpPr txBox="1"/>
            <p:nvPr/>
          </p:nvSpPr>
          <p:spPr>
            <a:xfrm>
              <a:off x="1804044" y="6042774"/>
              <a:ext cx="1701912" cy="307777"/>
            </a:xfrm>
            <a:prstGeom prst="rect">
              <a:avLst/>
            </a:prstGeom>
            <a:noFill/>
          </p:spPr>
          <p:txBody>
            <a:bodyPr wrap="square" rtlCol="0">
              <a:spAutoFit/>
            </a:bodyPr>
            <a:lstStyle/>
            <a:p>
              <a:pPr rtl="0"/>
              <a:r>
                <a:rPr lang="id" sz="1400">
                  <a:solidFill>
                    <a:prstClr val="black"/>
                  </a:solidFill>
                  <a:latin typeface="Arial" panose="020B0604020202020204" pitchFamily="34" charset="0"/>
                  <a:cs typeface="Arial" panose="020B0604020202020204" pitchFamily="34" charset="0"/>
                </a:rPr>
                <a:t>(Toe spring)</a:t>
              </a:r>
            </a:p>
          </p:txBody>
        </p:sp>
      </p:grpSp>
      <p:sp>
        <p:nvSpPr>
          <p:cNvPr id="2" name="四角形: 角を丸くする 1">
            <a:extLst>
              <a:ext uri="{FF2B5EF4-FFF2-40B4-BE49-F238E27FC236}">
                <a16:creationId xmlns:a16="http://schemas.microsoft.com/office/drawing/2014/main" id="{2F3039BD-EA34-4FA4-BC6A-8259CDD0F9B2}"/>
              </a:ext>
            </a:extLst>
          </p:cNvPr>
          <p:cNvSpPr/>
          <p:nvPr/>
        </p:nvSpPr>
        <p:spPr>
          <a:xfrm>
            <a:off x="293171" y="14661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id" sz="1600" b="1">
                <a:solidFill>
                  <a:sysClr val="windowText" lastClr="000000"/>
                </a:solidFill>
                <a:latin typeface="Arial" panose="020B0604020202020204" pitchFamily="34" charset="0"/>
                <a:cs typeface="Arial" panose="020B0604020202020204" pitchFamily="34" charset="0"/>
              </a:rPr>
              <a:t>Ukuran</a:t>
            </a:r>
          </a:p>
        </p:txBody>
      </p:sp>
      <p:sp>
        <p:nvSpPr>
          <p:cNvPr id="12" name="四角形: 角を丸くする 11">
            <a:extLst>
              <a:ext uri="{FF2B5EF4-FFF2-40B4-BE49-F238E27FC236}">
                <a16:creationId xmlns:a16="http://schemas.microsoft.com/office/drawing/2014/main" id="{665C36C0-3E3B-4AD7-B506-C28764662F73}"/>
              </a:ext>
            </a:extLst>
          </p:cNvPr>
          <p:cNvSpPr/>
          <p:nvPr/>
        </p:nvSpPr>
        <p:spPr>
          <a:xfrm>
            <a:off x="293171" y="214307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id" sz="1600" b="1">
                <a:solidFill>
                  <a:sysClr val="windowText" lastClr="000000"/>
                </a:solidFill>
                <a:latin typeface="Arial" panose="020B0604020202020204" pitchFamily="34" charset="0"/>
                <a:cs typeface="Arial" panose="020B0604020202020204" pitchFamily="34" charset="0"/>
              </a:rPr>
              <a:t>Fleksibilitas</a:t>
            </a:r>
          </a:p>
        </p:txBody>
      </p:sp>
      <p:sp>
        <p:nvSpPr>
          <p:cNvPr id="13" name="四角形: 角を丸くする 12">
            <a:extLst>
              <a:ext uri="{FF2B5EF4-FFF2-40B4-BE49-F238E27FC236}">
                <a16:creationId xmlns:a16="http://schemas.microsoft.com/office/drawing/2014/main" id="{9CE2853F-7D80-4264-B733-DAB59EC229D8}"/>
              </a:ext>
            </a:extLst>
          </p:cNvPr>
          <p:cNvSpPr/>
          <p:nvPr/>
        </p:nvSpPr>
        <p:spPr>
          <a:xfrm>
            <a:off x="293171" y="281994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id" sz="1600" b="1">
                <a:solidFill>
                  <a:sysClr val="windowText" lastClr="000000"/>
                </a:solidFill>
                <a:latin typeface="Arial" panose="020B0604020202020204" pitchFamily="34" charset="0"/>
                <a:cs typeface="Arial" panose="020B0604020202020204" pitchFamily="34" charset="0"/>
              </a:rPr>
              <a:t>Berat</a:t>
            </a:r>
          </a:p>
        </p:txBody>
      </p:sp>
      <p:sp>
        <p:nvSpPr>
          <p:cNvPr id="14" name="四角形: 角を丸くする 13">
            <a:extLst>
              <a:ext uri="{FF2B5EF4-FFF2-40B4-BE49-F238E27FC236}">
                <a16:creationId xmlns:a16="http://schemas.microsoft.com/office/drawing/2014/main" id="{198CC083-41AA-4976-874D-83BC3120543C}"/>
              </a:ext>
            </a:extLst>
          </p:cNvPr>
          <p:cNvSpPr/>
          <p:nvPr/>
        </p:nvSpPr>
        <p:spPr>
          <a:xfrm>
            <a:off x="293171" y="349682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id" sz="1400" b="1" dirty="0">
                <a:solidFill>
                  <a:sysClr val="windowText" lastClr="000000"/>
                </a:solidFill>
                <a:latin typeface="Arial" panose="020B0604020202020204" pitchFamily="34" charset="0"/>
                <a:cs typeface="Arial" panose="020B0604020202020204" pitchFamily="34" charset="0"/>
              </a:rPr>
              <a:t>Keseimbangan berat (depan dan belakang)</a:t>
            </a:r>
          </a:p>
        </p:txBody>
      </p:sp>
      <p:sp>
        <p:nvSpPr>
          <p:cNvPr id="15" name="四角形: 角を丸くする 14">
            <a:extLst>
              <a:ext uri="{FF2B5EF4-FFF2-40B4-BE49-F238E27FC236}">
                <a16:creationId xmlns:a16="http://schemas.microsoft.com/office/drawing/2014/main" id="{06CF32CD-AC99-4F82-AAAA-28C820215430}"/>
              </a:ext>
            </a:extLst>
          </p:cNvPr>
          <p:cNvSpPr/>
          <p:nvPr/>
        </p:nvSpPr>
        <p:spPr>
          <a:xfrm>
            <a:off x="293171" y="41736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id" sz="1600" b="1">
                <a:solidFill>
                  <a:sysClr val="windowText" lastClr="000000"/>
                </a:solidFill>
                <a:latin typeface="Arial" panose="020B0604020202020204" pitchFamily="34" charset="0"/>
                <a:cs typeface="Arial" panose="020B0604020202020204" pitchFamily="34" charset="0"/>
              </a:rPr>
              <a:t>Tinggi jari kaki</a:t>
            </a:r>
          </a:p>
        </p:txBody>
      </p:sp>
      <p:sp>
        <p:nvSpPr>
          <p:cNvPr id="16" name="四角形: 角を丸くする 15">
            <a:extLst>
              <a:ext uri="{FF2B5EF4-FFF2-40B4-BE49-F238E27FC236}">
                <a16:creationId xmlns:a16="http://schemas.microsoft.com/office/drawing/2014/main" id="{814E7612-5596-4B74-AE45-DAD222C6E7D8}"/>
              </a:ext>
            </a:extLst>
          </p:cNvPr>
          <p:cNvSpPr/>
          <p:nvPr/>
        </p:nvSpPr>
        <p:spPr>
          <a:xfrm>
            <a:off x="293171" y="4850575"/>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rtl="0"/>
            <a:r>
              <a:rPr lang="id" sz="1200" b="1">
                <a:solidFill>
                  <a:sysClr val="windowText" lastClr="000000"/>
                </a:solidFill>
                <a:latin typeface="Arial" panose="020B0604020202020204" pitchFamily="34" charset="0"/>
                <a:cs typeface="Arial" panose="020B0604020202020204" pitchFamily="34" charset="0"/>
              </a:rPr>
              <a:t>Keseimbangan ketahanan slip dari sol dan lantai</a:t>
            </a:r>
          </a:p>
        </p:txBody>
      </p:sp>
      <p:sp>
        <p:nvSpPr>
          <p:cNvPr id="17" name="テキスト ボックス 16">
            <a:extLst>
              <a:ext uri="{FF2B5EF4-FFF2-40B4-BE49-F238E27FC236}">
                <a16:creationId xmlns:a16="http://schemas.microsoft.com/office/drawing/2014/main" id="{EFF3A74F-0B87-432A-98F1-465928F2A519}"/>
              </a:ext>
            </a:extLst>
          </p:cNvPr>
          <p:cNvSpPr txBox="1"/>
          <p:nvPr/>
        </p:nvSpPr>
        <p:spPr>
          <a:xfrm>
            <a:off x="2915816" y="1466200"/>
            <a:ext cx="3753545" cy="553998"/>
          </a:xfrm>
          <a:prstGeom prst="rect">
            <a:avLst/>
          </a:prstGeom>
          <a:noFill/>
        </p:spPr>
        <p:txBody>
          <a:bodyPr wrap="square" lIns="0" tIns="0" rIns="0" bIns="0" rtlCol="0">
            <a:spAutoFit/>
          </a:bodyPr>
          <a:lstStyle/>
          <a:p>
            <a:pPr rtl="0"/>
            <a:r>
              <a:rPr lang="id" sz="1200">
                <a:solidFill>
                  <a:prstClr val="black"/>
                </a:solidFill>
                <a:latin typeface="Arial" panose="020B0604020202020204" pitchFamily="34" charset="0"/>
                <a:ea typeface="メイリオ" panose="020B0604030504040204" pitchFamily="50" charset="-128"/>
                <a:cs typeface="Arial" panose="020B0604020202020204" pitchFamily="34" charset="0"/>
              </a:rPr>
              <a:t>Jika itu terlalu kecil atau terlalu besar,</a:t>
            </a:r>
            <a:endParaRPr lang="en-US" altLang="ja-JP" sz="12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a:p>
            <a:pPr rtl="0"/>
            <a:r>
              <a:rPr lang="id" sz="1200">
                <a:solidFill>
                  <a:prstClr val="black"/>
                </a:solidFill>
                <a:latin typeface="Arial" panose="020B0604020202020204" pitchFamily="34" charset="0"/>
                <a:ea typeface="メイリオ" panose="020B0604030504040204" pitchFamily="50" charset="-128"/>
                <a:cs typeface="Arial" panose="020B0604020202020204" pitchFamily="34" charset="0"/>
              </a:rPr>
              <a:t>langkah tidak berjalan lancar dan mudah hilang keseimbangan.</a:t>
            </a:r>
          </a:p>
        </p:txBody>
      </p:sp>
      <p:sp>
        <p:nvSpPr>
          <p:cNvPr id="18" name="テキスト ボックス 17">
            <a:extLst>
              <a:ext uri="{FF2B5EF4-FFF2-40B4-BE49-F238E27FC236}">
                <a16:creationId xmlns:a16="http://schemas.microsoft.com/office/drawing/2014/main" id="{D7CB5647-2A71-4D11-B3E7-3A9D4A002ADE}"/>
              </a:ext>
            </a:extLst>
          </p:cNvPr>
          <p:cNvSpPr txBox="1"/>
          <p:nvPr/>
        </p:nvSpPr>
        <p:spPr>
          <a:xfrm>
            <a:off x="2915816" y="2143075"/>
            <a:ext cx="3753545" cy="369332"/>
          </a:xfrm>
          <a:prstGeom prst="rect">
            <a:avLst/>
          </a:prstGeom>
          <a:noFill/>
        </p:spPr>
        <p:txBody>
          <a:bodyPr wrap="square" lIns="0" tIns="0" rIns="0" bIns="0" rtlCol="0">
            <a:spAutoFit/>
          </a:bodyPr>
          <a:lstStyle/>
          <a:p>
            <a:pPr rtl="0"/>
            <a:r>
              <a:rPr lang="id" sz="1200" dirty="0">
                <a:solidFill>
                  <a:prstClr val="black"/>
                </a:solidFill>
                <a:latin typeface="Arial" panose="020B0604020202020204" pitchFamily="34" charset="0"/>
                <a:ea typeface="メイリオ" panose="020B0604030504040204" pitchFamily="50" charset="-128"/>
                <a:cs typeface="Arial" panose="020B0604020202020204" pitchFamily="34" charset="0"/>
              </a:rPr>
              <a:t>Fleksibilitas yang buruk membuatnya mudah tergelincir</a:t>
            </a:r>
            <a:endParaRPr lang="en-US" altLang="ja-JP" sz="12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a:p>
            <a:pPr rtl="0"/>
            <a:r>
              <a:rPr lang="id" sz="1200" dirty="0">
                <a:solidFill>
                  <a:prstClr val="black"/>
                </a:solidFill>
                <a:latin typeface="Arial" panose="020B0604020202020204" pitchFamily="34" charset="0"/>
                <a:ea typeface="メイリオ" panose="020B0604030504040204" pitchFamily="50" charset="-128"/>
                <a:cs typeface="Arial" panose="020B0604020202020204" pitchFamily="34" charset="0"/>
              </a:rPr>
              <a:t>dan dapat menyebabkan tersandung.</a:t>
            </a:r>
          </a:p>
        </p:txBody>
      </p:sp>
      <p:sp>
        <p:nvSpPr>
          <p:cNvPr id="19" name="テキスト ボックス 18">
            <a:extLst>
              <a:ext uri="{FF2B5EF4-FFF2-40B4-BE49-F238E27FC236}">
                <a16:creationId xmlns:a16="http://schemas.microsoft.com/office/drawing/2014/main" id="{59CA2299-6994-4660-BDEF-8EDEB40250AD}"/>
              </a:ext>
            </a:extLst>
          </p:cNvPr>
          <p:cNvSpPr txBox="1"/>
          <p:nvPr/>
        </p:nvSpPr>
        <p:spPr>
          <a:xfrm>
            <a:off x="2915816" y="2819950"/>
            <a:ext cx="3753545" cy="553998"/>
          </a:xfrm>
          <a:prstGeom prst="rect">
            <a:avLst/>
          </a:prstGeom>
          <a:noFill/>
        </p:spPr>
        <p:txBody>
          <a:bodyPr wrap="square" lIns="0" tIns="0" rIns="0" bIns="0" rtlCol="0">
            <a:spAutoFit/>
          </a:bodyPr>
          <a:lstStyle/>
          <a:p>
            <a:pPr rtl="0"/>
            <a:r>
              <a:rPr lang="id" sz="1200">
                <a:solidFill>
                  <a:prstClr val="black"/>
                </a:solidFill>
                <a:latin typeface="Arial" panose="020B0604020202020204" pitchFamily="34" charset="0"/>
                <a:ea typeface="メイリオ" panose="020B0604030504040204" pitchFamily="50" charset="-128"/>
                <a:cs typeface="Arial" panose="020B0604020202020204" pitchFamily="34" charset="0"/>
              </a:rPr>
              <a:t>Jika terlalu berat, akan sulit bagi kaki Anda untuk diangkat</a:t>
            </a:r>
            <a:endParaRPr lang="en-US" altLang="ja-JP" sz="12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a:p>
            <a:pPr rtl="0"/>
            <a:r>
              <a:rPr lang="id" sz="1200">
                <a:solidFill>
                  <a:prstClr val="black"/>
                </a:solidFill>
                <a:latin typeface="Arial" panose="020B0604020202020204" pitchFamily="34" charset="0"/>
                <a:ea typeface="メイリオ" panose="020B0604030504040204" pitchFamily="50" charset="-128"/>
                <a:cs typeface="Arial" panose="020B0604020202020204" pitchFamily="34" charset="0"/>
              </a:rPr>
              <a:t>dan dapat menyebabkan tersandung.</a:t>
            </a:r>
          </a:p>
        </p:txBody>
      </p:sp>
      <p:sp>
        <p:nvSpPr>
          <p:cNvPr id="20" name="テキスト ボックス 19">
            <a:extLst>
              <a:ext uri="{FF2B5EF4-FFF2-40B4-BE49-F238E27FC236}">
                <a16:creationId xmlns:a16="http://schemas.microsoft.com/office/drawing/2014/main" id="{758D9CF2-A594-40C4-8639-7FDFD1908166}"/>
              </a:ext>
            </a:extLst>
          </p:cNvPr>
          <p:cNvSpPr txBox="1"/>
          <p:nvPr/>
        </p:nvSpPr>
        <p:spPr>
          <a:xfrm>
            <a:off x="2915816" y="3496825"/>
            <a:ext cx="4320480" cy="369332"/>
          </a:xfrm>
          <a:prstGeom prst="rect">
            <a:avLst/>
          </a:prstGeom>
          <a:noFill/>
        </p:spPr>
        <p:txBody>
          <a:bodyPr wrap="square" lIns="0" tIns="0" rIns="0" bIns="0" rtlCol="0">
            <a:spAutoFit/>
          </a:bodyPr>
          <a:lstStyle/>
          <a:p>
            <a:pPr rtl="0"/>
            <a:r>
              <a:rPr lang="id" sz="1200">
                <a:solidFill>
                  <a:prstClr val="black"/>
                </a:solidFill>
                <a:latin typeface="Arial" panose="020B0604020202020204" pitchFamily="34" charset="0"/>
                <a:ea typeface="メイリオ" panose="020B0604030504040204" pitchFamily="50" charset="-128"/>
                <a:cs typeface="Arial" panose="020B0604020202020204" pitchFamily="34" charset="0"/>
              </a:rPr>
              <a:t>Jika berat badan condong ke jari kaki, saat berjalan</a:t>
            </a:r>
            <a:endParaRPr lang="en-US" altLang="ja-JP" sz="1200" dirty="0">
              <a:solidFill>
                <a:prstClr val="black"/>
              </a:solidFill>
              <a:latin typeface="Arial" panose="020B0604020202020204" pitchFamily="34" charset="0"/>
              <a:ea typeface="メイリオ" panose="020B0604030504040204" pitchFamily="50" charset="-128"/>
              <a:cs typeface="Arial" panose="020B0604020202020204" pitchFamily="34" charset="0"/>
            </a:endParaRPr>
          </a:p>
          <a:p>
            <a:pPr rtl="0"/>
            <a:r>
              <a:rPr lang="id" sz="1200">
                <a:solidFill>
                  <a:prstClr val="black"/>
                </a:solidFill>
                <a:latin typeface="Arial" panose="020B0604020202020204" pitchFamily="34" charset="0"/>
                <a:ea typeface="メイリオ" panose="020B0604030504040204" pitchFamily="50" charset="-128"/>
                <a:cs typeface="Arial" panose="020B0604020202020204" pitchFamily="34" charset="0"/>
              </a:rPr>
              <a:t>jari-jari kaki Anda akan turun dan menyebabkan tersandung.</a:t>
            </a:r>
          </a:p>
        </p:txBody>
      </p:sp>
      <p:sp>
        <p:nvSpPr>
          <p:cNvPr id="21" name="テキスト ボックス 20">
            <a:extLst>
              <a:ext uri="{FF2B5EF4-FFF2-40B4-BE49-F238E27FC236}">
                <a16:creationId xmlns:a16="http://schemas.microsoft.com/office/drawing/2014/main" id="{7E9F063B-1A5E-4039-B09E-1DB2C0F38028}"/>
              </a:ext>
            </a:extLst>
          </p:cNvPr>
          <p:cNvSpPr txBox="1"/>
          <p:nvPr/>
        </p:nvSpPr>
        <p:spPr>
          <a:xfrm>
            <a:off x="2915816" y="4173700"/>
            <a:ext cx="4320480" cy="369332"/>
          </a:xfrm>
          <a:prstGeom prst="rect">
            <a:avLst/>
          </a:prstGeom>
          <a:noFill/>
        </p:spPr>
        <p:txBody>
          <a:bodyPr wrap="square" lIns="0" tIns="0" rIns="0" bIns="0" rtlCol="0">
            <a:spAutoFit/>
          </a:bodyPr>
          <a:lstStyle/>
          <a:p>
            <a:pPr rtl="0"/>
            <a:r>
              <a:rPr lang="id" sz="1200">
                <a:solidFill>
                  <a:prstClr val="black"/>
                </a:solidFill>
                <a:latin typeface="Arial" panose="020B0604020202020204" pitchFamily="34" charset="0"/>
                <a:ea typeface="メイリオ" panose="020B0604030504040204" pitchFamily="50" charset="-128"/>
                <a:cs typeface="Arial" panose="020B0604020202020204" pitchFamily="34" charset="0"/>
              </a:rPr>
              <a:t>Ketinggian jari kaki yang rendah membuatnya lebih mudah untuk tersandung undakan kecil.</a:t>
            </a:r>
          </a:p>
        </p:txBody>
      </p:sp>
      <p:sp>
        <p:nvSpPr>
          <p:cNvPr id="22" name="テキスト ボックス 21">
            <a:extLst>
              <a:ext uri="{FF2B5EF4-FFF2-40B4-BE49-F238E27FC236}">
                <a16:creationId xmlns:a16="http://schemas.microsoft.com/office/drawing/2014/main" id="{6E708E6F-A490-4C11-8695-66421E768574}"/>
              </a:ext>
            </a:extLst>
          </p:cNvPr>
          <p:cNvSpPr txBox="1"/>
          <p:nvPr/>
        </p:nvSpPr>
        <p:spPr>
          <a:xfrm>
            <a:off x="2915816" y="4850576"/>
            <a:ext cx="6050989" cy="553998"/>
          </a:xfrm>
          <a:prstGeom prst="rect">
            <a:avLst/>
          </a:prstGeom>
          <a:noFill/>
        </p:spPr>
        <p:txBody>
          <a:bodyPr wrap="square" lIns="0" tIns="0" rIns="0" bIns="0" rtlCol="0">
            <a:spAutoFit/>
          </a:bodyPr>
          <a:lstStyle/>
          <a:p>
            <a:pPr rtl="0"/>
            <a:r>
              <a:rPr lang="id" sz="1200">
                <a:solidFill>
                  <a:prstClr val="black"/>
                </a:solidFill>
                <a:latin typeface="Arial" panose="020B0604020202020204" pitchFamily="34" charset="0"/>
                <a:ea typeface="メイリオ" panose="020B0604030504040204" pitchFamily="50" charset="-128"/>
                <a:cs typeface="Arial" panose="020B0604020202020204" pitchFamily="34" charset="0"/>
              </a:rPr>
              <a:t>Ketahanan slip yang cocok untuk tempat kerja dan isinya merupakan hal yang penting. Misalnya, sol anti selip di lantai anti selip akan menyebabkan terlalu banyak gesekan dan menyebabkan tersandung.</a:t>
            </a:r>
          </a:p>
        </p:txBody>
      </p:sp>
      <p:sp>
        <p:nvSpPr>
          <p:cNvPr id="23" name="テキスト ボックス 22">
            <a:extLst>
              <a:ext uri="{FF2B5EF4-FFF2-40B4-BE49-F238E27FC236}">
                <a16:creationId xmlns:a16="http://schemas.microsoft.com/office/drawing/2014/main" id="{2289F6F8-3A35-407B-9BA2-26AE4AB8F601}"/>
              </a:ext>
            </a:extLst>
          </p:cNvPr>
          <p:cNvSpPr txBox="1"/>
          <p:nvPr/>
        </p:nvSpPr>
        <p:spPr>
          <a:xfrm>
            <a:off x="154281" y="1097561"/>
            <a:ext cx="5687223" cy="215444"/>
          </a:xfrm>
          <a:prstGeom prst="rect">
            <a:avLst/>
          </a:prstGeom>
          <a:noFill/>
        </p:spPr>
        <p:txBody>
          <a:bodyPr wrap="square" lIns="0" tIns="0" rIns="0" bIns="0" rtlCol="0">
            <a:spAutoFit/>
          </a:bodyPr>
          <a:lstStyle/>
          <a:p>
            <a:pPr rtl="0"/>
            <a:r>
              <a:rPr lang="id" sz="1400" dirty="0">
                <a:solidFill>
                  <a:prstClr val="black"/>
                </a:solidFill>
                <a:latin typeface="Arial" panose="020B0604020202020204" pitchFamily="34" charset="0"/>
                <a:ea typeface="メイリオ" panose="020B0604030504040204" pitchFamily="50" charset="-128"/>
                <a:cs typeface="Arial" panose="020B0604020202020204" pitchFamily="34" charset="0"/>
              </a:rPr>
              <a:t>&lt;Poin tentang cara memilih sepatu agar tidak terguling&gt;</a:t>
            </a:r>
          </a:p>
        </p:txBody>
      </p:sp>
      <p:sp>
        <p:nvSpPr>
          <p:cNvPr id="24" name="テキスト ボックス 23">
            <a:extLst>
              <a:ext uri="{FF2B5EF4-FFF2-40B4-BE49-F238E27FC236}">
                <a16:creationId xmlns:a16="http://schemas.microsoft.com/office/drawing/2014/main" id="{8FCE9DA1-C827-470C-9A48-AAB32430F41A}"/>
              </a:ext>
            </a:extLst>
          </p:cNvPr>
          <p:cNvSpPr txBox="1"/>
          <p:nvPr/>
        </p:nvSpPr>
        <p:spPr>
          <a:xfrm>
            <a:off x="107504" y="81027"/>
            <a:ext cx="1671545" cy="338554"/>
          </a:xfrm>
          <a:prstGeom prst="rect">
            <a:avLst/>
          </a:prstGeom>
          <a:noFill/>
        </p:spPr>
        <p:txBody>
          <a:bodyPr wrap="square" rtlCol="0">
            <a:spAutoFit/>
          </a:bodyPr>
          <a:lstStyle/>
          <a:p>
            <a:pPr rtl="0"/>
            <a:r>
              <a:rPr lang="id" sz="1600">
                <a:solidFill>
                  <a:prstClr val="black"/>
                </a:solidFill>
                <a:latin typeface="Arial" panose="020B0604020202020204" pitchFamily="34" charset="0"/>
                <a:cs typeface="Arial" panose="020B0604020202020204" pitchFamily="34" charset="0"/>
              </a:rPr>
              <a:t>(Referensi)</a:t>
            </a:r>
          </a:p>
        </p:txBody>
      </p:sp>
      <p:sp>
        <p:nvSpPr>
          <p:cNvPr id="4" name="スライド番号プレースホルダー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20</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71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522287" y="692696"/>
            <a:ext cx="8226177" cy="574433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lstStyle/>
          <a:p>
            <a:pPr marL="1588" rtl="0" fontAlgn="auto">
              <a:spcBef>
                <a:spcPts val="0"/>
              </a:spcBef>
              <a:spcAft>
                <a:spcPts val="0"/>
              </a:spcAft>
              <a:defRPr/>
            </a:pPr>
            <a:endParaRPr lang="en-US" altLang="ja-JP" sz="1400" dirty="0">
              <a:solidFill>
                <a:srgbClr val="0000CC"/>
              </a:solidFill>
              <a:latin typeface="Arial" panose="020B0604020202020204" pitchFamily="34" charset="0"/>
              <a:ea typeface="メイリオ" pitchFamily="50" charset="-128"/>
              <a:cs typeface="Arial" panose="020B0604020202020204" pitchFamily="34" charset="0"/>
            </a:endParaRPr>
          </a:p>
          <a:p>
            <a:pPr marL="1588" rtl="0" fontAlgn="auto">
              <a:lnSpc>
                <a:spcPct val="125000"/>
              </a:lnSpc>
              <a:spcBef>
                <a:spcPts val="0"/>
              </a:spcBef>
              <a:spcAft>
                <a:spcPts val="0"/>
              </a:spcAft>
              <a:defRPr/>
            </a:pPr>
            <a:r>
              <a:rPr lang="id" sz="1400">
                <a:solidFill>
                  <a:srgbClr val="0000CC"/>
                </a:solidFill>
                <a:latin typeface="Arial" panose="020B0604020202020204" pitchFamily="34" charset="0"/>
                <a:ea typeface="メイリオ" pitchFamily="50" charset="-128"/>
                <a:cs typeface="Arial" panose="020B0604020202020204" pitchFamily="34" charset="0"/>
              </a:rPr>
              <a:t>■ Sikap kerja dan gerakan </a:t>
            </a:r>
            <a:r>
              <a:rPr lang="id" sz="1400">
                <a:solidFill>
                  <a:schemeClr val="tx1"/>
                </a:solidFill>
                <a:latin typeface="Arial" panose="020B0604020202020204" pitchFamily="34" charset="0"/>
                <a:ea typeface="メイリオ" pitchFamily="50" charset="-128"/>
                <a:cs typeface="Arial" panose="020B0604020202020204" pitchFamily="34" charset="0"/>
              </a:rPr>
              <a:t>(penanganan benda berat)</a:t>
            </a: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82563" rtl="0" fontAlgn="auto">
              <a:lnSpc>
                <a:spcPct val="125000"/>
              </a:lnSpc>
              <a:spcBef>
                <a:spcPts val="0"/>
              </a:spcBef>
              <a:spcAft>
                <a:spcPts val="0"/>
              </a:spcAft>
              <a:defRPr/>
            </a:pPr>
            <a:endParaRPr lang="en-US" altLang="ja-JP" sz="1400" u="sng" dirty="0">
              <a:solidFill>
                <a:schemeClr val="tx1"/>
              </a:solidFill>
              <a:latin typeface="Arial" panose="020B0604020202020204" pitchFamily="34" charset="0"/>
              <a:ea typeface="メイリオ" pitchFamily="50" charset="-128"/>
              <a:cs typeface="Arial" panose="020B0604020202020204" pitchFamily="34" charset="0"/>
            </a:endParaRPr>
          </a:p>
          <a:p>
            <a:pPr marL="1588" rtl="0" fontAlgn="auto">
              <a:lnSpc>
                <a:spcPct val="125000"/>
              </a:lnSpc>
              <a:spcBef>
                <a:spcPts val="600"/>
              </a:spcBef>
              <a:spcAft>
                <a:spcPts val="0"/>
              </a:spcAft>
              <a:defRPr/>
            </a:pPr>
            <a:endParaRPr lang="en-US" altLang="ja-JP" sz="1400" dirty="0">
              <a:solidFill>
                <a:srgbClr val="0000CC"/>
              </a:solidFill>
              <a:latin typeface="Arial" panose="020B0604020202020204" pitchFamily="34" charset="0"/>
              <a:ea typeface="メイリオ" pitchFamily="50" charset="-128"/>
              <a:cs typeface="Arial" panose="020B0604020202020204" pitchFamily="34" charset="0"/>
            </a:endParaRPr>
          </a:p>
          <a:p>
            <a:pPr rtl="0" fontAlgn="auto">
              <a:spcBef>
                <a:spcPts val="0"/>
              </a:spcBef>
              <a:spcAft>
                <a:spcPts val="0"/>
              </a:spcAft>
              <a:defRPr/>
            </a:pPr>
            <a:endParaRPr lang="en-US" altLang="ja-JP" sz="1400" dirty="0">
              <a:solidFill>
                <a:schemeClr val="accent1">
                  <a:lumMod val="50000"/>
                </a:schemeClr>
              </a:solidFill>
              <a:latin typeface="Arial" panose="020B0604020202020204" pitchFamily="34" charset="0"/>
              <a:ea typeface="メイリオ" pitchFamily="50" charset="-128"/>
              <a:cs typeface="Arial" panose="020B0604020202020204" pitchFamily="34" charset="0"/>
            </a:endParaRPr>
          </a:p>
        </p:txBody>
      </p:sp>
      <p:sp>
        <p:nvSpPr>
          <p:cNvPr id="5" name="テキスト ボックス 8"/>
          <p:cNvSpPr txBox="1">
            <a:spLocks noChangeArrowheads="1"/>
          </p:cNvSpPr>
          <p:nvPr/>
        </p:nvSpPr>
        <p:spPr bwMode="auto">
          <a:xfrm>
            <a:off x="620837" y="1412776"/>
            <a:ext cx="4527227" cy="4378635"/>
          </a:xfrm>
          <a:prstGeom prst="rect">
            <a:avLst/>
          </a:prstGeom>
          <a:noFill/>
          <a:ln w="9525">
            <a:noFill/>
            <a:miter lim="800000"/>
            <a:headEnd/>
            <a:tailEnd/>
          </a:ln>
        </p:spPr>
        <p:txBody>
          <a:bodyPr wrap="square" rtlCol="0">
            <a:spAutoFit/>
          </a:bodyPr>
          <a:lstStyle/>
          <a:p>
            <a:pPr marL="361950" indent="-179388" algn="just" rtl="0">
              <a:lnSpc>
                <a:spcPct val="150000"/>
              </a:lnSpc>
              <a:spcBef>
                <a:spcPts val="600"/>
              </a:spcBef>
            </a:pPr>
            <a:r>
              <a:rPr lang="id" sz="1400">
                <a:latin typeface="Arial" panose="020B0604020202020204" pitchFamily="34" charset="0"/>
                <a:ea typeface="メイリオ" pitchFamily="50" charset="-128"/>
                <a:cs typeface="Arial" panose="020B0604020202020204" pitchFamily="34" charset="0"/>
              </a:rPr>
              <a:t>　Jaga tubuh Anda sedekat mungkin dengan benda berat dan jaga agar titik berat Anda tetap rendah.</a:t>
            </a:r>
            <a:endParaRPr lang="en-US" altLang="ja-JP" sz="1400" dirty="0">
              <a:latin typeface="Arial" panose="020B0604020202020204" pitchFamily="34" charset="0"/>
              <a:ea typeface="メイリオ" pitchFamily="50" charset="-128"/>
              <a:cs typeface="Arial" panose="020B0604020202020204" pitchFamily="34" charset="0"/>
            </a:endParaRPr>
          </a:p>
          <a:p>
            <a:pPr marL="361950" indent="-179388" algn="just" rtl="0">
              <a:lnSpc>
                <a:spcPct val="150000"/>
              </a:lnSpc>
              <a:spcBef>
                <a:spcPts val="600"/>
              </a:spcBef>
            </a:pPr>
            <a:r>
              <a:rPr lang="id" sz="1600">
                <a:solidFill>
                  <a:srgbClr val="C00000"/>
                </a:solidFill>
                <a:latin typeface="Arial" panose="020B0604020202020204" pitchFamily="34" charset="0"/>
                <a:ea typeface="メイリオ" pitchFamily="50" charset="-128"/>
                <a:cs typeface="Arial" panose="020B0604020202020204" pitchFamily="34" charset="0"/>
              </a:rPr>
              <a:t>[Saat mengangkat benda berat]</a:t>
            </a:r>
          </a:p>
          <a:p>
            <a:pPr marL="361950" indent="-179388" algn="just" rtl="0">
              <a:lnSpc>
                <a:spcPct val="150000"/>
              </a:lnSpc>
              <a:spcBef>
                <a:spcPts val="300"/>
              </a:spcBef>
            </a:pPr>
            <a:r>
              <a:rPr lang="id" sz="1400">
                <a:latin typeface="Arial" panose="020B0604020202020204" pitchFamily="34" charset="0"/>
                <a:ea typeface="メイリオ" pitchFamily="50" charset="-128"/>
                <a:cs typeface="Arial" panose="020B0604020202020204" pitchFamily="34" charset="0"/>
              </a:rPr>
              <a:t>[1] </a:t>
            </a:r>
            <a:r>
              <a:rPr lang="id" sz="1400" spc="-20">
                <a:latin typeface="Arial" panose="020B0604020202020204" pitchFamily="34" charset="0"/>
                <a:ea typeface="メイリオ" pitchFamily="50" charset="-128"/>
                <a:cs typeface="Arial" panose="020B0604020202020204" pitchFamily="34" charset="0"/>
              </a:rPr>
              <a:t>Majukan satu kaki sedikit ke depan, tekuk lutut, turunkan pinggang lalu pegang benda berat.</a:t>
            </a:r>
            <a:endParaRPr lang="en-US" altLang="ja-JP" sz="1400" spc="-20" dirty="0">
              <a:latin typeface="Arial" panose="020B0604020202020204" pitchFamily="34" charset="0"/>
              <a:ea typeface="メイリオ" pitchFamily="50" charset="-128"/>
              <a:cs typeface="Arial" panose="020B0604020202020204" pitchFamily="34" charset="0"/>
            </a:endParaRPr>
          </a:p>
          <a:p>
            <a:pPr marL="361950" indent="-179388" algn="just" rtl="0">
              <a:lnSpc>
                <a:spcPct val="150000"/>
              </a:lnSpc>
              <a:spcBef>
                <a:spcPts val="300"/>
              </a:spcBef>
            </a:pPr>
            <a:r>
              <a:rPr lang="id" sz="1400" spc="-20">
                <a:latin typeface="Arial" panose="020B0604020202020204" pitchFamily="34" charset="0"/>
                <a:ea typeface="メイリオ" pitchFamily="50" charset="-128"/>
                <a:cs typeface="Arial" panose="020B0604020202020204" pitchFamily="34" charset="0"/>
              </a:rPr>
              <a:t>[2] Bangkit berdiri dengan meregangkan lutut.</a:t>
            </a:r>
            <a:endParaRPr lang="en-US" altLang="ja-JP" sz="1400" spc="-20" dirty="0">
              <a:latin typeface="Arial" panose="020B0604020202020204" pitchFamily="34" charset="0"/>
              <a:ea typeface="メイリオ" pitchFamily="50" charset="-128"/>
              <a:cs typeface="Arial" panose="020B0604020202020204" pitchFamily="34" charset="0"/>
            </a:endParaRPr>
          </a:p>
          <a:p>
            <a:pPr marL="361950" indent="-179388" algn="just" rtl="0">
              <a:lnSpc>
                <a:spcPct val="150000"/>
              </a:lnSpc>
              <a:spcBef>
                <a:spcPts val="300"/>
              </a:spcBef>
            </a:pPr>
            <a:r>
              <a:rPr lang="id" sz="1400" spc="-20">
                <a:latin typeface="Arial" panose="020B0604020202020204" pitchFamily="34" charset="0"/>
                <a:ea typeface="メイリオ" pitchFamily="50" charset="-128"/>
                <a:cs typeface="Arial" panose="020B0604020202020204" pitchFamily="34" charset="0"/>
              </a:rPr>
              <a:t>[3] </a:t>
            </a:r>
            <a:r>
              <a:rPr lang="id" sz="1400">
                <a:latin typeface="Arial" panose="020B0604020202020204" pitchFamily="34" charset="0"/>
                <a:ea typeface="メイリオ" pitchFamily="50" charset="-128"/>
                <a:cs typeface="Arial" panose="020B0604020202020204" pitchFamily="34" charset="0"/>
              </a:rPr>
              <a:t>Saat mengangkat benda berat, atur pernapasan dan berikan tekanan perut.</a:t>
            </a:r>
            <a:endParaRPr lang="en-US" altLang="ja-JP" sz="1400" dirty="0">
              <a:latin typeface="Arial" panose="020B0604020202020204" pitchFamily="34" charset="0"/>
              <a:ea typeface="メイリオ" pitchFamily="50" charset="-128"/>
              <a:cs typeface="Arial" panose="020B0604020202020204" pitchFamily="34" charset="0"/>
            </a:endParaRPr>
          </a:p>
          <a:p>
            <a:pPr marL="361950" indent="-179388" algn="just" rtl="0">
              <a:lnSpc>
                <a:spcPct val="150000"/>
              </a:lnSpc>
              <a:spcBef>
                <a:spcPts val="0"/>
              </a:spcBef>
            </a:pPr>
            <a:endParaRPr lang="en-US" altLang="ja-JP" sz="1400" dirty="0">
              <a:solidFill>
                <a:srgbClr val="C00000"/>
              </a:solidFill>
              <a:latin typeface="Arial" panose="020B0604020202020204" pitchFamily="34" charset="0"/>
              <a:ea typeface="メイリオ" pitchFamily="50" charset="-128"/>
              <a:cs typeface="Arial" panose="020B0604020202020204" pitchFamily="34" charset="0"/>
            </a:endParaRPr>
          </a:p>
          <a:p>
            <a:pPr marL="361950" indent="-179388" algn="just" rtl="0">
              <a:lnSpc>
                <a:spcPct val="150000"/>
              </a:lnSpc>
              <a:spcBef>
                <a:spcPts val="600"/>
              </a:spcBef>
            </a:pPr>
            <a:r>
              <a:rPr lang="id" sz="1600">
                <a:solidFill>
                  <a:srgbClr val="C00000"/>
                </a:solidFill>
                <a:latin typeface="Arial" panose="020B0604020202020204" pitchFamily="34" charset="0"/>
                <a:ea typeface="メイリオ" pitchFamily="50" charset="-128"/>
                <a:cs typeface="Arial" panose="020B0604020202020204" pitchFamily="34" charset="0"/>
              </a:rPr>
              <a:t>[Berpindah dengan membawa benda berat]</a:t>
            </a:r>
          </a:p>
          <a:p>
            <a:pPr marL="361950" indent="-179388" algn="just" rtl="0">
              <a:lnSpc>
                <a:spcPct val="150000"/>
              </a:lnSpc>
              <a:spcBef>
                <a:spcPts val="0"/>
              </a:spcBef>
            </a:pPr>
            <a:r>
              <a:rPr lang="id" sz="1400">
                <a:latin typeface="Arial" panose="020B0604020202020204" pitchFamily="34" charset="0"/>
                <a:ea typeface="メイリオ" pitchFamily="50" charset="-128"/>
                <a:cs typeface="Arial" panose="020B0604020202020204" pitchFamily="34" charset="0"/>
              </a:rPr>
              <a:t>　 Persingkat jarak pindah dan hindari naik/turun tangga dengan tenaga manusia.</a:t>
            </a:r>
            <a:endParaRPr lang="en-US" altLang="ja-JP" sz="1400" dirty="0">
              <a:latin typeface="Arial" panose="020B0604020202020204" pitchFamily="34" charset="0"/>
              <a:ea typeface="メイリオ" pitchFamily="50" charset="-128"/>
              <a:cs typeface="Arial" panose="020B0604020202020204" pitchFamily="34" charset="0"/>
            </a:endParaRPr>
          </a:p>
        </p:txBody>
      </p:sp>
      <p:grpSp>
        <p:nvGrpSpPr>
          <p:cNvPr id="6" name="グループ化 11"/>
          <p:cNvGrpSpPr>
            <a:grpSpLocks noChangeAspect="1"/>
          </p:cNvGrpSpPr>
          <p:nvPr/>
        </p:nvGrpSpPr>
        <p:grpSpPr bwMode="auto">
          <a:xfrm>
            <a:off x="5343425" y="1700808"/>
            <a:ext cx="3333031" cy="3794543"/>
            <a:chOff x="6084168" y="1366770"/>
            <a:chExt cx="2639380" cy="3005162"/>
          </a:xfrm>
        </p:grpSpPr>
        <p:pic>
          <p:nvPicPr>
            <p:cNvPr id="7" name="Picture 3" descr="C:\Users\User07.PC007\OneDrive\01厚労省委託C\未熟練\参考資料\重量物姿勢(OK)Acolor.gif"/>
            <p:cNvPicPr>
              <a:picLocks noChangeAspect="1" noChangeArrowheads="1"/>
            </p:cNvPicPr>
            <p:nvPr/>
          </p:nvPicPr>
          <p:blipFill>
            <a:blip r:embed="rId2" cstate="print"/>
            <a:srcRect/>
            <a:stretch>
              <a:fillRect/>
            </a:stretch>
          </p:blipFill>
          <p:spPr bwMode="auto">
            <a:xfrm>
              <a:off x="6084168" y="1775096"/>
              <a:ext cx="724008" cy="936951"/>
            </a:xfrm>
            <a:prstGeom prst="rect">
              <a:avLst/>
            </a:prstGeom>
            <a:noFill/>
            <a:ln w="9525">
              <a:noFill/>
              <a:miter lim="800000"/>
              <a:headEnd/>
              <a:tailEnd/>
            </a:ln>
          </p:spPr>
        </p:pic>
        <p:pic>
          <p:nvPicPr>
            <p:cNvPr id="8" name="Picture 4" descr="C:\Users\User07.PC007\OneDrive\01厚労省委託C\未熟練\参考資料\重量物姿勢(OK)Bcolor.gif"/>
            <p:cNvPicPr>
              <a:picLocks noChangeAspect="1" noChangeArrowheads="1"/>
            </p:cNvPicPr>
            <p:nvPr/>
          </p:nvPicPr>
          <p:blipFill>
            <a:blip r:embed="rId3" cstate="print"/>
            <a:srcRect/>
            <a:stretch>
              <a:fillRect/>
            </a:stretch>
          </p:blipFill>
          <p:spPr bwMode="auto">
            <a:xfrm>
              <a:off x="6948264" y="1775096"/>
              <a:ext cx="782735" cy="926106"/>
            </a:xfrm>
            <a:prstGeom prst="rect">
              <a:avLst/>
            </a:prstGeom>
            <a:noFill/>
            <a:ln w="9525">
              <a:noFill/>
              <a:miter lim="800000"/>
              <a:headEnd/>
              <a:tailEnd/>
            </a:ln>
          </p:spPr>
        </p:pic>
        <p:pic>
          <p:nvPicPr>
            <p:cNvPr id="9" name="Picture 5" descr="C:\Users\User07.PC007\OneDrive\01厚労省委託C\未熟練\参考資料\重量物姿勢(NG)color.gif"/>
            <p:cNvPicPr>
              <a:picLocks noChangeAspect="1" noChangeArrowheads="1"/>
            </p:cNvPicPr>
            <p:nvPr/>
          </p:nvPicPr>
          <p:blipFill>
            <a:blip r:embed="rId4" cstate="print"/>
            <a:srcRect/>
            <a:stretch>
              <a:fillRect/>
            </a:stretch>
          </p:blipFill>
          <p:spPr bwMode="auto">
            <a:xfrm>
              <a:off x="6468022" y="3321179"/>
              <a:ext cx="937783" cy="937784"/>
            </a:xfrm>
            <a:prstGeom prst="rect">
              <a:avLst/>
            </a:prstGeom>
            <a:noFill/>
            <a:ln w="9525">
              <a:noFill/>
              <a:miter lim="800000"/>
              <a:headEnd/>
              <a:tailEnd/>
            </a:ln>
          </p:spPr>
        </p:pic>
        <p:sp>
          <p:nvSpPr>
            <p:cNvPr id="10" name="右矢印 9"/>
            <p:cNvSpPr/>
            <p:nvPr/>
          </p:nvSpPr>
          <p:spPr>
            <a:xfrm>
              <a:off x="6805236" y="2477966"/>
              <a:ext cx="154191" cy="215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11" name="テキスト ボックス 17"/>
            <p:cNvSpPr txBox="1">
              <a:spLocks noChangeArrowheads="1"/>
            </p:cNvSpPr>
            <p:nvPr/>
          </p:nvSpPr>
          <p:spPr bwMode="auto">
            <a:xfrm>
              <a:off x="6523201" y="2701201"/>
              <a:ext cx="1368262" cy="243750"/>
            </a:xfrm>
            <a:prstGeom prst="rect">
              <a:avLst/>
            </a:prstGeom>
            <a:noFill/>
            <a:ln w="9525">
              <a:noFill/>
              <a:miter lim="800000"/>
              <a:headEnd/>
              <a:tailEnd/>
            </a:ln>
          </p:spPr>
          <p:txBody>
            <a:bodyPr rtlCol="0">
              <a:spAutoFit/>
            </a:bodyPr>
            <a:lstStyle/>
            <a:p>
              <a:pPr rtl="0"/>
              <a:r>
                <a:rPr lang="id" sz="1400">
                  <a:latin typeface="Arial" panose="020B0604020202020204" pitchFamily="34" charset="0"/>
                  <a:ea typeface="メイリオ" pitchFamily="50" charset="-128"/>
                  <a:cs typeface="Arial" panose="020B0604020202020204" pitchFamily="34" charset="0"/>
                </a:rPr>
                <a:t>Postur yang baik</a:t>
              </a:r>
            </a:p>
          </p:txBody>
        </p:sp>
        <p:sp>
          <p:nvSpPr>
            <p:cNvPr id="12" name="テキスト ボックス 18"/>
            <p:cNvSpPr txBox="1">
              <a:spLocks noChangeArrowheads="1"/>
            </p:cNvSpPr>
            <p:nvPr/>
          </p:nvSpPr>
          <p:spPr bwMode="auto">
            <a:xfrm>
              <a:off x="6866883" y="4128182"/>
              <a:ext cx="1856665" cy="243750"/>
            </a:xfrm>
            <a:prstGeom prst="rect">
              <a:avLst/>
            </a:prstGeom>
            <a:noFill/>
            <a:ln w="9525">
              <a:noFill/>
              <a:miter lim="800000"/>
              <a:headEnd/>
              <a:tailEnd/>
            </a:ln>
          </p:spPr>
          <p:txBody>
            <a:bodyPr rtlCol="0">
              <a:spAutoFit/>
            </a:bodyPr>
            <a:lstStyle/>
            <a:p>
              <a:pPr rtl="0"/>
              <a:r>
                <a:rPr lang="id" sz="1400">
                  <a:latin typeface="Arial" panose="020B0604020202020204" pitchFamily="34" charset="0"/>
                  <a:ea typeface="メイリオ" pitchFamily="50" charset="-128"/>
                  <a:cs typeface="Arial" panose="020B0604020202020204" pitchFamily="34" charset="0"/>
                </a:rPr>
                <a:t>Postur yang tidak baik</a:t>
              </a:r>
            </a:p>
          </p:txBody>
        </p:sp>
        <p:pic>
          <p:nvPicPr>
            <p:cNvPr id="13" name="Picture 2" descr="C:\Users\User07.PC007\OneDrive\01厚労省委託C\未熟練\参考資料\pics\重量物取扱いS02A.gif"/>
            <p:cNvPicPr>
              <a:picLocks noChangeAspect="1" noChangeArrowheads="1"/>
            </p:cNvPicPr>
            <p:nvPr/>
          </p:nvPicPr>
          <p:blipFill>
            <a:blip r:embed="rId5" cstate="print"/>
            <a:srcRect/>
            <a:stretch>
              <a:fillRect/>
            </a:stretch>
          </p:blipFill>
          <p:spPr bwMode="auto">
            <a:xfrm flipH="1">
              <a:off x="7929210" y="1366770"/>
              <a:ext cx="656250" cy="1494054"/>
            </a:xfrm>
            <a:prstGeom prst="rect">
              <a:avLst/>
            </a:prstGeom>
            <a:noFill/>
            <a:ln w="9525">
              <a:noFill/>
              <a:miter lim="800000"/>
              <a:headEnd/>
              <a:tailEnd/>
            </a:ln>
          </p:spPr>
        </p:pic>
        <p:sp>
          <p:nvSpPr>
            <p:cNvPr id="14" name="右矢印 13"/>
            <p:cNvSpPr/>
            <p:nvPr/>
          </p:nvSpPr>
          <p:spPr>
            <a:xfrm>
              <a:off x="7739449" y="2493841"/>
              <a:ext cx="156457" cy="2154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grpSp>
      <p:sp>
        <p:nvSpPr>
          <p:cNvPr id="15" name="正方形/長方形 14"/>
          <p:cNvSpPr/>
          <p:nvPr/>
        </p:nvSpPr>
        <p:spPr>
          <a:xfrm>
            <a:off x="476671" y="354142"/>
            <a:ext cx="5777325" cy="338554"/>
          </a:xfrm>
          <a:prstGeom prst="rect">
            <a:avLst/>
          </a:prstGeom>
        </p:spPr>
        <p:txBody>
          <a:bodyPr wrap="square" rtlCol="0">
            <a:spAutoFit/>
          </a:bodyPr>
          <a:lstStyle/>
          <a:p>
            <a:pPr rtl="0" fontAlgn="auto">
              <a:spcBef>
                <a:spcPts val="0"/>
              </a:spcBef>
              <a:spcAft>
                <a:spcPts val="0"/>
              </a:spcAft>
              <a:defRPr/>
            </a:pPr>
            <a:r>
              <a:rPr lang="id" sz="1600" b="1" dirty="0">
                <a:solidFill>
                  <a:srgbClr val="C00000"/>
                </a:solidFill>
                <a:latin typeface="Arial" panose="020B0604020202020204" pitchFamily="34" charset="0"/>
                <a:ea typeface="メイリオ" pitchFamily="50" charset="-128"/>
                <a:cs typeface="Arial" panose="020B0604020202020204" pitchFamily="34" charset="0"/>
              </a:rPr>
              <a:t>(4) Poin untuk mencegah bencana "sakit pinggang, dll."</a:t>
            </a:r>
          </a:p>
        </p:txBody>
      </p:sp>
      <p:sp>
        <p:nvSpPr>
          <p:cNvPr id="2" name="スライド番号プレースホルダー 1"/>
          <p:cNvSpPr>
            <a:spLocks noGrp="1"/>
          </p:cNvSpPr>
          <p:nvPr>
            <p:ph type="sldNum" sz="quarter" idx="12"/>
          </p:nvPr>
        </p:nvSpPr>
        <p:spPr>
          <a:xfrm>
            <a:off x="3635896" y="6453336"/>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21</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01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96652" y="3933056"/>
            <a:ext cx="6855668" cy="2448272"/>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fontAlgn="auto">
              <a:lnSpc>
                <a:spcPct val="125000"/>
              </a:lnSpc>
              <a:spcBef>
                <a:spcPts val="0"/>
              </a:spcBef>
              <a:spcAft>
                <a:spcPts val="0"/>
              </a:spcAft>
              <a:defRPr/>
            </a:pPr>
            <a:r>
              <a:rPr lang="id" sz="1400">
                <a:solidFill>
                  <a:schemeClr val="tx1"/>
                </a:solidFill>
                <a:latin typeface="Arial" panose="020B0604020202020204" pitchFamily="34" charset="0"/>
                <a:ea typeface="メイリオ" pitchFamily="50" charset="-128"/>
                <a:cs typeface="Arial" panose="020B0604020202020204" pitchFamily="34" charset="0"/>
              </a:rPr>
              <a:t>[1] Jangan menahan napas dan hembuskan perlahan sambil melakukan peregangan</a:t>
            </a:r>
          </a:p>
          <a:p>
            <a:pPr marL="266700" indent="-266700" algn="just" rtl="0" fontAlgn="auto">
              <a:lnSpc>
                <a:spcPct val="125000"/>
              </a:lnSpc>
              <a:spcBef>
                <a:spcPts val="0"/>
              </a:spcBef>
              <a:spcAft>
                <a:spcPts val="0"/>
              </a:spcAft>
              <a:defRPr/>
            </a:pPr>
            <a:r>
              <a:rPr lang="id" sz="1400">
                <a:solidFill>
                  <a:schemeClr val="tx1"/>
                </a:solidFill>
                <a:latin typeface="Arial" panose="020B0604020202020204" pitchFamily="34" charset="0"/>
                <a:ea typeface="メイリオ" pitchFamily="50" charset="-128"/>
                <a:cs typeface="Arial" panose="020B0604020202020204" pitchFamily="34" charset="0"/>
              </a:rPr>
              <a:t>[2] Jangan berikan gerakan reaksioner atau gerakan melambung</a:t>
            </a:r>
          </a:p>
          <a:p>
            <a:pPr marL="266700" indent="-266700" algn="just" rtl="0" fontAlgn="auto">
              <a:lnSpc>
                <a:spcPct val="125000"/>
              </a:lnSpc>
              <a:spcBef>
                <a:spcPts val="0"/>
              </a:spcBef>
              <a:spcAft>
                <a:spcPts val="0"/>
              </a:spcAft>
              <a:defRPr/>
            </a:pPr>
            <a:r>
              <a:rPr lang="id" sz="1400">
                <a:solidFill>
                  <a:schemeClr val="tx1"/>
                </a:solidFill>
                <a:latin typeface="Arial" panose="020B0604020202020204" pitchFamily="34" charset="0"/>
                <a:ea typeface="メイリオ" pitchFamily="50" charset="-128"/>
                <a:cs typeface="Arial" panose="020B0604020202020204" pitchFamily="34" charset="0"/>
              </a:rPr>
              <a:t>[3] Berikan kesadaran pada otot yang diregangkan</a:t>
            </a:r>
          </a:p>
          <a:p>
            <a:pPr marL="266700" indent="-266700" algn="just" rtl="0" fontAlgn="auto">
              <a:lnSpc>
                <a:spcPct val="125000"/>
              </a:lnSpc>
              <a:spcBef>
                <a:spcPts val="0"/>
              </a:spcBef>
              <a:spcAft>
                <a:spcPts val="0"/>
              </a:spcAft>
              <a:defRPr/>
            </a:pPr>
            <a:r>
              <a:rPr lang="id" sz="1400">
                <a:solidFill>
                  <a:schemeClr val="tx1"/>
                </a:solidFill>
                <a:latin typeface="Arial" panose="020B0604020202020204" pitchFamily="34" charset="0"/>
                <a:ea typeface="メイリオ" pitchFamily="50" charset="-128"/>
                <a:cs typeface="Arial" panose="020B0604020202020204" pitchFamily="34" charset="0"/>
              </a:rPr>
              <a:t>[4] Regangkan sejauh Anda merasakan ketegangan tetapi tidak ada rasa sakit</a:t>
            </a:r>
          </a:p>
          <a:p>
            <a:pPr marL="266700" indent="-266700" algn="just" rtl="0" fontAlgn="auto">
              <a:lnSpc>
                <a:spcPct val="125000"/>
              </a:lnSpc>
              <a:spcBef>
                <a:spcPts val="0"/>
              </a:spcBef>
              <a:spcAft>
                <a:spcPts val="0"/>
              </a:spcAft>
              <a:defRPr/>
            </a:pPr>
            <a:r>
              <a:rPr lang="id" sz="1400">
                <a:solidFill>
                  <a:schemeClr val="tx1"/>
                </a:solidFill>
                <a:latin typeface="Arial" panose="020B0604020202020204" pitchFamily="34" charset="0"/>
                <a:ea typeface="メイリオ" pitchFamily="50" charset="-128"/>
                <a:cs typeface="Arial" panose="020B0604020202020204" pitchFamily="34" charset="0"/>
              </a:rPr>
              <a:t>[5] Terus lakukan peregangan selama 20 hingga 30 detik</a:t>
            </a:r>
          </a:p>
          <a:p>
            <a:pPr marL="266700" indent="-266700" algn="just" rtl="0" fontAlgn="auto">
              <a:lnSpc>
                <a:spcPct val="125000"/>
              </a:lnSpc>
              <a:spcBef>
                <a:spcPts val="0"/>
              </a:spcBef>
              <a:spcAft>
                <a:spcPts val="0"/>
              </a:spcAft>
              <a:defRPr/>
            </a:pPr>
            <a:r>
              <a:rPr lang="id" sz="1400">
                <a:solidFill>
                  <a:schemeClr val="tx1"/>
                </a:solidFill>
                <a:latin typeface="Arial" panose="020B0604020202020204" pitchFamily="34" charset="0"/>
                <a:ea typeface="メイリオ" pitchFamily="50" charset="-128"/>
                <a:cs typeface="Arial" panose="020B0604020202020204" pitchFamily="34" charset="0"/>
              </a:rPr>
              <a:t>[6] Saat mengembalikan otot, berikan kesadaran bahwa otot kembali perlahan dan pasti</a:t>
            </a:r>
          </a:p>
          <a:p>
            <a:pPr marL="266700" indent="-266700" algn="just" rtl="0" fontAlgn="auto">
              <a:lnSpc>
                <a:spcPct val="125000"/>
              </a:lnSpc>
              <a:spcBef>
                <a:spcPts val="0"/>
              </a:spcBef>
              <a:spcAft>
                <a:spcPts val="0"/>
              </a:spcAft>
              <a:defRPr/>
            </a:pPr>
            <a:r>
              <a:rPr lang="id" sz="1400">
                <a:solidFill>
                  <a:schemeClr val="tx1"/>
                </a:solidFill>
                <a:latin typeface="Arial" panose="020B0604020202020204" pitchFamily="34" charset="0"/>
                <a:ea typeface="メイリオ" pitchFamily="50" charset="-128"/>
                <a:cs typeface="Arial" panose="020B0604020202020204" pitchFamily="34" charset="0"/>
              </a:rPr>
              <a:t>[7] Regangkan sekali hingga tiga kali dalam satu kali peregangan</a:t>
            </a:r>
          </a:p>
          <a:p>
            <a:pPr marL="266700" indent="-266700" algn="just" rtl="0" fontAlgn="auto">
              <a:lnSpc>
                <a:spcPct val="125000"/>
              </a:lnSpc>
              <a:spcBef>
                <a:spcPts val="0"/>
              </a:spcBef>
              <a:spcAft>
                <a:spcPts val="0"/>
              </a:spcAft>
              <a:defRPr/>
            </a:pPr>
            <a:endParaRPr lang="ja-JP" altLang="en-US" sz="1400" dirty="0">
              <a:solidFill>
                <a:schemeClr val="tx1"/>
              </a:solidFill>
              <a:latin typeface="Arial" panose="020B0604020202020204" pitchFamily="34" charset="0"/>
              <a:ea typeface="メイリオ" pitchFamily="50" charset="-128"/>
              <a:cs typeface="Arial" panose="020B0604020202020204" pitchFamily="34" charset="0"/>
            </a:endParaRPr>
          </a:p>
        </p:txBody>
      </p:sp>
      <p:sp>
        <p:nvSpPr>
          <p:cNvPr id="2" name="テキスト ボックス 1"/>
          <p:cNvSpPr txBox="1"/>
          <p:nvPr/>
        </p:nvSpPr>
        <p:spPr>
          <a:xfrm>
            <a:off x="323528" y="137066"/>
            <a:ext cx="8424936" cy="780256"/>
          </a:xfrm>
          <a:prstGeom prst="rect">
            <a:avLst/>
          </a:prstGeom>
          <a:noFill/>
          <a:ln w="19050">
            <a:noFill/>
          </a:ln>
        </p:spPr>
        <p:txBody>
          <a:bodyPr rtlCol="0"/>
          <a:lstStyle/>
          <a:p>
            <a:pPr marL="1588" rtl="0" fontAlgn="auto">
              <a:lnSpc>
                <a:spcPct val="150000"/>
              </a:lnSpc>
              <a:spcBef>
                <a:spcPts val="0"/>
              </a:spcBef>
              <a:spcAft>
                <a:spcPts val="0"/>
              </a:spcAft>
              <a:defRPr/>
            </a:pPr>
            <a:r>
              <a:rPr lang="id" b="1" dirty="0">
                <a:solidFill>
                  <a:srgbClr val="0000CC"/>
                </a:solidFill>
                <a:latin typeface="Arial" panose="020B0604020202020204" pitchFamily="34" charset="0"/>
                <a:ea typeface="メイリオ" pitchFamily="50" charset="-128"/>
                <a:cs typeface="Arial" panose="020B0604020202020204" pitchFamily="34" charset="0"/>
              </a:rPr>
              <a:t>[Senam pencegahan sakit pinggang]</a:t>
            </a:r>
            <a:endParaRPr lang="ja-JP" altLang="en-US" b="1" dirty="0">
              <a:solidFill>
                <a:srgbClr val="0000CC"/>
              </a:solidFill>
              <a:latin typeface="Arial" panose="020B0604020202020204" pitchFamily="34" charset="0"/>
              <a:ea typeface="メイリオ" pitchFamily="50" charset="-128"/>
              <a:cs typeface="Arial" panose="020B0604020202020204" pitchFamily="34" charset="0"/>
            </a:endParaRPr>
          </a:p>
          <a:p>
            <a:pPr marL="184150" rtl="0" fontAlgn="auto">
              <a:lnSpc>
                <a:spcPct val="150000"/>
              </a:lnSpc>
              <a:spcBef>
                <a:spcPts val="0"/>
              </a:spcBef>
              <a:spcAft>
                <a:spcPts val="0"/>
              </a:spcAft>
              <a:defRPr/>
            </a:pPr>
            <a:r>
              <a:rPr lang="id" sz="1600" dirty="0">
                <a:latin typeface="Arial" panose="020B0604020202020204" pitchFamily="34" charset="0"/>
                <a:ea typeface="メイリオ" pitchFamily="50" charset="-128"/>
                <a:cs typeface="Arial" panose="020B0604020202020204" pitchFamily="34" charset="0"/>
              </a:rPr>
              <a:t>　Lakukanlah senam pencegahan sakit pinggang yang berpusat pada peregangan.</a:t>
            </a:r>
          </a:p>
          <a:p>
            <a:pPr rtl="0" fontAlgn="auto">
              <a:lnSpc>
                <a:spcPct val="150000"/>
              </a:lnSpc>
              <a:spcBef>
                <a:spcPts val="0"/>
              </a:spcBef>
              <a:spcAft>
                <a:spcPts val="0"/>
              </a:spcAft>
              <a:defRPr/>
            </a:pPr>
            <a:endParaRPr lang="en-US" altLang="ja-JP" sz="1600" dirty="0">
              <a:solidFill>
                <a:schemeClr val="accent1">
                  <a:lumMod val="50000"/>
                </a:schemeClr>
              </a:solidFill>
              <a:latin typeface="Arial" panose="020B0604020202020204" pitchFamily="34" charset="0"/>
              <a:ea typeface="メイリオ" pitchFamily="50" charset="-128"/>
              <a:cs typeface="Arial" panose="020B0604020202020204" pitchFamily="34" charset="0"/>
            </a:endParaRPr>
          </a:p>
        </p:txBody>
      </p:sp>
      <p:sp>
        <p:nvSpPr>
          <p:cNvPr id="5" name="テキスト ボックス 4"/>
          <p:cNvSpPr txBox="1"/>
          <p:nvPr/>
        </p:nvSpPr>
        <p:spPr>
          <a:xfrm>
            <a:off x="467544" y="3563724"/>
            <a:ext cx="3600400" cy="338554"/>
          </a:xfrm>
          <a:prstGeom prst="rect">
            <a:avLst/>
          </a:prstGeom>
          <a:noFill/>
        </p:spPr>
        <p:txBody>
          <a:bodyPr wrap="square" rtlCol="0">
            <a:spAutoFit/>
          </a:bodyPr>
          <a:lstStyle/>
          <a:p>
            <a:pPr rtl="0"/>
            <a:r>
              <a:rPr lang="id" sz="1600">
                <a:solidFill>
                  <a:srgbClr val="0000CC"/>
                </a:solidFill>
                <a:latin typeface="Arial" panose="020B0604020202020204" pitchFamily="34" charset="0"/>
                <a:cs typeface="Arial" panose="020B0604020202020204" pitchFamily="34" charset="0"/>
              </a:rPr>
              <a:t>[Metode peregangan yang efektif]</a:t>
            </a:r>
            <a:endParaRPr kumimoji="1" lang="ja-JP" altLang="en-US" sz="1600" dirty="0">
              <a:solidFill>
                <a:srgbClr val="0000CC"/>
              </a:solidFill>
              <a:latin typeface="Arial" panose="020B0604020202020204" pitchFamily="34" charset="0"/>
              <a:cs typeface="Arial" panose="020B0604020202020204" pitchFamily="34" charset="0"/>
            </a:endParaRPr>
          </a:p>
        </p:txBody>
      </p:sp>
      <p:pic>
        <p:nvPicPr>
          <p:cNvPr id="7" name="Picture 11" descr="C:\Users\mhu\SkyDrive\01厚労省委託C\未熟練\参考資料\ストレッチScolor_01.gif"/>
          <p:cNvPicPr>
            <a:picLocks noChangeAspect="1" noChangeArrowheads="1"/>
          </p:cNvPicPr>
          <p:nvPr/>
        </p:nvPicPr>
        <p:blipFill>
          <a:blip r:embed="rId3" cstate="print"/>
          <a:srcRect/>
          <a:stretch>
            <a:fillRect/>
          </a:stretch>
        </p:blipFill>
        <p:spPr bwMode="auto">
          <a:xfrm>
            <a:off x="1430797" y="1446139"/>
            <a:ext cx="1565459" cy="1694829"/>
          </a:xfrm>
          <a:prstGeom prst="rect">
            <a:avLst/>
          </a:prstGeom>
          <a:noFill/>
          <a:ln w="9525">
            <a:noFill/>
            <a:miter lim="800000"/>
            <a:headEnd/>
            <a:tailEnd/>
          </a:ln>
        </p:spPr>
      </p:pic>
      <p:pic>
        <p:nvPicPr>
          <p:cNvPr id="8" name="Picture 12" descr="C:\Users\mhu\SkyDrive\01厚労省委託C\未熟練\参考資料\ストレッチScolor_02.gif"/>
          <p:cNvPicPr>
            <a:picLocks noChangeAspect="1" noChangeArrowheads="1"/>
          </p:cNvPicPr>
          <p:nvPr/>
        </p:nvPicPr>
        <p:blipFill>
          <a:blip r:embed="rId4" cstate="print"/>
          <a:srcRect/>
          <a:stretch>
            <a:fillRect/>
          </a:stretch>
        </p:blipFill>
        <p:spPr bwMode="auto">
          <a:xfrm>
            <a:off x="3744660" y="1052736"/>
            <a:ext cx="1502561" cy="2087452"/>
          </a:xfrm>
          <a:prstGeom prst="rect">
            <a:avLst/>
          </a:prstGeom>
          <a:noFill/>
          <a:ln w="9525">
            <a:noFill/>
            <a:miter lim="800000"/>
            <a:headEnd/>
            <a:tailEnd/>
          </a:ln>
        </p:spPr>
      </p:pic>
      <p:pic>
        <p:nvPicPr>
          <p:cNvPr id="9" name="Picture 7" descr="C:\Users\User07.PC007\OneDrive\01厚労省委託C\未熟練\参考資料\腰痛ストレッチcolor.gif"/>
          <p:cNvPicPr>
            <a:picLocks noChangeAspect="1" noChangeArrowheads="1"/>
          </p:cNvPicPr>
          <p:nvPr/>
        </p:nvPicPr>
        <p:blipFill>
          <a:blip r:embed="rId5" cstate="print"/>
          <a:srcRect/>
          <a:stretch>
            <a:fillRect/>
          </a:stretch>
        </p:blipFill>
        <p:spPr bwMode="auto">
          <a:xfrm>
            <a:off x="5679269" y="836712"/>
            <a:ext cx="2421123" cy="2448272"/>
          </a:xfrm>
          <a:prstGeom prst="rect">
            <a:avLst/>
          </a:prstGeom>
          <a:noFill/>
          <a:ln w="9525">
            <a:noFill/>
            <a:miter lim="800000"/>
            <a:headEnd/>
            <a:tailEnd/>
          </a:ln>
        </p:spPr>
      </p:pic>
      <p:sp>
        <p:nvSpPr>
          <p:cNvPr id="10" name="テキスト ボックス 9"/>
          <p:cNvSpPr txBox="1"/>
          <p:nvPr/>
        </p:nvSpPr>
        <p:spPr>
          <a:xfrm>
            <a:off x="2187799" y="3162454"/>
            <a:ext cx="5867734" cy="307777"/>
          </a:xfrm>
          <a:prstGeom prst="rect">
            <a:avLst/>
          </a:prstGeom>
          <a:noFill/>
        </p:spPr>
        <p:txBody>
          <a:bodyPr wrap="square" rtlCol="0">
            <a:spAutoFit/>
          </a:bodyPr>
          <a:lstStyle/>
          <a:p>
            <a:pPr rtl="0"/>
            <a:r>
              <a:rPr lang="id" sz="1400" b="1" dirty="0">
                <a:latin typeface="Arial" panose="020B0604020202020204" pitchFamily="34" charset="0"/>
                <a:cs typeface="Arial" panose="020B0604020202020204" pitchFamily="34" charset="0"/>
              </a:rPr>
              <a:t>(Gbr. 1)</a:t>
            </a:r>
            <a:r>
              <a:rPr lang="en-US" sz="1400" b="1" dirty="0">
                <a:latin typeface="Arial" panose="020B0604020202020204" pitchFamily="34" charset="0"/>
                <a:cs typeface="Arial" panose="020B0604020202020204" pitchFamily="34" charset="0"/>
              </a:rPr>
              <a:t>                         </a:t>
            </a:r>
            <a:r>
              <a:rPr lang="id" sz="1400" b="1" dirty="0">
                <a:latin typeface="Arial" panose="020B0604020202020204" pitchFamily="34" charset="0"/>
                <a:cs typeface="Arial" panose="020B0604020202020204" pitchFamily="34" charset="0"/>
              </a:rPr>
              <a:t> (Gbr. 2) </a:t>
            </a:r>
            <a:r>
              <a:rPr lang="en-US" sz="1400" b="1" dirty="0">
                <a:latin typeface="Arial" panose="020B0604020202020204" pitchFamily="34" charset="0"/>
                <a:cs typeface="Arial" panose="020B0604020202020204" pitchFamily="34" charset="0"/>
              </a:rPr>
              <a:t>                               </a:t>
            </a:r>
            <a:r>
              <a:rPr lang="id" sz="1400" b="1" dirty="0">
                <a:latin typeface="Arial" panose="020B0604020202020204" pitchFamily="34" charset="0"/>
                <a:cs typeface="Arial" panose="020B0604020202020204" pitchFamily="34" charset="0"/>
              </a:rPr>
              <a:t>(Gbr. 3)</a:t>
            </a:r>
          </a:p>
        </p:txBody>
      </p:sp>
      <p:sp>
        <p:nvSpPr>
          <p:cNvPr id="4" name="スライド番号プレースホルダー 3"/>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22</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01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6" y="1151365"/>
            <a:ext cx="8519949" cy="2925707"/>
            <a:chOff x="467544" y="858467"/>
            <a:chExt cx="8136904" cy="4112441"/>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rtlCol="0" anchor="ctr"/>
            <a:lstStyle/>
            <a:p>
              <a:pPr algn="just" rtl="0">
                <a:lnSpc>
                  <a:spcPct val="150000"/>
                </a:lnSpc>
                <a:spcBef>
                  <a:spcPts val="600"/>
                </a:spcBef>
              </a:pPr>
              <a:r>
                <a:rPr lang="id" sz="1400">
                  <a:solidFill>
                    <a:prstClr val="black"/>
                  </a:solidFill>
                  <a:latin typeface="Arial" panose="020B0604020202020204" pitchFamily="34" charset="0"/>
                  <a:ea typeface="メイリオ" pitchFamily="50" charset="-128"/>
                  <a:cs typeface="Arial" panose="020B0604020202020204" pitchFamily="34" charset="0"/>
                </a:rPr>
                <a:t>　Mari kita terapkan poin-poin keselamatan berikut sehubungan dengan kecelakaan kerja di industri manufaktur.</a:t>
              </a:r>
              <a:endParaRPr lang="en-US" altLang="ja-JP" sz="1400">
                <a:solidFill>
                  <a:prstClr val="black"/>
                </a:solidFill>
                <a:latin typeface="Arial" panose="020B0604020202020204" pitchFamily="34" charset="0"/>
                <a:ea typeface="メイリオ" pitchFamily="50" charset="-128"/>
                <a:cs typeface="Arial" panose="020B0604020202020204" pitchFamily="34" charset="0"/>
              </a:endParaRPr>
            </a:p>
          </p:txBody>
        </p:sp>
        <p:sp>
          <p:nvSpPr>
            <p:cNvPr id="6" name="正方形/長方形 5"/>
            <p:cNvSpPr/>
            <p:nvPr/>
          </p:nvSpPr>
          <p:spPr>
            <a:xfrm>
              <a:off x="467544" y="858467"/>
              <a:ext cx="8136904" cy="4112441"/>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rtlCol="0"/>
            <a:lstStyle/>
            <a:p>
              <a:pPr rtl="0">
                <a:lnSpc>
                  <a:spcPct val="125000"/>
                </a:lnSpc>
                <a:defRPr/>
              </a:pPr>
              <a:r>
                <a:rPr lang="id" sz="1400">
                  <a:solidFill>
                    <a:srgbClr val="C00000"/>
                  </a:solidFill>
                  <a:latin typeface="Arial" panose="020B0604020202020204" pitchFamily="34" charset="0"/>
                  <a:ea typeface="メイリオ" pitchFamily="50" charset="-128"/>
                  <a:cs typeface="Arial" panose="020B0604020202020204" pitchFamily="34" charset="0"/>
                </a:rPr>
                <a:t>■ Dilarang melompat turun dari platform pemuatan truk atau kursi pengemudi!</a:t>
              </a:r>
            </a:p>
            <a:p>
              <a:pPr rtl="0">
                <a:lnSpc>
                  <a:spcPct val="125000"/>
                </a:lnSpc>
                <a:defRPr/>
              </a:pPr>
              <a:r>
                <a:rPr lang="id" sz="1400">
                  <a:solidFill>
                    <a:prstClr val="black"/>
                  </a:solidFill>
                  <a:latin typeface="Arial" panose="020B0604020202020204" pitchFamily="34" charset="0"/>
                  <a:ea typeface="メイリオ" pitchFamily="50" charset="-128"/>
                  <a:cs typeface="Arial" panose="020B0604020202020204" pitchFamily="34" charset="0"/>
                </a:rPr>
                <a:t>　・Pastikan untuk menggunakan peralatan pengangkat/penurun jika tersedia.</a:t>
              </a:r>
            </a:p>
            <a:p>
              <a:pPr rtl="0">
                <a:lnSpc>
                  <a:spcPct val="125000"/>
                </a:lnSpc>
                <a:defRPr/>
              </a:pPr>
              <a:r>
                <a:rPr lang="id" sz="1400">
                  <a:solidFill>
                    <a:prstClr val="black"/>
                  </a:solidFill>
                  <a:latin typeface="Arial" panose="020B0604020202020204" pitchFamily="34" charset="0"/>
                  <a:ea typeface="メイリオ" pitchFamily="50" charset="-128"/>
                  <a:cs typeface="Arial" panose="020B0604020202020204" pitchFamily="34" charset="0"/>
                </a:rPr>
                <a:t>　・Jika tidak tersedia, naik/turunkan dengan dukungan 3 titik</a:t>
              </a:r>
            </a:p>
            <a:p>
              <a:pPr rtl="0">
                <a:lnSpc>
                  <a:spcPct val="125000"/>
                </a:lnSpc>
                <a:spcBef>
                  <a:spcPts val="600"/>
                </a:spcBef>
                <a:defRPr/>
              </a:pPr>
              <a:r>
                <a:rPr lang="id" sz="1400">
                  <a:solidFill>
                    <a:srgbClr val="C00000"/>
                  </a:solidFill>
                  <a:latin typeface="Arial" panose="020B0604020202020204" pitchFamily="34" charset="0"/>
                  <a:ea typeface="メイリオ" pitchFamily="50" charset="-128"/>
                  <a:cs typeface="Arial" panose="020B0604020202020204" pitchFamily="34" charset="0"/>
                </a:rPr>
                <a:t>■ Cegah bencana tabrakan yang disebabkan oleh alat berat!</a:t>
              </a:r>
            </a:p>
            <a:p>
              <a:pPr marL="357188" indent="-182563" rtl="0">
                <a:lnSpc>
                  <a:spcPct val="125000"/>
                </a:lnSpc>
                <a:defRPr/>
              </a:pPr>
              <a:r>
                <a:rPr lang="id" sz="1400">
                  <a:solidFill>
                    <a:prstClr val="black"/>
                  </a:solidFill>
                  <a:latin typeface="Arial" panose="020B0604020202020204" pitchFamily="34" charset="0"/>
                  <a:ea typeface="メイリオ" pitchFamily="50" charset="-128"/>
                  <a:cs typeface="Arial" panose="020B0604020202020204" pitchFamily="34" charset="0"/>
                </a:rPr>
                <a:t>・Saat melaju di tempat dengan alat berat atau forklift, pertahankan batas kecepatan dan berhati-hatilah dengan pejalan kaki.</a:t>
              </a:r>
            </a:p>
            <a:p>
              <a:pPr marL="357188" indent="-182563" rtl="0">
                <a:lnSpc>
                  <a:spcPct val="125000"/>
                </a:lnSpc>
                <a:defRPr/>
              </a:pPr>
              <a:r>
                <a:rPr lang="id" sz="1400">
                  <a:solidFill>
                    <a:prstClr val="black"/>
                  </a:solidFill>
                  <a:latin typeface="Arial" panose="020B0604020202020204" pitchFamily="34" charset="0"/>
                  <a:ea typeface="メイリオ" pitchFamily="50" charset="-128"/>
                  <a:cs typeface="Arial" panose="020B0604020202020204" pitchFamily="34" charset="0"/>
                </a:rPr>
                <a:t>・Saat melintas di tempat, berjalanlah di jalur keselamatan dan jangan melompat keluar dari belakang muatan untuk mencegah kontak dengan alat berat dan forklift yang dikendarai oleh orang lain.</a:t>
              </a:r>
            </a:p>
            <a:p>
              <a:pPr rtl="0">
                <a:lnSpc>
                  <a:spcPct val="125000"/>
                </a:lnSpc>
                <a:defRPr/>
              </a:pPr>
              <a:endParaRPr lang="en-US" altLang="ja-JP" sz="14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defRPr/>
              </a:pPr>
              <a:endParaRPr lang="en-US" altLang="ja-JP" sz="1400" dirty="0">
                <a:solidFill>
                  <a:srgbClr val="C00000"/>
                </a:solidFill>
                <a:latin typeface="Arial" panose="020B0604020202020204" pitchFamily="34" charset="0"/>
                <a:ea typeface="メイリオ" pitchFamily="50" charset="-128"/>
                <a:cs typeface="Arial" panose="020B0604020202020204" pitchFamily="34" charset="0"/>
              </a:endParaRPr>
            </a:p>
            <a:p>
              <a:pPr rtl="0">
                <a:lnSpc>
                  <a:spcPct val="125000"/>
                </a:lnSpc>
                <a:defRPr/>
              </a:pPr>
              <a:endParaRPr lang="ja-JP" altLang="en-US" sz="1400" dirty="0">
                <a:solidFill>
                  <a:srgbClr val="C00000"/>
                </a:solidFill>
                <a:latin typeface="Arial" panose="020B0604020202020204" pitchFamily="34" charset="0"/>
                <a:ea typeface="メイリオ" pitchFamily="50" charset="-128"/>
                <a:cs typeface="Arial" panose="020B0604020202020204" pitchFamily="34" charset="0"/>
              </a:endParaRPr>
            </a:p>
          </p:txBody>
        </p:sp>
      </p:grpSp>
      <p:sp>
        <p:nvSpPr>
          <p:cNvPr id="9" name="正方形/長方形 8"/>
          <p:cNvSpPr/>
          <p:nvPr/>
        </p:nvSpPr>
        <p:spPr>
          <a:xfrm>
            <a:off x="404812" y="620688"/>
            <a:ext cx="7407548" cy="369332"/>
          </a:xfrm>
          <a:prstGeom prst="rect">
            <a:avLst/>
          </a:prstGeom>
        </p:spPr>
        <p:txBody>
          <a:bodyPr wrap="square" rtlCol="0">
            <a:spAutoFit/>
          </a:bodyPr>
          <a:lstStyle/>
          <a:p>
            <a:pPr rtl="0">
              <a:defRPr/>
            </a:pPr>
            <a:r>
              <a:rPr lang="id" b="1" dirty="0">
                <a:solidFill>
                  <a:srgbClr val="C00000"/>
                </a:solidFill>
                <a:latin typeface="Arial" panose="020B0604020202020204" pitchFamily="34" charset="0"/>
                <a:ea typeface="メイリオ" pitchFamily="50" charset="-128"/>
                <a:cs typeface="Arial" panose="020B0604020202020204" pitchFamily="34" charset="0"/>
              </a:rPr>
              <a:t>(5) Poin untuk mencegah bencana “tabrakan”, “ditabrak”</a:t>
            </a:r>
            <a:endParaRPr lang="en-US" altLang="ja-JP"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563888"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23</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29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zeninfo.mhlw.go.jp/anzen/sai/image/sai13/sai13-962-43-1.gif">
            <a:extLst>
              <a:ext uri="{FF2B5EF4-FFF2-40B4-BE49-F238E27FC236}">
                <a16:creationId xmlns:a16="http://schemas.microsoft.com/office/drawing/2014/main" id="{380C67AD-A127-4B05-8F36-B896C8B20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2127"/>
            <a:ext cx="2240944" cy="16807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01EFF93-AD88-4AA4-876B-9FA53EC8572F}"/>
              </a:ext>
            </a:extLst>
          </p:cNvPr>
          <p:cNvSpPr txBox="1"/>
          <p:nvPr/>
        </p:nvSpPr>
        <p:spPr>
          <a:xfrm>
            <a:off x="476672" y="188640"/>
            <a:ext cx="4386798" cy="369332"/>
          </a:xfrm>
          <a:prstGeom prst="rect">
            <a:avLst/>
          </a:prstGeom>
          <a:noFill/>
        </p:spPr>
        <p:txBody>
          <a:bodyPr wrap="square" rtlCol="0">
            <a:spAutoFit/>
          </a:bodyPr>
          <a:lstStyle/>
          <a:p>
            <a:pPr rtl="0"/>
            <a:r>
              <a:rPr lang="id" dirty="0">
                <a:solidFill>
                  <a:srgbClr val="0000CC"/>
                </a:solidFill>
                <a:latin typeface="Arial" panose="020B0604020202020204" pitchFamily="34" charset="0"/>
                <a:ea typeface="メイリオ" panose="020B0604030504040204" pitchFamily="50" charset="-128"/>
                <a:cs typeface="Arial" panose="020B0604020202020204" pitchFamily="34" charset="0"/>
              </a:rPr>
              <a:t>[Kasus bencana tabrakan, ditabrak]</a:t>
            </a:r>
            <a:endParaRPr lang="ja-JP" altLang="en-US"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sp>
        <p:nvSpPr>
          <p:cNvPr id="10" name="正方形/長方形 9">
            <a:extLst>
              <a:ext uri="{FF2B5EF4-FFF2-40B4-BE49-F238E27FC236}">
                <a16:creationId xmlns:a16="http://schemas.microsoft.com/office/drawing/2014/main" id="{71FE507F-AC41-4B1B-887C-5B8E6B61EB35}"/>
              </a:ext>
            </a:extLst>
          </p:cNvPr>
          <p:cNvSpPr/>
          <p:nvPr/>
        </p:nvSpPr>
        <p:spPr bwMode="auto">
          <a:xfrm>
            <a:off x="421162" y="2060848"/>
            <a:ext cx="5663008" cy="20162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id" sz="1300">
                <a:solidFill>
                  <a:srgbClr val="0000CC"/>
                </a:solidFill>
                <a:latin typeface="Arial" panose="020B0604020202020204" pitchFamily="34" charset="0"/>
                <a:ea typeface="メイリオ" pitchFamily="50" charset="-128"/>
                <a:cs typeface="Arial" panose="020B0604020202020204" pitchFamily="34" charset="0"/>
              </a:rPr>
              <a:t>■ Kasus [3]-2</a:t>
            </a:r>
            <a:r>
              <a:rPr lang="id" sz="1300">
                <a:solidFill>
                  <a:prstClr val="black"/>
                </a:solidFill>
                <a:latin typeface="Arial" panose="020B0604020202020204" pitchFamily="34" charset="0"/>
                <a:ea typeface="メイリオ" pitchFamily="50" charset="-128"/>
                <a:cs typeface="Arial" panose="020B0604020202020204" pitchFamily="34" charset="0"/>
              </a:rPr>
              <a:t> Terjepit ember yang terpeleset saat pekerjaan membuang sampah ember berisi limbah industri ke truk dengan derek bermuatan kendaraan. Ketika melepas dua dari empat bagian dengan satu sisi ember diganti bak truk, pekerja ditabrak ember yang dalam keadaan pendulum geser.</a:t>
            </a:r>
          </a:p>
        </p:txBody>
      </p:sp>
      <p:sp>
        <p:nvSpPr>
          <p:cNvPr id="7" name="正方形/長方形 6">
            <a:extLst>
              <a:ext uri="{FF2B5EF4-FFF2-40B4-BE49-F238E27FC236}">
                <a16:creationId xmlns:a16="http://schemas.microsoft.com/office/drawing/2014/main" id="{B840221E-9CFD-4E97-8600-B70083DE35EB}"/>
              </a:ext>
            </a:extLst>
          </p:cNvPr>
          <p:cNvSpPr/>
          <p:nvPr/>
        </p:nvSpPr>
        <p:spPr bwMode="auto">
          <a:xfrm>
            <a:off x="421161" y="692696"/>
            <a:ext cx="5663008" cy="1009495"/>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id" sz="1300" dirty="0">
                <a:solidFill>
                  <a:srgbClr val="0000CC"/>
                </a:solidFill>
                <a:latin typeface="Arial" panose="020B0604020202020204" pitchFamily="34" charset="0"/>
                <a:ea typeface="メイリオ" pitchFamily="50" charset="-128"/>
                <a:cs typeface="Arial" panose="020B0604020202020204" pitchFamily="34" charset="0"/>
              </a:rPr>
              <a:t>■ Kasus [3]-1 </a:t>
            </a:r>
            <a:r>
              <a:rPr lang="id" sz="1300" dirty="0">
                <a:solidFill>
                  <a:prstClr val="black"/>
                </a:solidFill>
                <a:latin typeface="Arial" panose="020B0604020202020204" pitchFamily="34" charset="0"/>
                <a:ea typeface="メイリオ" pitchFamily="50" charset="-128"/>
                <a:cs typeface="Arial" panose="020B0604020202020204" pitchFamily="34" charset="0"/>
              </a:rPr>
              <a:t>Saat membongkar attachment dari mesin konstruksi yang digunakan untuk pekerjaan pembongkaran dengan mobile crane, muatannya bergoyang dan menjepit kaki.</a:t>
            </a:r>
          </a:p>
        </p:txBody>
      </p:sp>
      <p:pic>
        <p:nvPicPr>
          <p:cNvPr id="5122" name="Picture 2" descr="http://anzeninfo.mhlw.go.jp/anzen/sai/image/sai10-765-43-1.gif">
            <a:extLst>
              <a:ext uri="{FF2B5EF4-FFF2-40B4-BE49-F238E27FC236}">
                <a16:creationId xmlns:a16="http://schemas.microsoft.com/office/drawing/2014/main" id="{9C8659D8-1AF9-4E25-9465-85220742C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507" y="2348880"/>
            <a:ext cx="2240942" cy="168070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EE12D7B7-2128-450F-B336-9651143FF29F}"/>
              </a:ext>
            </a:extLst>
          </p:cNvPr>
          <p:cNvSpPr/>
          <p:nvPr/>
        </p:nvSpPr>
        <p:spPr bwMode="auto">
          <a:xfrm>
            <a:off x="421160" y="4437112"/>
            <a:ext cx="5663008" cy="1921813"/>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marL="266700" indent="-266700" algn="just" rtl="0">
              <a:lnSpc>
                <a:spcPct val="150000"/>
              </a:lnSpc>
              <a:spcBef>
                <a:spcPts val="600"/>
              </a:spcBef>
              <a:defRPr/>
            </a:pPr>
            <a:r>
              <a:rPr lang="id" sz="1300">
                <a:solidFill>
                  <a:srgbClr val="0000CC"/>
                </a:solidFill>
                <a:latin typeface="Arial" panose="020B0604020202020204" pitchFamily="34" charset="0"/>
                <a:ea typeface="メイリオ" pitchFamily="50" charset="-128"/>
                <a:cs typeface="Arial" panose="020B0604020202020204" pitchFamily="34" charset="0"/>
              </a:rPr>
              <a:t>■ Kasus [3]-3</a:t>
            </a:r>
            <a:r>
              <a:rPr lang="id" sz="1300">
                <a:solidFill>
                  <a:prstClr val="black"/>
                </a:solidFill>
                <a:latin typeface="Arial" panose="020B0604020202020204" pitchFamily="34" charset="0"/>
                <a:ea typeface="メイリオ" pitchFamily="50" charset="-128"/>
                <a:cs typeface="Arial" panose="020B0604020202020204" pitchFamily="34" charset="0"/>
              </a:rPr>
              <a:t> Penghancur peralatan remanufaktur mengeluarkan suara abnormal, sehingga operator peralatan menghentikan penghancur dan melakukan pemeriksaan di dalam hopper fasilitas remanufaktur. Pengemudi backhoe lain tidak menyadari pemeriksa dan terjadi tabrakan karena ia memasukkan ember ke dalam hopper </a:t>
            </a:r>
            <a:r>
              <a:rPr lang="id" sz="1300">
                <a:solidFill>
                  <a:schemeClr val="tx1"/>
                </a:solidFill>
                <a:latin typeface="Arial" panose="020B0604020202020204" pitchFamily="34" charset="0"/>
                <a:ea typeface="メイリオ" pitchFamily="50" charset="-128"/>
                <a:cs typeface="Arial" panose="020B0604020202020204" pitchFamily="34" charset="0"/>
              </a:rPr>
              <a:t>untuk </a:t>
            </a:r>
            <a:r>
              <a:rPr lang="id" sz="1300">
                <a:solidFill>
                  <a:prstClr val="black"/>
                </a:solidFill>
                <a:latin typeface="Arial" panose="020B0604020202020204" pitchFamily="34" charset="0"/>
                <a:ea typeface="メイリオ" pitchFamily="50" charset="-128"/>
                <a:cs typeface="Arial" panose="020B0604020202020204" pitchFamily="34" charset="0"/>
              </a:rPr>
              <a:t> berusaha menghilangkan benda asing.</a:t>
            </a:r>
          </a:p>
        </p:txBody>
      </p:sp>
      <p:pic>
        <p:nvPicPr>
          <p:cNvPr id="5124" name="Picture 4" descr="http://anzeninfo.mhlw.go.jp/anzen/sai/image/sai10-647-43-1.gif">
            <a:extLst>
              <a:ext uri="{FF2B5EF4-FFF2-40B4-BE49-F238E27FC236}">
                <a16:creationId xmlns:a16="http://schemas.microsoft.com/office/drawing/2014/main" id="{E6D633B8-5062-4188-9BFC-E4BA0A84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05" y="4509120"/>
            <a:ext cx="2240943" cy="168070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24</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80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1424608"/>
            <a:ext cx="8045648" cy="258045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50000"/>
              </a:lnSpc>
              <a:spcBef>
                <a:spcPts val="300"/>
              </a:spcBef>
              <a:spcAft>
                <a:spcPts val="0"/>
              </a:spcAft>
              <a:defRPr/>
            </a:pPr>
            <a:r>
              <a:rPr lang="id" sz="1400" b="1" dirty="0">
                <a:latin typeface="Arial" panose="020B0604020202020204" pitchFamily="34" charset="0"/>
                <a:ea typeface="メイリオ" pitchFamily="50" charset="-128"/>
                <a:cs typeface="Arial" panose="020B0604020202020204" pitchFamily="34" charset="0"/>
              </a:rPr>
              <a:t>[1] Dalam situasi abnormal, pertama-tama periksa dulu apa yang terjadi.</a:t>
            </a:r>
          </a:p>
          <a:p>
            <a:pPr marL="92075" algn="just" rtl="0" fontAlgn="auto">
              <a:lnSpc>
                <a:spcPct val="150000"/>
              </a:lnSpc>
              <a:spcBef>
                <a:spcPts val="300"/>
              </a:spcBef>
              <a:spcAft>
                <a:spcPts val="0"/>
              </a:spcAft>
              <a:defRPr/>
            </a:pPr>
            <a:r>
              <a:rPr lang="id" sz="1400" b="1" dirty="0">
                <a:latin typeface="Arial" panose="020B0604020202020204" pitchFamily="34" charset="0"/>
                <a:ea typeface="メイリオ" pitchFamily="50" charset="-128"/>
                <a:cs typeface="Arial" panose="020B0604020202020204" pitchFamily="34" charset="0"/>
              </a:rPr>
              <a:t>[2] Beri tahukanlah penanggung jawab dan kolega di sekitar Anda dengan suara keras.</a:t>
            </a:r>
            <a:endParaRPr lang="en-US" altLang="ja-JP" sz="1400" b="1" dirty="0">
              <a:latin typeface="Arial" panose="020B0604020202020204" pitchFamily="34" charset="0"/>
              <a:ea typeface="メイリオ" pitchFamily="50" charset="-128"/>
              <a:cs typeface="Arial" panose="020B0604020202020204" pitchFamily="34" charset="0"/>
            </a:endParaRPr>
          </a:p>
          <a:p>
            <a:pPr marL="92075" algn="just" rtl="0" fontAlgn="auto">
              <a:lnSpc>
                <a:spcPct val="150000"/>
              </a:lnSpc>
              <a:spcBef>
                <a:spcPts val="300"/>
              </a:spcBef>
              <a:spcAft>
                <a:spcPts val="0"/>
              </a:spcAft>
              <a:defRPr/>
            </a:pPr>
            <a:r>
              <a:rPr lang="id" sz="1400" b="1" dirty="0">
                <a:latin typeface="Arial" panose="020B0604020202020204" pitchFamily="34" charset="0"/>
                <a:ea typeface="メイリオ" pitchFamily="50" charset="-128"/>
                <a:cs typeface="Arial" panose="020B0604020202020204" pitchFamily="34" charset="0"/>
              </a:rPr>
              <a:t>[3] Hentikan mesin dengan tombol berhenti darurat jika perlu.</a:t>
            </a:r>
          </a:p>
          <a:p>
            <a:pPr marL="92075" algn="just" rtl="0" fontAlgn="auto">
              <a:lnSpc>
                <a:spcPct val="150000"/>
              </a:lnSpc>
              <a:spcBef>
                <a:spcPts val="300"/>
              </a:spcBef>
              <a:spcAft>
                <a:spcPts val="0"/>
              </a:spcAft>
              <a:defRPr/>
            </a:pPr>
            <a:r>
              <a:rPr lang="id" sz="1400" b="1" dirty="0">
                <a:latin typeface="Arial" panose="020B0604020202020204" pitchFamily="34" charset="0"/>
                <a:ea typeface="メイリオ" pitchFamily="50" charset="-128"/>
                <a:cs typeface="Arial" panose="020B0604020202020204" pitchFamily="34" charset="0"/>
              </a:rPr>
              <a:t>[4] Di bawah arahan penanggung jawab, bekerja samalah dengan rekan kerja Anda dan ambil tindakan yang tepat.</a:t>
            </a:r>
            <a:endParaRPr lang="en-US" altLang="ja-JP" sz="1400" b="1" dirty="0">
              <a:latin typeface="Arial" panose="020B0604020202020204" pitchFamily="34" charset="0"/>
              <a:ea typeface="メイリオ" pitchFamily="50" charset="-128"/>
              <a:cs typeface="Arial" panose="020B0604020202020204" pitchFamily="34" charset="0"/>
            </a:endParaRPr>
          </a:p>
          <a:p>
            <a:pPr marL="92075" algn="just" rtl="0" fontAlgn="auto">
              <a:lnSpc>
                <a:spcPct val="150000"/>
              </a:lnSpc>
              <a:spcBef>
                <a:spcPts val="300"/>
              </a:spcBef>
              <a:spcAft>
                <a:spcPts val="0"/>
              </a:spcAft>
              <a:defRPr/>
            </a:pPr>
            <a:r>
              <a:rPr lang="id" sz="1400" b="1" dirty="0">
                <a:latin typeface="Arial" panose="020B0604020202020204" pitchFamily="34" charset="0"/>
                <a:ea typeface="メイリオ" pitchFamily="50" charset="-128"/>
                <a:cs typeface="Arial" panose="020B0604020202020204" pitchFamily="34" charset="0"/>
              </a:rPr>
              <a:t>[5] Tidak bertindak atas keputusan sendiri.</a:t>
            </a:r>
          </a:p>
          <a:p>
            <a:pPr marL="92075" algn="just" rtl="0" fontAlgn="auto">
              <a:lnSpc>
                <a:spcPct val="150000"/>
              </a:lnSpc>
              <a:spcBef>
                <a:spcPts val="300"/>
              </a:spcBef>
              <a:spcAft>
                <a:spcPts val="0"/>
              </a:spcAft>
              <a:defRPr/>
            </a:pPr>
            <a:endParaRPr lang="ja-JP" altLang="en-US" sz="1400" b="1" dirty="0">
              <a:latin typeface="Arial" panose="020B0604020202020204" pitchFamily="34" charset="0"/>
              <a:ea typeface="メイリオ" pitchFamily="50" charset="-128"/>
              <a:cs typeface="Arial" panose="020B0604020202020204" pitchFamily="34" charset="0"/>
            </a:endParaRPr>
          </a:p>
          <a:p>
            <a:pPr algn="just" rtl="0" fontAlgn="auto">
              <a:lnSpc>
                <a:spcPct val="150000"/>
              </a:lnSpc>
              <a:spcBef>
                <a:spcPts val="0"/>
              </a:spcBef>
              <a:spcAft>
                <a:spcPts val="0"/>
              </a:spcAft>
              <a:defRPr/>
            </a:pPr>
            <a:endParaRPr lang="en-US" altLang="ja-JP" sz="1400" b="1" dirty="0">
              <a:latin typeface="Arial" panose="020B0604020202020204" pitchFamily="34" charset="0"/>
              <a:ea typeface="メイリオ" pitchFamily="50" charset="-128"/>
              <a:cs typeface="Arial" panose="020B0604020202020204" pitchFamily="34" charset="0"/>
            </a:endParaRPr>
          </a:p>
        </p:txBody>
      </p:sp>
      <p:sp>
        <p:nvSpPr>
          <p:cNvPr id="5" name="Rectangle 10"/>
          <p:cNvSpPr>
            <a:spLocks noChangeArrowheads="1"/>
          </p:cNvSpPr>
          <p:nvPr/>
        </p:nvSpPr>
        <p:spPr bwMode="auto">
          <a:xfrm>
            <a:off x="476250" y="260648"/>
            <a:ext cx="7787580" cy="554940"/>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id" b="1">
                <a:solidFill>
                  <a:schemeClr val="bg1"/>
                </a:solidFill>
                <a:latin typeface="Arial" panose="020B0604020202020204" pitchFamily="34" charset="0"/>
                <a:ea typeface="ＭＳ ゴシック" pitchFamily="49" charset="-128"/>
                <a:cs typeface="Arial" panose="020B0604020202020204" pitchFamily="34" charset="0"/>
              </a:rPr>
              <a:t>Poin 7 Jika terjadi situasi abnormal atau kecelakaan kerja!</a:t>
            </a:r>
            <a:endParaRPr lang="ja-JP" altLang="en-US"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6" name="テキスト ボックス 5"/>
          <p:cNvSpPr txBox="1"/>
          <p:nvPr/>
        </p:nvSpPr>
        <p:spPr>
          <a:xfrm>
            <a:off x="558800" y="899428"/>
            <a:ext cx="5453360" cy="338554"/>
          </a:xfrm>
          <a:prstGeom prst="rect">
            <a:avLst/>
          </a:prstGeom>
          <a:noFill/>
          <a:ln w="19050">
            <a:noFill/>
          </a:ln>
        </p:spPr>
        <p:txBody>
          <a:bodyPr wrap="square" rtlCol="0">
            <a:spAutoFit/>
          </a:bodyPr>
          <a:lstStyle/>
          <a:p>
            <a:pPr rtl="0" fontAlgn="auto">
              <a:spcBef>
                <a:spcPts val="0"/>
              </a:spcBef>
              <a:spcAft>
                <a:spcPts val="0"/>
              </a:spcAft>
              <a:defRPr/>
            </a:pPr>
            <a:r>
              <a:rPr lang="id" sz="1600" b="1" dirty="0">
                <a:solidFill>
                  <a:srgbClr val="C00000"/>
                </a:solidFill>
                <a:latin typeface="Arial" panose="020B0604020202020204" pitchFamily="34" charset="0"/>
                <a:ea typeface="メイリオ" pitchFamily="50" charset="-128"/>
                <a:cs typeface="Arial" panose="020B0604020202020204" pitchFamily="34" charset="0"/>
              </a:rPr>
              <a:t>(1) Jika Anda menemukan "situasi abnormal"!</a:t>
            </a:r>
            <a:endParaRPr lang="ja-JP" altLang="en-US" sz="1600" dirty="0">
              <a:latin typeface="Arial" panose="020B0604020202020204" pitchFamily="34" charset="0"/>
              <a:cs typeface="Arial" panose="020B0604020202020204" pitchFamily="34" charset="0"/>
            </a:endParaRPr>
          </a:p>
        </p:txBody>
      </p:sp>
      <p:sp>
        <p:nvSpPr>
          <p:cNvPr id="8" name="正方形/長方形 7"/>
          <p:cNvSpPr/>
          <p:nvPr/>
        </p:nvSpPr>
        <p:spPr>
          <a:xfrm>
            <a:off x="539552" y="4437112"/>
            <a:ext cx="3403798" cy="1354666"/>
          </a:xfrm>
          <a:prstGeom prst="rect">
            <a:avLst/>
          </a:prstGeom>
          <a:ln w="12700">
            <a:solidFill>
              <a:schemeClr val="tx1"/>
            </a:solidFill>
            <a:prstDash val="dash"/>
          </a:ln>
        </p:spPr>
        <p:txBody>
          <a:bodyPr wrap="square" rtlCol="0">
            <a:spAutoFit/>
          </a:bodyPr>
          <a:lstStyle/>
          <a:p>
            <a:pPr algn="just" rtl="0" fontAlgn="auto">
              <a:lnSpc>
                <a:spcPct val="150000"/>
              </a:lnSpc>
              <a:spcBef>
                <a:spcPts val="1200"/>
              </a:spcBef>
              <a:spcAft>
                <a:spcPts val="0"/>
              </a:spcAft>
              <a:defRPr/>
            </a:pPr>
            <a:r>
              <a:rPr lang="id" sz="1400" b="1" dirty="0">
                <a:solidFill>
                  <a:srgbClr val="FF0000"/>
                </a:solidFill>
                <a:latin typeface="Arial" panose="020B0604020202020204" pitchFamily="34" charset="0"/>
                <a:ea typeface="メイリオ" pitchFamily="50" charset="-128"/>
                <a:cs typeface="Arial" panose="020B0604020202020204" pitchFamily="34" charset="0"/>
              </a:rPr>
              <a:t>[Beri tahukan sekitar!]</a:t>
            </a:r>
          </a:p>
          <a:p>
            <a:pPr marL="92075" algn="just" rtl="0" fontAlgn="auto">
              <a:lnSpc>
                <a:spcPct val="125000"/>
              </a:lnSpc>
              <a:spcBef>
                <a:spcPts val="300"/>
              </a:spcBef>
              <a:spcAft>
                <a:spcPts val="0"/>
              </a:spcAft>
              <a:defRPr/>
            </a:pPr>
            <a:r>
              <a:rPr lang="id" sz="1200" dirty="0">
                <a:latin typeface="Arial" panose="020B0604020202020204" pitchFamily="34" charset="0"/>
                <a:ea typeface="メイリオ" pitchFamily="50" charset="-128"/>
                <a:cs typeface="Arial" panose="020B0604020202020204" pitchFamily="34" charset="0"/>
              </a:rPr>
              <a:t>　Jika Anda merasa bahwa mesin atau peralatan berada dalam kondisi yang tidak biasa atau berbahaya, segera beri tahu pemimpin atau penanggung jawab pelepasan!</a:t>
            </a:r>
          </a:p>
        </p:txBody>
      </p:sp>
      <p:sp>
        <p:nvSpPr>
          <p:cNvPr id="9" name="正方形/長方形 8">
            <a:extLst>
              <a:ext uri="{FF2B5EF4-FFF2-40B4-BE49-F238E27FC236}">
                <a16:creationId xmlns:a16="http://schemas.microsoft.com/office/drawing/2014/main" id="{9BEFAAD7-EA3B-4E30-BE23-06FE32FCA2A4}"/>
              </a:ext>
            </a:extLst>
          </p:cNvPr>
          <p:cNvSpPr/>
          <p:nvPr/>
        </p:nvSpPr>
        <p:spPr>
          <a:xfrm>
            <a:off x="4788024" y="4746179"/>
            <a:ext cx="3475806" cy="954107"/>
          </a:xfrm>
          <a:prstGeom prst="rect">
            <a:avLst/>
          </a:prstGeom>
          <a:ln w="12700">
            <a:solidFill>
              <a:schemeClr val="tx1"/>
            </a:solidFill>
            <a:prstDash val="dash"/>
          </a:ln>
        </p:spPr>
        <p:txBody>
          <a:bodyPr wrap="square" rtlCol="0">
            <a:spAutoFit/>
          </a:bodyPr>
          <a:lstStyle/>
          <a:p>
            <a:pPr algn="just" rtl="0" fontAlgn="auto">
              <a:lnSpc>
                <a:spcPct val="150000"/>
              </a:lnSpc>
              <a:spcBef>
                <a:spcPts val="1200"/>
              </a:spcBef>
              <a:spcAft>
                <a:spcPts val="0"/>
              </a:spcAft>
              <a:defRPr/>
            </a:pPr>
            <a:r>
              <a:rPr lang="id" sz="1600" b="1" dirty="0">
                <a:latin typeface="Arial" panose="020B0604020202020204" pitchFamily="34" charset="0"/>
                <a:ea typeface="メイリオ" pitchFamily="50" charset="-128"/>
                <a:cs typeface="Arial" panose="020B0604020202020204" pitchFamily="34" charset="0"/>
              </a:rPr>
              <a:t>Dasar-dasarnya adalah ...</a:t>
            </a:r>
            <a:endParaRPr lang="en-US" altLang="ja-JP" sz="1600" b="1" dirty="0">
              <a:latin typeface="Arial" panose="020B0604020202020204" pitchFamily="34" charset="0"/>
              <a:ea typeface="メイリオ" pitchFamily="50" charset="-128"/>
              <a:cs typeface="Arial" panose="020B0604020202020204" pitchFamily="34" charset="0"/>
            </a:endParaRPr>
          </a:p>
          <a:p>
            <a:pPr algn="just" rtl="0" fontAlgn="auto">
              <a:lnSpc>
                <a:spcPct val="150000"/>
              </a:lnSpc>
              <a:spcBef>
                <a:spcPts val="1200"/>
              </a:spcBef>
              <a:spcAft>
                <a:spcPts val="0"/>
              </a:spcAft>
              <a:defRPr/>
            </a:pPr>
            <a:r>
              <a:rPr lang="id" sz="1600" b="1" dirty="0">
                <a:solidFill>
                  <a:srgbClr val="FF0000"/>
                </a:solidFill>
                <a:latin typeface="Arial" panose="020B0604020202020204" pitchFamily="34" charset="0"/>
                <a:ea typeface="メイリオ" pitchFamily="50" charset="-128"/>
                <a:cs typeface="Arial" panose="020B0604020202020204" pitchFamily="34" charset="0"/>
              </a:rPr>
              <a:t>Berhenti! Panggil! Tunggu!</a:t>
            </a:r>
            <a:r>
              <a:rPr lang="id" sz="1400" dirty="0">
                <a:latin typeface="Arial" panose="020B0604020202020204" pitchFamily="34" charset="0"/>
                <a:ea typeface="メイリオ" pitchFamily="50" charset="-128"/>
                <a:cs typeface="Arial" panose="020B0604020202020204" pitchFamily="34" charset="0"/>
              </a:rPr>
              <a:t>　</a:t>
            </a: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2" name="矢印: 右 1">
            <a:extLst>
              <a:ext uri="{FF2B5EF4-FFF2-40B4-BE49-F238E27FC236}">
                <a16:creationId xmlns:a16="http://schemas.microsoft.com/office/drawing/2014/main" id="{0BB72D62-4FED-46C5-B01F-E733119FF9E2}"/>
              </a:ext>
            </a:extLst>
          </p:cNvPr>
          <p:cNvSpPr/>
          <p:nvPr/>
        </p:nvSpPr>
        <p:spPr>
          <a:xfrm>
            <a:off x="4067944" y="4941168"/>
            <a:ext cx="648072" cy="708248"/>
          </a:xfrm>
          <a:prstGeom prst="right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3" name="スライド番号プレースホルダー 2"/>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25</a:t>
            </a:fld>
            <a:endParaRPr kumimoji="1" lang="ja-JP"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802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548680"/>
            <a:ext cx="8208912" cy="302433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25000"/>
              </a:lnSpc>
              <a:spcBef>
                <a:spcPts val="300"/>
              </a:spcBef>
              <a:spcAft>
                <a:spcPts val="0"/>
              </a:spcAft>
              <a:defRPr/>
            </a:pPr>
            <a:r>
              <a:rPr lang="id" sz="1400" b="1" dirty="0">
                <a:latin typeface="Arial" panose="020B0604020202020204" pitchFamily="34" charset="0"/>
                <a:ea typeface="メイリオ" pitchFamily="50" charset="-128"/>
                <a:cs typeface="Arial" panose="020B0604020202020204" pitchFamily="34" charset="0"/>
              </a:rPr>
              <a:t>[1] Hentikan mesin dan matikan sakelar pusat.　</a:t>
            </a:r>
            <a:r>
              <a:rPr lang="id" sz="1400" b="1" dirty="0">
                <a:solidFill>
                  <a:srgbClr val="FF0000"/>
                </a:solidFill>
                <a:latin typeface="Arial" panose="020B0604020202020204" pitchFamily="34" charset="0"/>
                <a:ea typeface="メイリオ" pitchFamily="50" charset="-128"/>
                <a:cs typeface="Arial" panose="020B0604020202020204" pitchFamily="34" charset="0"/>
              </a:rPr>
              <a:t>Berhenti!</a:t>
            </a:r>
          </a:p>
          <a:p>
            <a:pPr marL="92075" algn="just" rtl="0" fontAlgn="auto">
              <a:lnSpc>
                <a:spcPct val="125000"/>
              </a:lnSpc>
              <a:spcBef>
                <a:spcPts val="300"/>
              </a:spcBef>
              <a:spcAft>
                <a:spcPts val="0"/>
              </a:spcAft>
              <a:defRPr/>
            </a:pPr>
            <a:r>
              <a:rPr lang="id" sz="1400" b="1" dirty="0">
                <a:latin typeface="Arial" panose="020B0604020202020204" pitchFamily="34" charset="0"/>
                <a:ea typeface="メイリオ" pitchFamily="50" charset="-128"/>
                <a:cs typeface="Arial" panose="020B0604020202020204" pitchFamily="34" charset="0"/>
              </a:rPr>
              <a:t>[2 Beri tahu penanggung jawab dan kolega di sekitar Anda tentang kelainan tersebut dengan suara keras.　</a:t>
            </a:r>
            <a:r>
              <a:rPr lang="id" sz="1400" b="1" dirty="0">
                <a:solidFill>
                  <a:srgbClr val="FF0000"/>
                </a:solidFill>
                <a:latin typeface="Arial" panose="020B0604020202020204" pitchFamily="34" charset="0"/>
                <a:ea typeface="メイリオ" pitchFamily="50" charset="-128"/>
                <a:cs typeface="Arial" panose="020B0604020202020204" pitchFamily="34" charset="0"/>
              </a:rPr>
              <a:t>Panggil!</a:t>
            </a:r>
            <a:endParaRPr lang="en-US" altLang="ja-JP" sz="1400" b="1" dirty="0">
              <a:solidFill>
                <a:srgbClr val="FF0000"/>
              </a:solidFill>
              <a:latin typeface="Arial" panose="020B0604020202020204" pitchFamily="34" charset="0"/>
              <a:ea typeface="メイリオ" pitchFamily="50" charset="-128"/>
              <a:cs typeface="Arial" panose="020B0604020202020204" pitchFamily="34" charset="0"/>
            </a:endParaRPr>
          </a:p>
          <a:p>
            <a:pPr marL="92075" algn="just" rtl="0">
              <a:lnSpc>
                <a:spcPct val="125000"/>
              </a:lnSpc>
              <a:spcBef>
                <a:spcPts val="300"/>
              </a:spcBef>
              <a:defRPr/>
            </a:pPr>
            <a:r>
              <a:rPr lang="id" sz="1400" b="1" dirty="0">
                <a:latin typeface="Arial" panose="020B0604020202020204" pitchFamily="34" charset="0"/>
                <a:ea typeface="メイリオ" pitchFamily="50" charset="-128"/>
                <a:cs typeface="Arial" panose="020B0604020202020204" pitchFamily="34" charset="0"/>
              </a:rPr>
              <a:t>[3] Ikuti instruksi dari penanggung jawab.　　</a:t>
            </a:r>
            <a:r>
              <a:rPr lang="id" sz="1400" b="1" dirty="0">
                <a:solidFill>
                  <a:srgbClr val="FF0000"/>
                </a:solidFill>
                <a:latin typeface="Arial" panose="020B0604020202020204" pitchFamily="34" charset="0"/>
                <a:ea typeface="メイリオ" pitchFamily="50" charset="-128"/>
                <a:cs typeface="Arial" panose="020B0604020202020204" pitchFamily="34" charset="0"/>
              </a:rPr>
              <a:t>Tunggu!</a:t>
            </a:r>
            <a:endParaRPr lang="en-US" altLang="ja-JP" sz="1400" b="1" dirty="0">
              <a:solidFill>
                <a:srgbClr val="FF0000"/>
              </a:solidFill>
              <a:latin typeface="Arial" panose="020B0604020202020204" pitchFamily="34" charset="0"/>
              <a:ea typeface="メイリオ" pitchFamily="50" charset="-128"/>
              <a:cs typeface="Arial" panose="020B0604020202020204" pitchFamily="34" charset="0"/>
            </a:endParaRPr>
          </a:p>
          <a:p>
            <a:pPr marL="92075" algn="just" rtl="0">
              <a:lnSpc>
                <a:spcPct val="125000"/>
              </a:lnSpc>
              <a:defRPr/>
            </a:pPr>
            <a:r>
              <a:rPr lang="id" sz="1400" b="1" dirty="0">
                <a:latin typeface="Arial" panose="020B0604020202020204" pitchFamily="34" charset="0"/>
                <a:ea typeface="メイリオ" pitchFamily="50" charset="-128"/>
                <a:cs typeface="Arial" panose="020B0604020202020204" pitchFamily="34" charset="0"/>
              </a:rPr>
              <a:t>　 </a:t>
            </a:r>
            <a:r>
              <a:rPr lang="id" sz="1400" dirty="0">
                <a:latin typeface="Arial" panose="020B0604020202020204" pitchFamily="34" charset="0"/>
                <a:ea typeface="メイリオ" pitchFamily="50" charset="-128"/>
                <a:cs typeface="Arial" panose="020B0604020202020204" pitchFamily="34" charset="0"/>
              </a:rPr>
              <a:t>→ Tidak bertindak atas keputusan sendiri.</a:t>
            </a:r>
            <a:endParaRPr lang="en-US" altLang="ja-JP" sz="1400" dirty="0">
              <a:latin typeface="Arial" panose="020B0604020202020204" pitchFamily="34" charset="0"/>
              <a:ea typeface="メイリオ" pitchFamily="50" charset="-128"/>
              <a:cs typeface="Arial" panose="020B0604020202020204" pitchFamily="34" charset="0"/>
            </a:endParaRPr>
          </a:p>
          <a:p>
            <a:pPr marL="92075" algn="just" rtl="0" fontAlgn="auto">
              <a:lnSpc>
                <a:spcPct val="125000"/>
              </a:lnSpc>
              <a:spcBef>
                <a:spcPts val="300"/>
              </a:spcBef>
              <a:spcAft>
                <a:spcPts val="0"/>
              </a:spcAft>
              <a:defRPr/>
            </a:pPr>
            <a:r>
              <a:rPr lang="id" sz="1400" b="1" dirty="0">
                <a:latin typeface="Arial" panose="020B0604020202020204" pitchFamily="34" charset="0"/>
                <a:ea typeface="メイリオ" pitchFamily="50" charset="-128"/>
                <a:cs typeface="Arial" panose="020B0604020202020204" pitchFamily="34" charset="0"/>
              </a:rPr>
              <a:t>[4] Saat bekerja, lakukan tindakan untuk mencegah aktivasi yang tidak disengaja!</a:t>
            </a:r>
            <a:endParaRPr lang="en-US" altLang="ja-JP" sz="1400" b="1" dirty="0">
              <a:latin typeface="Arial" panose="020B0604020202020204" pitchFamily="34" charset="0"/>
              <a:ea typeface="メイリオ" pitchFamily="50" charset="-128"/>
              <a:cs typeface="Arial" panose="020B0604020202020204" pitchFamily="34" charset="0"/>
            </a:endParaRPr>
          </a:p>
          <a:p>
            <a:pPr marL="92075" algn="just" rtl="0" fontAlgn="auto">
              <a:lnSpc>
                <a:spcPct val="125000"/>
              </a:lnSpc>
              <a:spcAft>
                <a:spcPts val="0"/>
              </a:spcAft>
              <a:defRPr/>
            </a:pPr>
            <a:r>
              <a:rPr lang="id" sz="1400" dirty="0">
                <a:latin typeface="Arial" panose="020B0604020202020204" pitchFamily="34" charset="0"/>
                <a:ea typeface="メイリオ" pitchFamily="50" charset="-128"/>
                <a:cs typeface="Arial" panose="020B0604020202020204" pitchFamily="34" charset="0"/>
              </a:rPr>
              <a:t>　・Kunci sakelar pusat sehingga tidak dapat bergerak.</a:t>
            </a:r>
            <a:endParaRPr lang="en-US" altLang="ja-JP" sz="1400" dirty="0">
              <a:latin typeface="Arial" panose="020B0604020202020204" pitchFamily="34" charset="0"/>
              <a:ea typeface="メイリオ" pitchFamily="50" charset="-128"/>
              <a:cs typeface="Arial" panose="020B0604020202020204" pitchFamily="34" charset="0"/>
            </a:endParaRPr>
          </a:p>
          <a:p>
            <a:pPr marL="92075" algn="just" rtl="0" fontAlgn="auto">
              <a:lnSpc>
                <a:spcPct val="125000"/>
              </a:lnSpc>
              <a:spcAft>
                <a:spcPts val="0"/>
              </a:spcAft>
              <a:defRPr/>
            </a:pPr>
            <a:r>
              <a:rPr lang="id" sz="1400" dirty="0">
                <a:latin typeface="Arial" panose="020B0604020202020204" pitchFamily="34" charset="0"/>
                <a:ea typeface="メイリオ" pitchFamily="50" charset="-128"/>
                <a:cs typeface="Arial" panose="020B0604020202020204" pitchFamily="34" charset="0"/>
              </a:rPr>
              <a:t>　・Tempelkan imbauan pekerjaan yang sedang berlangsung sehingga orang lain tidak menggerakkannya.</a:t>
            </a:r>
          </a:p>
          <a:p>
            <a:pPr marL="92075" algn="just" rtl="0" fontAlgn="auto">
              <a:lnSpc>
                <a:spcPct val="125000"/>
              </a:lnSpc>
              <a:spcBef>
                <a:spcPts val="300"/>
              </a:spcBef>
              <a:spcAft>
                <a:spcPts val="0"/>
              </a:spcAft>
              <a:defRPr/>
            </a:pPr>
            <a:r>
              <a:rPr lang="id" sz="1400" b="1" dirty="0">
                <a:latin typeface="Arial" panose="020B0604020202020204" pitchFamily="34" charset="0"/>
                <a:ea typeface="メイリオ" pitchFamily="50" charset="-128"/>
                <a:cs typeface="Arial" panose="020B0604020202020204" pitchFamily="34" charset="0"/>
              </a:rPr>
              <a:t>[5] Jika perlu, tempelkan imbauan “Pekerjaan sedang berlangsung!” di tempat kerja juga!</a:t>
            </a:r>
            <a:endParaRPr lang="en-US" altLang="ja-JP" sz="1400" b="1" dirty="0">
              <a:latin typeface="Arial" panose="020B0604020202020204" pitchFamily="34" charset="0"/>
              <a:ea typeface="メイリオ" pitchFamily="50" charset="-128"/>
              <a:cs typeface="Arial" panose="020B0604020202020204" pitchFamily="34" charset="0"/>
            </a:endParaRPr>
          </a:p>
        </p:txBody>
      </p:sp>
      <p:sp>
        <p:nvSpPr>
          <p:cNvPr id="6" name="テキスト ボックス 5"/>
          <p:cNvSpPr txBox="1"/>
          <p:nvPr/>
        </p:nvSpPr>
        <p:spPr>
          <a:xfrm>
            <a:off x="253218" y="188640"/>
            <a:ext cx="8925596" cy="338554"/>
          </a:xfrm>
          <a:prstGeom prst="rect">
            <a:avLst/>
          </a:prstGeom>
          <a:noFill/>
          <a:ln w="19050">
            <a:noFill/>
          </a:ln>
        </p:spPr>
        <p:txBody>
          <a:bodyPr wrap="square" rtlCol="0">
            <a:spAutoFit/>
          </a:bodyPr>
          <a:lstStyle/>
          <a:p>
            <a:pPr rtl="0">
              <a:defRPr/>
            </a:pPr>
            <a:r>
              <a:rPr lang="id" sz="1600" b="1">
                <a:solidFill>
                  <a:srgbClr val="C00000"/>
                </a:solidFill>
                <a:latin typeface="Arial" panose="020B0604020202020204" pitchFamily="34" charset="0"/>
                <a:ea typeface="メイリオ" panose="020B0604030504040204" pitchFamily="50" charset="-128"/>
                <a:cs typeface="Arial" panose="020B0604020202020204" pitchFamily="34" charset="0"/>
              </a:rPr>
              <a:t>(2) Benda asing terperangkap di ban berjalan! Ada suara atau bau aneh di penghancur!</a:t>
            </a:r>
          </a:p>
        </p:txBody>
      </p:sp>
      <p:pic>
        <p:nvPicPr>
          <p:cNvPr id="12" name="図 11">
            <a:extLst>
              <a:ext uri="{FF2B5EF4-FFF2-40B4-BE49-F238E27FC236}">
                <a16:creationId xmlns:a16="http://schemas.microsoft.com/office/drawing/2014/main" id="{CE27781B-066B-4F18-82B5-0895397236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181" y="3645024"/>
            <a:ext cx="6933203" cy="2880320"/>
          </a:xfrm>
          <a:prstGeom prst="rect">
            <a:avLst/>
          </a:prstGeom>
        </p:spPr>
      </p:pic>
      <p:sp>
        <p:nvSpPr>
          <p:cNvPr id="2" name="スライド番号プレースホルダー 1"/>
          <p:cNvSpPr>
            <a:spLocks noGrp="1"/>
          </p:cNvSpPr>
          <p:nvPr>
            <p:ph type="sldNum" sz="quarter" idx="12"/>
          </p:nvPr>
        </p:nvSpPr>
        <p:spPr>
          <a:xfrm>
            <a:off x="3374504"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26</a:t>
            </a:fld>
            <a:endParaRPr kumimoji="1" lang="ja-JP" altLang="en-US" sz="1100">
              <a:latin typeface="Arial" panose="020B0604020202020204" pitchFamily="34" charset="0"/>
              <a:cs typeface="Arial" panose="020B0604020202020204" pitchFamily="34" charset="0"/>
            </a:endParaRPr>
          </a:p>
        </p:txBody>
      </p:sp>
      <p:sp>
        <p:nvSpPr>
          <p:cNvPr id="3" name="对话气泡: 椭圆形 2">
            <a:extLst>
              <a:ext uri="{FF2B5EF4-FFF2-40B4-BE49-F238E27FC236}">
                <a16:creationId xmlns:a16="http://schemas.microsoft.com/office/drawing/2014/main" id="{06327DE9-E319-4214-BCA4-DAF882A68196}"/>
              </a:ext>
            </a:extLst>
          </p:cNvPr>
          <p:cNvSpPr/>
          <p:nvPr/>
        </p:nvSpPr>
        <p:spPr>
          <a:xfrm>
            <a:off x="1331640" y="3717032"/>
            <a:ext cx="2133600" cy="504056"/>
          </a:xfrm>
          <a:prstGeom prst="wedgeEllipseCallout">
            <a:avLst>
              <a:gd name="adj1" fmla="val 43625"/>
              <a:gd name="adj2" fmla="val 44863"/>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id" sz="1050">
                <a:solidFill>
                  <a:schemeClr val="tx1"/>
                </a:solidFill>
                <a:latin typeface="Arial" panose="020B0604020202020204" pitchFamily="34" charset="0"/>
                <a:cs typeface="Arial" panose="020B0604020202020204" pitchFamily="34" charset="0"/>
              </a:rPr>
              <a:t>Tuasnya </a:t>
            </a:r>
            <a:r>
              <a:rPr lang="id" sz="1050" b="1">
                <a:solidFill>
                  <a:srgbClr val="A32827"/>
                </a:solidFill>
                <a:latin typeface="Arial" panose="020B0604020202020204" pitchFamily="34" charset="0"/>
                <a:cs typeface="Arial" panose="020B0604020202020204" pitchFamily="34" charset="0"/>
              </a:rPr>
              <a:t>bergoyang</a:t>
            </a:r>
            <a:endParaRPr lang="zh-CN" altLang="en-US" sz="1050" dirty="0">
              <a:solidFill>
                <a:schemeClr val="tx1"/>
              </a:solidFill>
              <a:latin typeface="Arial" panose="020B0604020202020204" pitchFamily="34" charset="0"/>
              <a:cs typeface="Arial" panose="020B0604020202020204" pitchFamily="34" charset="0"/>
            </a:endParaRPr>
          </a:p>
        </p:txBody>
      </p:sp>
      <p:sp>
        <p:nvSpPr>
          <p:cNvPr id="7" name="对话气泡: 椭圆形 6">
            <a:extLst>
              <a:ext uri="{FF2B5EF4-FFF2-40B4-BE49-F238E27FC236}">
                <a16:creationId xmlns:a16="http://schemas.microsoft.com/office/drawing/2014/main" id="{163B2CEE-B712-478D-9B97-428D1301D986}"/>
              </a:ext>
            </a:extLst>
          </p:cNvPr>
          <p:cNvSpPr/>
          <p:nvPr/>
        </p:nvSpPr>
        <p:spPr>
          <a:xfrm>
            <a:off x="1187624" y="4416043"/>
            <a:ext cx="2232248" cy="504056"/>
          </a:xfrm>
          <a:prstGeom prst="wedgeEllipseCallout">
            <a:avLst>
              <a:gd name="adj1" fmla="val 40451"/>
              <a:gd name="adj2" fmla="val -46680"/>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id" sz="1050">
                <a:solidFill>
                  <a:schemeClr val="tx1"/>
                </a:solidFill>
                <a:latin typeface="Arial" panose="020B0604020202020204" pitchFamily="34" charset="0"/>
                <a:cs typeface="Arial" panose="020B0604020202020204" pitchFamily="34" charset="0"/>
              </a:rPr>
              <a:t>Lampu merah </a:t>
            </a:r>
            <a:r>
              <a:rPr lang="id" sz="1050" b="1">
                <a:solidFill>
                  <a:srgbClr val="C00000"/>
                </a:solidFill>
                <a:latin typeface="Arial" panose="020B0604020202020204" pitchFamily="34" charset="0"/>
                <a:cs typeface="Arial" panose="020B0604020202020204" pitchFamily="34" charset="0"/>
              </a:rPr>
              <a:t>menyala</a:t>
            </a:r>
            <a:endParaRPr lang="zh-CN" altLang="en-US" sz="1050" dirty="0">
              <a:solidFill>
                <a:schemeClr val="tx1"/>
              </a:solidFill>
              <a:latin typeface="Arial" panose="020B0604020202020204" pitchFamily="34" charset="0"/>
              <a:cs typeface="Arial" panose="020B0604020202020204" pitchFamily="34" charset="0"/>
            </a:endParaRPr>
          </a:p>
        </p:txBody>
      </p:sp>
      <p:sp>
        <p:nvSpPr>
          <p:cNvPr id="8" name="对话气泡: 椭圆形 7">
            <a:extLst>
              <a:ext uri="{FF2B5EF4-FFF2-40B4-BE49-F238E27FC236}">
                <a16:creationId xmlns:a16="http://schemas.microsoft.com/office/drawing/2014/main" id="{E468FA87-D6BE-4FEA-8533-996828159605}"/>
              </a:ext>
            </a:extLst>
          </p:cNvPr>
          <p:cNvSpPr/>
          <p:nvPr/>
        </p:nvSpPr>
        <p:spPr>
          <a:xfrm>
            <a:off x="1259632" y="5432147"/>
            <a:ext cx="1980191" cy="504056"/>
          </a:xfrm>
          <a:prstGeom prst="wedgeEllipseCallout">
            <a:avLst>
              <a:gd name="adj1" fmla="val 38099"/>
              <a:gd name="adj2" fmla="val -52559"/>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id" sz="1050">
                <a:solidFill>
                  <a:schemeClr val="tx1"/>
                </a:solidFill>
                <a:latin typeface="Arial" panose="020B0604020202020204" pitchFamily="34" charset="0"/>
                <a:cs typeface="Arial" panose="020B0604020202020204" pitchFamily="34" charset="0"/>
              </a:rPr>
              <a:t>Lampu </a:t>
            </a:r>
            <a:r>
              <a:rPr lang="id" sz="1050" b="1">
                <a:solidFill>
                  <a:srgbClr val="C00000"/>
                </a:solidFill>
                <a:latin typeface="Arial" panose="020B0604020202020204" pitchFamily="34" charset="0"/>
                <a:cs typeface="Arial" panose="020B0604020202020204" pitchFamily="34" charset="0"/>
              </a:rPr>
              <a:t>berkedip</a:t>
            </a:r>
            <a:endParaRPr lang="zh-CN" altLang="en-US" sz="1050" dirty="0">
              <a:solidFill>
                <a:schemeClr val="tx1"/>
              </a:solidFill>
              <a:latin typeface="Arial" panose="020B0604020202020204" pitchFamily="34" charset="0"/>
              <a:cs typeface="Arial" panose="020B0604020202020204" pitchFamily="34" charset="0"/>
            </a:endParaRPr>
          </a:p>
        </p:txBody>
      </p:sp>
      <p:sp>
        <p:nvSpPr>
          <p:cNvPr id="9" name="对话气泡: 椭圆形 8">
            <a:extLst>
              <a:ext uri="{FF2B5EF4-FFF2-40B4-BE49-F238E27FC236}">
                <a16:creationId xmlns:a16="http://schemas.microsoft.com/office/drawing/2014/main" id="{1342EB10-FDD3-49BC-B444-83DA913EBF08}"/>
              </a:ext>
            </a:extLst>
          </p:cNvPr>
          <p:cNvSpPr/>
          <p:nvPr/>
        </p:nvSpPr>
        <p:spPr>
          <a:xfrm>
            <a:off x="3635896" y="6021287"/>
            <a:ext cx="1782184" cy="421793"/>
          </a:xfrm>
          <a:prstGeom prst="wedgeEllipseCallout">
            <a:avLst>
              <a:gd name="adj1" fmla="val 21947"/>
              <a:gd name="adj2" fmla="val -66372"/>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id" sz="1050">
                <a:solidFill>
                  <a:schemeClr val="tx1"/>
                </a:solidFill>
                <a:latin typeface="Arial" panose="020B0604020202020204" pitchFamily="34" charset="0"/>
                <a:cs typeface="Arial" panose="020B0604020202020204" pitchFamily="34" charset="0"/>
              </a:rPr>
              <a:t>○○ </a:t>
            </a:r>
            <a:r>
              <a:rPr lang="id" sz="1050" b="1">
                <a:solidFill>
                  <a:srgbClr val="C00000"/>
                </a:solidFill>
                <a:latin typeface="Arial" panose="020B0604020202020204" pitchFamily="34" charset="0"/>
                <a:cs typeface="Arial" panose="020B0604020202020204" pitchFamily="34" charset="0"/>
              </a:rPr>
              <a:t>tidak ada</a:t>
            </a:r>
            <a:endParaRPr lang="zh-CN" altLang="en-US" sz="1050" b="1" dirty="0">
              <a:solidFill>
                <a:srgbClr val="C00000"/>
              </a:solidFill>
              <a:latin typeface="Arial" panose="020B0604020202020204" pitchFamily="34" charset="0"/>
              <a:cs typeface="Arial" panose="020B0604020202020204" pitchFamily="34" charset="0"/>
            </a:endParaRPr>
          </a:p>
        </p:txBody>
      </p:sp>
      <p:sp>
        <p:nvSpPr>
          <p:cNvPr id="10" name="对话气泡: 椭圆形 9">
            <a:extLst>
              <a:ext uri="{FF2B5EF4-FFF2-40B4-BE49-F238E27FC236}">
                <a16:creationId xmlns:a16="http://schemas.microsoft.com/office/drawing/2014/main" id="{8DE948DD-60B2-443F-8F04-7A1E62AFDBCD}"/>
              </a:ext>
            </a:extLst>
          </p:cNvPr>
          <p:cNvSpPr/>
          <p:nvPr/>
        </p:nvSpPr>
        <p:spPr>
          <a:xfrm>
            <a:off x="4355976" y="3722159"/>
            <a:ext cx="1800202" cy="421793"/>
          </a:xfrm>
          <a:prstGeom prst="wedgeEllipseCallout">
            <a:avLst>
              <a:gd name="adj1" fmla="val -9587"/>
              <a:gd name="adj2" fmla="val 65716"/>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id" sz="1050" b="1">
                <a:solidFill>
                  <a:srgbClr val="C00000"/>
                </a:solidFill>
                <a:latin typeface="Arial" panose="020B0604020202020204" pitchFamily="34" charset="0"/>
                <a:cs typeface="Arial" panose="020B0604020202020204" pitchFamily="34" charset="0"/>
              </a:rPr>
              <a:t>Baunya </a:t>
            </a:r>
            <a:r>
              <a:rPr lang="id" sz="1050">
                <a:solidFill>
                  <a:schemeClr val="tx1"/>
                </a:solidFill>
                <a:latin typeface="Arial" panose="020B0604020202020204" pitchFamily="34" charset="0"/>
                <a:cs typeface="Arial" panose="020B0604020202020204" pitchFamily="34" charset="0"/>
              </a:rPr>
              <a:t>aneh</a:t>
            </a:r>
            <a:endParaRPr lang="zh-CN" altLang="en-US" sz="1050" dirty="0">
              <a:solidFill>
                <a:schemeClr val="tx1"/>
              </a:solidFill>
              <a:latin typeface="Arial" panose="020B0604020202020204" pitchFamily="34" charset="0"/>
              <a:cs typeface="Arial" panose="020B0604020202020204" pitchFamily="34" charset="0"/>
            </a:endParaRPr>
          </a:p>
        </p:txBody>
      </p:sp>
      <p:sp>
        <p:nvSpPr>
          <p:cNvPr id="13" name="对话气泡: 椭圆形 12">
            <a:extLst>
              <a:ext uri="{FF2B5EF4-FFF2-40B4-BE49-F238E27FC236}">
                <a16:creationId xmlns:a16="http://schemas.microsoft.com/office/drawing/2014/main" id="{A2631A77-DFA3-4E2E-A0C2-D5556F3799BF}"/>
              </a:ext>
            </a:extLst>
          </p:cNvPr>
          <p:cNvSpPr/>
          <p:nvPr/>
        </p:nvSpPr>
        <p:spPr>
          <a:xfrm>
            <a:off x="5652120" y="4215960"/>
            <a:ext cx="1800202" cy="421793"/>
          </a:xfrm>
          <a:prstGeom prst="wedgeEllipseCallout">
            <a:avLst>
              <a:gd name="adj1" fmla="val -26518"/>
              <a:gd name="adj2" fmla="val 66720"/>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id" sz="1050" b="1">
                <a:solidFill>
                  <a:srgbClr val="C00000"/>
                </a:solidFill>
                <a:latin typeface="Arial" panose="020B0604020202020204" pitchFamily="34" charset="0"/>
                <a:cs typeface="Arial" panose="020B0604020202020204" pitchFamily="34" charset="0"/>
              </a:rPr>
              <a:t>Bersuara </a:t>
            </a:r>
            <a:r>
              <a:rPr lang="id" sz="1050">
                <a:solidFill>
                  <a:schemeClr val="tx1"/>
                </a:solidFill>
                <a:latin typeface="Arial" panose="020B0604020202020204" pitchFamily="34" charset="0"/>
                <a:cs typeface="Arial" panose="020B0604020202020204" pitchFamily="34" charset="0"/>
              </a:rPr>
              <a:t>aneh</a:t>
            </a:r>
            <a:endParaRPr lang="zh-CN" altLang="en-US" sz="1050" dirty="0">
              <a:solidFill>
                <a:schemeClr val="tx1"/>
              </a:solidFill>
              <a:latin typeface="Arial" panose="020B0604020202020204" pitchFamily="34" charset="0"/>
              <a:cs typeface="Arial" panose="020B0604020202020204" pitchFamily="34" charset="0"/>
            </a:endParaRPr>
          </a:p>
        </p:txBody>
      </p:sp>
      <p:sp>
        <p:nvSpPr>
          <p:cNvPr id="14" name="对话气泡: 椭圆形 13">
            <a:extLst>
              <a:ext uri="{FF2B5EF4-FFF2-40B4-BE49-F238E27FC236}">
                <a16:creationId xmlns:a16="http://schemas.microsoft.com/office/drawing/2014/main" id="{065053B8-AF50-4827-9216-E94DA3305420}"/>
              </a:ext>
            </a:extLst>
          </p:cNvPr>
          <p:cNvSpPr/>
          <p:nvPr/>
        </p:nvSpPr>
        <p:spPr>
          <a:xfrm>
            <a:off x="5743484" y="5002922"/>
            <a:ext cx="2285698" cy="504056"/>
          </a:xfrm>
          <a:prstGeom prst="wedgeEllipseCallout">
            <a:avLst>
              <a:gd name="adj1" fmla="val -42168"/>
              <a:gd name="adj2" fmla="val -44163"/>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id" sz="1050">
                <a:solidFill>
                  <a:schemeClr val="tx1"/>
                </a:solidFill>
                <a:latin typeface="Arial" panose="020B0604020202020204" pitchFamily="34" charset="0"/>
                <a:cs typeface="Arial" panose="020B0604020202020204" pitchFamily="34" charset="0"/>
              </a:rPr>
              <a:t>Lampu biru </a:t>
            </a:r>
            <a:r>
              <a:rPr lang="id" sz="1050" b="1">
                <a:solidFill>
                  <a:srgbClr val="C00000"/>
                </a:solidFill>
                <a:latin typeface="Arial" panose="020B0604020202020204" pitchFamily="34" charset="0"/>
                <a:cs typeface="Arial" panose="020B0604020202020204" pitchFamily="34" charset="0"/>
              </a:rPr>
              <a:t>mati</a:t>
            </a:r>
            <a:endParaRPr lang="zh-CN" altLang="en-US" sz="1050" dirty="0">
              <a:solidFill>
                <a:srgbClr val="C00000"/>
              </a:solidFill>
              <a:latin typeface="Arial" panose="020B0604020202020204" pitchFamily="34" charset="0"/>
              <a:cs typeface="Arial" panose="020B0604020202020204" pitchFamily="34" charset="0"/>
            </a:endParaRPr>
          </a:p>
        </p:txBody>
      </p:sp>
      <p:sp>
        <p:nvSpPr>
          <p:cNvPr id="15" name="对话气泡: 椭圆形 14">
            <a:extLst>
              <a:ext uri="{FF2B5EF4-FFF2-40B4-BE49-F238E27FC236}">
                <a16:creationId xmlns:a16="http://schemas.microsoft.com/office/drawing/2014/main" id="{C96CD92F-0D8D-4EAF-86BB-17962FEC8F77}"/>
              </a:ext>
            </a:extLst>
          </p:cNvPr>
          <p:cNvSpPr/>
          <p:nvPr/>
        </p:nvSpPr>
        <p:spPr>
          <a:xfrm>
            <a:off x="6012160" y="5721073"/>
            <a:ext cx="1603514" cy="421793"/>
          </a:xfrm>
          <a:prstGeom prst="wedgeEllipseCallout">
            <a:avLst>
              <a:gd name="adj1" fmla="val -44252"/>
              <a:gd name="adj2" fmla="val -55332"/>
            </a:avLst>
          </a:prstGeom>
          <a:solidFill>
            <a:schemeClr val="bg1"/>
          </a:solidFill>
          <a:ln w="12700">
            <a:solidFill>
              <a:srgbClr val="2F303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id" sz="1050" b="1">
                <a:solidFill>
                  <a:srgbClr val="C00000"/>
                </a:solidFill>
                <a:latin typeface="Arial" panose="020B0604020202020204" pitchFamily="34" charset="0"/>
                <a:cs typeface="Arial" panose="020B0604020202020204" pitchFamily="34" charset="0"/>
              </a:rPr>
              <a:t>Panas</a:t>
            </a:r>
            <a:r>
              <a:rPr lang="id" sz="1050">
                <a:solidFill>
                  <a:schemeClr val="tx1"/>
                </a:solidFill>
                <a:latin typeface="Arial" panose="020B0604020202020204" pitchFamily="34" charset="0"/>
                <a:cs typeface="Arial" panose="020B0604020202020204" pitchFamily="34" charset="0"/>
              </a:rPr>
              <a:t> bila disentuh</a:t>
            </a:r>
            <a:endParaRPr lang="zh-CN" altLang="en-US" sz="105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25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26960" y="744514"/>
            <a:ext cx="8149496" cy="2540470"/>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rtlCol="0"/>
          <a:lstStyle/>
          <a:p>
            <a:pPr marL="92075" algn="just" rtl="0" fontAlgn="auto">
              <a:lnSpc>
                <a:spcPct val="150000"/>
              </a:lnSpc>
              <a:spcBef>
                <a:spcPts val="300"/>
              </a:spcBef>
              <a:spcAft>
                <a:spcPts val="0"/>
              </a:spcAft>
              <a:defRPr/>
            </a:pPr>
            <a:r>
              <a:rPr lang="id" sz="1400" b="1">
                <a:solidFill>
                  <a:srgbClr val="0000CC"/>
                </a:solidFill>
                <a:latin typeface="Arial" panose="020B0604020202020204" pitchFamily="34" charset="0"/>
                <a:ea typeface="メイリオ" pitchFamily="50" charset="-128"/>
                <a:cs typeface="Arial" panose="020B0604020202020204" pitchFamily="34" charset="0"/>
              </a:rPr>
              <a:t>&lt;Truk, alat berat, dan forklift yang dihentikan mulai bergerak&gt;</a:t>
            </a:r>
            <a:endParaRPr lang="en-US" altLang="ja-JP" sz="1400" b="1" dirty="0">
              <a:solidFill>
                <a:srgbClr val="0000CC"/>
              </a:solidFill>
              <a:latin typeface="Arial" panose="020B0604020202020204" pitchFamily="34" charset="0"/>
              <a:ea typeface="メイリオ" pitchFamily="50" charset="-128"/>
              <a:cs typeface="Arial" panose="020B0604020202020204" pitchFamily="34" charset="0"/>
            </a:endParaRPr>
          </a:p>
          <a:p>
            <a:pPr marL="92075" algn="just" rtl="0" fontAlgn="auto">
              <a:lnSpc>
                <a:spcPct val="150000"/>
              </a:lnSpc>
              <a:spcBef>
                <a:spcPts val="0"/>
              </a:spcBef>
              <a:spcAft>
                <a:spcPts val="0"/>
              </a:spcAft>
              <a:defRPr/>
            </a:pPr>
            <a:endParaRPr lang="en-US" altLang="ja-JP" sz="1200" dirty="0">
              <a:solidFill>
                <a:srgbClr val="FF0000"/>
              </a:solidFill>
              <a:latin typeface="Arial" panose="020B0604020202020204" pitchFamily="34" charset="0"/>
              <a:ea typeface="メイリオ" pitchFamily="50" charset="-128"/>
              <a:cs typeface="Arial" panose="020B0604020202020204" pitchFamily="34" charset="0"/>
            </a:endParaRPr>
          </a:p>
          <a:p>
            <a:pPr marL="92075" algn="just" rtl="0" fontAlgn="auto">
              <a:lnSpc>
                <a:spcPct val="150000"/>
              </a:lnSpc>
              <a:spcBef>
                <a:spcPts val="600"/>
              </a:spcBef>
              <a:spcAft>
                <a:spcPts val="0"/>
              </a:spcAft>
              <a:defRPr/>
            </a:pPr>
            <a:r>
              <a:rPr lang="id" sz="1400" b="1">
                <a:latin typeface="Arial" panose="020B0604020202020204" pitchFamily="34" charset="0"/>
                <a:ea typeface="メイリオ" pitchFamily="50" charset="-128"/>
                <a:cs typeface="Arial" panose="020B0604020202020204" pitchFamily="34" charset="0"/>
              </a:rPr>
              <a:t>　[1] Jangan memaksakan diri untuk berusaha menghentikannya namun “Larilah!”</a:t>
            </a:r>
          </a:p>
          <a:p>
            <a:pPr marL="92075" algn="just" rtl="0" fontAlgn="auto">
              <a:lnSpc>
                <a:spcPct val="150000"/>
              </a:lnSpc>
              <a:spcBef>
                <a:spcPts val="300"/>
              </a:spcBef>
              <a:spcAft>
                <a:spcPts val="0"/>
              </a:spcAft>
              <a:defRPr/>
            </a:pPr>
            <a:r>
              <a:rPr lang="id" sz="1400" b="1">
                <a:latin typeface="Arial" panose="020B0604020202020204" pitchFamily="34" charset="0"/>
                <a:ea typeface="メイリオ" pitchFamily="50" charset="-128"/>
                <a:cs typeface="Arial" panose="020B0604020202020204" pitchFamily="34" charset="0"/>
              </a:rPr>
              <a:t>　[2] “Larilah!” dengan suara keras ke sekitar Anda</a:t>
            </a:r>
          </a:p>
          <a:p>
            <a:pPr marL="92075" algn="just" rtl="0" fontAlgn="auto">
              <a:lnSpc>
                <a:spcPct val="150000"/>
              </a:lnSpc>
              <a:spcBef>
                <a:spcPts val="300"/>
              </a:spcBef>
              <a:spcAft>
                <a:spcPts val="0"/>
              </a:spcAft>
              <a:defRPr/>
            </a:pPr>
            <a:r>
              <a:rPr lang="id" sz="1400" b="1">
                <a:latin typeface="Arial" panose="020B0604020202020204" pitchFamily="34" charset="0"/>
                <a:ea typeface="メイリオ" pitchFamily="50" charset="-128"/>
                <a:cs typeface="Arial" panose="020B0604020202020204" pitchFamily="34" charset="0"/>
              </a:rPr>
              <a:t>　[3] Belajar untuk "melarikan diri" melalui pendidikan keselamatan dan kesehatan kerja setiap hari.</a:t>
            </a:r>
          </a:p>
          <a:p>
            <a:pPr algn="just" rtl="0" fontAlgn="auto">
              <a:lnSpc>
                <a:spcPct val="150000"/>
              </a:lnSpc>
              <a:spcBef>
                <a:spcPts val="0"/>
              </a:spcBef>
              <a:spcAft>
                <a:spcPts val="0"/>
              </a:spcAft>
              <a:defRPr/>
            </a:pPr>
            <a:endParaRPr lang="en-US" altLang="ja-JP" sz="1200" dirty="0">
              <a:latin typeface="Arial" panose="020B0604020202020204" pitchFamily="34" charset="0"/>
              <a:ea typeface="メイリオ" pitchFamily="50" charset="-128"/>
              <a:cs typeface="Arial" panose="020B0604020202020204" pitchFamily="34" charset="0"/>
            </a:endParaRPr>
          </a:p>
        </p:txBody>
      </p:sp>
      <p:sp>
        <p:nvSpPr>
          <p:cNvPr id="6" name="AutoShape 1"/>
          <p:cNvSpPr>
            <a:spLocks noChangeArrowheads="1"/>
          </p:cNvSpPr>
          <p:nvPr/>
        </p:nvSpPr>
        <p:spPr bwMode="auto">
          <a:xfrm>
            <a:off x="5364088" y="4739804"/>
            <a:ext cx="1700920" cy="494371"/>
          </a:xfrm>
          <a:prstGeom prst="wedgeEllipseCallout">
            <a:avLst>
              <a:gd name="adj1" fmla="val 37202"/>
              <a:gd name="adj2" fmla="val 77826"/>
            </a:avLst>
          </a:prstGeom>
          <a:solidFill>
            <a:srgbClr val="FFFFFF"/>
          </a:solidFill>
          <a:ln w="9525">
            <a:solidFill>
              <a:srgbClr val="000000"/>
            </a:solidFill>
            <a:miter lim="800000"/>
            <a:headEnd/>
            <a:tailEnd/>
          </a:ln>
        </p:spPr>
        <p:txBody>
          <a:bodyPr wrap="none" lIns="0" tIns="5400" rIns="0" bIns="0" rtlCol="0" anchor="ctr"/>
          <a:lstStyle/>
          <a:p>
            <a:pPr algn="ctr" rtl="0"/>
            <a:r>
              <a:rPr lang="id" sz="1200" b="1" dirty="0">
                <a:solidFill>
                  <a:srgbClr val="C00000"/>
                </a:solidFill>
                <a:latin typeface="Arial" panose="020B0604020202020204" pitchFamily="34" charset="0"/>
                <a:ea typeface="メイリオ" pitchFamily="50" charset="-128"/>
                <a:cs typeface="Arial" panose="020B0604020202020204" pitchFamily="34" charset="0"/>
              </a:rPr>
              <a:t>Larikan diri!</a:t>
            </a:r>
            <a:endParaRPr lang="ja-JP" altLang="en-US" sz="1200" dirty="0">
              <a:latin typeface="Arial" panose="020B0604020202020204" pitchFamily="34" charset="0"/>
              <a:ea typeface="メイリオ" pitchFamily="50" charset="-128"/>
              <a:cs typeface="Arial" panose="020B0604020202020204" pitchFamily="34" charset="0"/>
            </a:endParaRPr>
          </a:p>
        </p:txBody>
      </p:sp>
      <p:sp>
        <p:nvSpPr>
          <p:cNvPr id="7" name="下矢印 6"/>
          <p:cNvSpPr/>
          <p:nvPr/>
        </p:nvSpPr>
        <p:spPr>
          <a:xfrm>
            <a:off x="2017192" y="1369269"/>
            <a:ext cx="432048" cy="144016"/>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latin typeface="Arial" panose="020B0604020202020204" pitchFamily="34" charset="0"/>
              <a:cs typeface="Arial" panose="020B0604020202020204" pitchFamily="34" charset="0"/>
            </a:endParaRPr>
          </a:p>
        </p:txBody>
      </p:sp>
      <p:sp>
        <p:nvSpPr>
          <p:cNvPr id="10" name="テキスト ボックス 9"/>
          <p:cNvSpPr txBox="1"/>
          <p:nvPr/>
        </p:nvSpPr>
        <p:spPr>
          <a:xfrm>
            <a:off x="2636912" y="1268760"/>
            <a:ext cx="5391472" cy="307777"/>
          </a:xfrm>
          <a:prstGeom prst="rect">
            <a:avLst/>
          </a:prstGeom>
          <a:noFill/>
        </p:spPr>
        <p:txBody>
          <a:bodyPr wrap="square" rtlCol="0">
            <a:spAutoFit/>
          </a:bodyPr>
          <a:lstStyle/>
          <a:p>
            <a:pPr rtl="0"/>
            <a:r>
              <a:rPr lang="id" sz="1400" b="1" dirty="0">
                <a:solidFill>
                  <a:srgbClr val="C00000"/>
                </a:solidFill>
                <a:latin typeface="Arial" panose="020B0604020202020204" pitchFamily="34" charset="0"/>
                <a:cs typeface="Arial" panose="020B0604020202020204" pitchFamily="34" charset="0"/>
              </a:rPr>
              <a:t>(Tidak bisa dihentikan oleh tenaga manusia!)</a:t>
            </a:r>
          </a:p>
        </p:txBody>
      </p:sp>
      <p:sp>
        <p:nvSpPr>
          <p:cNvPr id="11" name="テキスト ボックス 10">
            <a:extLst>
              <a:ext uri="{FF2B5EF4-FFF2-40B4-BE49-F238E27FC236}">
                <a16:creationId xmlns:a16="http://schemas.microsoft.com/office/drawing/2014/main" id="{63043E20-32DD-417E-A730-484D00EBA453}"/>
              </a:ext>
            </a:extLst>
          </p:cNvPr>
          <p:cNvSpPr txBox="1"/>
          <p:nvPr/>
        </p:nvSpPr>
        <p:spPr>
          <a:xfrm>
            <a:off x="395536" y="188640"/>
            <a:ext cx="8640960" cy="307777"/>
          </a:xfrm>
          <a:prstGeom prst="rect">
            <a:avLst/>
          </a:prstGeom>
          <a:noFill/>
          <a:ln w="19050">
            <a:noFill/>
          </a:ln>
        </p:spPr>
        <p:txBody>
          <a:bodyPr wrap="square" rtlCol="0">
            <a:spAutoFit/>
          </a:bodyPr>
          <a:lstStyle/>
          <a:p>
            <a:pPr rtl="0">
              <a:defRPr/>
            </a:pPr>
            <a:r>
              <a:rPr lang="id" sz="1400" b="1">
                <a:solidFill>
                  <a:srgbClr val="C00000"/>
                </a:solidFill>
                <a:latin typeface="Arial" panose="020B0604020202020204" pitchFamily="34" charset="0"/>
                <a:ea typeface="メイリオ" panose="020B0604030504040204" pitchFamily="50" charset="-128"/>
                <a:cs typeface="Arial" panose="020B0604020202020204" pitchFamily="34" charset="0"/>
              </a:rPr>
              <a:t>(3) Jika truk, alat berat, atau forklift yang dihentikan mulai bergerak ...</a:t>
            </a:r>
            <a:endParaRPr lang="ja-JP" altLang="en-US"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p:txBody>
      </p:sp>
      <p:pic>
        <p:nvPicPr>
          <p:cNvPr id="1026" name="Picture 2" descr="http://anzeninfo.mhlw.go.jp/anzen/sai/image/sai10-439-43-1.gif">
            <a:extLst>
              <a:ext uri="{FF2B5EF4-FFF2-40B4-BE49-F238E27FC236}">
                <a16:creationId xmlns:a16="http://schemas.microsoft.com/office/drawing/2014/main" id="{73D58D37-29FC-4E39-B40A-4C725850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29000"/>
            <a:ext cx="3489631" cy="261722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419872" y="6448251"/>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27</a:t>
            </a:fld>
            <a:endParaRPr kumimoji="1" lang="ja-JP"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25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1D2E937-9DED-4513-A91F-07C0AC3E2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198" y="476672"/>
            <a:ext cx="2688298" cy="2016224"/>
          </a:xfrm>
          <a:prstGeom prst="rect">
            <a:avLst/>
          </a:prstGeom>
        </p:spPr>
      </p:pic>
      <p:sp>
        <p:nvSpPr>
          <p:cNvPr id="4" name="角丸四角形 3"/>
          <p:cNvSpPr/>
          <p:nvPr/>
        </p:nvSpPr>
        <p:spPr>
          <a:xfrm>
            <a:off x="662533" y="2564904"/>
            <a:ext cx="7797899" cy="3744416"/>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dirty="0">
              <a:latin typeface="Arial" panose="020B0604020202020204" pitchFamily="34" charset="0"/>
              <a:cs typeface="Arial" panose="020B0604020202020204" pitchFamily="34" charset="0"/>
            </a:endParaRPr>
          </a:p>
        </p:txBody>
      </p:sp>
      <p:sp>
        <p:nvSpPr>
          <p:cNvPr id="5" name="Rectangle 10"/>
          <p:cNvSpPr>
            <a:spLocks noChangeArrowheads="1"/>
          </p:cNvSpPr>
          <p:nvPr/>
        </p:nvSpPr>
        <p:spPr bwMode="auto">
          <a:xfrm>
            <a:off x="520130" y="671554"/>
            <a:ext cx="6140102" cy="1132855"/>
          </a:xfrm>
          <a:prstGeom prst="rect">
            <a:avLst/>
          </a:prstGeom>
          <a:noFill/>
          <a:ln w="9525">
            <a:noFill/>
            <a:miter lim="800000"/>
            <a:headEnd/>
            <a:tailEnd/>
          </a:ln>
        </p:spPr>
        <p:txBody>
          <a:bodyPr rIns="72000" rtlCol="0" anchor="ctr"/>
          <a:lstStyle/>
          <a:p>
            <a:pPr algn="just" rtl="0">
              <a:lnSpc>
                <a:spcPct val="125000"/>
              </a:lnSpc>
              <a:spcBef>
                <a:spcPts val="600"/>
              </a:spcBef>
            </a:pPr>
            <a:r>
              <a:rPr lang="id" sz="1400" dirty="0">
                <a:latin typeface="Arial" panose="020B0604020202020204" pitchFamily="34" charset="0"/>
                <a:ea typeface="メイリオ" pitchFamily="50" charset="-128"/>
                <a:cs typeface="Arial" panose="020B0604020202020204" pitchFamily="34" charset="0"/>
              </a:rPr>
              <a:t>　Kemungkinan kecelakaan kerja terjadi di tempat kerja yang tampaknya aman sekalipun</a:t>
            </a:r>
            <a:r>
              <a:rPr lang="en-US" sz="1400" dirty="0">
                <a:latin typeface="Arial" panose="020B0604020202020204" pitchFamily="34" charset="0"/>
                <a:ea typeface="メイリオ" pitchFamily="50" charset="-128"/>
                <a:cs typeface="Arial" panose="020B0604020202020204" pitchFamily="34" charset="0"/>
              </a:rPr>
              <a:t> </a:t>
            </a:r>
            <a:r>
              <a:rPr lang="id" sz="1400" dirty="0">
                <a:latin typeface="Arial" panose="020B0604020202020204" pitchFamily="34" charset="0"/>
                <a:ea typeface="メイリオ" pitchFamily="50" charset="-128"/>
                <a:cs typeface="Arial" panose="020B0604020202020204" pitchFamily="34" charset="0"/>
              </a:rPr>
              <a:t>tidak bisa dibuat nol.</a:t>
            </a:r>
            <a:endParaRPr lang="en-US" altLang="ja-JP" sz="1400" dirty="0">
              <a:latin typeface="Arial" panose="020B0604020202020204" pitchFamily="34" charset="0"/>
              <a:ea typeface="メイリオ" pitchFamily="50" charset="-128"/>
              <a:cs typeface="Arial" panose="020B0604020202020204" pitchFamily="34" charset="0"/>
            </a:endParaRPr>
          </a:p>
          <a:p>
            <a:pPr algn="just" rtl="0">
              <a:lnSpc>
                <a:spcPct val="125000"/>
              </a:lnSpc>
            </a:pPr>
            <a:r>
              <a:rPr lang="id" sz="1400" dirty="0">
                <a:latin typeface="Arial" panose="020B0604020202020204" pitchFamily="34" charset="0"/>
                <a:ea typeface="メイリオ" pitchFamily="50" charset="-128"/>
                <a:cs typeface="Arial" panose="020B0604020202020204" pitchFamily="34" charset="0"/>
              </a:rPr>
              <a:t>　Seandainya terjadi kecelakaan kerja, lakukan tindakan berikut.</a:t>
            </a:r>
            <a:endParaRPr lang="en-US" altLang="ja-JP" sz="1400" dirty="0">
              <a:latin typeface="Arial" panose="020B0604020202020204" pitchFamily="34" charset="0"/>
              <a:ea typeface="メイリオ" pitchFamily="50" charset="-128"/>
              <a:cs typeface="Arial" panose="020B0604020202020204" pitchFamily="34" charset="0"/>
            </a:endParaRPr>
          </a:p>
        </p:txBody>
      </p:sp>
      <p:sp>
        <p:nvSpPr>
          <p:cNvPr id="6" name="角丸四角形 5"/>
          <p:cNvSpPr/>
          <p:nvPr/>
        </p:nvSpPr>
        <p:spPr>
          <a:xfrm>
            <a:off x="1100682" y="2276872"/>
            <a:ext cx="4479429" cy="492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r>
              <a:rPr lang="id" sz="1400" b="1" dirty="0">
                <a:latin typeface="Arial" panose="020B0604020202020204" pitchFamily="34" charset="0"/>
                <a:cs typeface="Arial" panose="020B0604020202020204" pitchFamily="34" charset="0"/>
              </a:rPr>
              <a:t>Tanggapan jika terjadi kecelakaan kerja (contoh)</a:t>
            </a:r>
          </a:p>
        </p:txBody>
      </p:sp>
      <p:sp>
        <p:nvSpPr>
          <p:cNvPr id="7" name="正方形/長方形 6"/>
          <p:cNvSpPr/>
          <p:nvPr/>
        </p:nvSpPr>
        <p:spPr>
          <a:xfrm>
            <a:off x="2483768" y="3068960"/>
            <a:ext cx="5339206" cy="10479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fontAlgn="auto">
              <a:lnSpc>
                <a:spcPct val="125000"/>
              </a:lnSpc>
              <a:spcBef>
                <a:spcPts val="0"/>
              </a:spcBef>
              <a:spcAft>
                <a:spcPts val="0"/>
              </a:spcAft>
              <a:defRPr/>
            </a:pPr>
            <a:r>
              <a:rPr lang="id" sz="1400" dirty="0">
                <a:solidFill>
                  <a:srgbClr val="C00000"/>
                </a:solidFill>
                <a:latin typeface="Arial" panose="020B0604020202020204" pitchFamily="34" charset="0"/>
                <a:ea typeface="メイリオ" panose="020B0604030504040204" pitchFamily="50" charset="-128"/>
                <a:cs typeface="Arial" panose="020B0604020202020204" pitchFamily="34" charset="0"/>
              </a:rPr>
              <a:t>  Tenang dulu!　　　</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66700" indent="-266700" algn="just" rtl="0" fontAlgn="auto">
              <a:spcBef>
                <a:spcPts val="0"/>
              </a:spcBef>
              <a:spcAft>
                <a:spcPts val="0"/>
              </a:spcAft>
              <a:defRPr/>
            </a:pPr>
            <a:r>
              <a:rPr lang="id" sz="1400" dirty="0">
                <a:solidFill>
                  <a:schemeClr val="tx1"/>
                </a:solidFill>
                <a:latin typeface="Arial" panose="020B0604020202020204" pitchFamily="34" charset="0"/>
                <a:ea typeface="メイリオ" panose="020B0604030504040204" pitchFamily="50" charset="-128"/>
                <a:cs typeface="Arial" panose="020B0604020202020204" pitchFamily="34" charset="0"/>
              </a:rPr>
              <a:t>　  ・Jangan terburu-buru mendekat yang dapat menyebabkan bencana sekunder</a:t>
            </a:r>
            <a:endParaRPr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266700" indent="-266700" algn="just" rtl="0" fontAlgn="auto">
              <a:spcBef>
                <a:spcPts val="0"/>
              </a:spcBef>
              <a:spcAft>
                <a:spcPts val="0"/>
              </a:spcAft>
              <a:defRPr/>
            </a:pPr>
            <a:r>
              <a:rPr lang="id" sz="1400" dirty="0">
                <a:solidFill>
                  <a:schemeClr val="tx1"/>
                </a:solidFill>
                <a:latin typeface="Arial" panose="020B0604020202020204" pitchFamily="34" charset="0"/>
                <a:ea typeface="メイリオ" panose="020B0604030504040204" pitchFamily="50" charset="-128"/>
                <a:cs typeface="Arial" panose="020B0604020202020204" pitchFamily="34" charset="0"/>
              </a:rPr>
              <a:t>　  ・Beri tahukan sekitar dengan suara keras</a:t>
            </a:r>
          </a:p>
        </p:txBody>
      </p:sp>
      <p:sp>
        <p:nvSpPr>
          <p:cNvPr id="8" name="正方形/長方形 7"/>
          <p:cNvSpPr/>
          <p:nvPr/>
        </p:nvSpPr>
        <p:spPr>
          <a:xfrm>
            <a:off x="2473154" y="4411499"/>
            <a:ext cx="5339206" cy="1681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lstStyle/>
          <a:p>
            <a:pPr algn="just" rtl="0" fontAlgn="auto">
              <a:lnSpc>
                <a:spcPct val="150000"/>
              </a:lnSpc>
              <a:spcBef>
                <a:spcPts val="0"/>
              </a:spcBef>
              <a:spcAft>
                <a:spcPts val="0"/>
              </a:spcAft>
              <a:defRPr/>
            </a:pPr>
            <a:r>
              <a:rPr lang="id" sz="1400">
                <a:solidFill>
                  <a:schemeClr val="tx1"/>
                </a:solidFill>
                <a:latin typeface="Arial" panose="020B0604020202020204" pitchFamily="34" charset="0"/>
                <a:ea typeface="メイリオ" panose="020B0604030504040204" pitchFamily="50" charset="-128"/>
                <a:cs typeface="Arial" panose="020B0604020202020204" pitchFamily="34" charset="0"/>
              </a:rPr>
              <a:t>　</a:t>
            </a: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Pertolongan korban!</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algn="just" rtl="0" fontAlgn="auto">
              <a:lnSpc>
                <a:spcPct val="150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　Hubungi atasan (penanggung jawab)!</a:t>
            </a:r>
          </a:p>
          <a:p>
            <a:pPr marL="403225" indent="-403225" algn="just" rtl="0" fontAlgn="auto">
              <a:lnSpc>
                <a:spcPct val="125000"/>
              </a:lnSpc>
              <a:spcBef>
                <a:spcPts val="0"/>
              </a:spcBef>
              <a:spcAft>
                <a:spcPts val="0"/>
              </a:spcAft>
              <a:defRPr/>
            </a:pPr>
            <a:r>
              <a:rPr lang="id" sz="1400">
                <a:solidFill>
                  <a:schemeClr val="tx1"/>
                </a:solidFill>
                <a:latin typeface="Arial" panose="020B0604020202020204" pitchFamily="34" charset="0"/>
                <a:ea typeface="メイリオ" panose="020B0604030504040204" pitchFamily="50" charset="-128"/>
                <a:cs typeface="Arial" panose="020B0604020202020204" pitchFamily="34" charset="0"/>
              </a:rPr>
              <a:t>　 ・Bantuan, dll. diberikan jika diinstruksikan penanggung jawab</a:t>
            </a:r>
            <a:endParaRPr lang="en-US" altLang="ja-JP" sz="14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marL="403225" indent="-403225" algn="just" rtl="0" fontAlgn="auto">
              <a:lnSpc>
                <a:spcPct val="125000"/>
              </a:lnSpc>
              <a:spcBef>
                <a:spcPts val="0"/>
              </a:spcBef>
              <a:spcAft>
                <a:spcPts val="0"/>
              </a:spcAft>
              <a:defRPr/>
            </a:pPr>
            <a:r>
              <a:rPr lang="id" sz="1400">
                <a:solidFill>
                  <a:schemeClr val="tx1"/>
                </a:solidFill>
                <a:latin typeface="Arial" panose="020B0604020202020204" pitchFamily="34" charset="0"/>
                <a:ea typeface="メイリオ" panose="020B0604030504040204" pitchFamily="50" charset="-128"/>
                <a:cs typeface="Arial" panose="020B0604020202020204" pitchFamily="34" charset="0"/>
              </a:rPr>
              <a:t>　　　(Mengangkut korban ke rumah sakit, dll)</a:t>
            </a:r>
          </a:p>
          <a:p>
            <a:pPr algn="just" rtl="0" fontAlgn="auto">
              <a:lnSpc>
                <a:spcPct val="125000"/>
              </a:lnSpc>
              <a:spcBef>
                <a:spcPts val="0"/>
              </a:spcBef>
              <a:spcAft>
                <a:spcPts val="0"/>
              </a:spcAft>
              <a:defRPr/>
            </a:pPr>
            <a:r>
              <a:rPr lang="id" sz="1400">
                <a:solidFill>
                  <a:schemeClr val="tx1"/>
                </a:solidFill>
                <a:latin typeface="Arial" panose="020B0604020202020204" pitchFamily="34" charset="0"/>
                <a:ea typeface="メイリオ" panose="020B0604030504040204" pitchFamily="50" charset="-128"/>
                <a:cs typeface="Arial" panose="020B0604020202020204" pitchFamily="34" charset="0"/>
              </a:rPr>
              <a:t>　</a:t>
            </a:r>
          </a:p>
        </p:txBody>
      </p:sp>
      <p:sp>
        <p:nvSpPr>
          <p:cNvPr id="9" name="角丸四角形 8"/>
          <p:cNvSpPr/>
          <p:nvPr/>
        </p:nvSpPr>
        <p:spPr>
          <a:xfrm>
            <a:off x="903546" y="4699843"/>
            <a:ext cx="1652230" cy="457349"/>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rtl="0" fontAlgn="auto">
              <a:spcBef>
                <a:spcPts val="0"/>
              </a:spcBef>
              <a:spcAft>
                <a:spcPts val="0"/>
              </a:spcAft>
              <a:defRPr/>
            </a:pPr>
            <a:r>
              <a:rPr lang="id" sz="1400" b="1" dirty="0">
                <a:solidFill>
                  <a:schemeClr val="tx1"/>
                </a:solidFill>
                <a:latin typeface="Arial" panose="020B0604020202020204" pitchFamily="34" charset="0"/>
                <a:cs typeface="Arial" panose="020B0604020202020204" pitchFamily="34" charset="0"/>
              </a:rPr>
              <a:t>Penanganan lapangan</a:t>
            </a:r>
          </a:p>
        </p:txBody>
      </p:sp>
      <p:sp>
        <p:nvSpPr>
          <p:cNvPr id="10" name="爆発 1 9"/>
          <p:cNvSpPr/>
          <p:nvPr/>
        </p:nvSpPr>
        <p:spPr>
          <a:xfrm>
            <a:off x="783294" y="2852936"/>
            <a:ext cx="1844490" cy="1303224"/>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fontAlgn="auto">
              <a:spcBef>
                <a:spcPts val="0"/>
              </a:spcBef>
              <a:spcAft>
                <a:spcPts val="0"/>
              </a:spcAft>
              <a:defRPr/>
            </a:pPr>
            <a:r>
              <a:rPr lang="id" sz="1200" b="1" dirty="0">
                <a:latin typeface="Arial" panose="020B0604020202020204" pitchFamily="34" charset="0"/>
                <a:cs typeface="Arial" panose="020B0604020202020204" pitchFamily="34" charset="0"/>
              </a:rPr>
              <a:t>Terjadi</a:t>
            </a:r>
            <a:endParaRPr lang="en-US" altLang="ja-JP" sz="1200" b="1" dirty="0">
              <a:latin typeface="Arial" panose="020B0604020202020204" pitchFamily="34" charset="0"/>
              <a:cs typeface="Arial" panose="020B0604020202020204" pitchFamily="34" charset="0"/>
            </a:endParaRPr>
          </a:p>
          <a:p>
            <a:pPr algn="ctr" rtl="0" fontAlgn="auto">
              <a:spcBef>
                <a:spcPts val="0"/>
              </a:spcBef>
              <a:spcAft>
                <a:spcPts val="0"/>
              </a:spcAft>
              <a:defRPr/>
            </a:pPr>
            <a:r>
              <a:rPr lang="id" sz="1200" b="1" dirty="0">
                <a:latin typeface="Arial" panose="020B0604020202020204" pitchFamily="34" charset="0"/>
                <a:cs typeface="Arial" panose="020B0604020202020204" pitchFamily="34" charset="0"/>
              </a:rPr>
              <a:t>kecelakaan kerja</a:t>
            </a:r>
          </a:p>
        </p:txBody>
      </p:sp>
      <p:sp>
        <p:nvSpPr>
          <p:cNvPr id="11" name="下矢印 10"/>
          <p:cNvSpPr/>
          <p:nvPr/>
        </p:nvSpPr>
        <p:spPr>
          <a:xfrm>
            <a:off x="1463104" y="4221088"/>
            <a:ext cx="444600" cy="353002"/>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fontAlgn="auto">
              <a:spcBef>
                <a:spcPts val="0"/>
              </a:spcBef>
              <a:spcAft>
                <a:spcPts val="0"/>
              </a:spcAft>
              <a:defRPr/>
            </a:pPr>
            <a:endParaRPr lang="ja-JP" altLang="en-US" sz="1400">
              <a:latin typeface="Arial" panose="020B0604020202020204" pitchFamily="34" charset="0"/>
              <a:cs typeface="Arial" panose="020B0604020202020204" pitchFamily="34" charset="0"/>
            </a:endParaRPr>
          </a:p>
        </p:txBody>
      </p:sp>
      <p:sp>
        <p:nvSpPr>
          <p:cNvPr id="12" name="テキスト ボックス 11"/>
          <p:cNvSpPr txBox="1"/>
          <p:nvPr/>
        </p:nvSpPr>
        <p:spPr>
          <a:xfrm>
            <a:off x="565479" y="395372"/>
            <a:ext cx="6094753" cy="338554"/>
          </a:xfrm>
          <a:prstGeom prst="rect">
            <a:avLst/>
          </a:prstGeom>
          <a:noFill/>
          <a:ln w="12700">
            <a:noFill/>
          </a:ln>
        </p:spPr>
        <p:txBody>
          <a:bodyPr wrap="square" rtlCol="0">
            <a:spAutoFit/>
          </a:bodyPr>
          <a:lstStyle/>
          <a:p>
            <a:pPr rtl="0" fontAlgn="auto">
              <a:spcBef>
                <a:spcPts val="0"/>
              </a:spcBef>
              <a:spcAft>
                <a:spcPts val="0"/>
              </a:spcAft>
              <a:defRPr/>
            </a:pPr>
            <a:r>
              <a:rPr lang="id" sz="1600" b="1">
                <a:solidFill>
                  <a:srgbClr val="C00000"/>
                </a:solidFill>
                <a:latin typeface="Arial" panose="020B0604020202020204" pitchFamily="34" charset="0"/>
                <a:ea typeface="メイリオ" pitchFamily="50" charset="-128"/>
                <a:cs typeface="Arial" panose="020B0604020202020204" pitchFamily="34" charset="0"/>
              </a:rPr>
              <a:t>(4) Jika terjadi kecelakaan kerja! </a:t>
            </a:r>
            <a:r>
              <a:rPr lang="id" sz="1600" b="1">
                <a:solidFill>
                  <a:schemeClr val="bg1"/>
                </a:solidFill>
                <a:latin typeface="Arial" panose="020B0604020202020204" pitchFamily="34" charset="0"/>
                <a:ea typeface="メイリオ" panose="020B0604030504040204" pitchFamily="50" charset="-128"/>
                <a:cs typeface="Arial" panose="020B0604020202020204" pitchFamily="34" charset="0"/>
              </a:rPr>
              <a:t>Shi</a:t>
            </a:r>
            <a:endParaRPr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590528" y="6381328"/>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28</a:t>
            </a:fld>
            <a:endParaRPr kumimoji="1" lang="ja-JP"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825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p:cNvSpPr>
          <p:nvPr/>
        </p:nvSpPr>
        <p:spPr>
          <a:xfrm>
            <a:off x="1619672" y="2258690"/>
            <a:ext cx="6101481" cy="1170310"/>
          </a:xfrm>
          <a:prstGeom prst="rect">
            <a:avLst/>
          </a:prstGeom>
          <a:solidFill>
            <a:schemeClr val="accent3">
              <a:lumMod val="20000"/>
              <a:lumOff val="80000"/>
            </a:schemeClr>
          </a:solidFill>
          <a:ln>
            <a:solidFill>
              <a:srgbClr val="339933"/>
            </a:solidFill>
          </a:ln>
        </p:spPr>
        <p:txBody>
          <a:bodyPr rtlCol="0" anchor="ctr"/>
          <a:lstStyle/>
          <a:p>
            <a:pPr algn="ctr" rtl="0" fontAlgn="auto">
              <a:lnSpc>
                <a:spcPct val="150000"/>
              </a:lnSpc>
              <a:spcBef>
                <a:spcPts val="0"/>
              </a:spcBef>
              <a:spcAft>
                <a:spcPts val="0"/>
              </a:spcAft>
              <a:defRPr/>
            </a:pPr>
            <a:r>
              <a:rPr lang="id" sz="2400">
                <a:solidFill>
                  <a:srgbClr val="339933"/>
                </a:solidFill>
                <a:latin typeface="Arial" panose="020B0604020202020204" pitchFamily="34" charset="0"/>
                <a:cs typeface="Arial" panose="020B0604020202020204" pitchFamily="34" charset="0"/>
              </a:rPr>
              <a:t>Jagalah keselamatan</a:t>
            </a:r>
          </a:p>
        </p:txBody>
      </p:sp>
      <p:sp>
        <p:nvSpPr>
          <p:cNvPr id="4" name="object 15"/>
          <p:cNvSpPr>
            <a:spLocks noChangeAspect="1"/>
          </p:cNvSpPr>
          <p:nvPr/>
        </p:nvSpPr>
        <p:spPr bwMode="auto">
          <a:xfrm>
            <a:off x="5704929" y="1909456"/>
            <a:ext cx="1921784" cy="618720"/>
          </a:xfrm>
          <a:prstGeom prst="rect">
            <a:avLst/>
          </a:prstGeom>
          <a:blipFill dpi="0" rotWithShape="1">
            <a:blip r:embed="rId2" cstate="print"/>
            <a:srcRect/>
            <a:stretch>
              <a:fillRect/>
            </a:stretch>
          </a:blipFill>
          <a:ln w="9525">
            <a:noFill/>
            <a:miter lim="800000"/>
            <a:headEnd/>
            <a:tailEnd/>
          </a:ln>
        </p:spPr>
        <p:txBody>
          <a:bodyPr lIns="0" tIns="0" rIns="0" bIns="0" rtlCol="0"/>
          <a:lstStyle/>
          <a:p>
            <a:pPr rtl="0"/>
            <a:endParaRPr lang="ja-JP" altLang="en-US" sz="240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a:xfrm>
            <a:off x="3446512" y="6356350"/>
            <a:ext cx="2133600" cy="365125"/>
          </a:xfrm>
        </p:spPr>
        <p:txBody>
          <a:bodyPr rtlCol="0"/>
          <a:lstStyle/>
          <a:p>
            <a:pPr algn="ctr" rtl="0"/>
            <a:fld id="{94AA4217-AB25-474B-8523-140E3806D2F1}" type="slidenum">
              <a:rPr kumimoji="1" lang="ja-JP" altLang="en-US" smtClean="0">
                <a:latin typeface="Arial" panose="020B0604020202020204" pitchFamily="34" charset="0"/>
                <a:cs typeface="Arial" panose="020B0604020202020204" pitchFamily="34" charset="0"/>
              </a:rPr>
              <a:pPr algn="ctr"/>
              <a:t>29</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695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3BBC954-56E3-4E64-9FAB-EF108B016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014" y="1124744"/>
            <a:ext cx="2953474" cy="2238670"/>
          </a:xfrm>
          <a:prstGeom prst="rect">
            <a:avLst/>
          </a:prstGeom>
        </p:spPr>
      </p:pic>
      <p:sp>
        <p:nvSpPr>
          <p:cNvPr id="22" name="Rectangle 10"/>
          <p:cNvSpPr>
            <a:spLocks noChangeArrowheads="1"/>
          </p:cNvSpPr>
          <p:nvPr/>
        </p:nvSpPr>
        <p:spPr bwMode="auto">
          <a:xfrm>
            <a:off x="827584" y="116632"/>
            <a:ext cx="5472608"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rtlCol="0" anchor="ctr" anchorCtr="0" compatLnSpc="1">
            <a:prstTxWarp prst="textNoShape">
              <a:avLst/>
            </a:prstTxWarp>
            <a:noAutofit/>
          </a:bodyPr>
          <a:lstStyle/>
          <a:p>
            <a:pPr lvl="0" algn="just" rtl="0" fontAlgn="base">
              <a:lnSpc>
                <a:spcPct val="125000"/>
              </a:lnSpc>
              <a:spcBef>
                <a:spcPct val="0"/>
              </a:spcBef>
              <a:spcAft>
                <a:spcPct val="0"/>
              </a:spcAft>
            </a:pPr>
            <a:r>
              <a:rPr lang="id" b="1" dirty="0">
                <a:solidFill>
                  <a:schemeClr val="bg1"/>
                </a:solidFill>
                <a:latin typeface="Arial" panose="020B0604020202020204" pitchFamily="34" charset="0"/>
                <a:ea typeface="ＭＳ ゴシック" pitchFamily="49" charset="-128"/>
                <a:cs typeface="Arial" panose="020B0604020202020204" pitchFamily="34" charset="0"/>
              </a:rPr>
              <a:t>　Poin 1 Ada berbagai bahaya di tempat kerja!</a:t>
            </a:r>
            <a:endParaRPr kumimoji="1" lang="ja-JP" altLang="en-US" b="1" i="0" u="none" strike="noStrike" cap="none" normalizeH="0" baseline="0" dirty="0">
              <a:ln>
                <a:noFill/>
              </a:ln>
              <a:solidFill>
                <a:schemeClr val="bg1"/>
              </a:solidFill>
              <a:effectLst/>
              <a:latin typeface="Arial" panose="020B0604020202020204" pitchFamily="34" charset="0"/>
              <a:ea typeface="ＭＳ Ｐゴシック" pitchFamily="50" charset="-128"/>
              <a:cs typeface="Arial" panose="020B0604020202020204" pitchFamily="34" charset="0"/>
            </a:endParaRPr>
          </a:p>
        </p:txBody>
      </p:sp>
      <p:sp>
        <p:nvSpPr>
          <p:cNvPr id="15" name="正方形/長方形 23"/>
          <p:cNvSpPr>
            <a:spLocks noChangeArrowheads="1"/>
          </p:cNvSpPr>
          <p:nvPr/>
        </p:nvSpPr>
        <p:spPr bwMode="auto">
          <a:xfrm>
            <a:off x="249401" y="1038082"/>
            <a:ext cx="5544616" cy="375552"/>
          </a:xfrm>
          <a:prstGeom prst="rect">
            <a:avLst/>
          </a:prstGeom>
          <a:noFill/>
          <a:ln w="9525">
            <a:noFill/>
            <a:miter lim="800000"/>
            <a:headEnd/>
            <a:tailEnd/>
          </a:ln>
        </p:spPr>
        <p:txBody>
          <a:bodyPr wrap="square" rtlCol="0">
            <a:spAutoFit/>
          </a:bodyPr>
          <a:lstStyle/>
          <a:p>
            <a:pPr marL="361950" indent="-361950" algn="just" rtl="0">
              <a:lnSpc>
                <a:spcPct val="150000"/>
              </a:lnSpc>
              <a:spcBef>
                <a:spcPts val="600"/>
              </a:spcBef>
            </a:pPr>
            <a:r>
              <a:rPr lang="id" sz="1400" b="1" dirty="0">
                <a:solidFill>
                  <a:srgbClr val="C00000"/>
                </a:solidFill>
                <a:latin typeface="Arial" panose="020B0604020202020204" pitchFamily="34" charset="0"/>
                <a:ea typeface="メイリオ" pitchFamily="50" charset="-128"/>
                <a:cs typeface="Arial" panose="020B0604020202020204" pitchFamily="34" charset="0"/>
              </a:rPr>
              <a:t>1. Terjadinya kecelakaan kerja</a:t>
            </a:r>
            <a:endParaRPr lang="ja-JP" altLang="en-US" sz="1200" dirty="0">
              <a:latin typeface="Arial" panose="020B0604020202020204" pitchFamily="34" charset="0"/>
              <a:ea typeface="メイリオ" pitchFamily="50" charset="-128"/>
              <a:cs typeface="Arial" panose="020B0604020202020204" pitchFamily="34" charset="0"/>
            </a:endParaRPr>
          </a:p>
        </p:txBody>
      </p:sp>
      <p:sp>
        <p:nvSpPr>
          <p:cNvPr id="16" name="正方形/長方形 40"/>
          <p:cNvSpPr>
            <a:spLocks noChangeArrowheads="1"/>
          </p:cNvSpPr>
          <p:nvPr/>
        </p:nvSpPr>
        <p:spPr bwMode="auto">
          <a:xfrm>
            <a:off x="251520" y="2924944"/>
            <a:ext cx="2664296" cy="307777"/>
          </a:xfrm>
          <a:prstGeom prst="rect">
            <a:avLst/>
          </a:prstGeom>
          <a:noFill/>
          <a:ln w="9525">
            <a:noFill/>
            <a:miter lim="800000"/>
            <a:headEnd/>
            <a:tailEnd/>
          </a:ln>
        </p:spPr>
        <p:txBody>
          <a:bodyPr wrap="square" rtlCol="0">
            <a:spAutoFit/>
          </a:bodyPr>
          <a:lstStyle/>
          <a:p>
            <a:pPr marL="92075" lvl="1" indent="-92075" algn="just" rtl="0">
              <a:spcBef>
                <a:spcPts val="600"/>
              </a:spcBef>
            </a:pPr>
            <a:r>
              <a:rPr lang="id" sz="1400" b="1">
                <a:solidFill>
                  <a:srgbClr val="C00000"/>
                </a:solidFill>
                <a:latin typeface="Arial" panose="020B0604020202020204" pitchFamily="34" charset="0"/>
                <a:ea typeface="メイリオ" pitchFamily="50" charset="-128"/>
                <a:cs typeface="Arial" panose="020B0604020202020204" pitchFamily="34" charset="0"/>
              </a:rPr>
              <a:t>2. Penyebab bencana</a:t>
            </a:r>
            <a:endParaRPr lang="ja-JP" altLang="en-US" sz="1400" dirty="0">
              <a:latin typeface="Arial" panose="020B0604020202020204" pitchFamily="34" charset="0"/>
              <a:ea typeface="メイリオ" pitchFamily="50" charset="-128"/>
              <a:cs typeface="Arial" panose="020B0604020202020204" pitchFamily="34" charset="0"/>
            </a:endParaRPr>
          </a:p>
        </p:txBody>
      </p:sp>
      <p:sp>
        <p:nvSpPr>
          <p:cNvPr id="17" name="正方形/長方形 16"/>
          <p:cNvSpPr/>
          <p:nvPr/>
        </p:nvSpPr>
        <p:spPr bwMode="auto">
          <a:xfrm>
            <a:off x="251520" y="4509423"/>
            <a:ext cx="3168352" cy="469216"/>
          </a:xfrm>
          <a:prstGeom prst="rect">
            <a:avLst/>
          </a:prstGeom>
        </p:spPr>
        <p:txBody>
          <a:bodyPr rtlCol="0">
            <a:noAutofit/>
          </a:bodyPr>
          <a:lstStyle/>
          <a:p>
            <a:pPr marL="92075" indent="-92075" algn="just" rtl="0" fontAlgn="auto">
              <a:lnSpc>
                <a:spcPct val="125000"/>
              </a:lnSpc>
              <a:spcBef>
                <a:spcPts val="0"/>
              </a:spcBef>
              <a:spcAft>
                <a:spcPts val="0"/>
              </a:spcAft>
              <a:defRPr/>
            </a:pPr>
            <a:r>
              <a:rPr lang="id" sz="1400" b="1">
                <a:solidFill>
                  <a:srgbClr val="C00000"/>
                </a:solidFill>
                <a:latin typeface="Arial" panose="020B0604020202020204" pitchFamily="34" charset="0"/>
                <a:ea typeface="メイリオ" panose="020B0604030504040204" pitchFamily="50" charset="-128"/>
                <a:cs typeface="Arial" panose="020B0604020202020204" pitchFamily="34" charset="0"/>
              </a:rPr>
              <a:t>3. Untuk pekerjaan yang aman</a:t>
            </a:r>
            <a:endParaRPr lang="en-US" altLang="ja-JP" sz="1200" dirty="0">
              <a:latin typeface="Arial" panose="020B0604020202020204" pitchFamily="34" charset="0"/>
              <a:ea typeface="メイリオ" panose="020B0604030504040204" pitchFamily="50" charset="-128"/>
              <a:cs typeface="Arial" panose="020B0604020202020204" pitchFamily="34" charset="0"/>
            </a:endParaRPr>
          </a:p>
        </p:txBody>
      </p:sp>
      <p:sp>
        <p:nvSpPr>
          <p:cNvPr id="9" name="テキスト ボックス 8"/>
          <p:cNvSpPr txBox="1"/>
          <p:nvPr/>
        </p:nvSpPr>
        <p:spPr>
          <a:xfrm>
            <a:off x="568216" y="692696"/>
            <a:ext cx="8396272" cy="392631"/>
          </a:xfrm>
          <a:prstGeom prst="rect">
            <a:avLst/>
          </a:prstGeom>
          <a:noFill/>
          <a:ln w="19050">
            <a:solidFill>
              <a:schemeClr val="bg1">
                <a:lumMod val="75000"/>
              </a:schemeClr>
            </a:solidFill>
          </a:ln>
        </p:spPr>
        <p:txBody>
          <a:bodyPr rtlCol="0"/>
          <a:lstStyle/>
          <a:p>
            <a:pPr marL="92075" rtl="0">
              <a:defRPr/>
            </a:pPr>
            <a:r>
              <a:rPr lang="id" sz="1200" b="1" dirty="0">
                <a:solidFill>
                  <a:srgbClr val="0000CC"/>
                </a:solidFill>
                <a:latin typeface="Arial" panose="020B0604020202020204" pitchFamily="34" charset="0"/>
                <a:ea typeface="メイリオ" pitchFamily="50" charset="-128"/>
                <a:cs typeface="Arial" panose="020B0604020202020204" pitchFamily="34" charset="0"/>
              </a:rPr>
              <a:t>[Kasus Bencana 1] Selama pekerjaan pemilahan limbah industri, dia tertabrak ekskavator seret dan meninggal!</a:t>
            </a:r>
          </a:p>
        </p:txBody>
      </p:sp>
      <p:sp>
        <p:nvSpPr>
          <p:cNvPr id="11" name="正方形/長方形 23">
            <a:extLst>
              <a:ext uri="{FF2B5EF4-FFF2-40B4-BE49-F238E27FC236}">
                <a16:creationId xmlns:a16="http://schemas.microsoft.com/office/drawing/2014/main" id="{6FE30880-97BB-44CE-A97E-D9C593EDA278}"/>
              </a:ext>
            </a:extLst>
          </p:cNvPr>
          <p:cNvSpPr>
            <a:spLocks noChangeArrowheads="1"/>
          </p:cNvSpPr>
          <p:nvPr/>
        </p:nvSpPr>
        <p:spPr bwMode="auto">
          <a:xfrm>
            <a:off x="539552" y="1412776"/>
            <a:ext cx="5256584" cy="1538883"/>
          </a:xfrm>
          <a:prstGeom prst="rect">
            <a:avLst/>
          </a:prstGeom>
          <a:noFill/>
          <a:ln w="9525">
            <a:solidFill>
              <a:schemeClr val="tx1">
                <a:lumMod val="50000"/>
                <a:lumOff val="50000"/>
              </a:schemeClr>
            </a:solidFill>
            <a:miter lim="800000"/>
            <a:headEnd/>
            <a:tailEnd/>
          </a:ln>
        </p:spPr>
        <p:txBody>
          <a:bodyPr wrap="square" rtlCol="0">
            <a:spAutoFit/>
          </a:bodyPr>
          <a:lstStyle/>
          <a:p>
            <a:pPr marL="361950" indent="-269875" algn="just" rtl="0">
              <a:spcBef>
                <a:spcPts val="600"/>
              </a:spcBef>
            </a:pPr>
            <a:r>
              <a:rPr lang="id" sz="1200" dirty="0">
                <a:latin typeface="Arial" panose="020B0604020202020204" pitchFamily="34" charset="0"/>
                <a:ea typeface="メイリオ" pitchFamily="50" charset="-128"/>
                <a:cs typeface="Arial" panose="020B0604020202020204" pitchFamily="34" charset="0"/>
              </a:rPr>
              <a:t>[1] Korban C sedang dalam proses pemilahan di tempat pengumpulan logam.</a:t>
            </a:r>
          </a:p>
          <a:p>
            <a:pPr marL="361950" indent="-269875" algn="just" rtl="0">
              <a:spcBef>
                <a:spcPts val="600"/>
              </a:spcBef>
            </a:pPr>
            <a:r>
              <a:rPr lang="id" sz="1200" dirty="0">
                <a:latin typeface="Arial" panose="020B0604020202020204" pitchFamily="34" charset="0"/>
                <a:ea typeface="メイリオ" pitchFamily="50" charset="-128"/>
                <a:cs typeface="Arial" panose="020B0604020202020204" pitchFamily="34" charset="0"/>
              </a:rPr>
              <a:t>[2] A menyetir untuk memindahkan ekskavator seret di dekat titik pengumpulan ke sekitar jalan pendekatan truk.</a:t>
            </a:r>
          </a:p>
          <a:p>
            <a:pPr marL="361950" indent="-269875" algn="just" rtl="0">
              <a:spcBef>
                <a:spcPts val="600"/>
              </a:spcBef>
            </a:pPr>
            <a:r>
              <a:rPr lang="id" sz="1200" dirty="0">
                <a:latin typeface="Arial" panose="020B0604020202020204" pitchFamily="34" charset="0"/>
                <a:ea typeface="メイリオ" pitchFamily="50" charset="-128"/>
                <a:cs typeface="Arial" panose="020B0604020202020204" pitchFamily="34" charset="0"/>
              </a:rPr>
              <a:t>[3] Setelah berputar ke kiri dan maju sekitar 2 m, C yang sedang melakukan kerja pemilahan terseret oleh crawler di sisi kanan ekskavator seret.</a:t>
            </a:r>
          </a:p>
        </p:txBody>
      </p:sp>
      <p:sp>
        <p:nvSpPr>
          <p:cNvPr id="13" name="正方形/長方形 40">
            <a:extLst>
              <a:ext uri="{FF2B5EF4-FFF2-40B4-BE49-F238E27FC236}">
                <a16:creationId xmlns:a16="http://schemas.microsoft.com/office/drawing/2014/main" id="{89AA8EF3-7FC7-4CE1-9480-235E9979B671}"/>
              </a:ext>
            </a:extLst>
          </p:cNvPr>
          <p:cNvSpPr>
            <a:spLocks noChangeArrowheads="1"/>
          </p:cNvSpPr>
          <p:nvPr/>
        </p:nvSpPr>
        <p:spPr bwMode="auto">
          <a:xfrm>
            <a:off x="539552" y="3284984"/>
            <a:ext cx="7488832" cy="1169551"/>
          </a:xfrm>
          <a:prstGeom prst="rect">
            <a:avLst/>
          </a:prstGeom>
          <a:noFill/>
          <a:ln w="9525">
            <a:solidFill>
              <a:schemeClr val="tx1">
                <a:lumMod val="50000"/>
                <a:lumOff val="50000"/>
              </a:schemeClr>
            </a:solidFill>
            <a:miter lim="800000"/>
            <a:headEnd/>
            <a:tailEnd/>
          </a:ln>
        </p:spPr>
        <p:txBody>
          <a:bodyPr wrap="square" rtlCol="0">
            <a:spAutoFit/>
          </a:bodyPr>
          <a:lstStyle/>
          <a:p>
            <a:pPr marL="92075" algn="just" rtl="0">
              <a:spcBef>
                <a:spcPts val="300"/>
              </a:spcBef>
            </a:pPr>
            <a:r>
              <a:rPr lang="id" sz="1200" dirty="0">
                <a:latin typeface="Arial" panose="020B0604020202020204" pitchFamily="34" charset="0"/>
                <a:ea typeface="メイリオ" pitchFamily="50" charset="-128"/>
                <a:cs typeface="Arial" panose="020B0604020202020204" pitchFamily="34" charset="0"/>
              </a:rPr>
              <a:t>[1] Tidak melakukan tindakan larangan masuk ke jalur operasi ekskavator seret.</a:t>
            </a:r>
            <a:endParaRPr lang="en-US" altLang="ja-JP" sz="1200" dirty="0">
              <a:latin typeface="Arial" panose="020B0604020202020204" pitchFamily="34" charset="0"/>
              <a:ea typeface="メイリオ" pitchFamily="50" charset="-128"/>
              <a:cs typeface="Arial" panose="020B0604020202020204" pitchFamily="34" charset="0"/>
            </a:endParaRPr>
          </a:p>
          <a:p>
            <a:pPr marL="92075" algn="just" rtl="0">
              <a:spcBef>
                <a:spcPts val="300"/>
              </a:spcBef>
            </a:pPr>
            <a:r>
              <a:rPr lang="id" sz="1200" dirty="0">
                <a:latin typeface="Arial" panose="020B0604020202020204" pitchFamily="34" charset="0"/>
                <a:ea typeface="メイリオ" pitchFamily="50" charset="-128"/>
                <a:cs typeface="Arial" panose="020B0604020202020204" pitchFamily="34" charset="0"/>
              </a:rPr>
              <a:t>[2] Tidak ada pemandu yang ditugaskan.</a:t>
            </a:r>
          </a:p>
          <a:p>
            <a:pPr marL="92075" algn="just" rtl="0">
              <a:spcBef>
                <a:spcPts val="300"/>
              </a:spcBef>
            </a:pPr>
            <a:r>
              <a:rPr lang="id" sz="1200" dirty="0">
                <a:latin typeface="Arial" panose="020B0604020202020204" pitchFamily="34" charset="0"/>
                <a:ea typeface="メイリオ" pitchFamily="50" charset="-128"/>
                <a:cs typeface="Arial" panose="020B0604020202020204" pitchFamily="34" charset="0"/>
              </a:rPr>
              <a:t>[3] Konfirmasi keselamatan sekitar sebelum berkendara oleh pengemudi ekskavator seret tidak mencukupi.</a:t>
            </a:r>
          </a:p>
          <a:p>
            <a:pPr marL="92075" algn="just" rtl="0">
              <a:spcBef>
                <a:spcPts val="300"/>
              </a:spcBef>
            </a:pPr>
            <a:r>
              <a:rPr lang="id" sz="1200" dirty="0">
                <a:latin typeface="Arial" panose="020B0604020202020204" pitchFamily="34" charset="0"/>
                <a:ea typeface="メイリオ" pitchFamily="50" charset="-128"/>
                <a:cs typeface="Arial" panose="020B0604020202020204" pitchFamily="34" charset="0"/>
              </a:rPr>
              <a:t>[4] Rencana kerja tidak dirumuskan.</a:t>
            </a:r>
          </a:p>
          <a:p>
            <a:pPr marL="92075" algn="just" rtl="0">
              <a:spcBef>
                <a:spcPts val="300"/>
              </a:spcBef>
            </a:pPr>
            <a:r>
              <a:rPr lang="id" sz="1200" dirty="0">
                <a:latin typeface="Arial" panose="020B0604020202020204" pitchFamily="34" charset="0"/>
                <a:ea typeface="メイリオ" pitchFamily="50" charset="-128"/>
                <a:cs typeface="Arial" panose="020B0604020202020204" pitchFamily="34" charset="0"/>
              </a:rPr>
              <a:t>[5] Pendidikan keselamatan dan kesehatan kerja tidak diberikan kepada pekerja terkait.</a:t>
            </a:r>
            <a:endParaRPr lang="ja-JP" altLang="en-US" sz="1400" dirty="0">
              <a:latin typeface="Arial" panose="020B0604020202020204" pitchFamily="34" charset="0"/>
              <a:ea typeface="メイリオ" pitchFamily="50" charset="-128"/>
              <a:cs typeface="Arial" panose="020B0604020202020204" pitchFamily="34" charset="0"/>
            </a:endParaRPr>
          </a:p>
        </p:txBody>
      </p:sp>
      <p:sp>
        <p:nvSpPr>
          <p:cNvPr id="3" name="吹き出し: 四角形 2">
            <a:extLst>
              <a:ext uri="{FF2B5EF4-FFF2-40B4-BE49-F238E27FC236}">
                <a16:creationId xmlns:a16="http://schemas.microsoft.com/office/drawing/2014/main" id="{B03925FB-4EC4-4FE9-B49E-61B7E90E683A}"/>
              </a:ext>
            </a:extLst>
          </p:cNvPr>
          <p:cNvSpPr/>
          <p:nvPr/>
        </p:nvSpPr>
        <p:spPr>
          <a:xfrm>
            <a:off x="7560905" y="3249470"/>
            <a:ext cx="971535" cy="395554"/>
          </a:xfrm>
          <a:prstGeom prst="wedgeRectCallout">
            <a:avLst>
              <a:gd name="adj1" fmla="val -86955"/>
              <a:gd name="adj2" fmla="val -6557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d" sz="1100">
                <a:solidFill>
                  <a:schemeClr val="tx1"/>
                </a:solidFill>
                <a:latin typeface="Arial" panose="020B0604020202020204" pitchFamily="34" charset="0"/>
                <a:cs typeface="Arial" panose="020B0604020202020204" pitchFamily="34" charset="0"/>
              </a:rPr>
              <a:t>Korban C</a:t>
            </a:r>
            <a:endParaRPr kumimoji="1" lang="ja-JP" altLang="en-US" sz="1100" dirty="0">
              <a:solidFill>
                <a:schemeClr val="tx1"/>
              </a:solidFill>
              <a:latin typeface="Arial" panose="020B0604020202020204" pitchFamily="34" charset="0"/>
              <a:cs typeface="Arial" panose="020B0604020202020204" pitchFamily="34" charset="0"/>
            </a:endParaRPr>
          </a:p>
        </p:txBody>
      </p:sp>
      <p:sp>
        <p:nvSpPr>
          <p:cNvPr id="14" name="正方形/長方形 13">
            <a:extLst>
              <a:ext uri="{FF2B5EF4-FFF2-40B4-BE49-F238E27FC236}">
                <a16:creationId xmlns:a16="http://schemas.microsoft.com/office/drawing/2014/main" id="{03836FEB-6021-47EF-8824-20270B8BC5B8}"/>
              </a:ext>
            </a:extLst>
          </p:cNvPr>
          <p:cNvSpPr/>
          <p:nvPr/>
        </p:nvSpPr>
        <p:spPr bwMode="auto">
          <a:xfrm>
            <a:off x="539552" y="4869463"/>
            <a:ext cx="8352928" cy="1584176"/>
          </a:xfrm>
          <a:prstGeom prst="rect">
            <a:avLst/>
          </a:prstGeom>
          <a:ln>
            <a:solidFill>
              <a:schemeClr val="tx1">
                <a:lumMod val="50000"/>
                <a:lumOff val="50000"/>
              </a:schemeClr>
            </a:solidFill>
          </a:ln>
        </p:spPr>
        <p:txBody>
          <a:bodyPr rtlCol="0">
            <a:noAutofit/>
          </a:bodyPr>
          <a:lstStyle/>
          <a:p>
            <a:pPr marL="92075" algn="just" rtl="0" fontAlgn="auto">
              <a:spcBef>
                <a:spcPts val="3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[1] Tetapkan area dilarang masuk di tempat di mana ekskavator seret dapat bersentuhan dengan pekerja.</a:t>
            </a:r>
            <a:endParaRPr lang="en-US" altLang="ja-JP" sz="1200" dirty="0">
              <a:latin typeface="Arial" panose="020B0604020202020204" pitchFamily="34" charset="0"/>
              <a:ea typeface="メイリオ" panose="020B0604030504040204" pitchFamily="50" charset="-128"/>
              <a:cs typeface="Arial" panose="020B0604020202020204" pitchFamily="34" charset="0"/>
            </a:endParaRPr>
          </a:p>
          <a:p>
            <a:pPr marL="92075" algn="just" rtl="0" fontAlgn="auto">
              <a:spcBef>
                <a:spcPts val="3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[2] Tempatkan pemandu untuk memandu mesin.</a:t>
            </a:r>
            <a:endParaRPr lang="en-US" altLang="ja-JP" sz="1200" dirty="0">
              <a:latin typeface="Arial" panose="020B0604020202020204" pitchFamily="34" charset="0"/>
              <a:ea typeface="メイリオ" panose="020B0604030504040204" pitchFamily="50" charset="-128"/>
              <a:cs typeface="Arial" panose="020B0604020202020204" pitchFamily="34" charset="0"/>
            </a:endParaRPr>
          </a:p>
          <a:p>
            <a:pPr marL="92075" algn="just" rtl="0" fontAlgn="auto">
              <a:spcBef>
                <a:spcPts val="3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[3] Berikan edukasi kepada pengemudi seperti ekskavator seret untuk memeriksa keamanan sekitar sebelum mulai mengemudi.</a:t>
            </a:r>
          </a:p>
          <a:p>
            <a:pPr marL="92075" algn="just" rtl="0" fontAlgn="auto">
              <a:spcBef>
                <a:spcPts val="3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[4] Merumuskan rencana kerja untuk metode kerja seperti rute operasi, tindakan larangan masuk, penempatan pemandu, isyarat, dll.</a:t>
            </a:r>
            <a:endParaRPr lang="en-US" altLang="ja-JP" sz="1200" dirty="0">
              <a:latin typeface="Arial" panose="020B0604020202020204" pitchFamily="34" charset="0"/>
              <a:ea typeface="メイリオ" panose="020B0604030504040204" pitchFamily="50" charset="-128"/>
              <a:cs typeface="Arial" panose="020B0604020202020204" pitchFamily="34" charset="0"/>
            </a:endParaRPr>
          </a:p>
          <a:p>
            <a:pPr marL="92075" algn="just" rtl="0" fontAlgn="auto">
              <a:spcBef>
                <a:spcPts val="3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[5] Informasikan secara menyeluruh kepada pekerja terkait isi rencana kerja yang telah dirumuskan.</a:t>
            </a:r>
            <a:endParaRPr lang="en-US" altLang="ja-JP" sz="1200" dirty="0">
              <a:latin typeface="Arial" panose="020B0604020202020204" pitchFamily="34" charset="0"/>
              <a:ea typeface="メイリオ" panose="020B0604030504040204" pitchFamily="50" charset="-128"/>
              <a:cs typeface="Arial" panose="020B0604020202020204" pitchFamily="34" charset="0"/>
            </a:endParaRPr>
          </a:p>
        </p:txBody>
      </p:sp>
      <p:sp>
        <p:nvSpPr>
          <p:cNvPr id="2" name="スライド番号プレースホルダー 1"/>
          <p:cNvSpPr>
            <a:spLocks noGrp="1"/>
          </p:cNvSpPr>
          <p:nvPr>
            <p:ph type="sldNum" sz="quarter" idx="12"/>
          </p:nvPr>
        </p:nvSpPr>
        <p:spPr>
          <a:xfrm>
            <a:off x="3518520" y="6520259"/>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3</a:t>
            </a:fld>
            <a:endParaRPr kumimoji="1" lang="ja-JP" alt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891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55536" y="6492875"/>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4</a:t>
            </a:fld>
            <a:endParaRPr kumimoji="1" lang="ja-JP" altLang="en-US" sz="1050">
              <a:latin typeface="Arial" panose="020B0604020202020204" pitchFamily="34" charset="0"/>
              <a:cs typeface="Arial" panose="020B0604020202020204" pitchFamily="34" charset="0"/>
            </a:endParaRPr>
          </a:p>
        </p:txBody>
      </p:sp>
      <p:sp>
        <p:nvSpPr>
          <p:cNvPr id="5" name="テキスト ボックス 4"/>
          <p:cNvSpPr txBox="1"/>
          <p:nvPr/>
        </p:nvSpPr>
        <p:spPr>
          <a:xfrm>
            <a:off x="424200" y="188640"/>
            <a:ext cx="8396272" cy="674781"/>
          </a:xfrm>
          <a:prstGeom prst="rect">
            <a:avLst/>
          </a:prstGeom>
          <a:noFill/>
          <a:ln w="19050">
            <a:solidFill>
              <a:schemeClr val="bg1">
                <a:lumMod val="75000"/>
              </a:schemeClr>
            </a:solidFill>
          </a:ln>
        </p:spPr>
        <p:txBody>
          <a:bodyPr rtlCol="0"/>
          <a:lstStyle/>
          <a:p>
            <a:pPr marL="1162050" indent="-1162050" rtl="0">
              <a:lnSpc>
                <a:spcPct val="125000"/>
              </a:lnSpc>
              <a:defRPr/>
            </a:pPr>
            <a:r>
              <a:rPr lang="id" sz="1400" b="1" dirty="0">
                <a:solidFill>
                  <a:srgbClr val="0000CC"/>
                </a:solidFill>
                <a:latin typeface="Arial" panose="020B0604020202020204" pitchFamily="34" charset="0"/>
                <a:ea typeface="メイリオ" panose="020B0604030504040204" pitchFamily="50" charset="-128"/>
                <a:cs typeface="Arial" panose="020B0604020202020204" pitchFamily="34" charset="0"/>
              </a:rPr>
              <a:t>[Kasus Bencana 2] Saat membersihkan bagian roller tanpa menghentikan konveyor input, area dari lengan kanan hingga dada tersangkut.</a:t>
            </a:r>
            <a:endParaRPr lang="en-US" altLang="ja-JP" sz="1400" b="1" dirty="0">
              <a:solidFill>
                <a:srgbClr val="0000CC"/>
              </a:solidFill>
              <a:latin typeface="Arial" panose="020B0604020202020204" pitchFamily="34" charset="0"/>
              <a:ea typeface="メイリオ" panose="020B0604030504040204" pitchFamily="50" charset="-128"/>
              <a:cs typeface="Arial" panose="020B0604020202020204" pitchFamily="34" charset="0"/>
            </a:endParaRPr>
          </a:p>
        </p:txBody>
      </p:sp>
      <p:sp>
        <p:nvSpPr>
          <p:cNvPr id="6" name="正方形/長方形 23"/>
          <p:cNvSpPr>
            <a:spLocks noChangeArrowheads="1"/>
          </p:cNvSpPr>
          <p:nvPr/>
        </p:nvSpPr>
        <p:spPr bwMode="auto">
          <a:xfrm>
            <a:off x="251520" y="980728"/>
            <a:ext cx="5607496" cy="307777"/>
          </a:xfrm>
          <a:prstGeom prst="rect">
            <a:avLst/>
          </a:prstGeom>
          <a:noFill/>
          <a:ln w="9525">
            <a:noFill/>
            <a:miter lim="800000"/>
            <a:headEnd/>
            <a:tailEnd/>
          </a:ln>
        </p:spPr>
        <p:txBody>
          <a:bodyPr wrap="square" rtlCol="0">
            <a:spAutoFit/>
          </a:bodyPr>
          <a:lstStyle/>
          <a:p>
            <a:pPr marL="361950" indent="-361950" algn="just" rtl="0">
              <a:spcBef>
                <a:spcPts val="600"/>
              </a:spcBef>
            </a:pPr>
            <a:r>
              <a:rPr lang="id" sz="1400" b="1">
                <a:solidFill>
                  <a:srgbClr val="C00000"/>
                </a:solidFill>
                <a:latin typeface="Arial" panose="020B0604020202020204" pitchFamily="34" charset="0"/>
                <a:ea typeface="メイリオ" pitchFamily="50" charset="-128"/>
                <a:cs typeface="Arial" panose="020B0604020202020204" pitchFamily="34" charset="0"/>
              </a:rPr>
              <a:t>1. Terjadinya kecelakaan kerja</a:t>
            </a:r>
            <a:endParaRPr lang="ja-JP" altLang="en-US" sz="1200" dirty="0">
              <a:latin typeface="Arial" panose="020B0604020202020204" pitchFamily="34" charset="0"/>
              <a:ea typeface="メイリオ" pitchFamily="50" charset="-128"/>
              <a:cs typeface="Arial" panose="020B0604020202020204" pitchFamily="34" charset="0"/>
            </a:endParaRPr>
          </a:p>
        </p:txBody>
      </p:sp>
      <p:sp>
        <p:nvSpPr>
          <p:cNvPr id="7" name="正方形/長方形 40"/>
          <p:cNvSpPr>
            <a:spLocks noChangeArrowheads="1"/>
          </p:cNvSpPr>
          <p:nvPr/>
        </p:nvSpPr>
        <p:spPr bwMode="auto">
          <a:xfrm>
            <a:off x="251520" y="2492896"/>
            <a:ext cx="1296144" cy="307777"/>
          </a:xfrm>
          <a:prstGeom prst="rect">
            <a:avLst/>
          </a:prstGeom>
          <a:noFill/>
          <a:ln w="9525">
            <a:noFill/>
            <a:miter lim="800000"/>
            <a:headEnd/>
            <a:tailEnd/>
          </a:ln>
        </p:spPr>
        <p:txBody>
          <a:bodyPr wrap="square" rtlCol="0">
            <a:spAutoFit/>
          </a:bodyPr>
          <a:lstStyle/>
          <a:p>
            <a:pPr marL="92075" indent="-92075" algn="just" rtl="0">
              <a:spcBef>
                <a:spcPts val="600"/>
              </a:spcBef>
            </a:pPr>
            <a:r>
              <a:rPr lang="id" sz="1400" b="1">
                <a:solidFill>
                  <a:srgbClr val="C00000"/>
                </a:solidFill>
                <a:latin typeface="Arial" panose="020B0604020202020204" pitchFamily="34" charset="0"/>
                <a:ea typeface="メイリオ" pitchFamily="50" charset="-128"/>
                <a:cs typeface="Arial" panose="020B0604020202020204" pitchFamily="34" charset="0"/>
              </a:rPr>
              <a:t>2. Penyebab</a:t>
            </a:r>
            <a:endParaRPr lang="ja-JP" altLang="en-US" sz="1200" dirty="0">
              <a:latin typeface="Arial" panose="020B0604020202020204" pitchFamily="34" charset="0"/>
              <a:ea typeface="メイリオ" pitchFamily="50" charset="-128"/>
              <a:cs typeface="Arial" panose="020B0604020202020204" pitchFamily="34" charset="0"/>
            </a:endParaRPr>
          </a:p>
        </p:txBody>
      </p:sp>
      <p:pic>
        <p:nvPicPr>
          <p:cNvPr id="10" name="図 9">
            <a:extLst>
              <a:ext uri="{FF2B5EF4-FFF2-40B4-BE49-F238E27FC236}">
                <a16:creationId xmlns:a16="http://schemas.microsoft.com/office/drawing/2014/main" id="{3D8D6D7D-6C42-473B-8791-8580EC9F7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394" y="921199"/>
            <a:ext cx="2501078" cy="2003745"/>
          </a:xfrm>
          <a:prstGeom prst="rect">
            <a:avLst/>
          </a:prstGeom>
        </p:spPr>
      </p:pic>
      <p:sp>
        <p:nvSpPr>
          <p:cNvPr id="11" name="正方形/長方形 23">
            <a:extLst>
              <a:ext uri="{FF2B5EF4-FFF2-40B4-BE49-F238E27FC236}">
                <a16:creationId xmlns:a16="http://schemas.microsoft.com/office/drawing/2014/main" id="{023A6A31-4C2E-493D-8507-A8996CDE5853}"/>
              </a:ext>
            </a:extLst>
          </p:cNvPr>
          <p:cNvSpPr>
            <a:spLocks noChangeArrowheads="1"/>
          </p:cNvSpPr>
          <p:nvPr/>
        </p:nvSpPr>
        <p:spPr bwMode="auto">
          <a:xfrm>
            <a:off x="539551" y="1314059"/>
            <a:ext cx="5804977" cy="907941"/>
          </a:xfrm>
          <a:prstGeom prst="rect">
            <a:avLst/>
          </a:prstGeom>
          <a:noFill/>
          <a:ln w="9525">
            <a:solidFill>
              <a:schemeClr val="tx1">
                <a:lumMod val="50000"/>
                <a:lumOff val="50000"/>
              </a:schemeClr>
            </a:solidFill>
            <a:miter lim="800000"/>
            <a:headEnd/>
            <a:tailEnd/>
          </a:ln>
        </p:spPr>
        <p:txBody>
          <a:bodyPr wrap="square" rtlCol="0">
            <a:spAutoFit/>
          </a:bodyPr>
          <a:lstStyle/>
          <a:p>
            <a:pPr marL="357188" indent="-269875" algn="just" rtl="0">
              <a:spcBef>
                <a:spcPts val="600"/>
              </a:spcBef>
            </a:pPr>
            <a:r>
              <a:rPr lang="id" sz="1200">
                <a:latin typeface="Arial" panose="020B0604020202020204" pitchFamily="34" charset="0"/>
                <a:ea typeface="メイリオ" pitchFamily="50" charset="-128"/>
                <a:cs typeface="Arial" panose="020B0604020202020204" pitchFamily="34" charset="0"/>
              </a:rPr>
              <a:t>[1] Bubuk gipsum yang menempel pada bagian rol pengembali dari konveyor input mesin penghancur </a:t>
            </a:r>
            <a:r>
              <a:rPr lang="id" sz="1200">
                <a:solidFill>
                  <a:srgbClr val="C00000"/>
                </a:solidFill>
                <a:latin typeface="Arial" panose="020B0604020202020204" pitchFamily="34" charset="0"/>
                <a:ea typeface="メイリオ" pitchFamily="50" charset="-128"/>
                <a:cs typeface="Arial" panose="020B0604020202020204" pitchFamily="34" charset="0"/>
              </a:rPr>
              <a:t>dikikis dengan sikat kawat</a:t>
            </a:r>
            <a:r>
              <a:rPr lang="id" sz="1200">
                <a:latin typeface="Arial" panose="020B0604020202020204" pitchFamily="34" charset="0"/>
                <a:ea typeface="メイリオ" pitchFamily="50" charset="-128"/>
                <a:cs typeface="Arial" panose="020B0604020202020204" pitchFamily="34" charset="0"/>
              </a:rPr>
              <a:t> sendirian.</a:t>
            </a:r>
            <a:endParaRPr lang="en-US" altLang="ja-JP" sz="1200" dirty="0">
              <a:latin typeface="Arial" panose="020B0604020202020204" pitchFamily="34" charset="0"/>
              <a:ea typeface="メイリオ" pitchFamily="50" charset="-128"/>
              <a:cs typeface="Arial" panose="020B0604020202020204" pitchFamily="34" charset="0"/>
            </a:endParaRPr>
          </a:p>
          <a:p>
            <a:pPr marL="357188" indent="-269875" algn="just" rtl="0">
              <a:spcBef>
                <a:spcPts val="600"/>
              </a:spcBef>
            </a:pPr>
            <a:r>
              <a:rPr lang="id" sz="1200">
                <a:latin typeface="Arial" panose="020B0604020202020204" pitchFamily="34" charset="0"/>
                <a:ea typeface="メイリオ" pitchFamily="50" charset="-128"/>
                <a:cs typeface="Arial" panose="020B0604020202020204" pitchFamily="34" charset="0"/>
              </a:rPr>
              <a:t>[2] </a:t>
            </a:r>
            <a:r>
              <a:rPr lang="id" sz="1200">
                <a:solidFill>
                  <a:srgbClr val="C00000"/>
                </a:solidFill>
                <a:latin typeface="Arial" panose="020B0604020202020204" pitchFamily="34" charset="0"/>
                <a:ea typeface="メイリオ" pitchFamily="50" charset="-128"/>
                <a:cs typeface="Arial" panose="020B0604020202020204" pitchFamily="34" charset="0"/>
              </a:rPr>
              <a:t>Bekerja tanpa menghentikan konveyor.</a:t>
            </a:r>
            <a:r>
              <a:rPr lang="id" sz="1200">
                <a:latin typeface="Arial" panose="020B0604020202020204" pitchFamily="34" charset="0"/>
                <a:ea typeface="メイリオ" pitchFamily="50" charset="-128"/>
                <a:cs typeface="Arial" panose="020B0604020202020204" pitchFamily="34" charset="0"/>
              </a:rPr>
              <a:t> Sikat kawat tersangkut dengan lengan kanan antara roller dan ban berjalan.</a:t>
            </a:r>
          </a:p>
        </p:txBody>
      </p:sp>
      <p:sp>
        <p:nvSpPr>
          <p:cNvPr id="12" name="正方形/長方形 40">
            <a:extLst>
              <a:ext uri="{FF2B5EF4-FFF2-40B4-BE49-F238E27FC236}">
                <a16:creationId xmlns:a16="http://schemas.microsoft.com/office/drawing/2014/main" id="{C745B3DE-6A30-4C6D-818C-25C45C8B30F8}"/>
              </a:ext>
            </a:extLst>
          </p:cNvPr>
          <p:cNvSpPr>
            <a:spLocks noChangeArrowheads="1"/>
          </p:cNvSpPr>
          <p:nvPr/>
        </p:nvSpPr>
        <p:spPr bwMode="auto">
          <a:xfrm>
            <a:off x="539552" y="2852936"/>
            <a:ext cx="8252256" cy="1246495"/>
          </a:xfrm>
          <a:prstGeom prst="rect">
            <a:avLst/>
          </a:prstGeom>
          <a:noFill/>
          <a:ln w="9525">
            <a:solidFill>
              <a:schemeClr val="tx1">
                <a:lumMod val="50000"/>
                <a:lumOff val="50000"/>
              </a:schemeClr>
            </a:solidFill>
            <a:miter lim="800000"/>
            <a:headEnd/>
            <a:tailEnd/>
          </a:ln>
        </p:spPr>
        <p:txBody>
          <a:bodyPr wrap="square" rtlCol="0">
            <a:spAutoFit/>
          </a:bodyPr>
          <a:lstStyle/>
          <a:p>
            <a:pPr marL="357188" indent="-265113" algn="just" rtl="0">
              <a:spcBef>
                <a:spcPts val="600"/>
              </a:spcBef>
            </a:pPr>
            <a:r>
              <a:rPr lang="id" sz="1100">
                <a:latin typeface="Arial" panose="020B0604020202020204" pitchFamily="34" charset="0"/>
                <a:ea typeface="メイリオ" pitchFamily="50" charset="-128"/>
                <a:cs typeface="Arial" panose="020B0604020202020204" pitchFamily="34" charset="0"/>
              </a:rPr>
              <a:t>[1] Tidak ada penutup, selungkup, blok pencegahan belitan, dll. di bagian rol pengembali.</a:t>
            </a:r>
          </a:p>
          <a:p>
            <a:pPr marL="357188" indent="-265113" algn="just" rtl="0">
              <a:spcBef>
                <a:spcPts val="600"/>
              </a:spcBef>
            </a:pPr>
            <a:r>
              <a:rPr lang="id" sz="1100">
                <a:latin typeface="Arial" panose="020B0604020202020204" pitchFamily="34" charset="0"/>
                <a:ea typeface="メイリオ" pitchFamily="50" charset="-128"/>
                <a:cs typeface="Arial" panose="020B0604020202020204" pitchFamily="34" charset="0"/>
              </a:rPr>
              <a:t>[2] Saat membersihkan bagian rol pengembali, pengoperasian konveyor tidak dihentikan.</a:t>
            </a:r>
          </a:p>
          <a:p>
            <a:pPr marL="357188" indent="-265113" algn="just" rtl="0">
              <a:spcBef>
                <a:spcPts val="600"/>
              </a:spcBef>
            </a:pPr>
            <a:r>
              <a:rPr lang="id" sz="1100">
                <a:latin typeface="Arial" panose="020B0604020202020204" pitchFamily="34" charset="0"/>
                <a:ea typeface="メイリオ" pitchFamily="50" charset="-128"/>
                <a:cs typeface="Arial" panose="020B0604020202020204" pitchFamily="34" charset="0"/>
              </a:rPr>
              <a:t>[3] Saat membersihkan rol pengembali, mengenakan sarung tangan kulit yang bisa tersangkut.</a:t>
            </a:r>
            <a:endParaRPr lang="en-US" altLang="ja-JP" sz="1100" dirty="0">
              <a:latin typeface="Arial" panose="020B0604020202020204" pitchFamily="34" charset="0"/>
              <a:ea typeface="メイリオ" pitchFamily="50" charset="-128"/>
              <a:cs typeface="Arial" panose="020B0604020202020204" pitchFamily="34" charset="0"/>
            </a:endParaRPr>
          </a:p>
          <a:p>
            <a:pPr marL="357188" indent="-265113" algn="just" rtl="0">
              <a:spcBef>
                <a:spcPts val="600"/>
              </a:spcBef>
            </a:pPr>
            <a:r>
              <a:rPr lang="id" sz="1100">
                <a:latin typeface="Arial" panose="020B0604020202020204" pitchFamily="34" charset="0"/>
                <a:ea typeface="メイリオ" pitchFamily="50" charset="-128"/>
                <a:cs typeface="Arial" panose="020B0604020202020204" pitchFamily="34" charset="0"/>
              </a:rPr>
              <a:t>[4] "Perangkat penghenti darurat" tidak dipasang dalam jangkauan.</a:t>
            </a:r>
          </a:p>
          <a:p>
            <a:pPr marL="357188" indent="-265113" algn="just" rtl="0">
              <a:spcBef>
                <a:spcPts val="600"/>
              </a:spcBef>
            </a:pPr>
            <a:r>
              <a:rPr lang="id" sz="1100">
                <a:latin typeface="Arial" panose="020B0604020202020204" pitchFamily="34" charset="0"/>
                <a:ea typeface="メイリオ" pitchFamily="50" charset="-128"/>
                <a:cs typeface="Arial" panose="020B0604020202020204" pitchFamily="34" charset="0"/>
              </a:rPr>
              <a:t>[5] "Aturan keselamatan" di tempat kerja (seperti mengunci catu daya selama perbaikan) tidak dipatuhi.</a:t>
            </a:r>
          </a:p>
        </p:txBody>
      </p:sp>
      <p:sp>
        <p:nvSpPr>
          <p:cNvPr id="14" name="テキスト ボックス 13">
            <a:extLst>
              <a:ext uri="{FF2B5EF4-FFF2-40B4-BE49-F238E27FC236}">
                <a16:creationId xmlns:a16="http://schemas.microsoft.com/office/drawing/2014/main" id="{D44FB4D4-5858-41C8-9854-10E14396F05E}"/>
              </a:ext>
            </a:extLst>
          </p:cNvPr>
          <p:cNvSpPr txBox="1"/>
          <p:nvPr/>
        </p:nvSpPr>
        <p:spPr>
          <a:xfrm>
            <a:off x="251520" y="4365104"/>
            <a:ext cx="8415635" cy="335156"/>
          </a:xfrm>
          <a:prstGeom prst="rect">
            <a:avLst/>
          </a:prstGeom>
          <a:solidFill>
            <a:schemeClr val="bg1"/>
          </a:solidFill>
        </p:spPr>
        <p:txBody>
          <a:bodyPr wrap="square" rtlCol="0">
            <a:spAutoFit/>
          </a:bodyPr>
          <a:lstStyle/>
          <a:p>
            <a:pPr marL="182563" indent="-182563" algn="just" rtl="0" fontAlgn="auto">
              <a:lnSpc>
                <a:spcPct val="125000"/>
              </a:lnSpc>
              <a:spcBef>
                <a:spcPts val="0"/>
              </a:spcBef>
              <a:spcAft>
                <a:spcPts val="0"/>
              </a:spcAft>
              <a:defRPr/>
            </a:pPr>
            <a:r>
              <a:rPr lang="id" sz="1400" b="1">
                <a:solidFill>
                  <a:srgbClr val="C00000"/>
                </a:solidFill>
                <a:latin typeface="Arial" panose="020B0604020202020204" pitchFamily="34" charset="0"/>
                <a:ea typeface="メイリオ" pitchFamily="50" charset="-128"/>
                <a:cs typeface="Arial" panose="020B0604020202020204" pitchFamily="34" charset="0"/>
              </a:rPr>
              <a:t>3. Penanggulangan</a:t>
            </a:r>
            <a:endParaRPr lang="ja-JP" altLang="en-US" sz="1200" dirty="0">
              <a:latin typeface="Arial" panose="020B0604020202020204" pitchFamily="34" charset="0"/>
              <a:ea typeface="メイリオ"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BC2F1EDA-F31B-4B4D-A768-C2B0A7D78FB6}"/>
              </a:ext>
            </a:extLst>
          </p:cNvPr>
          <p:cNvSpPr txBox="1"/>
          <p:nvPr/>
        </p:nvSpPr>
        <p:spPr>
          <a:xfrm>
            <a:off x="539552" y="4725144"/>
            <a:ext cx="8415635" cy="1341136"/>
          </a:xfrm>
          <a:prstGeom prst="rect">
            <a:avLst/>
          </a:prstGeom>
          <a:solidFill>
            <a:schemeClr val="bg1"/>
          </a:solidFill>
          <a:ln>
            <a:solidFill>
              <a:schemeClr val="tx1">
                <a:lumMod val="50000"/>
                <a:lumOff val="50000"/>
              </a:schemeClr>
            </a:solidFill>
          </a:ln>
        </p:spPr>
        <p:txBody>
          <a:bodyPr wrap="square" rtlCol="0">
            <a:spAutoFit/>
          </a:bodyPr>
          <a:lstStyle/>
          <a:p>
            <a:pPr marL="182563" indent="-182563" algn="just" rtl="0" fontAlgn="auto">
              <a:lnSpc>
                <a:spcPct val="125000"/>
              </a:lnSpc>
              <a:spcBef>
                <a:spcPts val="0"/>
              </a:spcBef>
              <a:spcAft>
                <a:spcPts val="0"/>
              </a:spcAft>
              <a:defRPr/>
            </a:pPr>
            <a:r>
              <a:rPr lang="id" sz="1100">
                <a:latin typeface="Arial" panose="020B0604020202020204" pitchFamily="34" charset="0"/>
                <a:ea typeface="メイリオ" pitchFamily="50" charset="-128"/>
                <a:cs typeface="Arial" panose="020B0604020202020204" pitchFamily="34" charset="0"/>
              </a:rPr>
              <a:t>[1] Sediakan penutup, selungkup, blok pencegahan belitan, dll. di tempat-tempat yang berisiko tersangkut.</a:t>
            </a:r>
          </a:p>
          <a:p>
            <a:pPr marL="182563" indent="-182563" algn="just" rtl="0" fontAlgn="auto">
              <a:lnSpc>
                <a:spcPct val="125000"/>
              </a:lnSpc>
              <a:spcBef>
                <a:spcPts val="0"/>
              </a:spcBef>
              <a:spcAft>
                <a:spcPts val="0"/>
              </a:spcAft>
              <a:defRPr/>
            </a:pPr>
            <a:r>
              <a:rPr lang="id" sz="1100">
                <a:latin typeface="Arial" panose="020B0604020202020204" pitchFamily="34" charset="0"/>
                <a:ea typeface="メイリオ" pitchFamily="50" charset="-128"/>
                <a:cs typeface="Arial" panose="020B0604020202020204" pitchFamily="34" charset="0"/>
              </a:rPr>
              <a:t>[2] Jika ada risiko bahaya dalam pembersihan mesin, hentikan pengoperasian mesin dan lakukan penguncian catu daya.</a:t>
            </a:r>
          </a:p>
          <a:p>
            <a:pPr marL="182563" indent="-182563" algn="just" rtl="0" fontAlgn="auto">
              <a:lnSpc>
                <a:spcPct val="125000"/>
              </a:lnSpc>
              <a:spcBef>
                <a:spcPts val="0"/>
              </a:spcBef>
              <a:spcAft>
                <a:spcPts val="0"/>
              </a:spcAft>
              <a:defRPr/>
            </a:pPr>
            <a:r>
              <a:rPr lang="id" sz="1100">
                <a:latin typeface="Arial" panose="020B0604020202020204" pitchFamily="34" charset="0"/>
                <a:ea typeface="メイリオ" pitchFamily="50" charset="-128"/>
                <a:cs typeface="Arial" panose="020B0604020202020204" pitchFamily="34" charset="0"/>
              </a:rPr>
              <a:t>[3] Ganti rol pengembali dengan rol tanpa ada bubuk gipsum yang menempel.</a:t>
            </a:r>
          </a:p>
          <a:p>
            <a:pPr marL="182563" indent="-182563" algn="just" rtl="0" fontAlgn="auto">
              <a:lnSpc>
                <a:spcPct val="125000"/>
              </a:lnSpc>
              <a:spcBef>
                <a:spcPts val="0"/>
              </a:spcBef>
              <a:spcAft>
                <a:spcPts val="0"/>
              </a:spcAft>
              <a:defRPr/>
            </a:pPr>
            <a:r>
              <a:rPr lang="id" sz="1100">
                <a:latin typeface="Arial" panose="020B0604020202020204" pitchFamily="34" charset="0"/>
                <a:ea typeface="メイリオ" pitchFamily="50" charset="-128"/>
                <a:cs typeface="Arial" panose="020B0604020202020204" pitchFamily="34" charset="0"/>
              </a:rPr>
              <a:t>[4] Pastikan operator tidak mendekati bagian yang mungkin tersangkut di bagian yang berputar.</a:t>
            </a:r>
          </a:p>
          <a:p>
            <a:pPr marL="182563" indent="-182563" algn="just" rtl="0" fontAlgn="auto">
              <a:lnSpc>
                <a:spcPct val="125000"/>
              </a:lnSpc>
              <a:spcBef>
                <a:spcPts val="0"/>
              </a:spcBef>
              <a:spcAft>
                <a:spcPts val="0"/>
              </a:spcAft>
              <a:defRPr/>
            </a:pPr>
            <a:r>
              <a:rPr lang="id" sz="1100">
                <a:latin typeface="Arial" panose="020B0604020202020204" pitchFamily="34" charset="0"/>
                <a:ea typeface="メイリオ" pitchFamily="50" charset="-128"/>
                <a:cs typeface="Arial" panose="020B0604020202020204" pitchFamily="34" charset="0"/>
              </a:rPr>
              <a:t>[5] Jangan biarkan pekerja memakai sarung tangan jika ada risiko tangan tersangkut benda berputar.</a:t>
            </a:r>
          </a:p>
          <a:p>
            <a:pPr marL="182563" indent="-182563" algn="just" rtl="0" fontAlgn="auto">
              <a:lnSpc>
                <a:spcPct val="125000"/>
              </a:lnSpc>
              <a:spcBef>
                <a:spcPts val="0"/>
              </a:spcBef>
              <a:spcAft>
                <a:spcPts val="0"/>
              </a:spcAft>
              <a:defRPr/>
            </a:pPr>
            <a:r>
              <a:rPr lang="id" sz="1100">
                <a:latin typeface="Arial" panose="020B0604020202020204" pitchFamily="34" charset="0"/>
                <a:ea typeface="メイリオ" pitchFamily="50" charset="-128"/>
                <a:cs typeface="Arial" panose="020B0604020202020204" pitchFamily="34" charset="0"/>
              </a:rPr>
              <a:t>[6] Menetapkan sistem manajemen keselamatan untuk memastikan bahwa aturan yang ditetapkan di tempat kerja diterapkan.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90528" y="6520259"/>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5</a:t>
            </a:fld>
            <a:endParaRPr kumimoji="1" lang="ja-JP" altLang="en-US" sz="1050">
              <a:latin typeface="Arial" panose="020B0604020202020204" pitchFamily="34" charset="0"/>
              <a:cs typeface="Arial" panose="020B0604020202020204" pitchFamily="34" charset="0"/>
            </a:endParaRPr>
          </a:p>
        </p:txBody>
      </p:sp>
      <p:sp>
        <p:nvSpPr>
          <p:cNvPr id="6" name="正方形/長方形 23"/>
          <p:cNvSpPr>
            <a:spLocks noChangeArrowheads="1"/>
          </p:cNvSpPr>
          <p:nvPr/>
        </p:nvSpPr>
        <p:spPr bwMode="auto">
          <a:xfrm>
            <a:off x="251520" y="703729"/>
            <a:ext cx="8712968" cy="276999"/>
          </a:xfrm>
          <a:prstGeom prst="rect">
            <a:avLst/>
          </a:prstGeom>
          <a:noFill/>
          <a:ln w="9525">
            <a:noFill/>
            <a:miter lim="800000"/>
            <a:headEnd/>
            <a:tailEnd/>
          </a:ln>
        </p:spPr>
        <p:txBody>
          <a:bodyPr wrap="square" rtlCol="0">
            <a:spAutoFit/>
          </a:bodyPr>
          <a:lstStyle/>
          <a:p>
            <a:pPr marL="361950" indent="-361950" algn="just" rtl="0">
              <a:spcBef>
                <a:spcPts val="600"/>
              </a:spcBef>
            </a:pPr>
            <a:r>
              <a:rPr lang="id" sz="1200" b="1" dirty="0">
                <a:solidFill>
                  <a:srgbClr val="C00000"/>
                </a:solidFill>
                <a:latin typeface="Arial" panose="020B0604020202020204" pitchFamily="34" charset="0"/>
                <a:ea typeface="メイリオ" pitchFamily="50" charset="-128"/>
                <a:cs typeface="Arial" panose="020B0604020202020204" pitchFamily="34" charset="0"/>
              </a:rPr>
              <a:t>1. Terjadinya kecelakaan kerja</a:t>
            </a:r>
            <a:endParaRPr lang="en-US" altLang="ja-JP" sz="1200"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7" name="正方形/長方形 40"/>
          <p:cNvSpPr>
            <a:spLocks noChangeArrowheads="1"/>
          </p:cNvSpPr>
          <p:nvPr/>
        </p:nvSpPr>
        <p:spPr bwMode="auto">
          <a:xfrm>
            <a:off x="251520" y="2948171"/>
            <a:ext cx="8640960" cy="276999"/>
          </a:xfrm>
          <a:prstGeom prst="rect">
            <a:avLst/>
          </a:prstGeom>
          <a:noFill/>
          <a:ln w="9525">
            <a:noFill/>
            <a:miter lim="800000"/>
            <a:headEnd/>
            <a:tailEnd/>
          </a:ln>
        </p:spPr>
        <p:txBody>
          <a:bodyPr wrap="square" rtlCol="0">
            <a:spAutoFit/>
          </a:bodyPr>
          <a:lstStyle/>
          <a:p>
            <a:pPr marL="92075" indent="-92075" algn="just" rtl="0">
              <a:spcBef>
                <a:spcPts val="600"/>
              </a:spcBef>
            </a:pPr>
            <a:r>
              <a:rPr lang="id" sz="1200" b="1">
                <a:solidFill>
                  <a:srgbClr val="C00000"/>
                </a:solidFill>
                <a:latin typeface="Arial" panose="020B0604020202020204" pitchFamily="34" charset="0"/>
                <a:ea typeface="メイリオ" pitchFamily="50" charset="-128"/>
                <a:cs typeface="Arial" panose="020B0604020202020204" pitchFamily="34" charset="0"/>
              </a:rPr>
              <a:t>2. Penyebab</a:t>
            </a:r>
            <a:endParaRPr lang="en-US" altLang="ja-JP" sz="1200" b="1" dirty="0">
              <a:solidFill>
                <a:srgbClr val="C00000"/>
              </a:solidFill>
              <a:latin typeface="Arial" panose="020B0604020202020204" pitchFamily="34" charset="0"/>
              <a:ea typeface="メイリオ" pitchFamily="50" charset="-128"/>
              <a:cs typeface="Arial" panose="020B0604020202020204" pitchFamily="34" charset="0"/>
            </a:endParaRPr>
          </a:p>
        </p:txBody>
      </p:sp>
      <p:sp>
        <p:nvSpPr>
          <p:cNvPr id="8" name="正方形/長方形 7"/>
          <p:cNvSpPr/>
          <p:nvPr/>
        </p:nvSpPr>
        <p:spPr bwMode="auto">
          <a:xfrm>
            <a:off x="251520" y="4293096"/>
            <a:ext cx="3600400" cy="406494"/>
          </a:xfrm>
          <a:prstGeom prst="rect">
            <a:avLst/>
          </a:prstGeom>
        </p:spPr>
        <p:txBody>
          <a:bodyPr rtlCol="0">
            <a:noAutofit/>
          </a:bodyPr>
          <a:lstStyle/>
          <a:p>
            <a:pPr algn="just" rtl="0" fontAlgn="auto">
              <a:lnSpc>
                <a:spcPct val="125000"/>
              </a:lnSpc>
              <a:spcBef>
                <a:spcPts val="0"/>
              </a:spcBef>
              <a:spcAft>
                <a:spcPts val="0"/>
              </a:spcAft>
              <a:defRPr/>
            </a:pPr>
            <a:r>
              <a:rPr lang="id" sz="1200" b="1" dirty="0">
                <a:solidFill>
                  <a:srgbClr val="C00000"/>
                </a:solidFill>
                <a:latin typeface="Arial" panose="020B0604020202020204" pitchFamily="34" charset="0"/>
                <a:ea typeface="メイリオ" panose="020B0604030504040204" pitchFamily="50" charset="-128"/>
                <a:cs typeface="Arial" panose="020B0604020202020204" pitchFamily="34" charset="0"/>
              </a:rPr>
              <a:t>3. Tindakan pencegahan terulang kembali</a:t>
            </a:r>
            <a:endParaRPr lang="en-US" altLang="ja-JP" sz="120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テキスト ボックス 9"/>
          <p:cNvSpPr txBox="1"/>
          <p:nvPr/>
        </p:nvSpPr>
        <p:spPr>
          <a:xfrm>
            <a:off x="424200" y="93076"/>
            <a:ext cx="8396272" cy="576064"/>
          </a:xfrm>
          <a:prstGeom prst="rect">
            <a:avLst/>
          </a:prstGeom>
          <a:noFill/>
          <a:ln w="19050">
            <a:solidFill>
              <a:schemeClr val="bg1">
                <a:lumMod val="75000"/>
              </a:schemeClr>
            </a:solidFill>
          </a:ln>
        </p:spPr>
        <p:txBody>
          <a:bodyPr rtlCol="0"/>
          <a:lstStyle/>
          <a:p>
            <a:pPr marL="92075" rtl="0">
              <a:defRPr/>
            </a:pPr>
            <a:r>
              <a:rPr lang="id" sz="1400" b="1" dirty="0">
                <a:solidFill>
                  <a:srgbClr val="0000CC"/>
                </a:solidFill>
                <a:latin typeface="Arial" panose="020B0604020202020204" pitchFamily="34" charset="0"/>
                <a:ea typeface="メイリオ" panose="020B0604030504040204" pitchFamily="50" charset="-128"/>
                <a:cs typeface="Arial" panose="020B0604020202020204" pitchFamily="34" charset="0"/>
              </a:rPr>
              <a:t>[Kasus Bencana 3] Meninggal karena sengatan panas saat bekerja di pabrik pengolahan limbah industri</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p:txBody>
      </p:sp>
      <p:sp>
        <p:nvSpPr>
          <p:cNvPr id="5" name="正方形/長方形 4">
            <a:extLst>
              <a:ext uri="{FF2B5EF4-FFF2-40B4-BE49-F238E27FC236}">
                <a16:creationId xmlns:a16="http://schemas.microsoft.com/office/drawing/2014/main" id="{B9F31974-775C-4AC9-A9C7-888C6333B972}"/>
              </a:ext>
            </a:extLst>
          </p:cNvPr>
          <p:cNvSpPr/>
          <p:nvPr/>
        </p:nvSpPr>
        <p:spPr>
          <a:xfrm>
            <a:off x="395535" y="991097"/>
            <a:ext cx="4867880" cy="1131079"/>
          </a:xfrm>
          <a:prstGeom prst="rect">
            <a:avLst/>
          </a:prstGeom>
        </p:spPr>
        <p:txBody>
          <a:bodyPr wrap="square" rtlCol="0">
            <a:spAutoFit/>
          </a:bodyPr>
          <a:lstStyle/>
          <a:p>
            <a:pPr marL="361950" indent="-269875" algn="just" rtl="0">
              <a:spcBef>
                <a:spcPts val="400"/>
              </a:spcBef>
            </a:pPr>
            <a:r>
              <a:rPr lang="id" sz="1150" dirty="0">
                <a:latin typeface="Arial" panose="020B0604020202020204" pitchFamily="34" charset="0"/>
                <a:ea typeface="メイリオ" pitchFamily="50" charset="-128"/>
                <a:cs typeface="Arial" panose="020B0604020202020204" pitchFamily="34" charset="0"/>
              </a:rPr>
              <a:t>[1] Mulai memilah sampah konstruksi dari sekitar pukul 8 pagi.</a:t>
            </a:r>
            <a:endParaRPr lang="en-US" altLang="ja-JP" sz="1150" dirty="0">
              <a:latin typeface="Arial" panose="020B0604020202020204" pitchFamily="34" charset="0"/>
              <a:ea typeface="メイリオ" pitchFamily="50" charset="-128"/>
              <a:cs typeface="Arial" panose="020B0604020202020204" pitchFamily="34" charset="0"/>
            </a:endParaRPr>
          </a:p>
          <a:p>
            <a:pPr marL="361950" indent="-269875" algn="just" rtl="0">
              <a:spcBef>
                <a:spcPts val="400"/>
              </a:spcBef>
            </a:pPr>
            <a:r>
              <a:rPr lang="id" sz="1150" dirty="0">
                <a:latin typeface="Arial" panose="020B0604020202020204" pitchFamily="34" charset="0"/>
                <a:ea typeface="メイリオ" pitchFamily="50" charset="-128"/>
                <a:cs typeface="Arial" panose="020B0604020202020204" pitchFamily="34" charset="0"/>
              </a:rPr>
              <a:t>[2] Dari tengah hari, makan dalam drum kosong di pabrik pengolahan.</a:t>
            </a:r>
          </a:p>
          <a:p>
            <a:pPr marL="361950" indent="-269875" algn="just" rtl="0">
              <a:spcBef>
                <a:spcPts val="400"/>
              </a:spcBef>
            </a:pPr>
            <a:r>
              <a:rPr lang="id" sz="1150" dirty="0">
                <a:latin typeface="Arial" panose="020B0604020202020204" pitchFamily="34" charset="0"/>
                <a:ea typeface="メイリオ" pitchFamily="50" charset="-128"/>
                <a:cs typeface="Arial" panose="020B0604020202020204" pitchFamily="34" charset="0"/>
              </a:rPr>
              <a:t>[3] Setelah pukul 3 siang, ia terhuyung-huyung dan jatuh.</a:t>
            </a:r>
          </a:p>
          <a:p>
            <a:pPr marL="361950" indent="-269875" algn="just" rtl="0">
              <a:spcBef>
                <a:spcPts val="400"/>
              </a:spcBef>
            </a:pPr>
            <a:r>
              <a:rPr lang="id" sz="1150" dirty="0">
                <a:latin typeface="Arial" panose="020B0604020202020204" pitchFamily="34" charset="0"/>
                <a:ea typeface="メイリオ" pitchFamily="50" charset="-128"/>
                <a:cs typeface="Arial" panose="020B0604020202020204" pitchFamily="34" charset="0"/>
              </a:rPr>
              <a:t>[4] Berjalan menuju kantor karena "tidak enak badan", tapi kemudian berjongkok dan berhenti bergerak.</a:t>
            </a:r>
          </a:p>
        </p:txBody>
      </p:sp>
      <p:sp>
        <p:nvSpPr>
          <p:cNvPr id="12" name="正方形/長方形 11">
            <a:extLst>
              <a:ext uri="{FF2B5EF4-FFF2-40B4-BE49-F238E27FC236}">
                <a16:creationId xmlns:a16="http://schemas.microsoft.com/office/drawing/2014/main" id="{D2A90EDF-CE58-45F9-A20E-032D1DF2CC2C}"/>
              </a:ext>
            </a:extLst>
          </p:cNvPr>
          <p:cNvSpPr/>
          <p:nvPr/>
        </p:nvSpPr>
        <p:spPr>
          <a:xfrm>
            <a:off x="395536" y="2066769"/>
            <a:ext cx="8352928" cy="882293"/>
          </a:xfrm>
          <a:prstGeom prst="rect">
            <a:avLst/>
          </a:prstGeom>
        </p:spPr>
        <p:txBody>
          <a:bodyPr wrap="square" rtlCol="0">
            <a:spAutoFit/>
          </a:bodyPr>
          <a:lstStyle/>
          <a:p>
            <a:pPr marL="361950" indent="-269875" algn="just" rtl="0">
              <a:spcBef>
                <a:spcPts val="600"/>
              </a:spcBef>
            </a:pPr>
            <a:r>
              <a:rPr lang="id" sz="1150" dirty="0">
                <a:latin typeface="Arial" panose="020B0604020202020204" pitchFamily="34" charset="0"/>
                <a:ea typeface="メイリオ" pitchFamily="50" charset="-128"/>
                <a:cs typeface="Arial" panose="020B0604020202020204" pitchFamily="34" charset="0"/>
              </a:rPr>
              <a:t>[5] Seorang rekan mendekat dan memanggil, tetapi tidak ada jawaban. Minum diberikan tetapi ia tidak mencoba meminumnya.</a:t>
            </a:r>
          </a:p>
          <a:p>
            <a:pPr marL="361950" indent="-269875" algn="just" rtl="0">
              <a:spcBef>
                <a:spcPts val="400"/>
              </a:spcBef>
            </a:pPr>
            <a:r>
              <a:rPr lang="id" sz="1150" dirty="0">
                <a:latin typeface="Arial" panose="020B0604020202020204" pitchFamily="34" charset="0"/>
                <a:ea typeface="メイリオ" pitchFamily="50" charset="-128"/>
                <a:cs typeface="Arial" panose="020B0604020202020204" pitchFamily="34" charset="0"/>
              </a:rPr>
              <a:t>[6] Pendingin mobil dinyalakan dan ia dibaringkan, tetapi ia tidak pulih, jadi ia dibawa ke rumah sakit. Meninggal karena sengatan panas pada pukul 11 malam.</a:t>
            </a:r>
          </a:p>
        </p:txBody>
      </p:sp>
      <p:sp>
        <p:nvSpPr>
          <p:cNvPr id="13" name="正方形/長方形 40">
            <a:extLst>
              <a:ext uri="{FF2B5EF4-FFF2-40B4-BE49-F238E27FC236}">
                <a16:creationId xmlns:a16="http://schemas.microsoft.com/office/drawing/2014/main" id="{62B61538-E142-42D5-8982-D20538BE1BDF}"/>
              </a:ext>
            </a:extLst>
          </p:cNvPr>
          <p:cNvSpPr>
            <a:spLocks noChangeArrowheads="1"/>
          </p:cNvSpPr>
          <p:nvPr/>
        </p:nvSpPr>
        <p:spPr bwMode="auto">
          <a:xfrm>
            <a:off x="395536" y="3236203"/>
            <a:ext cx="8496944" cy="959237"/>
          </a:xfrm>
          <a:prstGeom prst="rect">
            <a:avLst/>
          </a:prstGeom>
          <a:noFill/>
          <a:ln w="12700">
            <a:solidFill>
              <a:schemeClr val="tx1">
                <a:lumMod val="50000"/>
                <a:lumOff val="50000"/>
              </a:schemeClr>
            </a:solidFill>
            <a:miter lim="800000"/>
            <a:headEnd/>
            <a:tailEnd/>
          </a:ln>
        </p:spPr>
        <p:txBody>
          <a:bodyPr wrap="square" rtlCol="0">
            <a:spAutoFit/>
          </a:bodyPr>
          <a:lstStyle/>
          <a:p>
            <a:pPr marL="92075" algn="just" rtl="0">
              <a:spcBef>
                <a:spcPts val="600"/>
              </a:spcBef>
            </a:pPr>
            <a:r>
              <a:rPr lang="id" sz="1200" dirty="0">
                <a:latin typeface="Arial" panose="020B0604020202020204" pitchFamily="34" charset="0"/>
                <a:ea typeface="メイリオ" pitchFamily="50" charset="-128"/>
                <a:cs typeface="Arial" panose="020B0604020202020204" pitchFamily="34" charset="0"/>
              </a:rPr>
              <a:t>[1] Bekerja untuk waktu yang lama di tempat panas. Pekerjaan dilakukan tanpa asupan air dan garam yang sesuai.</a:t>
            </a:r>
            <a:endParaRPr lang="en-US" altLang="ja-JP" sz="1200" dirty="0">
              <a:latin typeface="Arial" panose="020B0604020202020204" pitchFamily="34" charset="0"/>
              <a:ea typeface="メイリオ" pitchFamily="50" charset="-128"/>
              <a:cs typeface="Arial" panose="020B0604020202020204" pitchFamily="34" charset="0"/>
            </a:endParaRPr>
          </a:p>
          <a:p>
            <a:pPr marL="92075" algn="just" rtl="0">
              <a:spcBef>
                <a:spcPts val="500"/>
              </a:spcBef>
            </a:pPr>
            <a:r>
              <a:rPr lang="id" sz="1200" dirty="0">
                <a:latin typeface="Arial" panose="020B0604020202020204" pitchFamily="34" charset="0"/>
                <a:ea typeface="メイリオ" pitchFamily="50" charset="-128"/>
                <a:cs typeface="Arial" panose="020B0604020202020204" pitchFamily="34" charset="0"/>
              </a:rPr>
              <a:t>[2] Memakai pakaian yang tidak sesuai di bawah sinar matahari langsung, seperti memakai helm dengan dibungkus handuk di dalamnya.</a:t>
            </a:r>
          </a:p>
          <a:p>
            <a:pPr marL="92075" algn="just" rtl="0">
              <a:spcBef>
                <a:spcPts val="500"/>
              </a:spcBef>
            </a:pPr>
            <a:r>
              <a:rPr lang="id" sz="1200" dirty="0">
                <a:latin typeface="Arial" panose="020B0604020202020204" pitchFamily="34" charset="0"/>
                <a:ea typeface="メイリオ" pitchFamily="50" charset="-128"/>
                <a:cs typeface="Arial" panose="020B0604020202020204" pitchFamily="34" charset="0"/>
              </a:rPr>
              <a:t>[3] Tidak dalam kondisi fisik yang sempurna (tidak memeriksa kondisi fisik pada hari kerja)　</a:t>
            </a:r>
          </a:p>
        </p:txBody>
      </p:sp>
      <p:sp>
        <p:nvSpPr>
          <p:cNvPr id="14" name="正方形/長方形 13">
            <a:extLst>
              <a:ext uri="{FF2B5EF4-FFF2-40B4-BE49-F238E27FC236}">
                <a16:creationId xmlns:a16="http://schemas.microsoft.com/office/drawing/2014/main" id="{21C7F396-B9B7-4C94-8E85-89896948770D}"/>
              </a:ext>
            </a:extLst>
          </p:cNvPr>
          <p:cNvSpPr/>
          <p:nvPr/>
        </p:nvSpPr>
        <p:spPr>
          <a:xfrm>
            <a:off x="424200" y="959243"/>
            <a:ext cx="8468280" cy="196903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150">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F2F1CEA9-221D-4FBB-BB68-A82B0CF4A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553" y="393577"/>
            <a:ext cx="3417194" cy="1800835"/>
          </a:xfrm>
          <a:prstGeom prst="rect">
            <a:avLst/>
          </a:prstGeom>
        </p:spPr>
      </p:pic>
      <p:sp>
        <p:nvSpPr>
          <p:cNvPr id="15" name="正方形/長方形 14">
            <a:extLst>
              <a:ext uri="{FF2B5EF4-FFF2-40B4-BE49-F238E27FC236}">
                <a16:creationId xmlns:a16="http://schemas.microsoft.com/office/drawing/2014/main" id="{09B69F60-5E06-42F4-899E-B89B1CB8505F}"/>
              </a:ext>
            </a:extLst>
          </p:cNvPr>
          <p:cNvSpPr/>
          <p:nvPr/>
        </p:nvSpPr>
        <p:spPr bwMode="auto">
          <a:xfrm>
            <a:off x="395535" y="4592215"/>
            <a:ext cx="8496943" cy="1872208"/>
          </a:xfrm>
          <a:prstGeom prst="rect">
            <a:avLst/>
          </a:prstGeom>
          <a:ln w="12700">
            <a:solidFill>
              <a:schemeClr val="tx1">
                <a:lumMod val="50000"/>
                <a:lumOff val="50000"/>
              </a:schemeClr>
            </a:solidFill>
          </a:ln>
        </p:spPr>
        <p:txBody>
          <a:bodyPr rtlCol="0">
            <a:noAutofit/>
          </a:bodyPr>
          <a:lstStyle/>
          <a:p>
            <a:pPr marL="358775" indent="-266700" algn="just" rtl="0" fontAlgn="auto">
              <a:spcBef>
                <a:spcPts val="6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[1] Memberikan edukasi terlebih dahulu tentang gejala sengatan panas.</a:t>
            </a:r>
          </a:p>
          <a:p>
            <a:pPr marL="358775" indent="-266700" algn="just" rtl="0" fontAlgn="auto">
              <a:spcBef>
                <a:spcPts val="5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[2] Sering minum air dan mengasup garam sejak sebelum mulai bekerja.</a:t>
            </a:r>
          </a:p>
          <a:p>
            <a:pPr marL="358775" indent="-266700" algn="just" rtl="0" fontAlgn="auto">
              <a:spcBef>
                <a:spcPts val="5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[3] Pastikan untuk mengenakan pakaian kerja berbahan katun dan topi bertepi lebar.</a:t>
            </a:r>
          </a:p>
          <a:p>
            <a:pPr marL="358775" indent="-266700" algn="just" rtl="0" fontAlgn="auto">
              <a:spcBef>
                <a:spcPts val="5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[4] Mengamankan tempat istirahat yang sejuk seperti tempat teduh dan istirahat sejenak. Memasang kulkas, pancuran, dll.</a:t>
            </a:r>
          </a:p>
          <a:p>
            <a:pPr marL="358775" indent="-266700" algn="just" rtl="0" fontAlgn="auto">
              <a:spcBef>
                <a:spcPts val="5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[5] Ambil tindakan pertolongan pertama yang tepat.</a:t>
            </a:r>
          </a:p>
          <a:p>
            <a:pPr marL="358775" indent="-266700" algn="just" rtl="0" fontAlgn="auto">
              <a:spcBef>
                <a:spcPts val="500"/>
              </a:spcBef>
              <a:spcAft>
                <a:spcPts val="0"/>
              </a:spcAft>
              <a:defRPr/>
            </a:pPr>
            <a:r>
              <a:rPr lang="id" sz="1200" dirty="0">
                <a:latin typeface="Arial" panose="020B0604020202020204" pitchFamily="34" charset="0"/>
                <a:ea typeface="メイリオ" panose="020B0604030504040204" pitchFamily="50" charset="-128"/>
                <a:cs typeface="Arial" panose="020B0604020202020204" pitchFamily="34" charset="0"/>
              </a:rPr>
              <a:t>[6] Lakukan manajemen kesehatan yang tepat secara teratur.</a:t>
            </a:r>
            <a:endParaRPr lang="en-US" altLang="ja-JP" sz="1200" dirty="0">
              <a:latin typeface="Arial" panose="020B0604020202020204" pitchFamily="34" charset="0"/>
              <a:ea typeface="メイリオ" panose="020B0604030504040204" pitchFamily="50" charset="-128"/>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635896" y="6376243"/>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6</a:t>
            </a:fld>
            <a:endParaRPr kumimoji="1" lang="ja-JP" altLang="en-US" sz="1100" dirty="0">
              <a:latin typeface="Arial" panose="020B0604020202020204" pitchFamily="34" charset="0"/>
              <a:cs typeface="Arial" panose="020B0604020202020204" pitchFamily="34" charset="0"/>
            </a:endParaRPr>
          </a:p>
        </p:txBody>
      </p:sp>
      <p:sp>
        <p:nvSpPr>
          <p:cNvPr id="9" name="テキスト ボックス 8"/>
          <p:cNvSpPr txBox="1"/>
          <p:nvPr/>
        </p:nvSpPr>
        <p:spPr bwMode="auto">
          <a:xfrm>
            <a:off x="424200" y="986257"/>
            <a:ext cx="3211696" cy="2624707"/>
          </a:xfrm>
          <a:prstGeom prst="rect">
            <a:avLst/>
          </a:prstGeom>
          <a:noFill/>
          <a:ln w="19050">
            <a:solidFill>
              <a:srgbClr val="FF0000"/>
            </a:solidFill>
          </a:ln>
        </p:spPr>
        <p:txBody>
          <a:bodyPr tIns="108000" rtlCol="0"/>
          <a:lstStyle/>
          <a:p>
            <a:pPr marL="182563" indent="-182563" rtl="0" fontAlgn="auto">
              <a:lnSpc>
                <a:spcPct val="125000"/>
              </a:lnSpc>
              <a:spcBef>
                <a:spcPts val="600"/>
              </a:spcBef>
              <a:spcAft>
                <a:spcPts val="0"/>
              </a:spcAft>
              <a:defRPr/>
            </a:pPr>
            <a:r>
              <a:rPr lang="id" sz="1150" b="1" dirty="0">
                <a:latin typeface="Arial" panose="020B0604020202020204" pitchFamily="34" charset="0"/>
                <a:ea typeface="メイリオ" panose="020B0604030504040204" pitchFamily="50" charset="-128"/>
                <a:cs typeface="Arial" panose="020B0604020202020204" pitchFamily="34" charset="0"/>
              </a:rPr>
              <a:t>1. Jumlah bencana kematian dan cedera cenderung meningkat!</a:t>
            </a:r>
            <a:endParaRPr lang="en-US" altLang="ja-JP" sz="1150" b="1" dirty="0">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lnSpc>
                <a:spcPct val="125000"/>
              </a:lnSpc>
              <a:spcBef>
                <a:spcPts val="600"/>
              </a:spcBef>
              <a:spcAft>
                <a:spcPts val="0"/>
              </a:spcAft>
              <a:defRPr/>
            </a:pPr>
            <a:r>
              <a:rPr lang="id" sz="1150" b="1" dirty="0">
                <a:latin typeface="Arial" panose="020B0604020202020204" pitchFamily="34" charset="0"/>
                <a:ea typeface="メイリオ" panose="020B0604030504040204" pitchFamily="50" charset="-128"/>
                <a:cs typeface="Arial" panose="020B0604020202020204" pitchFamily="34" charset="0"/>
              </a:rPr>
              <a:t>　　Bencana fatal dalam tren menurun</a:t>
            </a:r>
            <a:endParaRPr lang="en-US" altLang="ja-JP" sz="1150" b="1" dirty="0">
              <a:latin typeface="Arial" panose="020B0604020202020204" pitchFamily="34" charset="0"/>
              <a:ea typeface="メイリオ" panose="020B0604030504040204" pitchFamily="50" charset="-128"/>
              <a:cs typeface="Arial" panose="020B0604020202020204" pitchFamily="34" charset="0"/>
            </a:endParaRPr>
          </a:p>
          <a:p>
            <a:pPr marL="180975" indent="-180975" rtl="0" fontAlgn="auto">
              <a:lnSpc>
                <a:spcPct val="125000"/>
              </a:lnSpc>
              <a:spcBef>
                <a:spcPts val="600"/>
              </a:spcBef>
              <a:spcAft>
                <a:spcPts val="0"/>
              </a:spcAft>
              <a:defRPr/>
            </a:pPr>
            <a:r>
              <a:rPr lang="id" sz="1150" b="1" dirty="0">
                <a:latin typeface="Arial" panose="020B0604020202020204" pitchFamily="34" charset="0"/>
                <a:ea typeface="メイリオ" panose="020B0604030504040204" pitchFamily="50" charset="-128"/>
                <a:cs typeface="Arial" panose="020B0604020202020204" pitchFamily="34" charset="0"/>
              </a:rPr>
              <a:t>2. 50% bencana fatal adalah "terjepit/tersangkut"! Urutan berikutnya "ditabrak", "kecelakaan lalu lintas"</a:t>
            </a:r>
            <a:endParaRPr lang="en-US" altLang="ja-JP" sz="1150" b="1" dirty="0">
              <a:latin typeface="Arial" panose="020B0604020202020204" pitchFamily="34" charset="0"/>
              <a:ea typeface="メイリオ" panose="020B0604030504040204" pitchFamily="50" charset="-128"/>
              <a:cs typeface="Arial" panose="020B0604020202020204" pitchFamily="34" charset="0"/>
            </a:endParaRPr>
          </a:p>
          <a:p>
            <a:pPr marL="182563" indent="-182563" rtl="0" fontAlgn="auto">
              <a:spcBef>
                <a:spcPts val="600"/>
              </a:spcBef>
              <a:spcAft>
                <a:spcPts val="0"/>
              </a:spcAft>
              <a:defRPr/>
            </a:pPr>
            <a:r>
              <a:rPr lang="id" sz="1150" b="1" dirty="0">
                <a:latin typeface="Arial" panose="020B0604020202020204" pitchFamily="34" charset="0"/>
                <a:ea typeface="メイリオ" panose="020B0604030504040204" pitchFamily="50" charset="-128"/>
                <a:cs typeface="Arial" panose="020B0604020202020204" pitchFamily="34" charset="0"/>
              </a:rPr>
              <a:t>3. Sedangkan untuk bencana meninggal dan cedera masing-masing 21% untuk “terjatuh/jatuh” dan “terjepit/tersangkut”</a:t>
            </a:r>
            <a:endParaRPr lang="en-US" altLang="ja-JP" sz="1150" b="1" dirty="0">
              <a:latin typeface="Arial" panose="020B0604020202020204" pitchFamily="34" charset="0"/>
              <a:ea typeface="メイリオ" panose="020B0604030504040204" pitchFamily="50" charset="-128"/>
              <a:cs typeface="Arial" panose="020B0604020202020204" pitchFamily="34" charset="0"/>
            </a:endParaRPr>
          </a:p>
        </p:txBody>
      </p:sp>
      <p:sp>
        <p:nvSpPr>
          <p:cNvPr id="13" name="テキスト ボックス 12"/>
          <p:cNvSpPr txBox="1"/>
          <p:nvPr/>
        </p:nvSpPr>
        <p:spPr>
          <a:xfrm>
            <a:off x="424200" y="116632"/>
            <a:ext cx="8396272" cy="348208"/>
          </a:xfrm>
          <a:prstGeom prst="rect">
            <a:avLst/>
          </a:prstGeom>
          <a:noFill/>
          <a:ln w="19050">
            <a:solidFill>
              <a:schemeClr val="bg1">
                <a:lumMod val="75000"/>
              </a:schemeClr>
            </a:solidFill>
          </a:ln>
        </p:spPr>
        <p:txBody>
          <a:bodyPr rtlCol="0"/>
          <a:lstStyle/>
          <a:p>
            <a:pPr marL="92075" rtl="0">
              <a:defRPr/>
            </a:pPr>
            <a:r>
              <a:rPr lang="id" sz="1600">
                <a:solidFill>
                  <a:srgbClr val="C00000"/>
                </a:solidFill>
                <a:latin typeface="Arial" panose="020B0604020202020204" pitchFamily="34" charset="0"/>
                <a:ea typeface="メイリオ" panose="020B0604030504040204" pitchFamily="50" charset="-128"/>
                <a:cs typeface="Arial" panose="020B0604020202020204" pitchFamily="34" charset="0"/>
              </a:rPr>
              <a:t>[Karakteristik kecelakaan kerja limbah industri]</a:t>
            </a:r>
            <a:endParaRPr lang="en-US" altLang="ja-JP" sz="16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p:txBody>
      </p:sp>
      <p:graphicFrame>
        <p:nvGraphicFramePr>
          <p:cNvPr id="18" name="グラフ 17"/>
          <p:cNvGraphicFramePr>
            <a:graphicFrameLocks/>
          </p:cNvGraphicFramePr>
          <p:nvPr>
            <p:extLst>
              <p:ext uri="{D42A27DB-BD31-4B8C-83A1-F6EECF244321}">
                <p14:modId xmlns:p14="http://schemas.microsoft.com/office/powerpoint/2010/main" val="292616829"/>
              </p:ext>
            </p:extLst>
          </p:nvPr>
        </p:nvGraphicFramePr>
        <p:xfrm>
          <a:off x="3616739" y="620689"/>
          <a:ext cx="5203733" cy="2990276"/>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グループ化 2"/>
          <p:cNvGrpSpPr/>
          <p:nvPr/>
        </p:nvGrpSpPr>
        <p:grpSpPr>
          <a:xfrm>
            <a:off x="1259632" y="3717352"/>
            <a:ext cx="2880000" cy="2880000"/>
            <a:chOff x="1259632" y="3717352"/>
            <a:chExt cx="2880000" cy="2880000"/>
          </a:xfrm>
        </p:grpSpPr>
        <p:graphicFrame>
          <p:nvGraphicFramePr>
            <p:cNvPr id="8" name="グラフ 7"/>
            <p:cNvGraphicFramePr>
              <a:graphicFrameLocks/>
            </p:cNvGraphicFramePr>
            <p:nvPr>
              <p:extLst>
                <p:ext uri="{D42A27DB-BD31-4B8C-83A1-F6EECF244321}">
                  <p14:modId xmlns:p14="http://schemas.microsoft.com/office/powerpoint/2010/main" val="1086520831"/>
                </p:ext>
              </p:extLst>
            </p:nvPr>
          </p:nvGraphicFramePr>
          <p:xfrm>
            <a:off x="1259632" y="3717352"/>
            <a:ext cx="2880000"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2195576" y="4788508"/>
              <a:ext cx="1008112" cy="577081"/>
            </a:xfrm>
            <a:prstGeom prst="rect">
              <a:avLst/>
            </a:prstGeom>
            <a:noFill/>
          </p:spPr>
          <p:txBody>
            <a:bodyPr wrap="square" rtlCol="0">
              <a:spAutoFit/>
            </a:bodyPr>
            <a:lstStyle/>
            <a:p>
              <a:pPr algn="ctr" rtl="0"/>
              <a:r>
                <a:rPr lang="id" sz="1050" dirty="0">
                  <a:latin typeface="Arial" panose="020B0604020202020204" pitchFamily="34" charset="0"/>
                  <a:cs typeface="Arial" panose="020B0604020202020204" pitchFamily="34" charset="0"/>
                </a:rPr>
                <a:t>2017 Kematian</a:t>
              </a:r>
              <a:endParaRPr kumimoji="1" lang="en-US" altLang="ja-JP" sz="1050" dirty="0">
                <a:latin typeface="Arial" panose="020B0604020202020204" pitchFamily="34" charset="0"/>
                <a:cs typeface="Arial" panose="020B0604020202020204" pitchFamily="34" charset="0"/>
              </a:endParaRPr>
            </a:p>
            <a:p>
              <a:pPr algn="ctr" rtl="0"/>
              <a:r>
                <a:rPr lang="id" sz="1050" dirty="0">
                  <a:latin typeface="Arial" panose="020B0604020202020204" pitchFamily="34" charset="0"/>
                  <a:cs typeface="Arial" panose="020B0604020202020204" pitchFamily="34" charset="0"/>
                </a:rPr>
                <a:t>18 orang</a:t>
              </a:r>
              <a:endParaRPr kumimoji="1" lang="ja-JP" altLang="en-US" sz="1050" dirty="0">
                <a:latin typeface="Arial" panose="020B0604020202020204" pitchFamily="34" charset="0"/>
                <a:cs typeface="Arial" panose="020B0604020202020204" pitchFamily="34" charset="0"/>
              </a:endParaRPr>
            </a:p>
          </p:txBody>
        </p:sp>
      </p:grpSp>
      <p:grpSp>
        <p:nvGrpSpPr>
          <p:cNvPr id="5" name="グループ化 4"/>
          <p:cNvGrpSpPr/>
          <p:nvPr/>
        </p:nvGrpSpPr>
        <p:grpSpPr>
          <a:xfrm>
            <a:off x="5265760" y="3726822"/>
            <a:ext cx="2880000" cy="2880000"/>
            <a:chOff x="5265760" y="3726822"/>
            <a:chExt cx="2880000" cy="2880000"/>
          </a:xfrm>
        </p:grpSpPr>
        <p:graphicFrame>
          <p:nvGraphicFramePr>
            <p:cNvPr id="10" name="グラフ 9"/>
            <p:cNvGraphicFramePr>
              <a:graphicFrameLocks/>
            </p:cNvGraphicFramePr>
            <p:nvPr>
              <p:extLst>
                <p:ext uri="{D42A27DB-BD31-4B8C-83A1-F6EECF244321}">
                  <p14:modId xmlns:p14="http://schemas.microsoft.com/office/powerpoint/2010/main" val="2136931999"/>
                </p:ext>
              </p:extLst>
            </p:nvPr>
          </p:nvGraphicFramePr>
          <p:xfrm>
            <a:off x="5265760" y="3726822"/>
            <a:ext cx="2880000"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p:cNvSpPr txBox="1"/>
            <p:nvPr/>
          </p:nvSpPr>
          <p:spPr>
            <a:xfrm>
              <a:off x="6201704" y="4812879"/>
              <a:ext cx="1008112" cy="707886"/>
            </a:xfrm>
            <a:prstGeom prst="rect">
              <a:avLst/>
            </a:prstGeom>
            <a:noFill/>
          </p:spPr>
          <p:txBody>
            <a:bodyPr wrap="square" rtlCol="0">
              <a:spAutoFit/>
            </a:bodyPr>
            <a:lstStyle/>
            <a:p>
              <a:pPr algn="ctr" rtl="0"/>
              <a:r>
                <a:rPr lang="id" sz="1000" dirty="0">
                  <a:latin typeface="Arial" panose="020B0604020202020204" pitchFamily="34" charset="0"/>
                  <a:cs typeface="Arial" panose="020B0604020202020204" pitchFamily="34" charset="0"/>
                </a:rPr>
                <a:t>2017 Kematian dan cedera</a:t>
              </a:r>
              <a:endParaRPr kumimoji="1" lang="en-US" altLang="ja-JP" sz="1000" dirty="0">
                <a:latin typeface="Arial" panose="020B0604020202020204" pitchFamily="34" charset="0"/>
                <a:cs typeface="Arial" panose="020B0604020202020204" pitchFamily="34" charset="0"/>
              </a:endParaRPr>
            </a:p>
            <a:p>
              <a:pPr algn="ctr" rtl="0"/>
              <a:r>
                <a:rPr lang="id" sz="1000" dirty="0">
                  <a:latin typeface="Arial" panose="020B0604020202020204" pitchFamily="34" charset="0"/>
                  <a:cs typeface="Arial" panose="020B0604020202020204" pitchFamily="34" charset="0"/>
                </a:rPr>
                <a:t>1.383 orang</a:t>
              </a:r>
              <a:endParaRPr kumimoji="1" lang="ja-JP" altLang="en-US" sz="1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28465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707904" y="6453336"/>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7</a:t>
            </a:fld>
            <a:endParaRPr kumimoji="1" lang="ja-JP" altLang="en-US" sz="1050">
              <a:latin typeface="Arial" panose="020B0604020202020204" pitchFamily="34" charset="0"/>
              <a:cs typeface="Arial" panose="020B0604020202020204" pitchFamily="34" charset="0"/>
            </a:endParaRPr>
          </a:p>
        </p:txBody>
      </p:sp>
      <p:sp>
        <p:nvSpPr>
          <p:cNvPr id="8" name="Rectangle 10">
            <a:extLst>
              <a:ext uri="{FF2B5EF4-FFF2-40B4-BE49-F238E27FC236}">
                <a16:creationId xmlns:a16="http://schemas.microsoft.com/office/drawing/2014/main" id="{3EE2A2AC-EA62-42A0-8C41-24135181C0BB}"/>
              </a:ext>
            </a:extLst>
          </p:cNvPr>
          <p:cNvSpPr>
            <a:spLocks noChangeArrowheads="1"/>
          </p:cNvSpPr>
          <p:nvPr/>
        </p:nvSpPr>
        <p:spPr bwMode="auto">
          <a:xfrm>
            <a:off x="395536" y="150683"/>
            <a:ext cx="8352928" cy="340519"/>
          </a:xfrm>
          <a:prstGeom prst="roundRect">
            <a:avLst/>
          </a:prstGeom>
          <a:solidFill>
            <a:srgbClr val="C00000"/>
          </a:solidFill>
          <a:ln w="9525">
            <a:noFill/>
            <a:miter lim="800000"/>
            <a:headEnd/>
            <a:tailEnd/>
          </a:ln>
          <a:effectLst/>
        </p:spPr>
        <p:txBody>
          <a:bodyPr wrap="square" rtlCol="0" anchor="ctr">
            <a:spAutoFit/>
          </a:bodyPr>
          <a:lstStyle/>
          <a:p>
            <a:pPr rtl="0"/>
            <a:r>
              <a:rPr lang="id" sz="1400" b="1" dirty="0">
                <a:solidFill>
                  <a:schemeClr val="bg1"/>
                </a:solidFill>
                <a:latin typeface="Arial" panose="020B0604020202020204" pitchFamily="34" charset="0"/>
                <a:ea typeface="ＭＳ ゴシック" pitchFamily="49" charset="-128"/>
                <a:cs typeface="Arial" panose="020B0604020202020204" pitchFamily="34" charset="0"/>
              </a:rPr>
              <a:t>　Lebih dari 40% kecelakaan kerja orang dengan pengalaman singkat (pekerja tidak terampil)</a:t>
            </a:r>
            <a:endParaRPr lang="ja-JP" altLang="en-US" sz="14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16" name="線吹き出し 1 (枠付き) 2">
            <a:extLst>
              <a:ext uri="{FF2B5EF4-FFF2-40B4-BE49-F238E27FC236}">
                <a16:creationId xmlns:a16="http://schemas.microsoft.com/office/drawing/2014/main" id="{16EFF398-2F8A-463D-AFAB-7DED036D3947}"/>
              </a:ext>
            </a:extLst>
          </p:cNvPr>
          <p:cNvSpPr/>
          <p:nvPr/>
        </p:nvSpPr>
        <p:spPr>
          <a:xfrm>
            <a:off x="3480928" y="2204864"/>
            <a:ext cx="1387460" cy="523811"/>
          </a:xfrm>
          <a:prstGeom prst="borderCallout1">
            <a:avLst>
              <a:gd name="adj1" fmla="val 18750"/>
              <a:gd name="adj2" fmla="val -8333"/>
              <a:gd name="adj3" fmla="val 110797"/>
              <a:gd name="adj4" fmla="val -24715"/>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rtl="0" fontAlgn="auto">
              <a:spcBef>
                <a:spcPts val="0"/>
              </a:spcBef>
              <a:spcAft>
                <a:spcPts val="0"/>
              </a:spcAft>
              <a:defRPr/>
            </a:pPr>
            <a:r>
              <a:rPr lang="id" sz="1000" dirty="0">
                <a:solidFill>
                  <a:schemeClr val="tx1"/>
                </a:solidFill>
                <a:latin typeface="Arial" panose="020B0604020202020204" pitchFamily="34" charset="0"/>
                <a:ea typeface="メイリオ" panose="020B0604030504040204" pitchFamily="50" charset="-128"/>
                <a:cs typeface="Arial" panose="020B0604020202020204" pitchFamily="34" charset="0"/>
              </a:rPr>
              <a:t>Kurang dari setahun</a:t>
            </a:r>
            <a:endParaRPr lang="en-US" altLang="ja-JP" sz="10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algn="ctr" rtl="0" fontAlgn="auto">
              <a:spcBef>
                <a:spcPts val="0"/>
              </a:spcBef>
              <a:spcAft>
                <a:spcPts val="0"/>
              </a:spcAft>
              <a:defRPr/>
            </a:pPr>
            <a:r>
              <a:rPr lang="id" sz="1000" dirty="0">
                <a:solidFill>
                  <a:schemeClr val="tx1"/>
                </a:solidFill>
                <a:latin typeface="Arial" panose="020B0604020202020204" pitchFamily="34" charset="0"/>
                <a:ea typeface="メイリオ" panose="020B0604030504040204" pitchFamily="50" charset="-128"/>
                <a:cs typeface="Arial" panose="020B0604020202020204" pitchFamily="34" charset="0"/>
              </a:rPr>
              <a:t>23%</a:t>
            </a:r>
            <a:endParaRPr lang="ja-JP" altLang="en-US" sz="10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17" name="線吹き出し 1 (枠付き) 22">
            <a:extLst>
              <a:ext uri="{FF2B5EF4-FFF2-40B4-BE49-F238E27FC236}">
                <a16:creationId xmlns:a16="http://schemas.microsoft.com/office/drawing/2014/main" id="{5E5DE7A7-3174-4AF7-94E7-F7CF7F4531D2}"/>
              </a:ext>
            </a:extLst>
          </p:cNvPr>
          <p:cNvSpPr/>
          <p:nvPr/>
        </p:nvSpPr>
        <p:spPr>
          <a:xfrm>
            <a:off x="2968515" y="4077072"/>
            <a:ext cx="1387461" cy="406266"/>
          </a:xfrm>
          <a:prstGeom prst="borderCallout1">
            <a:avLst>
              <a:gd name="adj1" fmla="val 7271"/>
              <a:gd name="adj2" fmla="val 646"/>
              <a:gd name="adj3" fmla="val 39622"/>
              <a:gd name="adj4" fmla="val -50178"/>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rtlCol="0" anchor="ctr"/>
          <a:lstStyle/>
          <a:p>
            <a:pPr algn="ctr" rtl="0" fontAlgn="auto">
              <a:spcBef>
                <a:spcPts val="0"/>
              </a:spcBef>
              <a:spcAft>
                <a:spcPts val="0"/>
              </a:spcAft>
              <a:defRPr/>
            </a:pPr>
            <a:r>
              <a:rPr lang="id" sz="1000">
                <a:solidFill>
                  <a:schemeClr val="tx1"/>
                </a:solidFill>
                <a:latin typeface="Arial" panose="020B0604020202020204" pitchFamily="34" charset="0"/>
                <a:ea typeface="メイリオ" panose="020B0604030504040204" pitchFamily="50" charset="-128"/>
                <a:cs typeface="Arial" panose="020B0604020202020204" pitchFamily="34" charset="0"/>
              </a:rPr>
              <a:t>Kurang dari 3 tahun</a:t>
            </a:r>
            <a:endParaRPr lang="en-US" altLang="ja-JP" sz="10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p>
            <a:pPr algn="ctr" rtl="0" fontAlgn="auto">
              <a:spcBef>
                <a:spcPts val="0"/>
              </a:spcBef>
              <a:spcAft>
                <a:spcPts val="0"/>
              </a:spcAft>
              <a:defRPr/>
            </a:pPr>
            <a:r>
              <a:rPr lang="id" sz="1000">
                <a:solidFill>
                  <a:schemeClr val="tx1"/>
                </a:solidFill>
                <a:latin typeface="Arial" panose="020B0604020202020204" pitchFamily="34" charset="0"/>
                <a:ea typeface="メイリオ" panose="020B0604030504040204" pitchFamily="50" charset="-128"/>
                <a:cs typeface="Arial" panose="020B0604020202020204" pitchFamily="34" charset="0"/>
              </a:rPr>
              <a:t>43%</a:t>
            </a:r>
            <a:endParaRPr lang="ja-JP" altLang="en-US" sz="100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A3040706-2C22-4EFC-82D3-0680F962680D}"/>
              </a:ext>
            </a:extLst>
          </p:cNvPr>
          <p:cNvSpPr txBox="1"/>
          <p:nvPr/>
        </p:nvSpPr>
        <p:spPr bwMode="auto">
          <a:xfrm>
            <a:off x="323528" y="620688"/>
            <a:ext cx="5136004" cy="810388"/>
          </a:xfrm>
          <a:prstGeom prst="rect">
            <a:avLst/>
          </a:prstGeom>
          <a:noFill/>
          <a:ln w="19050">
            <a:solidFill>
              <a:srgbClr val="FF0000"/>
            </a:solidFill>
          </a:ln>
        </p:spPr>
        <p:txBody>
          <a:bodyPr tIns="108000" rtlCol="0"/>
          <a:lstStyle/>
          <a:p>
            <a:pPr marL="182563" indent="-182563" rtl="0" fontAlgn="auto">
              <a:lnSpc>
                <a:spcPct val="125000"/>
              </a:lnSpc>
              <a:spcBef>
                <a:spcPts val="600"/>
              </a:spcBef>
              <a:spcAft>
                <a:spcPts val="0"/>
              </a:spcAft>
              <a:defRPr/>
            </a:pPr>
            <a:r>
              <a:rPr lang="id" sz="1200"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id" sz="1200" b="1" dirty="0">
                <a:latin typeface="Arial" panose="020B0604020202020204" pitchFamily="34" charset="0"/>
                <a:ea typeface="メイリオ" panose="020B0604030504040204" pitchFamily="50" charset="-128"/>
                <a:cs typeface="Arial" panose="020B0604020202020204" pitchFamily="34" charset="0"/>
              </a:rPr>
              <a:t>Melihat kecelakaan kerja limbah industri ditinjau dari rasio pengalaman kerja, 43% kecelakaan melibatkan orang dengan pengalaman kurang dari 3 tahun.</a:t>
            </a:r>
            <a:endParaRPr lang="en-US" altLang="ja-JP" sz="1200" b="1" dirty="0">
              <a:latin typeface="Arial" panose="020B0604020202020204" pitchFamily="34" charset="0"/>
              <a:ea typeface="メイリオ" panose="020B0604030504040204" pitchFamily="50" charset="-128"/>
              <a:cs typeface="Arial" panose="020B0604020202020204" pitchFamily="34" charset="0"/>
            </a:endParaRPr>
          </a:p>
        </p:txBody>
      </p:sp>
      <p:sp>
        <p:nvSpPr>
          <p:cNvPr id="21" name="テキスト ボックス 20">
            <a:extLst>
              <a:ext uri="{FF2B5EF4-FFF2-40B4-BE49-F238E27FC236}">
                <a16:creationId xmlns:a16="http://schemas.microsoft.com/office/drawing/2014/main" id="{C7C5A3AE-E879-43C9-9782-B5358AAEE468}"/>
              </a:ext>
            </a:extLst>
          </p:cNvPr>
          <p:cNvSpPr txBox="1"/>
          <p:nvPr/>
        </p:nvSpPr>
        <p:spPr bwMode="auto">
          <a:xfrm>
            <a:off x="251520" y="4653136"/>
            <a:ext cx="4896098" cy="1800200"/>
          </a:xfrm>
          <a:prstGeom prst="rect">
            <a:avLst/>
          </a:prstGeom>
          <a:noFill/>
          <a:ln w="19050">
            <a:solidFill>
              <a:srgbClr val="FF0000"/>
            </a:solidFill>
          </a:ln>
        </p:spPr>
        <p:txBody>
          <a:bodyPr tIns="108000" rtlCol="0"/>
          <a:lstStyle/>
          <a:p>
            <a:pPr marL="182563" indent="-182563" algn="just" rtl="0" fontAlgn="auto">
              <a:lnSpc>
                <a:spcPct val="125000"/>
              </a:lnSpc>
              <a:spcBef>
                <a:spcPts val="600"/>
              </a:spcBef>
              <a:spcAft>
                <a:spcPts val="0"/>
              </a:spcAft>
              <a:defRPr/>
            </a:pPr>
            <a:r>
              <a:rPr lang="id" sz="1200" b="1" dirty="0">
                <a:solidFill>
                  <a:srgbClr val="C00000"/>
                </a:solidFill>
                <a:latin typeface="Arial" panose="020B0604020202020204" pitchFamily="34" charset="0"/>
                <a:ea typeface="メイリオ" panose="020B0604030504040204" pitchFamily="50" charset="-128"/>
                <a:cs typeface="Arial" panose="020B0604020202020204" pitchFamily="34" charset="0"/>
              </a:rPr>
              <a:t>■ </a:t>
            </a:r>
            <a:r>
              <a:rPr lang="id" sz="1200" b="1" dirty="0">
                <a:latin typeface="Arial" panose="020B0604020202020204" pitchFamily="34" charset="0"/>
                <a:ea typeface="メイリオ" panose="020B0604030504040204" pitchFamily="50" charset="-128"/>
                <a:cs typeface="Arial" panose="020B0604020202020204" pitchFamily="34" charset="0"/>
              </a:rPr>
              <a:t>Dilihat dari jenis bencana pekerja tidak terampil, "terjepit/tersangkut" adalah yang paling banyak yaitu 24%.</a:t>
            </a:r>
            <a:endParaRPr lang="en-US" altLang="ja-JP" sz="1200" b="1" dirty="0">
              <a:latin typeface="Arial" panose="020B0604020202020204" pitchFamily="34" charset="0"/>
              <a:ea typeface="メイリオ" panose="020B0604030504040204" pitchFamily="50" charset="-128"/>
              <a:cs typeface="Arial" panose="020B0604020202020204" pitchFamily="34" charset="0"/>
            </a:endParaRPr>
          </a:p>
          <a:p>
            <a:pPr marL="182563" indent="-182563" algn="just" rtl="0" fontAlgn="auto">
              <a:lnSpc>
                <a:spcPct val="125000"/>
              </a:lnSpc>
              <a:spcBef>
                <a:spcPts val="600"/>
              </a:spcBef>
              <a:spcAft>
                <a:spcPts val="0"/>
              </a:spcAft>
              <a:defRPr/>
            </a:pPr>
            <a:r>
              <a:rPr lang="id" sz="1200" b="1" dirty="0">
                <a:solidFill>
                  <a:srgbClr val="C00000"/>
                </a:solidFill>
                <a:latin typeface="Arial" panose="020B0604020202020204" pitchFamily="34" charset="0"/>
                <a:ea typeface="メイリオ" panose="020B0604030504040204" pitchFamily="50" charset="-128"/>
                <a:cs typeface="Arial" panose="020B0604020202020204" pitchFamily="34" charset="0"/>
              </a:rPr>
              <a:t>■</a:t>
            </a:r>
            <a:r>
              <a:rPr lang="id" sz="1200" b="1" dirty="0">
                <a:latin typeface="Arial" panose="020B0604020202020204" pitchFamily="34" charset="0"/>
                <a:ea typeface="メイリオ" panose="020B0604030504040204" pitchFamily="50" charset="-128"/>
                <a:cs typeface="Arial" panose="020B0604020202020204" pitchFamily="34" charset="0"/>
              </a:rPr>
              <a:t> Dilihat dari penyebab kecelakaan oleh pekerja tidak terampil, 32% di antaranya disebabkan oleh “power carrier” seperti dump truck dan konveyor.　</a:t>
            </a:r>
            <a:endParaRPr lang="en-US" altLang="ja-JP" sz="1200" b="1" dirty="0">
              <a:latin typeface="Arial" panose="020B0604020202020204" pitchFamily="34" charset="0"/>
              <a:ea typeface="メイリオ" panose="020B0604030504040204" pitchFamily="50" charset="-128"/>
              <a:cs typeface="Arial" panose="020B0604020202020204" pitchFamily="34" charset="0"/>
            </a:endParaRPr>
          </a:p>
        </p:txBody>
      </p:sp>
      <p:graphicFrame>
        <p:nvGraphicFramePr>
          <p:cNvPr id="12" name="グラフ 11"/>
          <p:cNvGraphicFramePr>
            <a:graphicFrameLocks/>
          </p:cNvGraphicFramePr>
          <p:nvPr>
            <p:extLst>
              <p:ext uri="{D42A27DB-BD31-4B8C-83A1-F6EECF244321}">
                <p14:modId xmlns:p14="http://schemas.microsoft.com/office/powerpoint/2010/main" val="1879925920"/>
              </p:ext>
            </p:extLst>
          </p:nvPr>
        </p:nvGraphicFramePr>
        <p:xfrm>
          <a:off x="395536" y="1526509"/>
          <a:ext cx="2880000" cy="288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854816675"/>
              </p:ext>
            </p:extLst>
          </p:nvPr>
        </p:nvGraphicFramePr>
        <p:xfrm>
          <a:off x="5508104" y="646976"/>
          <a:ext cx="3635896" cy="30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4281607526"/>
              </p:ext>
            </p:extLst>
          </p:nvPr>
        </p:nvGraphicFramePr>
        <p:xfrm>
          <a:off x="5147618" y="3828697"/>
          <a:ext cx="3895344" cy="28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0353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anzeninfo.mhlw.go.jp/anzen/sai/image/sai13/sai13-920-43-1.gif">
            <a:extLst>
              <a:ext uri="{FF2B5EF4-FFF2-40B4-BE49-F238E27FC236}">
                <a16:creationId xmlns:a16="http://schemas.microsoft.com/office/drawing/2014/main" id="{E52CB117-D4EE-4941-AC6A-3FA9E17A6B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157192"/>
            <a:ext cx="1656600" cy="1242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nzeninfo.mhlw.go.jp/anzen/sai/image/sai16/sai16-118-45-1.jpg">
            <a:extLst>
              <a:ext uri="{FF2B5EF4-FFF2-40B4-BE49-F238E27FC236}">
                <a16:creationId xmlns:a16="http://schemas.microsoft.com/office/drawing/2014/main" id="{996D9B32-E074-4018-9829-BD487AAC7C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620" y="3429000"/>
            <a:ext cx="1643180" cy="1232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å´åç½å®³äºä¾ã¤ã©ã¹ã">
            <a:extLst>
              <a:ext uri="{FF2B5EF4-FFF2-40B4-BE49-F238E27FC236}">
                <a16:creationId xmlns:a16="http://schemas.microsoft.com/office/drawing/2014/main" id="{3408A6A4-70F4-4D29-97CA-A0D264CE0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82" y="3754471"/>
            <a:ext cx="1656601" cy="124245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 3"/>
          <p:cNvSpPr>
            <a:spLocks noGrp="1"/>
          </p:cNvSpPr>
          <p:nvPr>
            <p:ph type="sldNum" sz="quarter" idx="12"/>
          </p:nvPr>
        </p:nvSpPr>
        <p:spPr>
          <a:xfrm>
            <a:off x="3491880" y="6448251"/>
            <a:ext cx="2133600" cy="365125"/>
          </a:xfrm>
        </p:spPr>
        <p:txBody>
          <a:bodyPr rtlCol="0"/>
          <a:lstStyle/>
          <a:p>
            <a:pPr algn="ctr" rtl="0"/>
            <a:fld id="{94AA4217-AB25-474B-8523-140E3806D2F1}" type="slidenum">
              <a:rPr kumimoji="1" lang="ja-JP" altLang="en-US" sz="1100" smtClean="0">
                <a:latin typeface="Arial" panose="020B0604020202020204" pitchFamily="34" charset="0"/>
                <a:cs typeface="Arial" panose="020B0604020202020204" pitchFamily="34" charset="0"/>
              </a:rPr>
              <a:pPr algn="ctr"/>
              <a:t>8</a:t>
            </a:fld>
            <a:endParaRPr kumimoji="1" lang="ja-JP" altLang="en-US" sz="1100">
              <a:latin typeface="Arial" panose="020B0604020202020204" pitchFamily="34" charset="0"/>
              <a:cs typeface="Arial" panose="020B0604020202020204" pitchFamily="34" charset="0"/>
            </a:endParaRPr>
          </a:p>
        </p:txBody>
      </p:sp>
      <p:sp>
        <p:nvSpPr>
          <p:cNvPr id="5" name="Rectangle 10"/>
          <p:cNvSpPr>
            <a:spLocks noChangeArrowheads="1"/>
          </p:cNvSpPr>
          <p:nvPr/>
        </p:nvSpPr>
        <p:spPr bwMode="auto">
          <a:xfrm>
            <a:off x="404812" y="344488"/>
            <a:ext cx="6903491" cy="352425"/>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id" sz="1600" b="1">
                <a:solidFill>
                  <a:schemeClr val="bg1"/>
                </a:solidFill>
                <a:latin typeface="Arial" panose="020B0604020202020204" pitchFamily="34" charset="0"/>
                <a:ea typeface="ＭＳ ゴシック" pitchFamily="49" charset="-128"/>
                <a:cs typeface="Arial" panose="020B0604020202020204" pitchFamily="34" charset="0"/>
              </a:rPr>
              <a:t>Poin 2 Waspadai bahaya dengan "mungkin"!</a:t>
            </a:r>
            <a:endParaRPr lang="ja-JP" altLang="en-US" sz="16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7" name="テキスト ボックス 18"/>
          <p:cNvSpPr txBox="1">
            <a:spLocks noChangeArrowheads="1"/>
          </p:cNvSpPr>
          <p:nvPr/>
        </p:nvSpPr>
        <p:spPr bwMode="auto">
          <a:xfrm>
            <a:off x="2886725" y="3175757"/>
            <a:ext cx="1753394" cy="369332"/>
          </a:xfrm>
          <a:prstGeom prst="rect">
            <a:avLst/>
          </a:prstGeom>
          <a:solidFill>
            <a:schemeClr val="bg1"/>
          </a:solidFill>
          <a:ln w="19050">
            <a:solidFill>
              <a:srgbClr val="0000CC"/>
            </a:solidFill>
            <a:prstDash val="sysDash"/>
            <a:miter lim="800000"/>
            <a:headEnd/>
            <a:tailEnd/>
          </a:ln>
        </p:spPr>
        <p:txBody>
          <a:bodyPr wrap="square" lIns="72000" rIns="36000" rtlCol="0">
            <a:spAutoFit/>
          </a:bodyPr>
          <a:lstStyle/>
          <a:p>
            <a:pPr algn="ctr" rtl="0"/>
            <a:r>
              <a:rPr lang="id" b="1" dirty="0">
                <a:solidFill>
                  <a:srgbClr val="FF0000"/>
                </a:solidFill>
                <a:latin typeface="Arial" panose="020B0604020202020204" pitchFamily="34" charset="0"/>
                <a:ea typeface="メイリオ" pitchFamily="50" charset="-128"/>
                <a:cs typeface="Arial" panose="020B0604020202020204" pitchFamily="34" charset="0"/>
              </a:rPr>
              <a:t>Mungkin</a:t>
            </a:r>
          </a:p>
        </p:txBody>
      </p:sp>
      <p:sp>
        <p:nvSpPr>
          <p:cNvPr id="8" name="正方形/長方形 7"/>
          <p:cNvSpPr/>
          <p:nvPr/>
        </p:nvSpPr>
        <p:spPr>
          <a:xfrm>
            <a:off x="395536" y="954668"/>
            <a:ext cx="2952328" cy="416011"/>
          </a:xfrm>
          <a:prstGeom prst="rect">
            <a:avLst/>
          </a:prstGeom>
        </p:spPr>
        <p:txBody>
          <a:bodyPr wrap="square" rtlCol="0">
            <a:spAutoFit/>
          </a:bodyPr>
          <a:lstStyle/>
          <a:p>
            <a:pPr marL="182563" indent="-182563" rtl="0" fontAlgn="auto">
              <a:lnSpc>
                <a:spcPct val="150000"/>
              </a:lnSpc>
              <a:spcBef>
                <a:spcPts val="0"/>
              </a:spcBef>
              <a:spcAft>
                <a:spcPts val="0"/>
              </a:spcAft>
              <a:defRPr/>
            </a:pPr>
            <a:r>
              <a:rPr lang="id" sz="1600">
                <a:solidFill>
                  <a:srgbClr val="0000CC"/>
                </a:solidFill>
                <a:latin typeface="Arial" panose="020B0604020202020204" pitchFamily="34" charset="0"/>
                <a:ea typeface="メイリオ" pitchFamily="50" charset="-128"/>
                <a:cs typeface="Arial" panose="020B0604020202020204" pitchFamily="34" charset="0"/>
              </a:rPr>
              <a:t>[”Mungkin” untuk orang-orang]</a:t>
            </a:r>
          </a:p>
        </p:txBody>
      </p:sp>
      <p:sp>
        <p:nvSpPr>
          <p:cNvPr id="9" name="角丸四角形吹き出し 8"/>
          <p:cNvSpPr/>
          <p:nvPr/>
        </p:nvSpPr>
        <p:spPr>
          <a:xfrm>
            <a:off x="251520" y="1556792"/>
            <a:ext cx="2376263" cy="4458927"/>
          </a:xfrm>
          <a:prstGeom prst="wedgeRoundRectCallout">
            <a:avLst>
              <a:gd name="adj1" fmla="val 62203"/>
              <a:gd name="adj2" fmla="val -1591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rtl="0" fontAlgn="auto">
              <a:lnSpc>
                <a:spcPct val="150000"/>
              </a:lnSpc>
              <a:spcBef>
                <a:spcPts val="600"/>
              </a:spcBef>
              <a:spcAft>
                <a:spcPts val="0"/>
              </a:spcAft>
              <a:defRPr/>
            </a:pPr>
            <a:r>
              <a:rPr lang="id" sz="1400" b="1">
                <a:solidFill>
                  <a:schemeClr val="tx1"/>
                </a:solidFill>
                <a:latin typeface="Arial" panose="020B0604020202020204" pitchFamily="34" charset="0"/>
                <a:cs typeface="Arial" panose="020B0604020202020204" pitchFamily="34" charset="0"/>
              </a:rPr>
              <a:t>Orang-orang</a:t>
            </a:r>
            <a:endParaRPr lang="en-US" altLang="ja-JP" sz="1400" b="1" dirty="0">
              <a:solidFill>
                <a:schemeClr val="tx1"/>
              </a:solidFill>
              <a:latin typeface="Arial" panose="020B0604020202020204" pitchFamily="34" charset="0"/>
              <a:cs typeface="Arial" panose="020B0604020202020204" pitchFamily="34" charset="0"/>
            </a:endParaRPr>
          </a:p>
          <a:p>
            <a:pPr rtl="0" fontAlgn="auto">
              <a:lnSpc>
                <a:spcPct val="125000"/>
              </a:lnSpc>
              <a:spcBef>
                <a:spcPts val="60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・Jatuh</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・Sakit pinggang</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・Terguling</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a:t>
            </a:r>
            <a:r>
              <a:rPr lang="id" sz="1400" b="1">
                <a:solidFill>
                  <a:srgbClr val="C00000"/>
                </a:solidFill>
                <a:latin typeface="Arial" panose="020B0604020202020204" pitchFamily="34" charset="0"/>
                <a:ea typeface="メイリオ" panose="020B0604030504040204" pitchFamily="50" charset="-128"/>
                <a:cs typeface="Arial" panose="020B0604020202020204" pitchFamily="34" charset="0"/>
              </a:rPr>
              <a:t>Terjepit</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66700" indent="-266700" rtl="0" fontAlgn="auto">
              <a:lnSpc>
                <a:spcPct val="125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a:t>
            </a:r>
            <a:r>
              <a:rPr lang="id" sz="1400" b="1">
                <a:solidFill>
                  <a:srgbClr val="C00000"/>
                </a:solidFill>
                <a:latin typeface="Arial" panose="020B0604020202020204" pitchFamily="34" charset="0"/>
                <a:ea typeface="メイリオ" panose="020B0604030504040204" pitchFamily="50" charset="-128"/>
                <a:cs typeface="Arial" panose="020B0604020202020204" pitchFamily="34" charset="0"/>
              </a:rPr>
              <a:t>Tersangkut</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・Membentur</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a:t>
            </a:r>
            <a:r>
              <a:rPr lang="id" sz="1400" b="1">
                <a:solidFill>
                  <a:srgbClr val="C00000"/>
                </a:solidFill>
                <a:latin typeface="Arial" panose="020B0604020202020204" pitchFamily="34" charset="0"/>
                <a:ea typeface="メイリオ" panose="020B0604030504040204" pitchFamily="50" charset="-128"/>
                <a:cs typeface="Arial" panose="020B0604020202020204" pitchFamily="34" charset="0"/>
              </a:rPr>
              <a:t>Terbentur</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・Terbakar</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・Kena sengatan listrik</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66700" indent="-266700" rtl="0" fontAlgn="auto">
              <a:lnSpc>
                <a:spcPct val="125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a:t>
            </a:r>
            <a:r>
              <a:rPr lang="id" sz="1400" b="1">
                <a:solidFill>
                  <a:srgbClr val="C00000"/>
                </a:solidFill>
                <a:latin typeface="Arial" panose="020B0604020202020204" pitchFamily="34" charset="0"/>
                <a:ea typeface="メイリオ" panose="020B0604030504040204" pitchFamily="50" charset="-128"/>
                <a:cs typeface="Arial" panose="020B0604020202020204" pitchFamily="34" charset="0"/>
              </a:rPr>
              <a:t>Keracunan gas</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25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・Kekurangan oksigen</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marL="266700" indent="-266700" rtl="0" fontAlgn="auto">
              <a:lnSpc>
                <a:spcPct val="125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・Terkena zat berbahaya</a:t>
            </a:r>
          </a:p>
        </p:txBody>
      </p:sp>
      <p:sp>
        <p:nvSpPr>
          <p:cNvPr id="17" name="正方形/長方形 16">
            <a:extLst>
              <a:ext uri="{FF2B5EF4-FFF2-40B4-BE49-F238E27FC236}">
                <a16:creationId xmlns:a16="http://schemas.microsoft.com/office/drawing/2014/main" id="{6E92C248-D2CC-4FFB-941C-8C438422DA4D}"/>
              </a:ext>
            </a:extLst>
          </p:cNvPr>
          <p:cNvSpPr/>
          <p:nvPr/>
        </p:nvSpPr>
        <p:spPr>
          <a:xfrm>
            <a:off x="5445224" y="920552"/>
            <a:ext cx="3375248" cy="416011"/>
          </a:xfrm>
          <a:prstGeom prst="rect">
            <a:avLst/>
          </a:prstGeom>
        </p:spPr>
        <p:txBody>
          <a:bodyPr wrap="square" rtlCol="0">
            <a:spAutoFit/>
          </a:bodyPr>
          <a:lstStyle/>
          <a:p>
            <a:pPr marL="182563" indent="-182563" algn="just" rtl="0" fontAlgn="auto">
              <a:lnSpc>
                <a:spcPct val="150000"/>
              </a:lnSpc>
              <a:spcBef>
                <a:spcPts val="0"/>
              </a:spcBef>
              <a:spcAft>
                <a:spcPts val="0"/>
              </a:spcAft>
              <a:defRPr/>
            </a:pPr>
            <a:r>
              <a:rPr lang="id" sz="1600">
                <a:solidFill>
                  <a:srgbClr val="0000CC"/>
                </a:solidFill>
                <a:latin typeface="Arial" panose="020B0604020202020204" pitchFamily="34" charset="0"/>
                <a:ea typeface="メイリオ" pitchFamily="50" charset="-128"/>
                <a:cs typeface="Arial" panose="020B0604020202020204" pitchFamily="34" charset="0"/>
              </a:rPr>
              <a:t>[”Mungkin” untuk barang]</a:t>
            </a:r>
          </a:p>
        </p:txBody>
      </p:sp>
      <p:sp>
        <p:nvSpPr>
          <p:cNvPr id="18" name="角丸四角形吹き出し 21">
            <a:extLst>
              <a:ext uri="{FF2B5EF4-FFF2-40B4-BE49-F238E27FC236}">
                <a16:creationId xmlns:a16="http://schemas.microsoft.com/office/drawing/2014/main" id="{11C48E23-46A9-4918-A968-657074D262FF}"/>
              </a:ext>
            </a:extLst>
          </p:cNvPr>
          <p:cNvSpPr/>
          <p:nvPr/>
        </p:nvSpPr>
        <p:spPr>
          <a:xfrm>
            <a:off x="4789868" y="1585480"/>
            <a:ext cx="1654340" cy="4337050"/>
          </a:xfrm>
          <a:prstGeom prst="wedgeRoundRectCallout">
            <a:avLst>
              <a:gd name="adj1" fmla="val -62286"/>
              <a:gd name="adj2" fmla="val 234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fontAlgn="auto">
              <a:lnSpc>
                <a:spcPct val="150000"/>
              </a:lnSpc>
              <a:spcBef>
                <a:spcPts val="0"/>
              </a:spcBef>
              <a:spcAft>
                <a:spcPts val="0"/>
              </a:spcAft>
              <a:defRPr/>
            </a:pPr>
            <a:r>
              <a:rPr lang="id" sz="1400" b="1">
                <a:solidFill>
                  <a:schemeClr val="tx1"/>
                </a:solidFill>
                <a:latin typeface="Arial" panose="020B0604020202020204" pitchFamily="34" charset="0"/>
                <a:cs typeface="Arial" panose="020B0604020202020204" pitchFamily="34" charset="0"/>
              </a:rPr>
              <a:t>Barang</a:t>
            </a:r>
            <a:endParaRPr lang="en-US" altLang="ja-JP" sz="1400" b="1" dirty="0">
              <a:solidFill>
                <a:schemeClr val="tx1"/>
              </a:solidFill>
              <a:latin typeface="Arial" panose="020B0604020202020204" pitchFamily="34" charset="0"/>
              <a:cs typeface="Arial" panose="020B0604020202020204" pitchFamily="34" charset="0"/>
            </a:endParaRPr>
          </a:p>
          <a:p>
            <a:pPr rtl="0" fontAlgn="auto">
              <a:lnSpc>
                <a:spcPct val="150000"/>
              </a:lnSpc>
              <a:spcBef>
                <a:spcPts val="60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a:t>
            </a:r>
            <a:r>
              <a:rPr lang="id" sz="1400" b="1">
                <a:solidFill>
                  <a:srgbClr val="C00000"/>
                </a:solidFill>
                <a:latin typeface="Arial" panose="020B0604020202020204" pitchFamily="34" charset="0"/>
                <a:ea typeface="メイリオ" panose="020B0604030504040204" pitchFamily="50" charset="-128"/>
                <a:cs typeface="Arial" panose="020B0604020202020204" pitchFamily="34" charset="0"/>
              </a:rPr>
              <a:t>Bergerak</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・Berputar</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・Terbang</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・Jatuh</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・Terlepas</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・Terbakar</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a:t>
            </a:r>
            <a:r>
              <a:rPr lang="id" sz="1400" b="1">
                <a:solidFill>
                  <a:srgbClr val="C00000"/>
                </a:solidFill>
                <a:latin typeface="Arial" panose="020B0604020202020204" pitchFamily="34" charset="0"/>
                <a:ea typeface="メイリオ" panose="020B0604030504040204" pitchFamily="50" charset="-128"/>
                <a:cs typeface="Arial" panose="020B0604020202020204" pitchFamily="34" charset="0"/>
              </a:rPr>
              <a:t>Ambruk</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id" sz="1400" b="1">
                <a:solidFill>
                  <a:srgbClr val="C00000"/>
                </a:solidFill>
                <a:latin typeface="Arial" panose="020B0604020202020204" pitchFamily="34" charset="0"/>
                <a:ea typeface="メイリオ" panose="020B0604030504040204" pitchFamily="50" charset="-128"/>
                <a:cs typeface="Arial" panose="020B0604020202020204" pitchFamily="34" charset="0"/>
              </a:rPr>
              <a:t>・Runtuh</a:t>
            </a:r>
            <a:endParaRPr lang="en-US" altLang="ja-JP" sz="1400" b="1"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・Meledak</a:t>
            </a:r>
            <a:endParaRPr lang="en-US" altLang="ja-JP" sz="1400" dirty="0">
              <a:solidFill>
                <a:srgbClr val="C00000"/>
              </a:solidFill>
              <a:latin typeface="Arial" panose="020B0604020202020204" pitchFamily="34" charset="0"/>
              <a:ea typeface="メイリオ" panose="020B0604030504040204" pitchFamily="50" charset="-128"/>
              <a:cs typeface="Arial" panose="020B0604020202020204" pitchFamily="34" charset="0"/>
            </a:endParaRPr>
          </a:p>
          <a:p>
            <a:pPr rtl="0" fontAlgn="auto">
              <a:lnSpc>
                <a:spcPct val="150000"/>
              </a:lnSpc>
              <a:spcBef>
                <a:spcPts val="0"/>
              </a:spcBef>
              <a:spcAft>
                <a:spcPts val="0"/>
              </a:spcAft>
              <a:defRPr/>
            </a:pPr>
            <a:r>
              <a:rPr lang="id" sz="1400">
                <a:solidFill>
                  <a:srgbClr val="C00000"/>
                </a:solidFill>
                <a:latin typeface="Arial" panose="020B0604020202020204" pitchFamily="34" charset="0"/>
                <a:ea typeface="メイリオ" panose="020B0604030504040204" pitchFamily="50" charset="-128"/>
                <a:cs typeface="Arial" panose="020B0604020202020204" pitchFamily="34" charset="0"/>
              </a:rPr>
              <a:t>・Bocor</a:t>
            </a:r>
          </a:p>
        </p:txBody>
      </p:sp>
      <p:pic>
        <p:nvPicPr>
          <p:cNvPr id="2052" name="Picture 4" descr="http://anzeninfo.mhlw.go.jp/anzen/sai/image/sai18/sai18-02-47-1.gif">
            <a:extLst>
              <a:ext uri="{FF2B5EF4-FFF2-40B4-BE49-F238E27FC236}">
                <a16:creationId xmlns:a16="http://schemas.microsoft.com/office/drawing/2014/main" id="{1AEE1083-8F87-4F6D-BAD5-D5C655362D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829739"/>
            <a:ext cx="1652295" cy="123922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1A38C743-0FCA-4E52-BF64-90F078B8B4FE}"/>
              </a:ext>
            </a:extLst>
          </p:cNvPr>
          <p:cNvPicPr>
            <a:picLocks noChangeAspect="1"/>
          </p:cNvPicPr>
          <p:nvPr/>
        </p:nvPicPr>
        <p:blipFill>
          <a:blip r:embed="rId7"/>
          <a:stretch>
            <a:fillRect/>
          </a:stretch>
        </p:blipFill>
        <p:spPr>
          <a:xfrm>
            <a:off x="6666668" y="1721038"/>
            <a:ext cx="1800201" cy="1350151"/>
          </a:xfrm>
          <a:prstGeom prst="rect">
            <a:avLst/>
          </a:prstGeom>
        </p:spPr>
      </p:pic>
      <p:pic>
        <p:nvPicPr>
          <p:cNvPr id="2056" name="Picture 8" descr="http://anzeninfo.mhlw.go.jp/anzen/sai/image/sai13/sai13-949-43-1.gif">
            <a:extLst>
              <a:ext uri="{FF2B5EF4-FFF2-40B4-BE49-F238E27FC236}">
                <a16:creationId xmlns:a16="http://schemas.microsoft.com/office/drawing/2014/main" id="{BCB18455-8B01-48A1-979E-25FD511355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4873718"/>
            <a:ext cx="1800200" cy="135015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D2471CB-90B6-4E62-A44B-C45B1F68EF59}"/>
              </a:ext>
            </a:extLst>
          </p:cNvPr>
          <p:cNvSpPr txBox="1"/>
          <p:nvPr/>
        </p:nvSpPr>
        <p:spPr>
          <a:xfrm>
            <a:off x="3061617" y="1721038"/>
            <a:ext cx="497620" cy="338554"/>
          </a:xfrm>
          <a:prstGeom prst="rect">
            <a:avLst/>
          </a:prstGeom>
          <a:noFill/>
        </p:spPr>
        <p:txBody>
          <a:bodyPr wrap="square" rtlCol="0">
            <a:spAutoFit/>
          </a:bodyPr>
          <a:lstStyle/>
          <a:p>
            <a:pPr rtl="0"/>
            <a:r>
              <a:rPr lang="id" sz="1600" dirty="0">
                <a:solidFill>
                  <a:srgbClr val="FF0000"/>
                </a:solidFill>
                <a:latin typeface="Arial" panose="020B0604020202020204" pitchFamily="34" charset="0"/>
                <a:cs typeface="Arial" panose="020B0604020202020204" pitchFamily="34" charset="0"/>
              </a:rPr>
              <a:t>[1]</a:t>
            </a:r>
          </a:p>
        </p:txBody>
      </p:sp>
      <p:sp>
        <p:nvSpPr>
          <p:cNvPr id="20" name="テキスト ボックス 19">
            <a:extLst>
              <a:ext uri="{FF2B5EF4-FFF2-40B4-BE49-F238E27FC236}">
                <a16:creationId xmlns:a16="http://schemas.microsoft.com/office/drawing/2014/main" id="{1D2471CB-90B6-4E62-A44B-C45B1F68EF59}"/>
              </a:ext>
            </a:extLst>
          </p:cNvPr>
          <p:cNvSpPr txBox="1"/>
          <p:nvPr/>
        </p:nvSpPr>
        <p:spPr>
          <a:xfrm>
            <a:off x="3059832" y="3560629"/>
            <a:ext cx="497620" cy="338554"/>
          </a:xfrm>
          <a:prstGeom prst="rect">
            <a:avLst/>
          </a:prstGeom>
          <a:noFill/>
        </p:spPr>
        <p:txBody>
          <a:bodyPr wrap="square" rtlCol="0">
            <a:spAutoFit/>
          </a:bodyPr>
          <a:lstStyle/>
          <a:p>
            <a:pPr rtl="0"/>
            <a:r>
              <a:rPr lang="id" sz="1600">
                <a:solidFill>
                  <a:srgbClr val="FF0000"/>
                </a:solidFill>
                <a:latin typeface="Arial" panose="020B0604020202020204" pitchFamily="34" charset="0"/>
                <a:cs typeface="Arial" panose="020B0604020202020204" pitchFamily="34" charset="0"/>
              </a:rPr>
              <a:t>[2]</a:t>
            </a:r>
          </a:p>
        </p:txBody>
      </p:sp>
      <p:sp>
        <p:nvSpPr>
          <p:cNvPr id="21" name="テキスト ボックス 20">
            <a:extLst>
              <a:ext uri="{FF2B5EF4-FFF2-40B4-BE49-F238E27FC236}">
                <a16:creationId xmlns:a16="http://schemas.microsoft.com/office/drawing/2014/main" id="{1D2471CB-90B6-4E62-A44B-C45B1F68EF59}"/>
              </a:ext>
            </a:extLst>
          </p:cNvPr>
          <p:cNvSpPr txBox="1"/>
          <p:nvPr/>
        </p:nvSpPr>
        <p:spPr>
          <a:xfrm>
            <a:off x="3074828" y="4972526"/>
            <a:ext cx="497620" cy="338554"/>
          </a:xfrm>
          <a:prstGeom prst="rect">
            <a:avLst/>
          </a:prstGeom>
          <a:noFill/>
        </p:spPr>
        <p:txBody>
          <a:bodyPr wrap="square" rtlCol="0">
            <a:spAutoFit/>
          </a:bodyPr>
          <a:lstStyle/>
          <a:p>
            <a:pPr rtl="0"/>
            <a:r>
              <a:rPr lang="id" sz="1600">
                <a:solidFill>
                  <a:srgbClr val="FF0000"/>
                </a:solidFill>
                <a:latin typeface="Arial" panose="020B0604020202020204" pitchFamily="34" charset="0"/>
                <a:cs typeface="Arial" panose="020B0604020202020204" pitchFamily="34" charset="0"/>
              </a:rPr>
              <a:t>[3]</a:t>
            </a:r>
          </a:p>
        </p:txBody>
      </p:sp>
      <p:sp>
        <p:nvSpPr>
          <p:cNvPr id="22" name="テキスト ボックス 21">
            <a:extLst>
              <a:ext uri="{FF2B5EF4-FFF2-40B4-BE49-F238E27FC236}">
                <a16:creationId xmlns:a16="http://schemas.microsoft.com/office/drawing/2014/main" id="{1D2471CB-90B6-4E62-A44B-C45B1F68EF59}"/>
              </a:ext>
            </a:extLst>
          </p:cNvPr>
          <p:cNvSpPr txBox="1"/>
          <p:nvPr/>
        </p:nvSpPr>
        <p:spPr>
          <a:xfrm>
            <a:off x="6666668" y="1428383"/>
            <a:ext cx="497620" cy="338554"/>
          </a:xfrm>
          <a:prstGeom prst="rect">
            <a:avLst/>
          </a:prstGeom>
          <a:noFill/>
        </p:spPr>
        <p:txBody>
          <a:bodyPr wrap="square" rtlCol="0">
            <a:spAutoFit/>
          </a:bodyPr>
          <a:lstStyle/>
          <a:p>
            <a:pPr rtl="0"/>
            <a:r>
              <a:rPr lang="id" sz="1600">
                <a:solidFill>
                  <a:srgbClr val="FF0000"/>
                </a:solidFill>
                <a:latin typeface="Arial" panose="020B0604020202020204" pitchFamily="34" charset="0"/>
                <a:cs typeface="Arial" panose="020B0604020202020204" pitchFamily="34" charset="0"/>
              </a:rPr>
              <a:t>[4]</a:t>
            </a:r>
          </a:p>
        </p:txBody>
      </p:sp>
      <p:sp>
        <p:nvSpPr>
          <p:cNvPr id="23" name="テキスト ボックス 22">
            <a:extLst>
              <a:ext uri="{FF2B5EF4-FFF2-40B4-BE49-F238E27FC236}">
                <a16:creationId xmlns:a16="http://schemas.microsoft.com/office/drawing/2014/main" id="{1D2471CB-90B6-4E62-A44B-C45B1F68EF59}"/>
              </a:ext>
            </a:extLst>
          </p:cNvPr>
          <p:cNvSpPr txBox="1"/>
          <p:nvPr/>
        </p:nvSpPr>
        <p:spPr>
          <a:xfrm>
            <a:off x="6623991" y="3244334"/>
            <a:ext cx="497620" cy="338554"/>
          </a:xfrm>
          <a:prstGeom prst="rect">
            <a:avLst/>
          </a:prstGeom>
          <a:noFill/>
        </p:spPr>
        <p:txBody>
          <a:bodyPr wrap="square" rtlCol="0">
            <a:spAutoFit/>
          </a:bodyPr>
          <a:lstStyle/>
          <a:p>
            <a:pPr rtl="0"/>
            <a:r>
              <a:rPr lang="id" sz="1600">
                <a:solidFill>
                  <a:srgbClr val="FF0000"/>
                </a:solidFill>
                <a:latin typeface="Arial" panose="020B0604020202020204" pitchFamily="34" charset="0"/>
                <a:cs typeface="Arial" panose="020B0604020202020204" pitchFamily="34" charset="0"/>
              </a:rPr>
              <a:t>[5]</a:t>
            </a:r>
          </a:p>
        </p:txBody>
      </p:sp>
      <p:sp>
        <p:nvSpPr>
          <p:cNvPr id="24" name="テキスト ボックス 23">
            <a:extLst>
              <a:ext uri="{FF2B5EF4-FFF2-40B4-BE49-F238E27FC236}">
                <a16:creationId xmlns:a16="http://schemas.microsoft.com/office/drawing/2014/main" id="{1D2471CB-90B6-4E62-A44B-C45B1F68EF59}"/>
              </a:ext>
            </a:extLst>
          </p:cNvPr>
          <p:cNvSpPr txBox="1"/>
          <p:nvPr/>
        </p:nvSpPr>
        <p:spPr>
          <a:xfrm>
            <a:off x="6623991" y="4848445"/>
            <a:ext cx="497620" cy="338554"/>
          </a:xfrm>
          <a:prstGeom prst="rect">
            <a:avLst/>
          </a:prstGeom>
          <a:noFill/>
        </p:spPr>
        <p:txBody>
          <a:bodyPr wrap="square" rtlCol="0">
            <a:spAutoFit/>
          </a:bodyPr>
          <a:lstStyle/>
          <a:p>
            <a:pPr rtl="0"/>
            <a:r>
              <a:rPr lang="id" sz="1600">
                <a:solidFill>
                  <a:srgbClr val="FF0000"/>
                </a:solidFill>
                <a:latin typeface="Arial" panose="020B0604020202020204" pitchFamily="34" charset="0"/>
                <a:cs typeface="Arial" panose="020B0604020202020204" pitchFamily="34" charset="0"/>
              </a:rPr>
              <a:t>[6]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Users\mhu\SkyDrive\00ToDo_H30年\A_林災防ｲﾝｽﾄ20180712\H30 年new\フルハーネス.jpg">
            <a:extLst>
              <a:ext uri="{FF2B5EF4-FFF2-40B4-BE49-F238E27FC236}">
                <a16:creationId xmlns:a16="http://schemas.microsoft.com/office/drawing/2014/main" id="{CD39E54E-BF9E-43B5-ACFE-FF891A590B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219731"/>
            <a:ext cx="4068526" cy="244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id="{B332F91D-967F-49DE-90E0-C1C132BF6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196752"/>
            <a:ext cx="1757255" cy="3918618"/>
          </a:xfrm>
          <a:prstGeom prst="rect">
            <a:avLst/>
          </a:prstGeom>
        </p:spPr>
      </p:pic>
      <p:sp>
        <p:nvSpPr>
          <p:cNvPr id="9" name="Rectangle 10">
            <a:extLst>
              <a:ext uri="{FF2B5EF4-FFF2-40B4-BE49-F238E27FC236}">
                <a16:creationId xmlns:a16="http://schemas.microsoft.com/office/drawing/2014/main" id="{FFF87B68-49BE-48BF-83D2-B4153D30BA3F}"/>
              </a:ext>
            </a:extLst>
          </p:cNvPr>
          <p:cNvSpPr>
            <a:spLocks noChangeArrowheads="1"/>
          </p:cNvSpPr>
          <p:nvPr/>
        </p:nvSpPr>
        <p:spPr bwMode="auto">
          <a:xfrm>
            <a:off x="404664" y="260648"/>
            <a:ext cx="6183560" cy="420216"/>
          </a:xfrm>
          <a:prstGeom prst="roundRect">
            <a:avLst/>
          </a:prstGeom>
          <a:solidFill>
            <a:schemeClr val="accent2">
              <a:lumMod val="75000"/>
            </a:schemeClr>
          </a:solidFill>
          <a:ln w="9525">
            <a:noFill/>
            <a:miter lim="800000"/>
            <a:headEnd/>
            <a:tailEnd/>
          </a:ln>
          <a:effectLst/>
        </p:spPr>
        <p:txBody>
          <a:bodyPr rtlCol="0" anchor="ctr"/>
          <a:lstStyle/>
          <a:p>
            <a:pPr algn="just" rtl="0">
              <a:lnSpc>
                <a:spcPct val="125000"/>
              </a:lnSpc>
            </a:pPr>
            <a:r>
              <a:rPr lang="id" sz="1400" b="1">
                <a:solidFill>
                  <a:schemeClr val="bg1"/>
                </a:solidFill>
                <a:latin typeface="Arial" panose="020B0604020202020204" pitchFamily="34" charset="0"/>
                <a:ea typeface="ＭＳ ゴシック" pitchFamily="49" charset="-128"/>
                <a:cs typeface="Arial" panose="020B0604020202020204" pitchFamily="34" charset="0"/>
              </a:rPr>
              <a:t>Poin 3 Pekerjaan yang aman dimulai dengan pakaian yang benar!</a:t>
            </a:r>
            <a:endParaRPr lang="ja-JP" altLang="en-US" sz="1400" b="1" dirty="0">
              <a:solidFill>
                <a:schemeClr val="bg1"/>
              </a:solidFill>
              <a:latin typeface="Arial" panose="020B0604020202020204" pitchFamily="34" charset="0"/>
              <a:ea typeface="ＭＳ ゴシック" pitchFamily="49"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39E1159D-069D-442B-8D13-2450DCB8CACB}"/>
              </a:ext>
            </a:extLst>
          </p:cNvPr>
          <p:cNvSpPr txBox="1"/>
          <p:nvPr/>
        </p:nvSpPr>
        <p:spPr>
          <a:xfrm>
            <a:off x="5433508" y="1052736"/>
            <a:ext cx="3404814" cy="646331"/>
          </a:xfrm>
          <a:prstGeom prst="rect">
            <a:avLst/>
          </a:prstGeom>
          <a:noFill/>
        </p:spPr>
        <p:txBody>
          <a:bodyPr wrap="square" rtlCol="0">
            <a:spAutoFit/>
          </a:bodyPr>
          <a:lstStyle/>
          <a:p>
            <a:pPr marL="87313" indent="-87313" rtl="0"/>
            <a:r>
              <a:rPr lang="id" sz="1200" dirty="0">
                <a:latin typeface="Arial" panose="020B0604020202020204" pitchFamily="34" charset="0"/>
                <a:cs typeface="Arial" panose="020B0604020202020204" pitchFamily="34" charset="0"/>
              </a:rPr>
              <a:t>・Apakah Anda mengenakan topi pelindung dan mengencangkan tali dagu (jangan dipakai di atas handuk, dll.)?</a:t>
            </a:r>
          </a:p>
        </p:txBody>
      </p:sp>
      <p:sp>
        <p:nvSpPr>
          <p:cNvPr id="16" name="テキスト ボックス 15">
            <a:extLst>
              <a:ext uri="{FF2B5EF4-FFF2-40B4-BE49-F238E27FC236}">
                <a16:creationId xmlns:a16="http://schemas.microsoft.com/office/drawing/2014/main" id="{42141FD2-61C2-4922-BE19-B25DD49D71E3}"/>
              </a:ext>
            </a:extLst>
          </p:cNvPr>
          <p:cNvSpPr txBox="1"/>
          <p:nvPr/>
        </p:nvSpPr>
        <p:spPr>
          <a:xfrm>
            <a:off x="5415658" y="1916832"/>
            <a:ext cx="3048980" cy="276999"/>
          </a:xfrm>
          <a:prstGeom prst="rect">
            <a:avLst/>
          </a:prstGeom>
          <a:noFill/>
        </p:spPr>
        <p:txBody>
          <a:bodyPr wrap="square" rtlCol="0">
            <a:spAutoFit/>
          </a:bodyPr>
          <a:lstStyle/>
          <a:p>
            <a:pPr rtl="0"/>
            <a:r>
              <a:rPr lang="id" sz="1200">
                <a:latin typeface="Arial" panose="020B0604020202020204" pitchFamily="34" charset="0"/>
                <a:cs typeface="Arial" panose="020B0604020202020204" pitchFamily="34" charset="0"/>
              </a:rPr>
              <a:t>・Apakah handuk melilit leher Anda?</a:t>
            </a:r>
          </a:p>
        </p:txBody>
      </p:sp>
      <p:sp>
        <p:nvSpPr>
          <p:cNvPr id="17" name="テキスト ボックス 16">
            <a:extLst>
              <a:ext uri="{FF2B5EF4-FFF2-40B4-BE49-F238E27FC236}">
                <a16:creationId xmlns:a16="http://schemas.microsoft.com/office/drawing/2014/main" id="{83C33FA3-BECD-4F5C-9A81-E3A02A35FD7D}"/>
              </a:ext>
            </a:extLst>
          </p:cNvPr>
          <p:cNvSpPr txBox="1"/>
          <p:nvPr/>
        </p:nvSpPr>
        <p:spPr>
          <a:xfrm>
            <a:off x="5415658" y="2348880"/>
            <a:ext cx="3404814" cy="461665"/>
          </a:xfrm>
          <a:prstGeom prst="rect">
            <a:avLst/>
          </a:prstGeom>
          <a:noFill/>
        </p:spPr>
        <p:txBody>
          <a:bodyPr wrap="square" rtlCol="0">
            <a:spAutoFit/>
          </a:bodyPr>
          <a:lstStyle/>
          <a:p>
            <a:pPr rtl="0"/>
            <a:r>
              <a:rPr lang="id" sz="1200">
                <a:latin typeface="Arial" panose="020B0604020202020204" pitchFamily="34" charset="0"/>
                <a:cs typeface="Arial" panose="020B0604020202020204" pitchFamily="34" charset="0"/>
              </a:rPr>
              <a:t>・Apakah ada keretakan atau robekan pada pakaian kerja Anda?</a:t>
            </a:r>
          </a:p>
        </p:txBody>
      </p:sp>
      <p:sp>
        <p:nvSpPr>
          <p:cNvPr id="25" name="テキスト ボックス 24">
            <a:extLst>
              <a:ext uri="{FF2B5EF4-FFF2-40B4-BE49-F238E27FC236}">
                <a16:creationId xmlns:a16="http://schemas.microsoft.com/office/drawing/2014/main" id="{0E1E5B42-BA69-47A5-A0F8-E279A5492B03}"/>
              </a:ext>
            </a:extLst>
          </p:cNvPr>
          <p:cNvSpPr txBox="1"/>
          <p:nvPr/>
        </p:nvSpPr>
        <p:spPr>
          <a:xfrm>
            <a:off x="5415658" y="2708920"/>
            <a:ext cx="2757364" cy="276999"/>
          </a:xfrm>
          <a:prstGeom prst="rect">
            <a:avLst/>
          </a:prstGeom>
          <a:noFill/>
        </p:spPr>
        <p:txBody>
          <a:bodyPr wrap="square" rtlCol="0">
            <a:spAutoFit/>
          </a:bodyPr>
          <a:lstStyle/>
          <a:p>
            <a:pPr rtl="0"/>
            <a:r>
              <a:rPr lang="id" sz="1200">
                <a:latin typeface="Arial" panose="020B0604020202020204" pitchFamily="34" charset="0"/>
                <a:cs typeface="Arial" panose="020B0604020202020204" pitchFamily="34" charset="0"/>
              </a:rPr>
              <a:t>・Apakah mulut lengan teratur?</a:t>
            </a:r>
          </a:p>
        </p:txBody>
      </p:sp>
      <p:sp>
        <p:nvSpPr>
          <p:cNvPr id="26" name="テキスト ボックス 25">
            <a:extLst>
              <a:ext uri="{FF2B5EF4-FFF2-40B4-BE49-F238E27FC236}">
                <a16:creationId xmlns:a16="http://schemas.microsoft.com/office/drawing/2014/main" id="{1A9A6FA5-1D03-4250-8245-CDB321D02420}"/>
              </a:ext>
            </a:extLst>
          </p:cNvPr>
          <p:cNvSpPr txBox="1"/>
          <p:nvPr/>
        </p:nvSpPr>
        <p:spPr>
          <a:xfrm>
            <a:off x="5433508" y="3140968"/>
            <a:ext cx="3242948" cy="646331"/>
          </a:xfrm>
          <a:prstGeom prst="rect">
            <a:avLst/>
          </a:prstGeom>
          <a:noFill/>
        </p:spPr>
        <p:txBody>
          <a:bodyPr wrap="square" rtlCol="0">
            <a:spAutoFit/>
          </a:bodyPr>
          <a:lstStyle/>
          <a:p>
            <a:pPr marL="87313" indent="-87313" rtl="0"/>
            <a:r>
              <a:rPr lang="id" sz="1200">
                <a:latin typeface="Arial" panose="020B0604020202020204" pitchFamily="34" charset="0"/>
                <a:cs typeface="Arial" panose="020B0604020202020204" pitchFamily="34" charset="0"/>
              </a:rPr>
              <a:t>・Apakah sabuk pengaman dikenakan (apakah Anda menggunakan sabuk pengaman pada ketinggian 2 m atau lebih)?</a:t>
            </a:r>
          </a:p>
        </p:txBody>
      </p:sp>
      <p:sp>
        <p:nvSpPr>
          <p:cNvPr id="27" name="角丸四角形 4">
            <a:extLst>
              <a:ext uri="{FF2B5EF4-FFF2-40B4-BE49-F238E27FC236}">
                <a16:creationId xmlns:a16="http://schemas.microsoft.com/office/drawing/2014/main" id="{7BD35902-AC3F-441F-9CCB-BC39C907A891}"/>
              </a:ext>
            </a:extLst>
          </p:cNvPr>
          <p:cNvSpPr/>
          <p:nvPr/>
        </p:nvSpPr>
        <p:spPr>
          <a:xfrm>
            <a:off x="223930" y="836713"/>
            <a:ext cx="3102236" cy="3312368"/>
          </a:xfrm>
          <a:prstGeom prst="roundRect">
            <a:avLst>
              <a:gd name="adj" fmla="val 6903"/>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361950" indent="-361950" algn="just" rtl="0" fontAlgn="auto">
              <a:spcBef>
                <a:spcPts val="400"/>
              </a:spcBef>
              <a:spcAft>
                <a:spcPts val="0"/>
              </a:spcAft>
              <a:defRPr/>
            </a:pPr>
            <a:r>
              <a:rPr lang="id" sz="1100" dirty="0">
                <a:solidFill>
                  <a:srgbClr val="C00000"/>
                </a:solidFill>
                <a:latin typeface="Arial" panose="020B0604020202020204" pitchFamily="34" charset="0"/>
                <a:ea typeface="メイリオ" panose="020B0604030504040204" pitchFamily="50" charset="-128"/>
                <a:cs typeface="Arial" panose="020B0604020202020204" pitchFamily="34" charset="0"/>
              </a:rPr>
              <a:t>[Pakai topi pengaman dengan benar]</a:t>
            </a:r>
          </a:p>
          <a:p>
            <a:pPr marL="182563" indent="-182563" algn="just" rtl="0" fontAlgn="auto">
              <a:spcBef>
                <a:spcPts val="400"/>
              </a:spcBef>
              <a:spcAft>
                <a:spcPts val="0"/>
              </a:spcAft>
              <a:defRPr/>
            </a:pPr>
            <a:r>
              <a:rPr lang="id" sz="1100" dirty="0">
                <a:solidFill>
                  <a:schemeClr val="tx1"/>
                </a:solidFill>
                <a:latin typeface="Arial" panose="020B0604020202020204" pitchFamily="34" charset="0"/>
                <a:ea typeface="メイリオ" pitchFamily="50" charset="-128"/>
                <a:cs typeface="Arial" panose="020B0604020202020204" pitchFamily="34" charset="0"/>
              </a:rPr>
              <a:t>・Periksa tali dagu, kelonggaran, dan memakai topi miring ke atas</a:t>
            </a:r>
            <a:endParaRPr lang="en-US" altLang="ja-JP" sz="1100" dirty="0">
              <a:solidFill>
                <a:schemeClr val="tx1"/>
              </a:solidFill>
              <a:latin typeface="Arial" panose="020B0604020202020204" pitchFamily="34" charset="0"/>
              <a:ea typeface="メイリオ" pitchFamily="50" charset="-128"/>
              <a:cs typeface="Arial" panose="020B0604020202020204" pitchFamily="34" charset="0"/>
            </a:endParaRPr>
          </a:p>
          <a:p>
            <a:pPr marL="182563" indent="-182563" algn="just" rtl="0" fontAlgn="auto">
              <a:spcBef>
                <a:spcPts val="400"/>
              </a:spcBef>
              <a:spcAft>
                <a:spcPts val="0"/>
              </a:spcAft>
              <a:defRPr/>
            </a:pPr>
            <a:r>
              <a:rPr lang="id" sz="1100" dirty="0">
                <a:solidFill>
                  <a:schemeClr val="tx1"/>
                </a:solidFill>
                <a:latin typeface="Arial" panose="020B0604020202020204" pitchFamily="34" charset="0"/>
                <a:ea typeface="メイリオ" pitchFamily="50" charset="-128"/>
                <a:cs typeface="Arial" panose="020B0604020202020204" pitchFamily="34" charset="0"/>
              </a:rPr>
              <a:t>・Pastikan barang tidak tua dan tidak ada luka</a:t>
            </a:r>
            <a:endParaRPr lang="en-US" altLang="ja-JP" sz="1100" dirty="0">
              <a:solidFill>
                <a:schemeClr val="tx1"/>
              </a:solidFill>
              <a:latin typeface="Arial" panose="020B0604020202020204" pitchFamily="34" charset="0"/>
              <a:ea typeface="メイリオ" pitchFamily="50" charset="-128"/>
              <a:cs typeface="Arial" panose="020B0604020202020204" pitchFamily="34" charset="0"/>
            </a:endParaRPr>
          </a:p>
          <a:p>
            <a:pPr marL="182563" indent="-182563" algn="just" rtl="0" fontAlgn="auto">
              <a:spcBef>
                <a:spcPts val="400"/>
              </a:spcBef>
              <a:spcAft>
                <a:spcPts val="0"/>
              </a:spcAft>
              <a:defRPr/>
            </a:pPr>
            <a:r>
              <a:rPr lang="id" sz="1100" dirty="0">
                <a:solidFill>
                  <a:schemeClr val="tx1"/>
                </a:solidFill>
                <a:latin typeface="Arial" panose="020B0604020202020204" pitchFamily="34" charset="0"/>
                <a:ea typeface="メイリオ" pitchFamily="50" charset="-128"/>
                <a:cs typeface="Arial" panose="020B0604020202020204" pitchFamily="34" charset="0"/>
              </a:rPr>
              <a:t>・Pada dasarnya untuk perlindungan jika terjadi kecelakaan jatuh</a:t>
            </a:r>
            <a:endParaRPr lang="en-US" altLang="ja-JP" sz="1100" dirty="0">
              <a:solidFill>
                <a:schemeClr val="tx1"/>
              </a:solidFill>
              <a:latin typeface="Arial" panose="020B0604020202020204" pitchFamily="34" charset="0"/>
              <a:ea typeface="メイリオ" pitchFamily="50" charset="-128"/>
              <a:cs typeface="Arial" panose="020B0604020202020204" pitchFamily="34" charset="0"/>
            </a:endParaRPr>
          </a:p>
          <a:p>
            <a:pPr marL="182563" lvl="0" indent="-182563" algn="just" rtl="0" fontAlgn="auto">
              <a:spcBef>
                <a:spcPts val="1200"/>
              </a:spcBef>
              <a:spcAft>
                <a:spcPts val="0"/>
              </a:spcAft>
              <a:defRPr/>
            </a:pPr>
            <a:r>
              <a:rPr lang="id" sz="1100" dirty="0">
                <a:solidFill>
                  <a:srgbClr val="C00000"/>
                </a:solidFill>
                <a:latin typeface="Arial" panose="020B0604020202020204" pitchFamily="34" charset="0"/>
                <a:ea typeface="メイリオ" pitchFamily="50" charset="-128"/>
                <a:cs typeface="Arial" panose="020B0604020202020204" pitchFamily="34" charset="0"/>
              </a:rPr>
              <a:t>[Gunakan sabuk pengaman </a:t>
            </a:r>
            <a:r>
              <a:rPr lang="id" sz="1100" dirty="0">
                <a:solidFill>
                  <a:srgbClr val="FF0000"/>
                </a:solidFill>
                <a:latin typeface="Arial" panose="020B0604020202020204" pitchFamily="34" charset="0"/>
                <a:ea typeface="メイリオ" pitchFamily="50" charset="-128"/>
                <a:cs typeface="Arial" panose="020B0604020202020204" pitchFamily="34" charset="0"/>
              </a:rPr>
              <a:t>*</a:t>
            </a:r>
            <a:r>
              <a:rPr lang="id" sz="1100" dirty="0">
                <a:solidFill>
                  <a:srgbClr val="C00000"/>
                </a:solidFill>
                <a:latin typeface="Arial" panose="020B0604020202020204" pitchFamily="34" charset="0"/>
                <a:ea typeface="メイリオ" pitchFamily="50" charset="-128"/>
                <a:cs typeface="Arial" panose="020B0604020202020204" pitchFamily="34" charset="0"/>
              </a:rPr>
              <a:t> dengan benar]</a:t>
            </a:r>
          </a:p>
          <a:p>
            <a:pPr marL="182563" indent="-182563" algn="just" rtl="0" fontAlgn="auto">
              <a:spcBef>
                <a:spcPts val="400"/>
              </a:spcBef>
              <a:spcAft>
                <a:spcPts val="0"/>
              </a:spcAft>
              <a:defRPr/>
            </a:pPr>
            <a:r>
              <a:rPr lang="id" sz="1100" dirty="0">
                <a:solidFill>
                  <a:schemeClr val="tx1"/>
                </a:solidFill>
                <a:latin typeface="Arial" panose="020B0604020202020204" pitchFamily="34" charset="0"/>
                <a:ea typeface="メイリオ" pitchFamily="50" charset="-128"/>
                <a:cs typeface="Arial" panose="020B0604020202020204" pitchFamily="34" charset="0"/>
              </a:rPr>
              <a:t>・Saat bekerja di ketinggian, pastikan untuk menggunakannya jika ada fasilitas pemasangan sabuk pengaman.</a:t>
            </a:r>
          </a:p>
          <a:p>
            <a:pPr marL="182563" indent="-182563" algn="just" rtl="0" fontAlgn="auto">
              <a:spcBef>
                <a:spcPts val="400"/>
              </a:spcBef>
              <a:spcAft>
                <a:spcPts val="0"/>
              </a:spcAft>
              <a:defRPr/>
            </a:pPr>
            <a:r>
              <a:rPr lang="id" sz="1100" dirty="0">
                <a:solidFill>
                  <a:schemeClr val="tx1"/>
                </a:solidFill>
                <a:latin typeface="Arial" panose="020B0604020202020204" pitchFamily="34" charset="0"/>
                <a:ea typeface="メイリオ" pitchFamily="50" charset="-128"/>
                <a:cs typeface="Arial" panose="020B0604020202020204" pitchFamily="34" charset="0"/>
              </a:rPr>
              <a:t>・Posisi menggantung pengait berada di atas posisi pinggang dengan sabuk pengaman.</a:t>
            </a:r>
          </a:p>
          <a:p>
            <a:pPr marL="182563" indent="-182563" algn="just" rtl="0" fontAlgn="auto">
              <a:spcBef>
                <a:spcPts val="400"/>
              </a:spcBef>
              <a:spcAft>
                <a:spcPts val="0"/>
              </a:spcAft>
              <a:defRPr/>
            </a:pPr>
            <a:r>
              <a:rPr lang="id" sz="1100" dirty="0">
                <a:solidFill>
                  <a:schemeClr val="tx1"/>
                </a:solidFill>
                <a:latin typeface="Arial" panose="020B0604020202020204" pitchFamily="34" charset="0"/>
                <a:ea typeface="メイリオ" pitchFamily="50" charset="-128"/>
                <a:cs typeface="Arial" panose="020B0604020202020204" pitchFamily="34" charset="0"/>
              </a:rPr>
              <a:t>・Pada prinsipnya menggunakan tipe full harness.</a:t>
            </a:r>
          </a:p>
        </p:txBody>
      </p:sp>
      <p:sp>
        <p:nvSpPr>
          <p:cNvPr id="28" name="テキスト ボックス 27">
            <a:extLst>
              <a:ext uri="{FF2B5EF4-FFF2-40B4-BE49-F238E27FC236}">
                <a16:creationId xmlns:a16="http://schemas.microsoft.com/office/drawing/2014/main" id="{54CBAE74-727F-4582-9ECE-A691A31062A8}"/>
              </a:ext>
            </a:extLst>
          </p:cNvPr>
          <p:cNvSpPr txBox="1"/>
          <p:nvPr/>
        </p:nvSpPr>
        <p:spPr>
          <a:xfrm>
            <a:off x="5292080" y="5469612"/>
            <a:ext cx="3404814" cy="830997"/>
          </a:xfrm>
          <a:prstGeom prst="rect">
            <a:avLst/>
          </a:prstGeom>
          <a:noFill/>
        </p:spPr>
        <p:txBody>
          <a:bodyPr wrap="square" rtlCol="0">
            <a:spAutoFit/>
          </a:bodyPr>
          <a:lstStyle/>
          <a:p>
            <a:pPr marL="87313" indent="-87313" rtl="0"/>
            <a:r>
              <a:rPr lang="id" sz="1200" dirty="0">
                <a:solidFill>
                  <a:srgbClr val="FF0000"/>
                </a:solidFill>
                <a:latin typeface="Arial" panose="020B0604020202020204" pitchFamily="34" charset="0"/>
                <a:cs typeface="Arial" panose="020B0604020202020204" pitchFamily="34" charset="0"/>
              </a:rPr>
              <a:t>* </a:t>
            </a:r>
            <a:r>
              <a:rPr lang="id" sz="1200" dirty="0">
                <a:latin typeface="Arial" panose="020B0604020202020204" pitchFamily="34" charset="0"/>
                <a:cs typeface="Arial" panose="020B0604020202020204" pitchFamily="34" charset="0"/>
              </a:rPr>
              <a:t>Nama "sabuk pengaman" direvisi oleh undang-undang</a:t>
            </a:r>
            <a:endParaRPr kumimoji="1" lang="en-US" altLang="ja-JP" sz="1200" dirty="0">
              <a:latin typeface="Arial" panose="020B0604020202020204" pitchFamily="34" charset="0"/>
              <a:cs typeface="Arial" panose="020B0604020202020204" pitchFamily="34" charset="0"/>
            </a:endParaRPr>
          </a:p>
          <a:p>
            <a:pPr marL="87313" indent="-87313" rtl="0"/>
            <a:r>
              <a:rPr lang="id" sz="1200" dirty="0">
                <a:latin typeface="Arial" panose="020B0604020202020204" pitchFamily="34" charset="0"/>
                <a:cs typeface="Arial" panose="020B0604020202020204" pitchFamily="34" charset="0"/>
              </a:rPr>
              <a:t>dan diubah menjadi "peralatan pencegah jatuh".</a:t>
            </a:r>
          </a:p>
        </p:txBody>
      </p:sp>
      <p:cxnSp>
        <p:nvCxnSpPr>
          <p:cNvPr id="12" name="直線矢印コネクタ 11">
            <a:extLst>
              <a:ext uri="{FF2B5EF4-FFF2-40B4-BE49-F238E27FC236}">
                <a16:creationId xmlns:a16="http://schemas.microsoft.com/office/drawing/2014/main" id="{6B6CB1FD-91A9-4478-B9A8-EC55DFD0004B}"/>
              </a:ext>
            </a:extLst>
          </p:cNvPr>
          <p:cNvCxnSpPr>
            <a:cxnSpLocks/>
          </p:cNvCxnSpPr>
          <p:nvPr/>
        </p:nvCxnSpPr>
        <p:spPr>
          <a:xfrm flipH="1">
            <a:off x="4860032" y="1268760"/>
            <a:ext cx="573476" cy="144016"/>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CDCB074-3E9E-414B-947F-12E31BCD4CDA}"/>
              </a:ext>
            </a:extLst>
          </p:cNvPr>
          <p:cNvCxnSpPr>
            <a:cxnSpLocks/>
          </p:cNvCxnSpPr>
          <p:nvPr/>
        </p:nvCxnSpPr>
        <p:spPr>
          <a:xfrm flipH="1">
            <a:off x="5004048" y="2060848"/>
            <a:ext cx="42946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A7ABA89-15AC-4836-B9CF-265F07F99F9B}"/>
              </a:ext>
            </a:extLst>
          </p:cNvPr>
          <p:cNvCxnSpPr>
            <a:cxnSpLocks/>
          </p:cNvCxnSpPr>
          <p:nvPr/>
        </p:nvCxnSpPr>
        <p:spPr>
          <a:xfrm flipH="1">
            <a:off x="5253508" y="249289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EC66725C-9738-4D11-8F32-A6FDE53C8C3E}"/>
              </a:ext>
            </a:extLst>
          </p:cNvPr>
          <p:cNvCxnSpPr>
            <a:cxnSpLocks/>
          </p:cNvCxnSpPr>
          <p:nvPr/>
        </p:nvCxnSpPr>
        <p:spPr>
          <a:xfrm flipH="1">
            <a:off x="5253508" y="285293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3CC7527A-FFF7-4B01-BCE8-3F08102A572B}"/>
              </a:ext>
            </a:extLst>
          </p:cNvPr>
          <p:cNvCxnSpPr>
            <a:cxnSpLocks/>
          </p:cNvCxnSpPr>
          <p:nvPr/>
        </p:nvCxnSpPr>
        <p:spPr>
          <a:xfrm flipH="1">
            <a:off x="5253508" y="3284984"/>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2C8F98F6-FE74-4DD0-8EEB-B6C26244A22C}"/>
              </a:ext>
            </a:extLst>
          </p:cNvPr>
          <p:cNvSpPr txBox="1"/>
          <p:nvPr/>
        </p:nvSpPr>
        <p:spPr>
          <a:xfrm>
            <a:off x="5508104" y="4428401"/>
            <a:ext cx="3242948" cy="461665"/>
          </a:xfrm>
          <a:prstGeom prst="rect">
            <a:avLst/>
          </a:prstGeom>
          <a:noFill/>
        </p:spPr>
        <p:txBody>
          <a:bodyPr wrap="square" rtlCol="0">
            <a:spAutoFit/>
          </a:bodyPr>
          <a:lstStyle/>
          <a:p>
            <a:pPr marL="87313" indent="-87313" rtl="0"/>
            <a:r>
              <a:rPr lang="id" sz="1200">
                <a:latin typeface="Arial" panose="020B0604020202020204" pitchFamily="34" charset="0"/>
                <a:cs typeface="Arial" panose="020B0604020202020204" pitchFamily="34" charset="0"/>
              </a:rPr>
              <a:t>・Apakah Anda memakai sepatu keselamatan?</a:t>
            </a:r>
            <a:endParaRPr kumimoji="1" lang="en-US" altLang="ja-JP" sz="1200" dirty="0">
              <a:latin typeface="Arial" panose="020B0604020202020204" pitchFamily="34" charset="0"/>
              <a:cs typeface="Arial" panose="020B0604020202020204" pitchFamily="34" charset="0"/>
            </a:endParaRPr>
          </a:p>
        </p:txBody>
      </p:sp>
      <p:cxnSp>
        <p:nvCxnSpPr>
          <p:cNvPr id="37" name="直線矢印コネクタ 36">
            <a:extLst>
              <a:ext uri="{FF2B5EF4-FFF2-40B4-BE49-F238E27FC236}">
                <a16:creationId xmlns:a16="http://schemas.microsoft.com/office/drawing/2014/main" id="{E1627573-6236-4BB7-BB03-EA21B23CC5AD}"/>
              </a:ext>
            </a:extLst>
          </p:cNvPr>
          <p:cNvCxnSpPr>
            <a:cxnSpLocks/>
          </p:cNvCxnSpPr>
          <p:nvPr/>
        </p:nvCxnSpPr>
        <p:spPr>
          <a:xfrm flipH="1">
            <a:off x="5145476" y="4657492"/>
            <a:ext cx="288032" cy="6025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3590528" y="6448251"/>
            <a:ext cx="2133600" cy="365125"/>
          </a:xfrm>
        </p:spPr>
        <p:txBody>
          <a:bodyPr rtlCol="0"/>
          <a:lstStyle/>
          <a:p>
            <a:pPr algn="ctr" rtl="0"/>
            <a:fld id="{94AA4217-AB25-474B-8523-140E3806D2F1}" type="slidenum">
              <a:rPr kumimoji="1" lang="ja-JP" altLang="en-US" sz="1050" smtClean="0">
                <a:latin typeface="Arial" panose="020B0604020202020204" pitchFamily="34" charset="0"/>
                <a:cs typeface="Arial" panose="020B0604020202020204" pitchFamily="34" charset="0"/>
              </a:rPr>
              <a:pPr algn="ctr"/>
              <a:t>9</a:t>
            </a:fld>
            <a:endParaRPr kumimoji="1" lang="ja-JP" altLang="en-US" sz="1050" dirty="0">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3E1A9EDC-BCA3-4946-A46E-50744F5C7BB3}"/>
              </a:ext>
            </a:extLst>
          </p:cNvPr>
          <p:cNvSpPr txBox="1"/>
          <p:nvPr/>
        </p:nvSpPr>
        <p:spPr>
          <a:xfrm>
            <a:off x="1376642" y="4656865"/>
            <a:ext cx="343367" cy="76944"/>
          </a:xfrm>
          <a:prstGeom prst="rect">
            <a:avLst/>
          </a:prstGeom>
          <a:solidFill>
            <a:schemeClr val="bg1"/>
          </a:solidFill>
        </p:spPr>
        <p:txBody>
          <a:bodyPr wrap="square" lIns="0" tIns="0" rIns="0" bIns="0" rtlCol="0">
            <a:spAutoFit/>
          </a:bodyPr>
          <a:lstStyle/>
          <a:p>
            <a:pPr algn="ctr" rtl="0"/>
            <a:r>
              <a:rPr lang="id" sz="500">
                <a:latin typeface="Arial" panose="020B0604020202020204" pitchFamily="34" charset="0"/>
                <a:ea typeface="Meiryo UI" panose="020B0604030504040204" pitchFamily="50" charset="-128"/>
                <a:cs typeface="Arial" panose="020B0604020202020204" pitchFamily="34" charset="0"/>
              </a:rPr>
              <a:t>Sabuk bahu</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21" name="文本框 20">
            <a:extLst>
              <a:ext uri="{FF2B5EF4-FFF2-40B4-BE49-F238E27FC236}">
                <a16:creationId xmlns:a16="http://schemas.microsoft.com/office/drawing/2014/main" id="{6D80CCD2-F9DE-4994-8081-C69332844DB8}"/>
              </a:ext>
            </a:extLst>
          </p:cNvPr>
          <p:cNvSpPr txBox="1"/>
          <p:nvPr/>
        </p:nvSpPr>
        <p:spPr>
          <a:xfrm>
            <a:off x="1587932" y="4325669"/>
            <a:ext cx="391780" cy="307777"/>
          </a:xfrm>
          <a:prstGeom prst="rect">
            <a:avLst/>
          </a:prstGeom>
          <a:solidFill>
            <a:schemeClr val="bg1"/>
          </a:solidFill>
        </p:spPr>
        <p:txBody>
          <a:bodyPr wrap="square" lIns="0" tIns="0" rIns="0" bIns="0" rtlCol="0">
            <a:spAutoFit/>
          </a:bodyPr>
          <a:lstStyle/>
          <a:p>
            <a:pPr algn="ctr" rtl="0"/>
            <a:r>
              <a:rPr lang="id" sz="500">
                <a:latin typeface="Arial" panose="020B0604020202020204" pitchFamily="34" charset="0"/>
                <a:ea typeface="Meiryo UI" panose="020B0604030504040204" pitchFamily="50" charset="-128"/>
                <a:cs typeface="Arial" panose="020B0604020202020204" pitchFamily="34" charset="0"/>
              </a:rPr>
              <a:t>Sabuk penghubung yang dapat dilepas</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22" name="文本框 21">
            <a:extLst>
              <a:ext uri="{FF2B5EF4-FFF2-40B4-BE49-F238E27FC236}">
                <a16:creationId xmlns:a16="http://schemas.microsoft.com/office/drawing/2014/main" id="{A8EA19BD-F589-40C8-9850-05CE5F4404F7}"/>
              </a:ext>
            </a:extLst>
          </p:cNvPr>
          <p:cNvSpPr txBox="1"/>
          <p:nvPr/>
        </p:nvSpPr>
        <p:spPr>
          <a:xfrm>
            <a:off x="1548325" y="5412490"/>
            <a:ext cx="343367" cy="76944"/>
          </a:xfrm>
          <a:prstGeom prst="rect">
            <a:avLst/>
          </a:prstGeom>
          <a:solidFill>
            <a:schemeClr val="bg1"/>
          </a:solidFill>
        </p:spPr>
        <p:txBody>
          <a:bodyPr wrap="square" lIns="0" tIns="0" rIns="0" bIns="0" rtlCol="0">
            <a:spAutoFit/>
          </a:bodyPr>
          <a:lstStyle/>
          <a:p>
            <a:pPr algn="ctr" rtl="0"/>
            <a:r>
              <a:rPr lang="id" sz="500" dirty="0">
                <a:latin typeface="Arial" panose="020B0604020202020204" pitchFamily="34" charset="0"/>
                <a:ea typeface="Meiryo UI" panose="020B0604030504040204" pitchFamily="50" charset="-128"/>
                <a:cs typeface="Arial" panose="020B0604020202020204" pitchFamily="34" charset="0"/>
              </a:rPr>
              <a:t>Sabuk dada</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23" name="文本框 22">
            <a:extLst>
              <a:ext uri="{FF2B5EF4-FFF2-40B4-BE49-F238E27FC236}">
                <a16:creationId xmlns:a16="http://schemas.microsoft.com/office/drawing/2014/main" id="{12CA6A4B-C758-4872-A82F-5FA952A2F3CD}"/>
              </a:ext>
            </a:extLst>
          </p:cNvPr>
          <p:cNvSpPr txBox="1"/>
          <p:nvPr/>
        </p:nvSpPr>
        <p:spPr>
          <a:xfrm>
            <a:off x="156364" y="4980579"/>
            <a:ext cx="455196" cy="76944"/>
          </a:xfrm>
          <a:prstGeom prst="rect">
            <a:avLst/>
          </a:prstGeom>
          <a:solidFill>
            <a:schemeClr val="bg1"/>
          </a:solidFill>
        </p:spPr>
        <p:txBody>
          <a:bodyPr wrap="square" lIns="0" tIns="0" rIns="0" bIns="0" rtlCol="0">
            <a:spAutoFit/>
          </a:bodyPr>
          <a:lstStyle/>
          <a:p>
            <a:pPr algn="ctr" rtl="0"/>
            <a:r>
              <a:rPr lang="id" sz="500" dirty="0">
                <a:latin typeface="Arial" panose="020B0604020202020204" pitchFamily="34" charset="0"/>
                <a:ea typeface="Meiryo UI" panose="020B0604030504040204" pitchFamily="50" charset="-128"/>
                <a:cs typeface="Arial" panose="020B0604020202020204" pitchFamily="34" charset="0"/>
              </a:rPr>
              <a:t>Sabuk dada</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24" name="文本框 23">
            <a:extLst>
              <a:ext uri="{FF2B5EF4-FFF2-40B4-BE49-F238E27FC236}">
                <a16:creationId xmlns:a16="http://schemas.microsoft.com/office/drawing/2014/main" id="{74A38922-DDF6-4FDB-ACD8-C75EE99FF2C2}"/>
              </a:ext>
            </a:extLst>
          </p:cNvPr>
          <p:cNvSpPr txBox="1"/>
          <p:nvPr/>
        </p:nvSpPr>
        <p:spPr>
          <a:xfrm>
            <a:off x="1326250" y="6421363"/>
            <a:ext cx="343367" cy="76944"/>
          </a:xfrm>
          <a:prstGeom prst="rect">
            <a:avLst/>
          </a:prstGeom>
          <a:solidFill>
            <a:schemeClr val="bg1"/>
          </a:solidFill>
        </p:spPr>
        <p:txBody>
          <a:bodyPr wrap="square" lIns="0" tIns="0" rIns="0" bIns="0" rtlCol="0">
            <a:spAutoFit/>
          </a:bodyPr>
          <a:lstStyle/>
          <a:p>
            <a:pPr algn="ctr" rtl="0"/>
            <a:r>
              <a:rPr lang="id" sz="500">
                <a:latin typeface="Arial" panose="020B0604020202020204" pitchFamily="34" charset="0"/>
                <a:ea typeface="Meiryo UI" panose="020B0604030504040204" pitchFamily="50" charset="-128"/>
                <a:cs typeface="Arial" panose="020B0604020202020204" pitchFamily="34" charset="0"/>
              </a:rPr>
              <a:t>Sabuk paha</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33" name="文本框 32">
            <a:extLst>
              <a:ext uri="{FF2B5EF4-FFF2-40B4-BE49-F238E27FC236}">
                <a16:creationId xmlns:a16="http://schemas.microsoft.com/office/drawing/2014/main" id="{5ADD5758-D72B-4378-B274-4D9DB7311A9F}"/>
              </a:ext>
            </a:extLst>
          </p:cNvPr>
          <p:cNvSpPr txBox="1"/>
          <p:nvPr/>
        </p:nvSpPr>
        <p:spPr>
          <a:xfrm>
            <a:off x="2806744" y="6112586"/>
            <a:ext cx="648072" cy="76944"/>
          </a:xfrm>
          <a:prstGeom prst="rect">
            <a:avLst/>
          </a:prstGeom>
          <a:solidFill>
            <a:schemeClr val="bg1"/>
          </a:solidFill>
        </p:spPr>
        <p:txBody>
          <a:bodyPr wrap="square" lIns="0" tIns="0" rIns="0" bIns="0" rtlCol="0">
            <a:spAutoFit/>
          </a:bodyPr>
          <a:lstStyle/>
          <a:p>
            <a:pPr rtl="0"/>
            <a:r>
              <a:rPr lang="id" sz="500" dirty="0">
                <a:latin typeface="Arial" panose="020B0604020202020204" pitchFamily="34" charset="0"/>
                <a:ea typeface="Meiryo UI" panose="020B0604030504040204" pitchFamily="50" charset="-128"/>
                <a:cs typeface="Arial" panose="020B0604020202020204" pitchFamily="34" charset="0"/>
              </a:rPr>
              <a:t>Lanyard</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34" name="文本框 33">
            <a:extLst>
              <a:ext uri="{FF2B5EF4-FFF2-40B4-BE49-F238E27FC236}">
                <a16:creationId xmlns:a16="http://schemas.microsoft.com/office/drawing/2014/main" id="{48FB5381-F500-4C39-AAB3-7A73F0357D8A}"/>
              </a:ext>
            </a:extLst>
          </p:cNvPr>
          <p:cNvSpPr txBox="1"/>
          <p:nvPr/>
        </p:nvSpPr>
        <p:spPr>
          <a:xfrm>
            <a:off x="2880647" y="6371328"/>
            <a:ext cx="746720" cy="76944"/>
          </a:xfrm>
          <a:prstGeom prst="rect">
            <a:avLst/>
          </a:prstGeom>
          <a:solidFill>
            <a:schemeClr val="bg1"/>
          </a:solidFill>
        </p:spPr>
        <p:txBody>
          <a:bodyPr wrap="square" lIns="0" tIns="0" rIns="0" bIns="0" rtlCol="0">
            <a:spAutoFit/>
          </a:bodyPr>
          <a:lstStyle/>
          <a:p>
            <a:pPr rtl="0"/>
            <a:r>
              <a:rPr lang="id" sz="500" dirty="0">
                <a:latin typeface="Arial" panose="020B0604020202020204" pitchFamily="34" charset="0"/>
                <a:ea typeface="Meiryo UI" panose="020B0604030504040204" pitchFamily="50" charset="-128"/>
                <a:cs typeface="Arial" panose="020B0604020202020204" pitchFamily="34" charset="0"/>
              </a:rPr>
              <a:t>Sabuk panggul</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38" name="文本框 37">
            <a:extLst>
              <a:ext uri="{FF2B5EF4-FFF2-40B4-BE49-F238E27FC236}">
                <a16:creationId xmlns:a16="http://schemas.microsoft.com/office/drawing/2014/main" id="{6D6344D6-9A29-4E6A-9319-4AC84F8FF11F}"/>
              </a:ext>
            </a:extLst>
          </p:cNvPr>
          <p:cNvSpPr txBox="1"/>
          <p:nvPr/>
        </p:nvSpPr>
        <p:spPr>
          <a:xfrm>
            <a:off x="2635060" y="4930543"/>
            <a:ext cx="343367" cy="76944"/>
          </a:xfrm>
          <a:prstGeom prst="rect">
            <a:avLst/>
          </a:prstGeom>
          <a:solidFill>
            <a:schemeClr val="bg1"/>
          </a:solidFill>
        </p:spPr>
        <p:txBody>
          <a:bodyPr wrap="square" lIns="0" tIns="0" rIns="0" bIns="0" rtlCol="0">
            <a:spAutoFit/>
          </a:bodyPr>
          <a:lstStyle/>
          <a:p>
            <a:pPr algn="ctr" rtl="0"/>
            <a:r>
              <a:rPr lang="id" sz="500">
                <a:latin typeface="Arial" panose="020B0604020202020204" pitchFamily="34" charset="0"/>
                <a:ea typeface="Meiryo UI" panose="020B0604030504040204" pitchFamily="50" charset="-128"/>
                <a:cs typeface="Arial" panose="020B0604020202020204" pitchFamily="34" charset="0"/>
              </a:rPr>
              <a:t>Cincin D</a:t>
            </a:r>
          </a:p>
        </p:txBody>
      </p:sp>
      <p:sp>
        <p:nvSpPr>
          <p:cNvPr id="39" name="文本框 38">
            <a:extLst>
              <a:ext uri="{FF2B5EF4-FFF2-40B4-BE49-F238E27FC236}">
                <a16:creationId xmlns:a16="http://schemas.microsoft.com/office/drawing/2014/main" id="{1B7F408E-E261-4B86-A89F-47D85ED512D0}"/>
              </a:ext>
            </a:extLst>
          </p:cNvPr>
          <p:cNvSpPr txBox="1"/>
          <p:nvPr/>
        </p:nvSpPr>
        <p:spPr>
          <a:xfrm>
            <a:off x="3533023" y="5344495"/>
            <a:ext cx="643007" cy="125117"/>
          </a:xfrm>
          <a:prstGeom prst="rect">
            <a:avLst/>
          </a:prstGeom>
          <a:solidFill>
            <a:srgbClr val="009943"/>
          </a:solidFill>
        </p:spPr>
        <p:txBody>
          <a:bodyPr wrap="square" lIns="0" tIns="0" rIns="0" bIns="0" rtlCol="0" anchor="ctr" anchorCtr="0">
            <a:noAutofit/>
          </a:bodyPr>
          <a:lstStyle/>
          <a:p>
            <a:pPr algn="ctr" rtl="0"/>
            <a:r>
              <a:rPr lang="id" sz="500">
                <a:solidFill>
                  <a:schemeClr val="bg1"/>
                </a:solidFill>
                <a:latin typeface="Arial" panose="020B0604020202020204" pitchFamily="34" charset="0"/>
                <a:ea typeface="Meiryo UI" panose="020B0604030504040204" pitchFamily="50" charset="-128"/>
                <a:cs typeface="Arial" panose="020B0604020202020204" pitchFamily="34" charset="0"/>
              </a:rPr>
              <a:t>Lanyard (ganda)</a:t>
            </a:r>
            <a:endParaRPr lang="zh-CN" altLang="en-US" sz="500" dirty="0">
              <a:solidFill>
                <a:schemeClr val="bg1"/>
              </a:solidFill>
              <a:latin typeface="Arial" panose="020B0604020202020204" pitchFamily="34" charset="0"/>
              <a:ea typeface="Meiryo UI" panose="020B0604030504040204" pitchFamily="50" charset="-128"/>
              <a:cs typeface="Arial" panose="020B0604020202020204" pitchFamily="34" charset="0"/>
            </a:endParaRPr>
          </a:p>
        </p:txBody>
      </p:sp>
      <p:sp>
        <p:nvSpPr>
          <p:cNvPr id="40" name="文本框 39">
            <a:extLst>
              <a:ext uri="{FF2B5EF4-FFF2-40B4-BE49-F238E27FC236}">
                <a16:creationId xmlns:a16="http://schemas.microsoft.com/office/drawing/2014/main" id="{C49A3EA0-D4BE-4A07-BE85-2DF9CFCDC490}"/>
              </a:ext>
            </a:extLst>
          </p:cNvPr>
          <p:cNvSpPr txBox="1"/>
          <p:nvPr/>
        </p:nvSpPr>
        <p:spPr>
          <a:xfrm>
            <a:off x="3136120" y="5088577"/>
            <a:ext cx="287609" cy="150191"/>
          </a:xfrm>
          <a:prstGeom prst="rect">
            <a:avLst/>
          </a:prstGeom>
          <a:solidFill>
            <a:schemeClr val="bg1"/>
          </a:solidFill>
          <a:ln>
            <a:solidFill>
              <a:srgbClr val="009943"/>
            </a:solidFill>
          </a:ln>
        </p:spPr>
        <p:txBody>
          <a:bodyPr wrap="square" lIns="0" tIns="0" rIns="0" bIns="0" rtlCol="0" anchor="ctr" anchorCtr="0">
            <a:noAutofit/>
          </a:bodyPr>
          <a:lstStyle/>
          <a:p>
            <a:pPr algn="ctr" rtl="0"/>
            <a:r>
              <a:rPr lang="id" sz="500">
                <a:latin typeface="Arial" panose="020B0604020202020204" pitchFamily="34" charset="0"/>
                <a:ea typeface="Meiryo UI" panose="020B0604030504040204" pitchFamily="50" charset="-128"/>
                <a:cs typeface="Arial" panose="020B0604020202020204" pitchFamily="34" charset="0"/>
              </a:rPr>
              <a:t>Kait</a:t>
            </a:r>
            <a:endParaRPr lang="zh-CN" altLang="en-US" sz="500" dirty="0">
              <a:latin typeface="Arial" panose="020B0604020202020204" pitchFamily="34" charset="0"/>
              <a:ea typeface="Meiryo UI" panose="020B0604030504040204" pitchFamily="50" charset="-128"/>
              <a:cs typeface="Arial" panose="020B0604020202020204" pitchFamily="34" charset="0"/>
            </a:endParaRPr>
          </a:p>
        </p:txBody>
      </p:sp>
      <p:sp>
        <p:nvSpPr>
          <p:cNvPr id="42" name="文本框 41">
            <a:extLst>
              <a:ext uri="{FF2B5EF4-FFF2-40B4-BE49-F238E27FC236}">
                <a16:creationId xmlns:a16="http://schemas.microsoft.com/office/drawing/2014/main" id="{BB28DCAE-C85F-4E00-9051-68CD64C888BD}"/>
              </a:ext>
            </a:extLst>
          </p:cNvPr>
          <p:cNvSpPr txBox="1"/>
          <p:nvPr/>
        </p:nvSpPr>
        <p:spPr>
          <a:xfrm>
            <a:off x="2986143" y="5573807"/>
            <a:ext cx="476389" cy="184399"/>
          </a:xfrm>
          <a:prstGeom prst="rect">
            <a:avLst/>
          </a:prstGeom>
          <a:solidFill>
            <a:schemeClr val="bg1"/>
          </a:solidFill>
          <a:ln>
            <a:solidFill>
              <a:srgbClr val="009943"/>
            </a:solidFill>
          </a:ln>
        </p:spPr>
        <p:txBody>
          <a:bodyPr wrap="square" lIns="0" tIns="0" rIns="0" bIns="0" rtlCol="0" anchor="ctr" anchorCtr="0">
            <a:noAutofit/>
          </a:bodyPr>
          <a:lstStyle/>
          <a:p>
            <a:pPr algn="ctr" rtl="0"/>
            <a:r>
              <a:rPr lang="id" sz="500">
                <a:latin typeface="Arial" panose="020B0604020202020204" pitchFamily="34" charset="0"/>
                <a:ea typeface="Meiryo UI" panose="020B0604030504040204" pitchFamily="50" charset="-128"/>
                <a:cs typeface="Arial" panose="020B0604020202020204" pitchFamily="34" charset="0"/>
              </a:rPr>
              <a:t>Peredam kejut</a:t>
            </a:r>
            <a:endParaRPr lang="zh-CN" altLang="en-US" sz="400" dirty="0">
              <a:latin typeface="Arial" panose="020B0604020202020204" pitchFamily="34" charset="0"/>
              <a:ea typeface="Meiryo UI" panose="020B0604030504040204" pitchFamily="50" charset="-128"/>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12080</TotalTime>
  <Words>4426</Words>
  <Application>Microsoft Office PowerPoint</Application>
  <PresentationFormat>画面に合わせる (4:3)</PresentationFormat>
  <Paragraphs>449</Paragraphs>
  <Slides>29</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29</vt:i4>
      </vt:variant>
    </vt:vector>
  </HeadingPairs>
  <TitlesOfParts>
    <vt:vector size="34" baseType="lpstr">
      <vt:lpstr>Meiryo UI</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cp:lastPrinted>2019-01-20T14:32:19Z</cp:lastPrinted>
  <dcterms:created xsi:type="dcterms:W3CDTF">2016-01-17T01:15:27Z</dcterms:created>
  <dcterms:modified xsi:type="dcterms:W3CDTF">2021-07-28T07:06:05Z</dcterms:modified>
</cp:coreProperties>
</file>