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8" r:id="rId3"/>
  </p:sldIdLst>
  <p:sldSz cx="6858000" cy="9906000" type="A4"/>
  <p:notesSz cx="6807200" cy="9939338"/>
  <p:defaultTextStyle>
    <a:defPPr rtl="0">
      <a:defRPr lang="bn-IN"/>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15"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6699"/>
    <a:srgbClr val="FF00FF"/>
    <a:srgbClr val="103185"/>
    <a:srgbClr val="FDF3B9"/>
    <a:srgbClr val="FEDFE1"/>
    <a:srgbClr val="C9E7E7"/>
    <a:srgbClr val="FFFFCC"/>
    <a:srgbClr val="8064A2"/>
    <a:srgbClr val="FF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910" autoAdjust="0"/>
    <p:restoredTop sz="94660"/>
  </p:normalViewPr>
  <p:slideViewPr>
    <p:cSldViewPr snapToGrid="0">
      <p:cViewPr>
        <p:scale>
          <a:sx n="93" d="100"/>
          <a:sy n="93" d="100"/>
        </p:scale>
        <p:origin x="2724" y="-312"/>
      </p:cViewPr>
      <p:guideLst>
        <p:guide orient="horz" pos="5615"/>
        <p:guide pos="216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a:defRPr sz="1200"/>
            </a:lvl1pPr>
          </a:lstStyle>
          <a:p>
            <a:pPr rtl="0"/>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1432" tIns="45716" rIns="91432" bIns="45716" rtlCol="0"/>
          <a:lstStyle>
            <a:lvl1pPr algn="r">
              <a:defRPr sz="1200"/>
            </a:lvl1pPr>
          </a:lstStyle>
          <a:p>
            <a:pPr rtl="0"/>
            <a:fld id="{FDF4B830-BF77-4B48-A560-CB59709B7208}" type="datetimeFigureOut">
              <a:rPr kumimoji="1" lang="ja-JP" altLang="en-US" smtClean="0"/>
              <a:t>2022/12/13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2" tIns="45716" rIns="91432" bIns="45716" rtlCol="0" anchor="ctr"/>
          <a:lstStyle/>
          <a:p>
            <a:pPr rtl="0"/>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432" tIns="45716" rIns="91432" bIns="45716" rtlCol="0"/>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2" tIns="45716" rIns="91432" bIns="45716" rtlCol="0" anchor="b"/>
          <a:lstStyle>
            <a:lvl1pPr algn="l">
              <a:defRPr sz="1200"/>
            </a:lvl1pPr>
          </a:lstStyle>
          <a:p>
            <a:pPr rtl="0"/>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32" tIns="45716" rIns="91432" bIns="45716" rtlCol="0" anchor="b"/>
          <a:lstStyle>
            <a:lvl1pPr algn="r">
              <a:defRPr sz="1200"/>
            </a:lvl1pPr>
          </a:lstStyle>
          <a:p>
            <a:pPr rtl="0"/>
            <a:fld id="{47C9D7EC-84D7-42B6-AF3F-807B5762792C}" type="slidenum">
              <a:rPr kumimoji="1" lang="ja-JP" altLang="en-US" smtClean="0"/>
              <a:t>‹#›</a:t>
            </a:fld>
            <a:endParaRPr kumimoji="1" lang="ja-JP" altLang="en-US"/>
          </a:p>
        </p:txBody>
      </p:sp>
    </p:spTree>
    <p:extLst>
      <p:ext uri="{BB962C8B-B14F-4D97-AF65-F5344CB8AC3E}">
        <p14:creationId xmlns:p14="http://schemas.microsoft.com/office/powerpoint/2010/main" val="1422102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rtlCol="0"/>
          <a:lstStyle/>
          <a:p>
            <a:pPr rtl="0"/>
            <a:r>
              <a:rPr lang="bn"/>
              <a:t>マスター タイトルの書式設定</a:t>
            </a:r>
          </a:p>
        </p:txBody>
      </p:sp>
      <p:sp>
        <p:nvSpPr>
          <p:cNvPr id="3" name="サブタイトル 2"/>
          <p:cNvSpPr>
            <a:spLocks noGrp="1"/>
          </p:cNvSpPr>
          <p:nvPr>
            <p:ph type="subTitle" idx="1"/>
          </p:nvPr>
        </p:nvSpPr>
        <p:spPr>
          <a:xfrm>
            <a:off x="1028700" y="5613400"/>
            <a:ext cx="4800600" cy="2531533"/>
          </a:xfrm>
        </p:spPr>
        <p:txBody>
          <a:bodyPr rtlCol="0"/>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pPr rtl="0"/>
            <a:r>
              <a:rPr lang="bn"/>
              <a:t>マスター サブタイトルの書式設定</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bn"/>
              <a:t>マスター タイトルの書式設定</a:t>
            </a:r>
          </a:p>
        </p:txBody>
      </p:sp>
      <p:sp>
        <p:nvSpPr>
          <p:cNvPr id="3" name="縦書きテキスト プレースホルダー 2"/>
          <p:cNvSpPr>
            <a:spLocks noGrp="1"/>
          </p:cNvSpPr>
          <p:nvPr>
            <p:ph type="body" orient="vert" idx="1"/>
          </p:nvPr>
        </p:nvSpPr>
        <p:spPr/>
        <p:txBody>
          <a:bodyPr vert="eaVert" rtlCol="0"/>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rtlCol="0"/>
          <a:lstStyle/>
          <a:p>
            <a:pPr rtl="0"/>
            <a:r>
              <a:rPr lang="bn"/>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rtlCol="0"/>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bn"/>
              <a:t>マスター タイトルの書式設定</a:t>
            </a:r>
          </a:p>
        </p:txBody>
      </p:sp>
      <p:sp>
        <p:nvSpPr>
          <p:cNvPr id="3" name="コンテンツ プレースホルダー 2"/>
          <p:cNvSpPr>
            <a:spLocks noGrp="1"/>
          </p:cNvSpPr>
          <p:nvPr>
            <p:ph idx="1"/>
          </p:nvPr>
        </p:nvSpPr>
        <p:spPr/>
        <p:txBody>
          <a:bodyPr rtlCol="0"/>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rtlCol="0" anchor="t"/>
          <a:lstStyle>
            <a:lvl1pPr algn="l">
              <a:defRPr sz="5778" b="1" cap="all"/>
            </a:lvl1pPr>
          </a:lstStyle>
          <a:p>
            <a:pPr rtl="0"/>
            <a:r>
              <a:rPr lang="bn"/>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rtlCol="0"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rtl="0"/>
            <a:r>
              <a:rPr lang="bn"/>
              <a:t>マスター テキストの書式設定</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bn"/>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rtlCol="0"/>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4" name="コンテンツ プレースホルダー 3"/>
          <p:cNvSpPr>
            <a:spLocks noGrp="1"/>
          </p:cNvSpPr>
          <p:nvPr>
            <p:ph sz="half" idx="2"/>
          </p:nvPr>
        </p:nvSpPr>
        <p:spPr>
          <a:xfrm>
            <a:off x="3486150" y="2311401"/>
            <a:ext cx="3028950" cy="6537502"/>
          </a:xfrm>
        </p:spPr>
        <p:txBody>
          <a:bodyPr rtlCol="0"/>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vl1pPr>
          </a:lstStyle>
          <a:p>
            <a:pPr rtl="0"/>
            <a:r>
              <a:rPr lang="bn"/>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rtlCol="0"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rtl="0"/>
            <a:r>
              <a:rPr lang="bn"/>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rtlCol="0"/>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5" name="テキスト プレースホルダー 4"/>
          <p:cNvSpPr>
            <a:spLocks noGrp="1"/>
          </p:cNvSpPr>
          <p:nvPr>
            <p:ph type="body" sz="quarter" idx="3"/>
          </p:nvPr>
        </p:nvSpPr>
        <p:spPr>
          <a:xfrm>
            <a:off x="3483769" y="2217385"/>
            <a:ext cx="3031331" cy="924101"/>
          </a:xfrm>
        </p:spPr>
        <p:txBody>
          <a:bodyPr rtlCol="0"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rtl="0"/>
            <a:r>
              <a:rPr lang="bn"/>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rtlCol="0"/>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7" name="日付プレースホルダー 6"/>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8" name="フッター プレースホルダー 7"/>
          <p:cNvSpPr>
            <a:spLocks noGrp="1"/>
          </p:cNvSpPr>
          <p:nvPr>
            <p:ph type="ftr" sz="quarter" idx="11"/>
          </p:nvPr>
        </p:nvSpPr>
        <p:spPr/>
        <p:txBody>
          <a:bodyPr rtlCol="0"/>
          <a:lstStyle/>
          <a:p>
            <a:pPr rtl="0"/>
            <a:endParaRPr kumimoji="1" lang="ja-JP" altLang="en-US"/>
          </a:p>
        </p:txBody>
      </p:sp>
      <p:sp>
        <p:nvSpPr>
          <p:cNvPr id="9" name="スライド番号プレースホルダー 8"/>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bn"/>
              <a:t>マスター タイトルの書式設定</a:t>
            </a:r>
          </a:p>
        </p:txBody>
      </p:sp>
      <p:sp>
        <p:nvSpPr>
          <p:cNvPr id="3" name="日付プレースホルダー 2"/>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4" name="フッター プレースホルダー 3"/>
          <p:cNvSpPr>
            <a:spLocks noGrp="1"/>
          </p:cNvSpPr>
          <p:nvPr>
            <p:ph type="ftr" sz="quarter" idx="11"/>
          </p:nvPr>
        </p:nvSpPr>
        <p:spPr/>
        <p:txBody>
          <a:bodyPr rtlCol="0"/>
          <a:lstStyle/>
          <a:p>
            <a:pPr rtl="0"/>
            <a:endParaRPr kumimoji="1" lang="ja-JP" altLang="en-US"/>
          </a:p>
        </p:txBody>
      </p:sp>
      <p:sp>
        <p:nvSpPr>
          <p:cNvPr id="5" name="スライド番号プレースホルダー 4"/>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3" name="フッター プレースホルダー 2"/>
          <p:cNvSpPr>
            <a:spLocks noGrp="1"/>
          </p:cNvSpPr>
          <p:nvPr>
            <p:ph type="ftr" sz="quarter" idx="11"/>
          </p:nvPr>
        </p:nvSpPr>
        <p:spPr/>
        <p:txBody>
          <a:bodyPr rtlCol="0"/>
          <a:lstStyle/>
          <a:p>
            <a:pPr rtl="0"/>
            <a:endParaRPr kumimoji="1" lang="ja-JP" altLang="en-US"/>
          </a:p>
        </p:txBody>
      </p:sp>
      <p:sp>
        <p:nvSpPr>
          <p:cNvPr id="4" name="スライド番号プレースホルダー 3"/>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rtlCol="0" anchor="b"/>
          <a:lstStyle>
            <a:lvl1pPr algn="l">
              <a:defRPr sz="2889" b="1"/>
            </a:lvl1pPr>
          </a:lstStyle>
          <a:p>
            <a:pPr rtl="0"/>
            <a:r>
              <a:rPr lang="bn"/>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rtlCol="0"/>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4" name="テキスト プレースホルダー 3"/>
          <p:cNvSpPr>
            <a:spLocks noGrp="1"/>
          </p:cNvSpPr>
          <p:nvPr>
            <p:ph type="body" sz="half" idx="2"/>
          </p:nvPr>
        </p:nvSpPr>
        <p:spPr>
          <a:xfrm>
            <a:off x="342900" y="2072923"/>
            <a:ext cx="2256235" cy="6775980"/>
          </a:xfrm>
        </p:spPr>
        <p:txBody>
          <a:bodyPr rtlCol="0"/>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rtl="0"/>
            <a:r>
              <a:rPr lang="bn"/>
              <a:t>マスター テキストの書式設定</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rtlCol="0" anchor="b"/>
          <a:lstStyle>
            <a:lvl1pPr algn="l">
              <a:defRPr sz="2889" b="1"/>
            </a:lvl1pPr>
          </a:lstStyle>
          <a:p>
            <a:pPr rtl="0"/>
            <a:r>
              <a:rPr lang="bn"/>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rtl="0"/>
            <a:r>
              <a:rPr lang="bn"/>
              <a:t>図を追加</a:t>
            </a:r>
          </a:p>
        </p:txBody>
      </p:sp>
      <p:sp>
        <p:nvSpPr>
          <p:cNvPr id="4" name="テキスト プレースホルダー 3"/>
          <p:cNvSpPr>
            <a:spLocks noGrp="1"/>
          </p:cNvSpPr>
          <p:nvPr>
            <p:ph type="body" sz="half" idx="2"/>
          </p:nvPr>
        </p:nvSpPr>
        <p:spPr>
          <a:xfrm>
            <a:off x="1344216" y="7752822"/>
            <a:ext cx="4114800" cy="1162578"/>
          </a:xfrm>
        </p:spPr>
        <p:txBody>
          <a:bodyPr rtlCol="0"/>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rtl="0"/>
            <a:r>
              <a:rPr lang="bn"/>
              <a:t>マスター テキストの書式設定</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pPr rtl="0"/>
            <a:r>
              <a:rPr lang="bn"/>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rtl="0"/>
            <a:r>
              <a:rPr lang="bn"/>
              <a:t>マスター テキストの書式設定</a:t>
            </a:r>
          </a:p>
          <a:p>
            <a:pPr lvl="1" rtl="0"/>
            <a:r>
              <a:rPr lang="bn"/>
              <a:t>第 2 レベル</a:t>
            </a:r>
          </a:p>
          <a:p>
            <a:pPr lvl="2" rtl="0"/>
            <a:r>
              <a:rPr lang="bn"/>
              <a:t>第 3 レベル</a:t>
            </a:r>
          </a:p>
          <a:p>
            <a:pPr lvl="3" rtl="0"/>
            <a:r>
              <a:rPr lang="bn"/>
              <a:t>第 4 レベル</a:t>
            </a:r>
          </a:p>
          <a:p>
            <a:pPr lvl="4" rtl="0"/>
            <a:r>
              <a:rPr lang="bn"/>
              <a:t>第 5 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pPr rtl="0"/>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pPr rtl="0"/>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mhlw.go.jp/stf/seisakunitsuite/bunya/koyou_roudou/koyou/hellowork.html" TargetMode="External"/><Relationship Id="rId3" Type="http://schemas.openxmlformats.org/officeDocument/2006/relationships/image" Target="../media/image3.png"/><Relationship Id="rId7" Type="http://schemas.openxmlformats.org/officeDocument/2006/relationships/hyperlink" Target="https://www.mhlw.go.jp/content/000936284.pdf" TargetMode="External"/><Relationship Id="rId12"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www.fsa.go.jp/soudan/" TargetMode="External"/><Relationship Id="rId11" Type="http://schemas.openxmlformats.org/officeDocument/2006/relationships/image" Target="../media/image7.png"/><Relationship Id="rId5" Type="http://schemas.openxmlformats.org/officeDocument/2006/relationships/hyperlink" Target="https://www.shiho-shoshi.or.jp/activity/consultation/center_list/" TargetMode="External"/><Relationship Id="rId10"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646726"/>
            <a:ext cx="6858000" cy="252000"/>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algn="ctr" rtl="0"/>
            <a:r>
              <a:rPr lang="bn" sz="900" b="1" dirty="0">
                <a:ln w="0"/>
                <a:solidFill>
                  <a:schemeClr val="bg1"/>
                </a:solidFill>
                <a:latin typeface="メイリオ" panose="020B0604030504040204" pitchFamily="50" charset="-128"/>
                <a:ea typeface="メイリオ" panose="020B0604030504040204" pitchFamily="50" charset="-128"/>
              </a:rPr>
              <a:t>ঋণ পরিশোধ করা প্রয়োজন ব্যক্তির জন্য ঋণ পরিশোধ করা কষ্টকর হলে, উল্টোদিকের সংশ্লিষ্ট প্রতিষ্ঠানের নির্দেশনা দেখুন</a:t>
            </a:r>
            <a:endParaRPr kumimoji="1" lang="en-US" altLang="ja-JP" sz="900" b="1" dirty="0">
              <a:ln w="0"/>
              <a:solidFill>
                <a:srgbClr val="FF0000"/>
              </a:solidFill>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351041" y="1277489"/>
            <a:ext cx="6120000" cy="3343205"/>
          </a:xfrm>
          <a:prstGeom prst="rect">
            <a:avLst/>
          </a:prstGeom>
          <a:noFill/>
          <a:ln w="19050">
            <a:solidFill>
              <a:srgbClr val="103185"/>
            </a:solidFill>
          </a:ln>
        </p:spPr>
        <p:txBody>
          <a:bodyPr wrap="square" lIns="144000" tIns="144000" rtlCol="0">
            <a:spAutoFit/>
          </a:bodyPr>
          <a:lstStyle/>
          <a:p>
            <a:pPr marL="177800" indent="-177800">
              <a:lnSpc>
                <a:spcPct val="110000"/>
              </a:lnSpc>
              <a:buFont typeface="Wingdings" panose="05000000000000000000" pitchFamily="2" charset="2"/>
              <a:buChar char="n"/>
            </a:pPr>
            <a:r>
              <a:rPr lang="bn" sz="900" dirty="0">
                <a:latin typeface="メイリオ" panose="020B0604030504040204" pitchFamily="50" charset="-128"/>
                <a:ea typeface="メイリオ" panose="020B0604030504040204" pitchFamily="50" charset="-128"/>
              </a:rPr>
              <a:t>ঋণ পরিশোধ করা থেকে অব্যাহতি, প্রতিটি তহবিলের ধরণ অনুযায়ী এককালীনভাবে পরিচালনা করা হবে।</a:t>
            </a:r>
            <a:r>
              <a:rPr kumimoji="1" lang="en-US" altLang="ja-JP" sz="900" dirty="0">
                <a:latin typeface="メイリオ" panose="020B0604030504040204" pitchFamily="50" charset="-128"/>
                <a:ea typeface="メイリオ" panose="020B0604030504040204" pitchFamily="50" charset="-128"/>
              </a:rPr>
              <a:t/>
            </a:r>
            <a:br>
              <a:rPr kumimoji="1" lang="en-US" altLang="ja-JP" sz="900" dirty="0">
                <a:latin typeface="メイリオ" panose="020B0604030504040204" pitchFamily="50" charset="-128"/>
                <a:ea typeface="メイリオ" panose="020B0604030504040204" pitchFamily="50" charset="-128"/>
              </a:rPr>
            </a:br>
            <a:r>
              <a:rPr lang="bn" sz="900" dirty="0">
                <a:latin typeface="メイリオ" panose="020B0604030504040204" pitchFamily="50" charset="-128"/>
                <a:ea typeface="メイリオ" panose="020B0604030504040204" pitchFamily="50" charset="-128"/>
              </a:rPr>
              <a:t>(1) জরুরী ক্ষুদ্র অঙ্কের তহবিল, </a:t>
            </a:r>
            <a:r>
              <a:rPr lang="en-US" sz="900" dirty="0">
                <a:latin typeface="メイリオ" panose="020B0604030504040204" pitchFamily="50" charset="-128"/>
                <a:ea typeface="メイリオ" panose="020B0604030504040204" pitchFamily="50" charset="-128"/>
              </a:rPr>
              <a:t>(</a:t>
            </a:r>
            <a:r>
              <a:rPr lang="bn" sz="900" dirty="0">
                <a:latin typeface="メイリオ" panose="020B0604030504040204" pitchFamily="50" charset="-128"/>
                <a:ea typeface="メイリオ" panose="020B0604030504040204" pitchFamily="50" charset="-128"/>
              </a:rPr>
              <a:t>2</a:t>
            </a:r>
            <a:r>
              <a:rPr lang="en-US" sz="900" dirty="0">
                <a:latin typeface="メイリオ" panose="020B0604030504040204" pitchFamily="50" charset="-128"/>
                <a:ea typeface="メイリオ" panose="020B0604030504040204" pitchFamily="50" charset="-128"/>
              </a:rPr>
              <a:t>)</a:t>
            </a:r>
            <a:r>
              <a:rPr lang="bn" sz="900" dirty="0">
                <a:latin typeface="メイリオ" panose="020B0604030504040204" pitchFamily="50" charset="-128"/>
                <a:ea typeface="メイリオ" panose="020B0604030504040204" pitchFamily="50" charset="-128"/>
              </a:rPr>
              <a:t> সার্বিক সহায়তা তহবিলের প্রথম ঋণ, </a:t>
            </a:r>
            <a:r>
              <a:rPr lang="en-US" sz="900" dirty="0">
                <a:latin typeface="メイリオ" panose="020B0604030504040204" pitchFamily="50" charset="-128"/>
                <a:ea typeface="メイリオ" panose="020B0604030504040204" pitchFamily="50" charset="-128"/>
              </a:rPr>
              <a:t>(</a:t>
            </a:r>
            <a:r>
              <a:rPr lang="bn" sz="900" dirty="0">
                <a:latin typeface="メイリオ" panose="020B0604030504040204" pitchFamily="50" charset="-128"/>
                <a:ea typeface="メイリオ" panose="020B0604030504040204" pitchFamily="50" charset="-128"/>
              </a:rPr>
              <a:t>3 সার্বিক সহায়তা তহবিলের বর্ধিত ঋণ </a:t>
            </a:r>
            <a:endParaRPr lang="en-US" sz="900" dirty="0">
              <a:latin typeface="メイリオ" panose="020B0604030504040204" pitchFamily="50" charset="-128"/>
              <a:ea typeface="メイリオ" panose="020B0604030504040204" pitchFamily="50" charset="-128"/>
            </a:endParaRPr>
          </a:p>
          <a:p>
            <a:pPr>
              <a:lnSpc>
                <a:spcPct val="110000"/>
              </a:lnSpc>
            </a:pPr>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a:t>
            </a:r>
            <a:r>
              <a:rPr lang="bn" sz="900" dirty="0">
                <a:latin typeface="メイリオ" panose="020B0604030504040204" pitchFamily="50" charset="-128"/>
                <a:ea typeface="メイリオ" panose="020B0604030504040204" pitchFamily="50" charset="-128"/>
              </a:rPr>
              <a:t>4</a:t>
            </a:r>
            <a:r>
              <a:rPr lang="en-US" sz="900" dirty="0">
                <a:latin typeface="メイリオ" panose="020B0604030504040204" pitchFamily="50" charset="-128"/>
                <a:ea typeface="メイリオ" panose="020B0604030504040204" pitchFamily="50" charset="-128"/>
              </a:rPr>
              <a:t>) </a:t>
            </a:r>
            <a:r>
              <a:rPr lang="bn" sz="900" dirty="0">
                <a:latin typeface="メイリオ" panose="020B0604030504040204" pitchFamily="50" charset="-128"/>
                <a:ea typeface="メイリオ" panose="020B0604030504040204" pitchFamily="50" charset="-128"/>
              </a:rPr>
              <a:t>সার্বিক সহায়তা তহবিলের ঋণ পুনরায় গ্রহণ।</a:t>
            </a:r>
            <a:endParaRPr kumimoji="1" lang="en-US" altLang="ja-JP" sz="900" dirty="0">
              <a:latin typeface="メイリオ" panose="020B0604030504040204" pitchFamily="50" charset="-128"/>
              <a:ea typeface="メイリオ" panose="020B0604030504040204" pitchFamily="50" charset="-128"/>
            </a:endParaRPr>
          </a:p>
          <a:p>
            <a:pPr marL="177800" indent="-177800" rtl="0">
              <a:lnSpc>
                <a:spcPct val="110000"/>
              </a:lnSpc>
              <a:spcBef>
                <a:spcPts val="600"/>
              </a:spcBef>
              <a:buFont typeface="Wingdings" panose="05000000000000000000" pitchFamily="2" charset="2"/>
              <a:buChar char="n"/>
            </a:pPr>
            <a:r>
              <a:rPr lang="bn" sz="900" dirty="0">
                <a:latin typeface="メイリオ" panose="020B0604030504040204" pitchFamily="50" charset="-128"/>
                <a:ea typeface="メイリオ" panose="020B0604030504040204" pitchFamily="50" charset="-128"/>
              </a:rPr>
              <a:t>ঋণগ্রহীতা এবং পরিবারের প্রধান আবাসিক কর থেকে অব্যাহতি (মাথাপিছু কর এবং আয় প্রতি কর উভয়েরই ভিত্তিতে) পেয়ে থাকলে, ঋণ পরিশোধ করা থেকে অব্যাহতি পাওয়ার যোগ্য হবেন। পরিবারের অন্যান্য সদস্যদের কর প্রদানের অবস্থা সম্পর্কে জিজ্ঞাসা করা হবে না (*অব্যাহতি প্রদানের সিদ্ধান্ত নেয়ার সময় পরিশোধ করা অর্থের পরিমাণ অব্যাহতি প্রদানের উদ্ধিষ্ট হবে না)।</a:t>
            </a:r>
            <a:endParaRPr kumimoji="1" lang="en-US" altLang="ja-JP" sz="900" dirty="0">
              <a:latin typeface="メイリオ" panose="020B0604030504040204" pitchFamily="50" charset="-128"/>
              <a:ea typeface="メイリオ" panose="020B0604030504040204" pitchFamily="50" charset="-128"/>
            </a:endParaRPr>
          </a:p>
          <a:p>
            <a:pPr marL="177800" indent="-177800" rtl="0">
              <a:lnSpc>
                <a:spcPct val="110000"/>
              </a:lnSpc>
              <a:spcBef>
                <a:spcPts val="600"/>
              </a:spcBef>
              <a:buFont typeface="Wingdings" panose="05000000000000000000" pitchFamily="2" charset="2"/>
              <a:buChar char="n"/>
            </a:pPr>
            <a:r>
              <a:rPr lang="bn" sz="900" dirty="0">
                <a:latin typeface="メイリオ" panose="020B0604030504040204" pitchFamily="50" charset="-128"/>
                <a:ea typeface="メイリオ" panose="020B0604030504040204" pitchFamily="50" charset="-128"/>
              </a:rPr>
              <a:t>অব্যাহতি প্রদানের শর্ত তহবিলের ধরণের উপর নির্ভর করে পরিবর্তিত হয়। (নীচের চিত্র দেখুন)</a:t>
            </a:r>
            <a:endParaRPr kumimoji="1" lang="en-US" altLang="ja-JP" sz="900"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lang="bn" sz="850" b="1" dirty="0" smtClean="0">
                <a:latin typeface="メイリオ" panose="020B0604030504040204" pitchFamily="50" charset="-128"/>
                <a:ea typeface="メイリオ" panose="020B0604030504040204" pitchFamily="50" charset="-128"/>
              </a:rPr>
              <a:t>উপরোক্ত ছাড়াও, সিদ্ধান্ত নেয়ার বছরের পরে ঋণগ্রহীতা বা পরিবারের প্রধানকে আবাসিক কর থেকে অব্যাহতি প্রদান করা হলে, বকেয়া ঋণ পরিশোধ করা থেকে এককালীন অব্যাহতি প্রদান করা ছাড়াও ঋণ পরিশোধের সময় ঋণগ্রহীতার মৃত্যু বা নিখোঁজ হওয়ার রায়</a:t>
            </a:r>
            <a:r>
              <a:rPr lang="en-US" altLang="ja-JP" sz="850" b="1" dirty="0">
                <a:latin typeface="メイリオ" panose="020B0604030504040204" pitchFamily="50" charset="-128"/>
                <a:cs typeface="Times New Roman" panose="02020603050405020304" pitchFamily="18" charset="0"/>
              </a:rPr>
              <a:t> ,</a:t>
            </a:r>
            <a:r>
              <a:rPr lang="en-US" altLang="ja-JP" sz="850" b="1" dirty="0">
                <a:latin typeface="Nirmala UI" panose="020B0502040204020203" pitchFamily="34" charset="0"/>
                <a:ea typeface="メイリオ" panose="020B0604030504040204" pitchFamily="50" charset="-128"/>
              </a:rPr>
              <a:t> </a:t>
            </a:r>
            <a:r>
              <a:rPr lang="as-IN" altLang="ja-JP" sz="850" b="1" dirty="0">
                <a:latin typeface="メイリオ" panose="020B0604030504040204" pitchFamily="50" charset="-128"/>
                <a:ea typeface="メイリオ" panose="020B0604030504040204" pitchFamily="50" charset="-128"/>
                <a:cs typeface="Nirmala UI" panose="020B0502040204020203" pitchFamily="34" charset="0"/>
              </a:rPr>
              <a:t>জীবিকার জন্য সহায়তা গ্রহণ</a:t>
            </a:r>
            <a:r>
              <a:rPr lang="en-US" altLang="ja-JP" sz="850" b="1" dirty="0">
                <a:latin typeface="メイリオ" panose="020B0604030504040204" pitchFamily="50" charset="-128"/>
                <a:cs typeface="Times New Roman" panose="02020603050405020304" pitchFamily="18" charset="0"/>
              </a:rPr>
              <a:t>, </a:t>
            </a:r>
            <a:r>
              <a:rPr lang="as-IN" altLang="ja-JP" sz="850" b="1" dirty="0">
                <a:latin typeface="メイリオ" panose="020B0604030504040204" pitchFamily="50" charset="-128"/>
                <a:ea typeface="メイリオ" panose="020B0604030504040204" pitchFamily="50" charset="-128"/>
                <a:cs typeface="Nirmala UI" panose="020B0502040204020203" pitchFamily="34" charset="0"/>
              </a:rPr>
              <a:t>মানসিক প্রতিবন্ধিতার জন্য সার্টিফিকেট (প্রথম শ্রেণী) অথবা শারীরিক প্রতিবন্ধিতার জন্য সার্টিফিকেট (প্রথম শ্রেণী বা  দ্বিতীয় শ্রেণী) গ্রহণ করে থাকলে</a:t>
            </a:r>
            <a:r>
              <a:rPr lang="en-US" altLang="ja-JP" sz="850" b="1" dirty="0">
                <a:latin typeface="メイリオ" panose="020B0604030504040204" pitchFamily="50" charset="-128"/>
                <a:cs typeface="Times New Roman" panose="02020603050405020304" pitchFamily="18" charset="0"/>
              </a:rPr>
              <a:t>,</a:t>
            </a:r>
            <a:r>
              <a:rPr lang="as-IN" sz="850" b="1" dirty="0" smtClean="0">
                <a:latin typeface="メイリオ" panose="020B0604030504040204" pitchFamily="50" charset="-128"/>
                <a:ea typeface="メイリオ" panose="020B0604030504040204" pitchFamily="50" charset="-128"/>
              </a:rPr>
              <a:t> </a:t>
            </a:r>
            <a:r>
              <a:rPr lang="bn" sz="850" b="1" dirty="0" smtClean="0">
                <a:latin typeface="メイリオ" panose="020B0604030504040204" pitchFamily="50" charset="-128"/>
                <a:ea typeface="メイリオ" panose="020B0604030504040204" pitchFamily="50" charset="-128"/>
              </a:rPr>
              <a:t> ব্যক্তিগত দেউলিয়াত্ব ইত্যাদির মতো ঋণ পরিশোধের সময়ও ঋণ পরিশোধ করার পরিস্থিতি কঠিন হয়ে থাকলে, ঋণ পরিশোধ করার সমস্ত বা একটি অংশ থেকে অব্যাহতি পাওয়া যেতে পারে।</a:t>
            </a:r>
            <a:endParaRPr lang="en-US" altLang="ja-JP" sz="850" b="1" dirty="0" smtClean="0">
              <a:latin typeface="メイリオ" panose="020B0604030504040204" pitchFamily="50" charset="-128"/>
              <a:ea typeface="メイリオ" panose="020B0604030504040204" pitchFamily="50" charset="-128"/>
            </a:endParaRPr>
          </a:p>
          <a:p>
            <a:pPr marL="177800" indent="-177800" rtl="0">
              <a:lnSpc>
                <a:spcPct val="110000"/>
              </a:lnSpc>
              <a:spcBef>
                <a:spcPts val="600"/>
              </a:spcBef>
              <a:buFont typeface="Wingdings" panose="05000000000000000000" pitchFamily="2" charset="2"/>
              <a:buChar char="n"/>
            </a:pPr>
            <a:r>
              <a:rPr lang="bn" sz="900" b="1" dirty="0" smtClean="0">
                <a:solidFill>
                  <a:srgbClr val="0070C0"/>
                </a:solidFill>
                <a:latin typeface="メイリオ" panose="020B0604030504040204" pitchFamily="50" charset="-128"/>
                <a:ea typeface="メイリオ" panose="020B0604030504040204" pitchFamily="50" charset="-128"/>
              </a:rPr>
              <a:t>ঋণ </a:t>
            </a:r>
            <a:r>
              <a:rPr lang="bn" sz="900" b="1" dirty="0">
                <a:solidFill>
                  <a:srgbClr val="0070C0"/>
                </a:solidFill>
                <a:latin typeface="メイリオ" panose="020B0604030504040204" pitchFamily="50" charset="-128"/>
                <a:ea typeface="メイリオ" panose="020B0604030504040204" pitchFamily="50" charset="-128"/>
              </a:rPr>
              <a:t>পরিশোধ করা থেকে অব্যাহতি পাওয়ার জন্য আবেদনের প্রয়োজন রয়েছে </a:t>
            </a:r>
            <a:r>
              <a:rPr lang="bn" sz="900" dirty="0">
                <a:latin typeface="メイリオ" panose="020B0604030504040204" pitchFamily="50" charset="-128"/>
                <a:ea typeface="メイリオ" panose="020B0604030504040204" pitchFamily="50" charset="-128"/>
              </a:rPr>
              <a:t>(*উদ্ধিষ্ট বা যোগ্য ব্যক্তিকে স্বয়ংক্রিয়ভাবে অব্যাহতি প্রদান করা হয় না।) অনুগ্রহ করে সমাজকল্যাণ পরিষদের বিজ্ঞপ্তি দেখে, সময়সীমার মধ্যে আবেদন করুন।</a:t>
            </a:r>
            <a:endParaRPr lang="en-US" altLang="ja-JP" sz="900" dirty="0">
              <a:latin typeface="メイリオ" panose="020B0604030504040204" pitchFamily="50" charset="-128"/>
              <a:ea typeface="メイリオ" panose="020B0604030504040204" pitchFamily="50" charset="-128"/>
            </a:endParaRPr>
          </a:p>
          <a:p>
            <a:pPr marL="177800" indent="-177800" rtl="0">
              <a:lnSpc>
                <a:spcPct val="110000"/>
              </a:lnSpc>
            </a:pPr>
            <a:r>
              <a:rPr lang="bn" sz="900" dirty="0">
                <a:latin typeface="メイリオ" panose="020B0604030504040204" pitchFamily="50" charset="-128"/>
                <a:ea typeface="メイリオ" panose="020B0604030504040204" pitchFamily="50" charset="-128"/>
              </a:rPr>
              <a:t>　 বসবাসের স্থান পরিবর্তন ইত্যাদি কারণে </a:t>
            </a:r>
            <a:r>
              <a:rPr lang="bn" sz="900" b="1" dirty="0">
                <a:latin typeface="メイリオ" panose="020B0604030504040204" pitchFamily="50" charset="-128"/>
                <a:ea typeface="メイリオ" panose="020B0604030504040204" pitchFamily="50" charset="-128"/>
              </a:rPr>
              <a:t>আবেদনের সময়কার বসবাসের ঠিকানা ভিন্নতর হয়ে থাকলে, ঋণের জন্য আবেদন প্রক্রিয়া সম্পাদন করা সমাজকল্যাণ পরিষদের সাথে যোগাযোগ করুন।</a:t>
            </a:r>
            <a:endParaRPr lang="en-US" altLang="ja-JP" sz="9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231236" y="98025"/>
            <a:ext cx="1626764" cy="276999"/>
          </a:xfrm>
          <a:prstGeom prst="rect">
            <a:avLst/>
          </a:prstGeom>
          <a:noFill/>
        </p:spPr>
        <p:txBody>
          <a:bodyPr wrap="square" rtlCol="0">
            <a:spAutoFit/>
          </a:bodyPr>
          <a:lstStyle/>
          <a:p>
            <a:pPr rtl="0"/>
            <a:r>
              <a:rPr lang="bn" sz="1200" dirty="0">
                <a:latin typeface="メイリオ" panose="020B0604030504040204" pitchFamily="50" charset="-128"/>
                <a:ea typeface="メイリオ" panose="020B0604030504040204" pitchFamily="50" charset="-128"/>
              </a:rPr>
              <a:t>আগস্ট 2022 অনুযায়ী</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9626" y="34855"/>
            <a:ext cx="2068722" cy="303014"/>
          </a:xfrm>
          <a:prstGeom prst="rect">
            <a:avLst/>
          </a:prstGeom>
        </p:spPr>
      </p:pic>
      <p:sp>
        <p:nvSpPr>
          <p:cNvPr id="23" name="テキスト ボックス 22"/>
          <p:cNvSpPr txBox="1"/>
          <p:nvPr/>
        </p:nvSpPr>
        <p:spPr>
          <a:xfrm>
            <a:off x="369000" y="8597181"/>
            <a:ext cx="6120000" cy="807913"/>
          </a:xfrm>
          <a:prstGeom prst="rect">
            <a:avLst/>
          </a:prstGeom>
          <a:noFill/>
        </p:spPr>
        <p:txBody>
          <a:bodyPr wrap="square" rtlCol="0">
            <a:spAutoFit/>
          </a:bodyPr>
          <a:lstStyle/>
          <a:p>
            <a:pPr rtl="0">
              <a:lnSpc>
                <a:spcPct val="110000"/>
              </a:lnSpc>
            </a:pPr>
            <a:r>
              <a:rPr lang="bn" sz="800" dirty="0">
                <a:latin typeface="メイリオ" panose="020B0604030504040204" pitchFamily="50" charset="-128"/>
                <a:ea typeface="メイリオ" panose="020B0604030504040204" pitchFamily="50" charset="-128"/>
              </a:rPr>
              <a:t>*1 </a:t>
            </a:r>
            <a:r>
              <a:rPr lang="en-US" sz="800" dirty="0">
                <a:latin typeface="メイリオ" panose="020B0604030504040204" pitchFamily="50" charset="-128"/>
                <a:ea typeface="メイリオ" panose="020B0604030504040204" pitchFamily="50" charset="-128"/>
              </a:rPr>
              <a:t>  </a:t>
            </a:r>
            <a:r>
              <a:rPr lang="bn" sz="800" dirty="0">
                <a:latin typeface="メイリオ" panose="020B0604030504040204" pitchFamily="50" charset="-128"/>
                <a:ea typeface="メイリオ" panose="020B0604030504040204" pitchFamily="50" charset="-128"/>
              </a:rPr>
              <a:t>এপ্রিল 2022 সালের পরে জরুরী ক্ষুদ্র অঙ্কের তহবিল, সার্বিক সহায়তা তহবিলের (প্রথম ঋণ) বিশেষ ঋণের আবেদনের ক্ষেত্রে,</a:t>
            </a:r>
            <a:endParaRPr lang="en-US" sz="800" dirty="0">
              <a:latin typeface="メイリオ" panose="020B0604030504040204" pitchFamily="50" charset="-128"/>
              <a:ea typeface="メイリオ" panose="020B0604030504040204" pitchFamily="50" charset="-128"/>
            </a:endParaRPr>
          </a:p>
          <a:p>
            <a:pPr indent="180975" rtl="0">
              <a:lnSpc>
                <a:spcPct val="110000"/>
              </a:lnSpc>
            </a:pPr>
            <a:r>
              <a:rPr lang="bn" sz="800" dirty="0">
                <a:latin typeface="メイリオ" panose="020B0604030504040204" pitchFamily="50" charset="-128"/>
                <a:ea typeface="メイリオ" panose="020B0604030504040204" pitchFamily="50" charset="-128"/>
              </a:rPr>
              <a:t> ঋণ পরিশোধ করা থেকে অব্যাহতি পাওয়ার সিদ্ধান্ত 2023 সালের আবাসিক কর থেকে অব্যাহতি পাওয়ার উপর নির্ভর করে</a:t>
            </a:r>
            <a:endParaRPr lang="en-US" sz="800" dirty="0">
              <a:latin typeface="メイリオ" panose="020B0604030504040204" pitchFamily="50" charset="-128"/>
              <a:ea typeface="メイリオ" panose="020B0604030504040204" pitchFamily="50" charset="-128"/>
            </a:endParaRPr>
          </a:p>
          <a:p>
            <a:pPr indent="180975" rtl="0">
              <a:lnSpc>
                <a:spcPct val="110000"/>
              </a:lnSpc>
            </a:pPr>
            <a:r>
              <a:rPr lang="bn" sz="800" dirty="0">
                <a:latin typeface="メイリオ" panose="020B0604030504040204" pitchFamily="50" charset="-128"/>
                <a:ea typeface="メイリオ" panose="020B0604030504040204" pitchFamily="50" charset="-128"/>
              </a:rPr>
              <a:t> এবং স্থগিত করার সময়কাল 2023 সালের ডিসেম্বরের শেষ পর্যন্ত নির্ধারণ করা হয়।</a:t>
            </a:r>
            <a:endParaRPr lang="en-US" altLang="ja-JP" sz="800" dirty="0">
              <a:latin typeface="メイリオ" panose="020B0604030504040204" pitchFamily="50" charset="-128"/>
              <a:ea typeface="メイリオ" panose="020B0604030504040204" pitchFamily="50" charset="-128"/>
            </a:endParaRPr>
          </a:p>
          <a:p>
            <a:pPr>
              <a:lnSpc>
                <a:spcPct val="110000"/>
              </a:lnSpc>
              <a:spcBef>
                <a:spcPts val="300"/>
              </a:spcBef>
            </a:pPr>
            <a:r>
              <a:rPr lang="bn" altLang="ja-JP" sz="800" dirty="0">
                <a:latin typeface="メイリオ" panose="020B0604030504040204" pitchFamily="50" charset="-128"/>
                <a:ea typeface="メイリオ" panose="020B0604030504040204" pitchFamily="50" charset="-128"/>
              </a:rPr>
              <a:t>*</a:t>
            </a:r>
            <a:r>
              <a:rPr lang="en-US" altLang="ja-JP" sz="800" dirty="0">
                <a:latin typeface="Vrinda" panose="020B0502040204020203" pitchFamily="34" charset="0"/>
                <a:ea typeface="メイリオ" panose="020B0604030504040204" pitchFamily="50" charset="-128"/>
                <a:cs typeface="Vrinda" panose="020B0502040204020203" pitchFamily="34" charset="0"/>
              </a:rPr>
              <a:t>2</a:t>
            </a:r>
            <a:r>
              <a:rPr lang="bn" altLang="ja-JP" sz="8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  </a:t>
            </a:r>
            <a:r>
              <a:rPr lang="bn" sz="800" dirty="0">
                <a:latin typeface="メイリオ" panose="020B0604030504040204" pitchFamily="50" charset="-128"/>
                <a:ea typeface="メイリオ" panose="020B0604030504040204" pitchFamily="50" charset="-128"/>
              </a:rPr>
              <a:t>ঋণ পরিশোধ করা থেকে অব্যাহতি পাওয়ার পরও, স্বাবলম্বী হওয়ার জন্য</a:t>
            </a:r>
            <a:r>
              <a:rPr lang="en-US" sz="800" dirty="0">
                <a:latin typeface="メイリオ" panose="020B0604030504040204" pitchFamily="50" charset="-128"/>
                <a:ea typeface="メイリオ" panose="020B0604030504040204" pitchFamily="50" charset="-128"/>
              </a:rPr>
              <a:t>,</a:t>
            </a:r>
            <a:r>
              <a:rPr lang="bn" sz="800" dirty="0">
                <a:latin typeface="メイリオ" panose="020B0604030504040204" pitchFamily="50" charset="-128"/>
                <a:ea typeface="メイリオ" panose="020B0604030504040204" pitchFamily="50" charset="-128"/>
              </a:rPr>
              <a:t> পরামর্শ সহায়তা প্রদানকারী </a:t>
            </a:r>
            <a:r>
              <a:rPr lang="bn-IN" altLang="ja-JP" sz="800" dirty="0">
                <a:solidFill>
                  <a:srgbClr val="000000"/>
                </a:solidFill>
                <a:latin typeface="メイリオ" panose="020B0604030504040204" pitchFamily="50" charset="-128"/>
                <a:ea typeface="メイリオ" panose="020B0604030504040204" pitchFamily="50" charset="-128"/>
                <a:cs typeface="Nirmala UI" panose="020B0502040204020203" pitchFamily="34" charset="0"/>
              </a:rPr>
              <a:t>সংস্থা </a:t>
            </a:r>
            <a:r>
              <a:rPr lang="as-IN" altLang="ja-JP" sz="800" dirty="0">
                <a:latin typeface="メイリオ" panose="020B0604030504040204" pitchFamily="50" charset="-128"/>
                <a:ea typeface="メイリオ" panose="020B0604030504040204" pitchFamily="50" charset="-128"/>
                <a:cs typeface="Nirmala UI" panose="020B0502040204020203" pitchFamily="34" charset="0"/>
              </a:rPr>
              <a:t>ইত্যাদি কর্তৃক ক্রমাগত সহায়তা প্রদান করা হবে।</a:t>
            </a:r>
            <a:r>
              <a:rPr lang="bn" sz="800" dirty="0" smtClean="0">
                <a:latin typeface="メイリオ" panose="020B0604030504040204" pitchFamily="50" charset="-128"/>
                <a:ea typeface="メイリオ" panose="020B0604030504040204" pitchFamily="50" charset="-128"/>
              </a:rPr>
              <a:t>*</a:t>
            </a:r>
            <a:r>
              <a:rPr lang="bn" sz="800" dirty="0">
                <a:latin typeface="メイリオ" panose="020B0604030504040204" pitchFamily="50" charset="-128"/>
                <a:ea typeface="メイリオ" panose="020B0604030504040204" pitchFamily="50" charset="-128"/>
              </a:rPr>
              <a:t>3 </a:t>
            </a:r>
            <a:r>
              <a:rPr lang="en-US" sz="800" dirty="0">
                <a:latin typeface="メイリオ" panose="020B0604030504040204" pitchFamily="50" charset="-128"/>
                <a:ea typeface="メイリオ" panose="020B0604030504040204" pitchFamily="50" charset="-128"/>
              </a:rPr>
              <a:t>  </a:t>
            </a:r>
            <a:r>
              <a:rPr lang="bn" sz="800" dirty="0">
                <a:latin typeface="メイリオ" panose="020B0604030504040204" pitchFamily="50" charset="-128"/>
                <a:ea typeface="メイリオ" panose="020B0604030504040204" pitchFamily="50" charset="-128"/>
              </a:rPr>
              <a:t>ঋণগ্রহীতার অনুরোধে বিলম্বের সময় সংক্ষিপ্ত করে নির্ধারণ করলে সেক্ষেত্রে এটি প্রযোজ্য নয়।</a:t>
            </a:r>
            <a:endParaRPr lang="en-US" altLang="ja-JP" sz="800" dirty="0">
              <a:latin typeface="メイリオ" panose="020B0604030504040204" pitchFamily="50" charset="-128"/>
              <a:ea typeface="メイリオ" panose="020B0604030504040204" pitchFamily="50" charset="-128"/>
            </a:endParaRPr>
          </a:p>
        </p:txBody>
      </p:sp>
      <p:sp>
        <p:nvSpPr>
          <p:cNvPr id="30" name="正方形/長方形 29"/>
          <p:cNvSpPr>
            <a:spLocks noChangeArrowheads="1"/>
          </p:cNvSpPr>
          <p:nvPr/>
        </p:nvSpPr>
        <p:spPr bwMode="auto">
          <a:xfrm>
            <a:off x="0" y="418741"/>
            <a:ext cx="6858000" cy="634003"/>
          </a:xfrm>
          <a:prstGeom prst="rect">
            <a:avLst/>
          </a:prstGeom>
          <a:solidFill>
            <a:srgbClr val="103185"/>
          </a:solidFill>
          <a:ln>
            <a:noFill/>
          </a:ln>
        </p:spPr>
        <p:txBody>
          <a:bodyPr rot="0" vert="horz" wrap="square" lIns="72000" tIns="102857" rIns="72000" bIns="34286" rtlCol="0" anchor="t" anchorCtr="0" upright="1">
            <a:spAutoFit/>
          </a:bodyPr>
          <a:lstStyle/>
          <a:p>
            <a:pPr algn="ctr" rtl="0">
              <a:lnSpc>
                <a:spcPct val="110000"/>
              </a:lnSpc>
              <a:spcBef>
                <a:spcPts val="600"/>
              </a:spcBef>
            </a:pPr>
            <a:r>
              <a:rPr lang="bn" sz="1300" b="1" dirty="0">
                <a:ln w="0"/>
                <a:solidFill>
                  <a:schemeClr val="bg1"/>
                </a:solidFill>
                <a:latin typeface="メイリオ" panose="020B0604030504040204" pitchFamily="50" charset="-128"/>
                <a:ea typeface="メイリオ" panose="020B0604030504040204" pitchFamily="50" charset="-128"/>
              </a:rPr>
              <a:t>নতুন করোনাভাইরাস সংক্রমণ বিস্তারের কারণে গ্রহণ করা বিশেষ ব্যবস্থা</a:t>
            </a:r>
            <a:endParaRPr lang="en-US" altLang="ja-JP" sz="1300" b="1" dirty="0">
              <a:ln w="0"/>
              <a:solidFill>
                <a:schemeClr val="bg1"/>
              </a:solidFill>
              <a:latin typeface="メイリオ" panose="020B0604030504040204" pitchFamily="50" charset="-128"/>
              <a:ea typeface="メイリオ" panose="020B0604030504040204" pitchFamily="50" charset="-128"/>
            </a:endParaRPr>
          </a:p>
          <a:p>
            <a:pPr algn="ctr">
              <a:lnSpc>
                <a:spcPct val="110000"/>
              </a:lnSpc>
              <a:spcBef>
                <a:spcPts val="300"/>
              </a:spcBef>
            </a:pPr>
            <a:r>
              <a:rPr lang="bn" sz="1400" b="1" dirty="0">
                <a:ln w="0"/>
                <a:solidFill>
                  <a:schemeClr val="bg1"/>
                </a:solidFill>
                <a:latin typeface="メイリオ" panose="020B0604030504040204" pitchFamily="50" charset="-128"/>
                <a:ea typeface="メイリオ" panose="020B0604030504040204" pitchFamily="50" charset="-128"/>
              </a:rPr>
              <a:t>"জরুরী ক্ষুদ্র অঙ্কের তহবিল ইত্যাদির বিশেষ ঋণ" পরিশোধ </a:t>
            </a:r>
            <a:r>
              <a:rPr lang="bn-BD" sz="1400" b="1" dirty="0">
                <a:ln w="0"/>
                <a:solidFill>
                  <a:schemeClr val="bg1"/>
                </a:solidFill>
                <a:latin typeface="メイリオ" panose="020B0604030504040204" pitchFamily="50" charset="-128"/>
                <a:ea typeface="メイリオ" panose="020B0604030504040204" pitchFamily="50" charset="-128"/>
              </a:rPr>
              <a:t>করা</a:t>
            </a:r>
            <a:r>
              <a:rPr lang="en-US" sz="1400" b="1" dirty="0">
                <a:ln w="0"/>
                <a:solidFill>
                  <a:schemeClr val="bg1"/>
                </a:solidFill>
                <a:latin typeface="メイリオ" panose="020B0604030504040204" pitchFamily="50" charset="-128"/>
                <a:ea typeface="メイリオ" panose="020B0604030504040204" pitchFamily="50" charset="-128"/>
              </a:rPr>
              <a:t> </a:t>
            </a:r>
            <a:r>
              <a:rPr lang="bn" sz="1400" b="1" dirty="0">
                <a:ln w="0"/>
                <a:solidFill>
                  <a:schemeClr val="bg1"/>
                </a:solidFill>
                <a:latin typeface="メイリオ" panose="020B0604030504040204" pitchFamily="50" charset="-128"/>
                <a:ea typeface="メイリオ" panose="020B0604030504040204" pitchFamily="50" charset="-128"/>
              </a:rPr>
              <a:t>থেকে অব্যাহতি সম্পর্কে</a:t>
            </a:r>
            <a:endParaRPr lang="en-US" altLang="ja-JP" sz="1400" b="1" dirty="0">
              <a:ln w="0"/>
              <a:solidFill>
                <a:schemeClr val="bg1"/>
              </a:solidFill>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821926" y="4586397"/>
            <a:ext cx="4549643" cy="293721"/>
          </a:xfrm>
          <a:prstGeom prst="rect">
            <a:avLst/>
          </a:prstGeom>
          <a:noFill/>
        </p:spPr>
        <p:txBody>
          <a:bodyPr wrap="none" tIns="72000" bIns="36000" rtlCol="0">
            <a:spAutoFit/>
          </a:bodyPr>
          <a:lstStyle/>
          <a:p>
            <a:pPr algn="ctr" rtl="0"/>
            <a:r>
              <a:rPr lang="bn" sz="1200" b="1" dirty="0">
                <a:solidFill>
                  <a:srgbClr val="103185"/>
                </a:solidFill>
                <a:latin typeface="メイリオ" panose="020B0604030504040204" pitchFamily="50" charset="-128"/>
                <a:ea typeface="メイリオ" panose="020B0604030504040204" pitchFamily="50" charset="-128"/>
              </a:rPr>
              <a:t>অব্যাহতি প্রদানের শর্ত এবং অব্যাহতি প্রদানের সর্বোচ্চ অর্থের পরিমাণ</a:t>
            </a:r>
          </a:p>
        </p:txBody>
      </p:sp>
      <p:graphicFrame>
        <p:nvGraphicFramePr>
          <p:cNvPr id="15" name="表 14">
            <a:extLst>
              <a:ext uri="{FF2B5EF4-FFF2-40B4-BE49-F238E27FC236}">
                <a16:creationId xmlns:a16="http://schemas.microsoft.com/office/drawing/2014/main" id="{ECEFD95E-D4D8-49BA-A6A0-0558EC69D895}"/>
              </a:ext>
            </a:extLst>
          </p:cNvPr>
          <p:cNvGraphicFramePr>
            <a:graphicFrameLocks noGrp="1"/>
          </p:cNvGraphicFramePr>
          <p:nvPr>
            <p:extLst>
              <p:ext uri="{D42A27DB-BD31-4B8C-83A1-F6EECF244321}">
                <p14:modId xmlns:p14="http://schemas.microsoft.com/office/powerpoint/2010/main" val="3058269031"/>
              </p:ext>
            </p:extLst>
          </p:nvPr>
        </p:nvGraphicFramePr>
        <p:xfrm>
          <a:off x="215073" y="4863289"/>
          <a:ext cx="6427854" cy="3668141"/>
        </p:xfrm>
        <a:graphic>
          <a:graphicData uri="http://schemas.openxmlformats.org/drawingml/2006/table">
            <a:tbl>
              <a:tblPr firstRow="1" bandRow="1">
                <a:tableStyleId>{5C22544A-7EE6-4342-B048-85BDC9FD1C3A}</a:tableStyleId>
              </a:tblPr>
              <a:tblGrid>
                <a:gridCol w="2326704">
                  <a:extLst>
                    <a:ext uri="{9D8B030D-6E8A-4147-A177-3AD203B41FA5}">
                      <a16:colId xmlns:a16="http://schemas.microsoft.com/office/drawing/2014/main" val="2265011780"/>
                    </a:ext>
                  </a:extLst>
                </a:gridCol>
                <a:gridCol w="1057275">
                  <a:extLst>
                    <a:ext uri="{9D8B030D-6E8A-4147-A177-3AD203B41FA5}">
                      <a16:colId xmlns:a16="http://schemas.microsoft.com/office/drawing/2014/main" val="2662162304"/>
                    </a:ext>
                  </a:extLst>
                </a:gridCol>
                <a:gridCol w="1666875">
                  <a:extLst>
                    <a:ext uri="{9D8B030D-6E8A-4147-A177-3AD203B41FA5}">
                      <a16:colId xmlns:a16="http://schemas.microsoft.com/office/drawing/2014/main" val="3883302559"/>
                    </a:ext>
                  </a:extLst>
                </a:gridCol>
                <a:gridCol w="1377000">
                  <a:extLst>
                    <a:ext uri="{9D8B030D-6E8A-4147-A177-3AD203B41FA5}">
                      <a16:colId xmlns:a16="http://schemas.microsoft.com/office/drawing/2014/main" val="4291502834"/>
                    </a:ext>
                  </a:extLst>
                </a:gridCol>
              </a:tblGrid>
              <a:tr h="644403">
                <a:tc>
                  <a:txBody>
                    <a:bodyPr/>
                    <a:lstStyle/>
                    <a:p>
                      <a:pPr algn="ctr" rtl="0"/>
                      <a:r>
                        <a:rPr lang="bn" sz="800" dirty="0">
                          <a:solidFill>
                            <a:schemeClr val="bg1"/>
                          </a:solidFill>
                          <a:latin typeface="メイリオ" panose="020B0604030504040204" pitchFamily="50" charset="-128"/>
                          <a:ea typeface="メイリオ" panose="020B0604030504040204" pitchFamily="50" charset="-128"/>
                        </a:rPr>
                        <a:t>তহবিলের ধরণ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r>
                        <a:rPr lang="bn" sz="800" dirty="0">
                          <a:solidFill>
                            <a:schemeClr val="bg1"/>
                          </a:solidFill>
                          <a:latin typeface="メイリオ" panose="020B0604030504040204" pitchFamily="50" charset="-128"/>
                          <a:ea typeface="メイリオ" panose="020B0604030504040204" pitchFamily="50" charset="-128"/>
                        </a:rPr>
                        <a:t>অব্যাহতি প্রদানের শর্ত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r>
                        <a:rPr lang="bn" sz="800" dirty="0">
                          <a:solidFill>
                            <a:schemeClr val="bg1"/>
                          </a:solidFill>
                          <a:latin typeface="メイリオ" panose="020B0604030504040204" pitchFamily="50" charset="-128"/>
                          <a:ea typeface="メイリオ" panose="020B0604030504040204" pitchFamily="50" charset="-128"/>
                        </a:rPr>
                        <a:t>অব্যাহতি প্রদানের সর্বোচ্চ অর্থের পরিমাণ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r>
                        <a:rPr lang="bn" sz="800" dirty="0">
                          <a:solidFill>
                            <a:schemeClr val="bg1"/>
                          </a:solidFill>
                          <a:latin typeface="メイリオ" panose="020B0604030504040204" pitchFamily="50" charset="-128"/>
                          <a:ea typeface="メイリオ" panose="020B0604030504040204" pitchFamily="50" charset="-128"/>
                        </a:rPr>
                        <a:t>ঋণ পরিশোধ শুরু করার সময়</a:t>
                      </a:r>
                      <a:endParaRPr kumimoji="1" lang="en-US" altLang="ja-JP" sz="800" dirty="0">
                        <a:solidFill>
                          <a:schemeClr val="bg1"/>
                        </a:solidFill>
                        <a:latin typeface="メイリオ" panose="020B0604030504040204" pitchFamily="50" charset="-128"/>
                        <a:ea typeface="メイリオ" panose="020B0604030504040204" pitchFamily="50" charset="-128"/>
                      </a:endParaRPr>
                    </a:p>
                    <a:p>
                      <a:pPr algn="ctr" rtl="0"/>
                      <a:r>
                        <a:rPr lang="bn" sz="800" b="0" dirty="0">
                          <a:solidFill>
                            <a:schemeClr val="bg1"/>
                          </a:solidFill>
                          <a:latin typeface="メイリオ" panose="020B0604030504040204" pitchFamily="50" charset="-128"/>
                          <a:ea typeface="メイリオ" panose="020B0604030504040204" pitchFamily="50" charset="-128"/>
                        </a:rPr>
                        <a:t>※ অব্যাহতি প্রদান না করার ক্ষেত্র ইত্যাদি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extLst>
                  <a:ext uri="{0D108BD9-81ED-4DB2-BD59-A6C34878D82A}">
                    <a16:rowId xmlns:a16="http://schemas.microsoft.com/office/drawing/2014/main" val="976955525"/>
                  </a:ext>
                </a:extLst>
              </a:tr>
              <a:tr h="619619">
                <a:tc>
                  <a:txBody>
                    <a:bodyPr/>
                    <a:lstStyle/>
                    <a:p>
                      <a:pPr rtl="0"/>
                      <a:r>
                        <a:rPr lang="bn" sz="750" dirty="0">
                          <a:solidFill>
                            <a:schemeClr val="tx1"/>
                          </a:solidFill>
                          <a:latin typeface="メイリオ" panose="020B0604030504040204" pitchFamily="50" charset="-128"/>
                          <a:ea typeface="メイリオ" panose="020B0604030504040204" pitchFamily="50" charset="-128"/>
                        </a:rPr>
                        <a:t>জরুরী ক্ষুদ্র অঙ্কের তহবিল</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bn" sz="750" dirty="0">
                          <a:solidFill>
                            <a:schemeClr val="tx1"/>
                          </a:solidFill>
                          <a:latin typeface="メイリオ" panose="020B0604030504040204" pitchFamily="50" charset="-128"/>
                          <a:ea typeface="メイリオ" panose="020B0604030504040204" pitchFamily="50" charset="-128"/>
                        </a:rPr>
                        <a:t>2022 সালের মার্চের শেষ অবধি আবেদন করা অংশ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bn" sz="750" dirty="0">
                          <a:solidFill>
                            <a:schemeClr val="tx1"/>
                          </a:solidFill>
                          <a:latin typeface="メイリオ" panose="020B0604030504040204" pitchFamily="50" charset="-128"/>
                          <a:ea typeface="メイリオ" panose="020B0604030504040204" pitchFamily="50" charset="-128"/>
                        </a:rPr>
                        <a:t>2021 সাল এবং 2022 সালে </a:t>
                      </a:r>
                      <a:r>
                        <a:rPr lang="bn" sz="750" b="1" dirty="0">
                          <a:solidFill>
                            <a:schemeClr val="tx1"/>
                          </a:solidFill>
                          <a:latin typeface="メイリオ" panose="020B0604030504040204" pitchFamily="50" charset="-128"/>
                          <a:ea typeface="メイリオ" panose="020B0604030504040204" pitchFamily="50" charset="-128"/>
                        </a:rPr>
                        <a:t>আবাসিক কর থেকে অব্যাহতি প্রদান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bn" sz="750" dirty="0">
                          <a:solidFill>
                            <a:schemeClr val="tx1"/>
                          </a:solidFill>
                          <a:latin typeface="メイリオ" panose="020B0604030504040204" pitchFamily="50" charset="-128"/>
                          <a:ea typeface="メイリオ" panose="020B0604030504040204" pitchFamily="50" charset="-128"/>
                        </a:rPr>
                        <a:t>200,000 ইয়েন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bn" sz="750" dirty="0">
                          <a:solidFill>
                            <a:schemeClr val="tx1"/>
                          </a:solidFill>
                          <a:latin typeface="メイリオ" panose="020B0604030504040204" pitchFamily="50" charset="-128"/>
                          <a:ea typeface="メイリオ" panose="020B0604030504040204" pitchFamily="50" charset="-128"/>
                        </a:rPr>
                        <a:t>জানুয়ারী, </a:t>
                      </a:r>
                      <a:r>
                        <a:rPr lang="bn" sz="900" b="1" dirty="0">
                          <a:solidFill>
                            <a:schemeClr val="tx1"/>
                          </a:solidFill>
                          <a:latin typeface="メイリオ" panose="020B0604030504040204" pitchFamily="50" charset="-128"/>
                          <a:ea typeface="メイリオ" panose="020B0604030504040204" pitchFamily="50" charset="-128"/>
                        </a:rPr>
                        <a:t>2023</a:t>
                      </a:r>
                      <a:r>
                        <a:rPr lang="bn" sz="750" dirty="0">
                          <a:solidFill>
                            <a:schemeClr val="tx1"/>
                          </a:solidFill>
                          <a:latin typeface="メイリオ" panose="020B0604030504040204" pitchFamily="50" charset="-128"/>
                          <a:ea typeface="メイリオ" panose="020B0604030504040204" pitchFamily="50" charset="-128"/>
                        </a:rPr>
                        <a:t> সাল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7290037"/>
                  </a:ext>
                </a:extLst>
              </a:tr>
              <a:tr h="446125">
                <a:tc>
                  <a:txBody>
                    <a:bodyPr/>
                    <a:lstStyle/>
                    <a:p>
                      <a:pPr rtl="0"/>
                      <a:r>
                        <a:rPr lang="bn" sz="750" dirty="0">
                          <a:solidFill>
                            <a:schemeClr val="tx1"/>
                          </a:solidFill>
                          <a:latin typeface="メイリオ" panose="020B0604030504040204" pitchFamily="50" charset="-128"/>
                          <a:ea typeface="メイリオ" panose="020B0604030504040204" pitchFamily="50" charset="-128"/>
                        </a:rPr>
                        <a:t>জরুরী ক্ষুদ্র অঙ্কের তহবিল</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bn" sz="750" dirty="0">
                          <a:solidFill>
                            <a:schemeClr val="tx1"/>
                          </a:solidFill>
                          <a:latin typeface="メイリオ" panose="020B0604030504040204" pitchFamily="50" charset="-128"/>
                          <a:ea typeface="メイリオ" panose="020B0604030504040204" pitchFamily="50" charset="-128"/>
                        </a:rPr>
                        <a:t>2022 সালের এপ্রিলের পরে আবেদন করা অংশ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bn" sz="750" b="0" dirty="0">
                          <a:solidFill>
                            <a:schemeClr val="tx1"/>
                          </a:solidFill>
                          <a:latin typeface="メイリオ" panose="020B0604030504040204" pitchFamily="50" charset="-128"/>
                          <a:ea typeface="メイリオ" panose="020B0604030504040204" pitchFamily="50" charset="-128"/>
                        </a:rPr>
                        <a:t>2023 সালে </a:t>
                      </a:r>
                      <a:r>
                        <a:rPr lang="bn" sz="750" b="1" dirty="0">
                          <a:solidFill>
                            <a:schemeClr val="tx1"/>
                          </a:solidFill>
                          <a:latin typeface="メイリオ" panose="020B0604030504040204" pitchFamily="50" charset="-128"/>
                          <a:ea typeface="メイリオ" panose="020B0604030504040204" pitchFamily="50" charset="-128"/>
                        </a:rPr>
                        <a:t>আবাসিক কর থেকে অব্যাহতি প্রদান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bn" sz="750" dirty="0">
                          <a:solidFill>
                            <a:schemeClr val="tx1"/>
                          </a:solidFill>
                          <a:latin typeface="メイリオ" panose="020B0604030504040204" pitchFamily="50" charset="-128"/>
                          <a:ea typeface="メイリオ" panose="020B0604030504040204" pitchFamily="50" charset="-128"/>
                        </a:rPr>
                        <a:t>200,000 ইয়েন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bn" sz="750" dirty="0">
                          <a:solidFill>
                            <a:schemeClr val="tx1"/>
                          </a:solidFill>
                          <a:latin typeface="メイリオ" panose="020B0604030504040204" pitchFamily="50" charset="-128"/>
                          <a:ea typeface="メイリオ" panose="020B0604030504040204" pitchFamily="50" charset="-128"/>
                        </a:rPr>
                        <a:t>জানুয়ারী,</a:t>
                      </a:r>
                      <a:r>
                        <a:rPr lang="bn" sz="900" b="1" dirty="0">
                          <a:solidFill>
                            <a:schemeClr val="tx1"/>
                          </a:solidFill>
                          <a:latin typeface="メイリオ" panose="020B0604030504040204" pitchFamily="50" charset="-128"/>
                          <a:ea typeface="メイリオ" panose="020B0604030504040204" pitchFamily="50" charset="-128"/>
                        </a:rPr>
                        <a:t> 2024 </a:t>
                      </a:r>
                      <a:r>
                        <a:rPr lang="bn" sz="750" dirty="0">
                          <a:solidFill>
                            <a:schemeClr val="tx1"/>
                          </a:solidFill>
                          <a:latin typeface="メイリオ" panose="020B0604030504040204" pitchFamily="50" charset="-128"/>
                          <a:ea typeface="メイリオ" panose="020B0604030504040204" pitchFamily="50" charset="-128"/>
                        </a:rPr>
                        <a:t>সাল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9112311"/>
                  </a:ext>
                </a:extLst>
              </a:tr>
              <a:tr h="619619">
                <a:tc>
                  <a:txBody>
                    <a:bodyPr/>
                    <a:lstStyle/>
                    <a:p>
                      <a:pPr rtl="0"/>
                      <a:r>
                        <a:rPr lang="bn" sz="750" dirty="0">
                          <a:solidFill>
                            <a:schemeClr val="tx1"/>
                          </a:solidFill>
                          <a:latin typeface="メイリオ" panose="020B0604030504040204" pitchFamily="50" charset="-128"/>
                          <a:ea typeface="メイリオ" panose="020B0604030504040204" pitchFamily="50" charset="-128"/>
                        </a:rPr>
                        <a:t>সার্বিক সহায়তা তহবিল (প্রথম ঋণ)</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bn" sz="750" dirty="0">
                          <a:solidFill>
                            <a:schemeClr val="tx1"/>
                          </a:solidFill>
                          <a:latin typeface="メイリオ" panose="020B0604030504040204" pitchFamily="50" charset="-128"/>
                          <a:ea typeface="メイリオ" panose="020B0604030504040204" pitchFamily="50" charset="-128"/>
                        </a:rPr>
                        <a:t>2022 সালের মার্চের শেষ অবধি আবেদন করা অংশ</a:t>
                      </a:r>
                      <a:endParaRPr kumimoji="1" lang="en-US" altLang="ja-JP" sz="7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bn" sz="750" dirty="0">
                          <a:solidFill>
                            <a:schemeClr val="tx1"/>
                          </a:solidFill>
                          <a:latin typeface="メイリオ" panose="020B0604030504040204" pitchFamily="50" charset="-128"/>
                          <a:ea typeface="メイリオ" panose="020B0604030504040204" pitchFamily="50" charset="-128"/>
                        </a:rPr>
                        <a:t>2021 সাল এবং 2022 সালে </a:t>
                      </a:r>
                      <a:r>
                        <a:rPr lang="bn" sz="750" b="1" dirty="0">
                          <a:solidFill>
                            <a:schemeClr val="tx1"/>
                          </a:solidFill>
                          <a:latin typeface="メイリオ" panose="020B0604030504040204" pitchFamily="50" charset="-128"/>
                          <a:ea typeface="メイリオ" panose="020B0604030504040204" pitchFamily="50" charset="-128"/>
                        </a:rPr>
                        <a:t>আবাসিক কর থেকে অব্যাহতি প্রদান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bn" sz="750" dirty="0">
                          <a:solidFill>
                            <a:schemeClr val="tx1"/>
                          </a:solidFill>
                          <a:latin typeface="メイリオ" panose="020B0604030504040204" pitchFamily="50" charset="-128"/>
                          <a:ea typeface="メイリオ" panose="020B0604030504040204" pitchFamily="50" charset="-128"/>
                        </a:rPr>
                        <a:t>450,000 ইয়েন (একক পরিবার)</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bn" sz="750" dirty="0">
                          <a:solidFill>
                            <a:schemeClr val="tx1"/>
                          </a:solidFill>
                          <a:latin typeface="メイリオ" panose="020B0604030504040204" pitchFamily="50" charset="-128"/>
                          <a:ea typeface="メイリオ" panose="020B0604030504040204" pitchFamily="50" charset="-128"/>
                        </a:rPr>
                        <a:t>600,000 ইয়েন (2 জন বা আরও বেশি জনের পরিবার)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bn" sz="750" dirty="0">
                          <a:solidFill>
                            <a:schemeClr val="tx1"/>
                          </a:solidFill>
                          <a:latin typeface="メイリオ" panose="020B0604030504040204" pitchFamily="50" charset="-128"/>
                          <a:ea typeface="メイリオ" panose="020B0604030504040204" pitchFamily="50" charset="-128"/>
                        </a:rPr>
                        <a:t>জানুয়ারী,</a:t>
                      </a:r>
                      <a:r>
                        <a:rPr lang="bn" sz="900" b="1" dirty="0">
                          <a:solidFill>
                            <a:schemeClr val="tx1"/>
                          </a:solidFill>
                          <a:latin typeface="メイリオ" panose="020B0604030504040204" pitchFamily="50" charset="-128"/>
                          <a:ea typeface="メイリオ" panose="020B0604030504040204" pitchFamily="50" charset="-128"/>
                        </a:rPr>
                        <a:t> 2023 </a:t>
                      </a:r>
                      <a:r>
                        <a:rPr lang="bn" sz="750" dirty="0">
                          <a:solidFill>
                            <a:schemeClr val="tx1"/>
                          </a:solidFill>
                          <a:latin typeface="メイリオ" panose="020B0604030504040204" pitchFamily="50" charset="-128"/>
                          <a:ea typeface="メイリオ" panose="020B0604030504040204" pitchFamily="50" charset="-128"/>
                        </a:rPr>
                        <a:t>সাল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850853"/>
                  </a:ext>
                </a:extLst>
              </a:tr>
              <a:tr h="446125">
                <a:tc>
                  <a:txBody>
                    <a:bodyPr/>
                    <a:lstStyle/>
                    <a:p>
                      <a:pPr rtl="0"/>
                      <a:r>
                        <a:rPr lang="bn" sz="750" dirty="0">
                          <a:solidFill>
                            <a:schemeClr val="tx1"/>
                          </a:solidFill>
                          <a:latin typeface="メイリオ" panose="020B0604030504040204" pitchFamily="50" charset="-128"/>
                          <a:ea typeface="メイリオ" panose="020B0604030504040204" pitchFamily="50" charset="-128"/>
                        </a:rPr>
                        <a:t>সার্বিক সহায়তা তহবিল (প্রথম ঋণ)</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bn" sz="750" dirty="0">
                          <a:solidFill>
                            <a:schemeClr val="tx1"/>
                          </a:solidFill>
                          <a:latin typeface="メイリオ" panose="020B0604030504040204" pitchFamily="50" charset="-128"/>
                          <a:ea typeface="メイリオ" panose="020B0604030504040204" pitchFamily="50" charset="-128"/>
                        </a:rPr>
                        <a:t>2022 সালের এপ্রিলের পরে আবেদন করা অংশ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bn" sz="750" b="0">
                          <a:solidFill>
                            <a:schemeClr val="tx1"/>
                          </a:solidFill>
                          <a:latin typeface="メイリオ" panose="020B0604030504040204" pitchFamily="50" charset="-128"/>
                          <a:ea typeface="メイリオ" panose="020B0604030504040204" pitchFamily="50" charset="-128"/>
                        </a:rPr>
                        <a:t>2023 সালে </a:t>
                      </a:r>
                      <a:r>
                        <a:rPr lang="bn" sz="750" b="1">
                          <a:solidFill>
                            <a:schemeClr val="tx1"/>
                          </a:solidFill>
                          <a:latin typeface="メイリオ" panose="020B0604030504040204" pitchFamily="50" charset="-128"/>
                          <a:ea typeface="メイリオ" panose="020B0604030504040204" pitchFamily="50" charset="-128"/>
                        </a:rPr>
                        <a:t>আবাসিক কর থেকে অব্যাহতি প্রদান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bn" sz="750" dirty="0">
                          <a:solidFill>
                            <a:schemeClr val="tx1"/>
                          </a:solidFill>
                          <a:latin typeface="メイリオ" panose="020B0604030504040204" pitchFamily="50" charset="-128"/>
                          <a:ea typeface="メイリオ" panose="020B0604030504040204" pitchFamily="50" charset="-128"/>
                        </a:rPr>
                        <a:t>450,000 ইয়েন (একক পরিবার)</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bn" sz="750" dirty="0">
                          <a:solidFill>
                            <a:schemeClr val="tx1"/>
                          </a:solidFill>
                          <a:latin typeface="メイリオ" panose="020B0604030504040204" pitchFamily="50" charset="-128"/>
                          <a:ea typeface="メイリオ" panose="020B0604030504040204" pitchFamily="50" charset="-128"/>
                        </a:rPr>
                        <a:t>600,000 ইয়েন (2 জন বা আরও বেশি জনের পরিবার)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bn" sz="750" dirty="0">
                          <a:solidFill>
                            <a:schemeClr val="tx1"/>
                          </a:solidFill>
                          <a:latin typeface="メイリオ" panose="020B0604030504040204" pitchFamily="50" charset="-128"/>
                          <a:ea typeface="メイリオ" panose="020B0604030504040204" pitchFamily="50" charset="-128"/>
                        </a:rPr>
                        <a:t>জানুয়ারী, </a:t>
                      </a:r>
                      <a:r>
                        <a:rPr lang="bn" sz="900" b="1" dirty="0">
                          <a:solidFill>
                            <a:schemeClr val="tx1"/>
                          </a:solidFill>
                          <a:latin typeface="メイリオ" panose="020B0604030504040204" pitchFamily="50" charset="-128"/>
                          <a:ea typeface="メイリオ" panose="020B0604030504040204" pitchFamily="50" charset="-128"/>
                        </a:rPr>
                        <a:t>2024</a:t>
                      </a:r>
                      <a:r>
                        <a:rPr lang="bn" sz="750" dirty="0">
                          <a:solidFill>
                            <a:schemeClr val="tx1"/>
                          </a:solidFill>
                          <a:latin typeface="メイリオ" panose="020B0604030504040204" pitchFamily="50" charset="-128"/>
                          <a:ea typeface="メイリオ" panose="020B0604030504040204" pitchFamily="50" charset="-128"/>
                        </a:rPr>
                        <a:t> সাল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477175"/>
                  </a:ext>
                </a:extLst>
              </a:tr>
              <a:tr h="44612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bn" sz="750">
                          <a:solidFill>
                            <a:schemeClr val="tx1"/>
                          </a:solidFill>
                          <a:latin typeface="メイリオ" panose="020B0604030504040204" pitchFamily="50" charset="-128"/>
                          <a:ea typeface="メイリオ" panose="020B0604030504040204" pitchFamily="50" charset="-128"/>
                        </a:rPr>
                        <a:t>সার্বিক সহায়তা তহবিল (বর্ধিত ঋণের পরিমাণ)</a:t>
                      </a:r>
                      <a:endParaRPr kumimoji="1" lang="en-US" altLang="ja-JP" sz="7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bn" sz="750" b="0">
                          <a:solidFill>
                            <a:schemeClr val="tx1"/>
                          </a:solidFill>
                          <a:latin typeface="メイリオ" panose="020B0604030504040204" pitchFamily="50" charset="-128"/>
                          <a:ea typeface="メイリオ" panose="020B0604030504040204" pitchFamily="50" charset="-128"/>
                        </a:rPr>
                        <a:t>2023 সালে </a:t>
                      </a:r>
                      <a:r>
                        <a:rPr lang="bn" sz="750" b="1">
                          <a:solidFill>
                            <a:schemeClr val="tx1"/>
                          </a:solidFill>
                          <a:latin typeface="メイリオ" panose="020B0604030504040204" pitchFamily="50" charset="-128"/>
                          <a:ea typeface="メイリオ" panose="020B0604030504040204" pitchFamily="50" charset="-128"/>
                        </a:rPr>
                        <a:t>আবাসিক কর থেকে অব্যাহতি প্রদান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bn" sz="750">
                          <a:solidFill>
                            <a:schemeClr val="tx1"/>
                          </a:solidFill>
                          <a:latin typeface="メイリオ" panose="020B0604030504040204" pitchFamily="50" charset="-128"/>
                          <a:ea typeface="メイリオ" panose="020B0604030504040204" pitchFamily="50" charset="-128"/>
                        </a:rPr>
                        <a:t>450,000 ইয়েন (একক পরিবার)</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bn" sz="750">
                          <a:solidFill>
                            <a:schemeClr val="tx1"/>
                          </a:solidFill>
                          <a:latin typeface="メイリオ" panose="020B0604030504040204" pitchFamily="50" charset="-128"/>
                          <a:ea typeface="メイリオ" panose="020B0604030504040204" pitchFamily="50" charset="-128"/>
                        </a:rPr>
                        <a:t>600,000 ইয়েন (2 জন বা আরও বেশি জনের পরিবার)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bn" sz="750" dirty="0">
                          <a:solidFill>
                            <a:schemeClr val="tx1"/>
                          </a:solidFill>
                          <a:latin typeface="メイリオ" panose="020B0604030504040204" pitchFamily="50" charset="-128"/>
                          <a:ea typeface="メイリオ" panose="020B0604030504040204" pitchFamily="50" charset="-128"/>
                        </a:rPr>
                        <a:t>জানুয়ারী, </a:t>
                      </a:r>
                      <a:r>
                        <a:rPr lang="bn" sz="900" b="1" dirty="0">
                          <a:solidFill>
                            <a:schemeClr val="tx1"/>
                          </a:solidFill>
                          <a:latin typeface="メイリオ" panose="020B0604030504040204" pitchFamily="50" charset="-128"/>
                          <a:ea typeface="メイリオ" panose="020B0604030504040204" pitchFamily="50" charset="-128"/>
                        </a:rPr>
                        <a:t>2024</a:t>
                      </a:r>
                      <a:r>
                        <a:rPr lang="bn" sz="750" dirty="0">
                          <a:solidFill>
                            <a:schemeClr val="tx1"/>
                          </a:solidFill>
                          <a:latin typeface="メイリオ" panose="020B0604030504040204" pitchFamily="50" charset="-128"/>
                          <a:ea typeface="メイリオ" panose="020B0604030504040204" pitchFamily="50" charset="-128"/>
                        </a:rPr>
                        <a:t> সাল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302165"/>
                  </a:ext>
                </a:extLst>
              </a:tr>
              <a:tr h="44612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bn" sz="750" dirty="0">
                          <a:solidFill>
                            <a:schemeClr val="tx1"/>
                          </a:solidFill>
                          <a:latin typeface="メイリオ" panose="020B0604030504040204" pitchFamily="50" charset="-128"/>
                          <a:ea typeface="メイリオ" panose="020B0604030504040204" pitchFamily="50" charset="-128"/>
                        </a:rPr>
                        <a:t>সার্বিক সহায়তা তহবিল (পুনরায় ঋণ গ্রহণ)</a:t>
                      </a:r>
                      <a:endParaRPr kumimoji="1" lang="en-US" altLang="ja-JP" sz="7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bn" sz="750" b="0">
                          <a:solidFill>
                            <a:schemeClr val="tx1"/>
                          </a:solidFill>
                          <a:latin typeface="メイリオ" panose="020B0604030504040204" pitchFamily="50" charset="-128"/>
                          <a:ea typeface="メイリオ" panose="020B0604030504040204" pitchFamily="50" charset="-128"/>
                        </a:rPr>
                        <a:t>2024 সালে </a:t>
                      </a:r>
                      <a:r>
                        <a:rPr lang="bn" sz="750" b="1">
                          <a:solidFill>
                            <a:schemeClr val="tx1"/>
                          </a:solidFill>
                          <a:latin typeface="メイリオ" panose="020B0604030504040204" pitchFamily="50" charset="-128"/>
                          <a:ea typeface="メイリオ" panose="020B0604030504040204" pitchFamily="50" charset="-128"/>
                        </a:rPr>
                        <a:t>আবাসিক কর থেকে অব্যাহতি প্রদান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bn" sz="750" dirty="0">
                          <a:solidFill>
                            <a:schemeClr val="tx1"/>
                          </a:solidFill>
                          <a:latin typeface="メイリオ" panose="020B0604030504040204" pitchFamily="50" charset="-128"/>
                          <a:ea typeface="メイリオ" panose="020B0604030504040204" pitchFamily="50" charset="-128"/>
                        </a:rPr>
                        <a:t>450,000 ইয়েন (একক পরিবার)</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bn" sz="750" dirty="0">
                          <a:solidFill>
                            <a:schemeClr val="tx1"/>
                          </a:solidFill>
                          <a:latin typeface="メイリオ" panose="020B0604030504040204" pitchFamily="50" charset="-128"/>
                          <a:ea typeface="メイリオ" panose="020B0604030504040204" pitchFamily="50" charset="-128"/>
                        </a:rPr>
                        <a:t>600,000 ইয়েন (2 জন বা আরও বেশি জনের পরিবার)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bn" sz="750" dirty="0">
                          <a:solidFill>
                            <a:schemeClr val="tx1"/>
                          </a:solidFill>
                          <a:latin typeface="メイリオ" panose="020B0604030504040204" pitchFamily="50" charset="-128"/>
                          <a:ea typeface="メイリオ" panose="020B0604030504040204" pitchFamily="50" charset="-128"/>
                        </a:rPr>
                        <a:t>জানুয়ারী,</a:t>
                      </a:r>
                      <a:r>
                        <a:rPr lang="bn" sz="900" b="1" dirty="0">
                          <a:solidFill>
                            <a:schemeClr val="tx1"/>
                          </a:solidFill>
                          <a:latin typeface="メイリオ" panose="020B0604030504040204" pitchFamily="50" charset="-128"/>
                          <a:ea typeface="メイリオ" panose="020B0604030504040204" pitchFamily="50" charset="-128"/>
                        </a:rPr>
                        <a:t> 2025 </a:t>
                      </a:r>
                      <a:r>
                        <a:rPr lang="bn" sz="750" dirty="0">
                          <a:solidFill>
                            <a:schemeClr val="tx1"/>
                          </a:solidFill>
                          <a:latin typeface="メイリオ" panose="020B0604030504040204" pitchFamily="50" charset="-128"/>
                          <a:ea typeface="メイリオ" panose="020B0604030504040204" pitchFamily="50" charset="-128"/>
                        </a:rPr>
                        <a:t>সাল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451580"/>
                  </a:ext>
                </a:extLst>
              </a:tr>
            </a:tbl>
          </a:graphicData>
        </a:graphic>
      </p:graphicFrame>
      <p:sp>
        <p:nvSpPr>
          <p:cNvPr id="32" name="テキスト ボックス 31"/>
          <p:cNvSpPr txBox="1"/>
          <p:nvPr/>
        </p:nvSpPr>
        <p:spPr>
          <a:xfrm>
            <a:off x="199626" y="1073365"/>
            <a:ext cx="3611886" cy="293721"/>
          </a:xfrm>
          <a:prstGeom prst="rect">
            <a:avLst/>
          </a:prstGeom>
          <a:solidFill>
            <a:schemeClr val="bg1"/>
          </a:solidFill>
        </p:spPr>
        <p:txBody>
          <a:bodyPr wrap="none" tIns="72000" bIns="36000" rtlCol="0">
            <a:spAutoFit/>
          </a:bodyPr>
          <a:lstStyle/>
          <a:p>
            <a:pPr algn="ctr" rtl="0"/>
            <a:r>
              <a:rPr lang="bn" sz="1200" b="1" dirty="0">
                <a:solidFill>
                  <a:srgbClr val="103185"/>
                </a:solidFill>
                <a:latin typeface="メイリオ" panose="020B0604030504040204" pitchFamily="50" charset="-128"/>
                <a:ea typeface="メイリオ" panose="020B0604030504040204" pitchFamily="50" charset="-128"/>
              </a:rPr>
              <a:t>ঋণ পরিশোধ করা থেকে অব্যাহতি পাওয়ার বিষয়সমূহ</a:t>
            </a:r>
          </a:p>
        </p:txBody>
      </p:sp>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テキスト ボックス 66"/>
          <p:cNvSpPr txBox="1"/>
          <p:nvPr/>
        </p:nvSpPr>
        <p:spPr>
          <a:xfrm>
            <a:off x="186048" y="7831808"/>
            <a:ext cx="6480000" cy="1508105"/>
          </a:xfrm>
          <a:prstGeom prst="rect">
            <a:avLst/>
          </a:prstGeom>
          <a:noFill/>
        </p:spPr>
        <p:txBody>
          <a:bodyPr wrap="square" rtlCol="0">
            <a:spAutoFit/>
          </a:bodyPr>
          <a:lstStyle/>
          <a:p>
            <a:pPr>
              <a:spcAft>
                <a:spcPts val="0"/>
              </a:spcAft>
            </a:pPr>
            <a:r>
              <a:rPr lang="as-IN" altLang="ja-JP" sz="800" dirty="0">
                <a:latin typeface="メイリオ" panose="020B0604030504040204" pitchFamily="50" charset="-128"/>
                <a:ea typeface="メイリオ" panose="020B0604030504040204" pitchFamily="50" charset="-128"/>
                <a:cs typeface="Nirmala UI" panose="020B0502040204020203" pitchFamily="34" charset="0"/>
              </a:rPr>
              <a:t>ঋণ পরিশোধ করার ক্ষেত্রে কোনো সমস্যার সম্মুখীন হলে</a:t>
            </a:r>
            <a:r>
              <a:rPr lang="en-US" altLang="ja-JP" sz="800" dirty="0">
                <a:latin typeface="メイリオ" panose="020B0604030504040204" pitchFamily="50" charset="-128"/>
                <a:cs typeface="Vrinda"/>
              </a:rPr>
              <a:t>, </a:t>
            </a:r>
            <a:r>
              <a:rPr lang="as-IN" altLang="ja-JP" sz="800" dirty="0">
                <a:latin typeface="メイリオ" panose="020B0604030504040204" pitchFamily="50" charset="-128"/>
                <a:ea typeface="メイリオ" panose="020B0604030504040204" pitchFamily="50" charset="-128"/>
                <a:cs typeface="Nirmala UI" panose="020B0502040204020203" pitchFamily="34" charset="0"/>
              </a:rPr>
              <a:t>প্রথমে পরামর্শ ডেস্কের সাথে যোগাযোগ করুন।</a:t>
            </a:r>
            <a:endParaRPr lang="ja-JP" altLang="ja-JP" sz="1200" dirty="0">
              <a:latin typeface="ＭＳ Ｐゴシック" panose="020B0600070205080204" pitchFamily="50" charset="-128"/>
              <a:cs typeface="ＭＳ Ｐゴシック" panose="020B0600070205080204" pitchFamily="50" charset="-128"/>
            </a:endParaRPr>
          </a:p>
          <a:p>
            <a:r>
              <a:rPr lang="as-IN" altLang="ja-JP" sz="800" dirty="0">
                <a:latin typeface="メイリオ" panose="020B0604030504040204" pitchFamily="50" charset="-128"/>
                <a:ea typeface="メイリオ" panose="020B0604030504040204" pitchFamily="50" charset="-128"/>
                <a:cs typeface="Nirmala UI" panose="020B0502040204020203" pitchFamily="34" charset="0"/>
              </a:rPr>
              <a:t>কিছু ক্ষেত্রে</a:t>
            </a:r>
            <a:r>
              <a:rPr lang="en-US" altLang="ja-JP" sz="800" dirty="0">
                <a:latin typeface="メイリオ" panose="020B0604030504040204" pitchFamily="50" charset="-128"/>
                <a:cs typeface="Vrinda"/>
              </a:rPr>
              <a:t>, </a:t>
            </a:r>
            <a:r>
              <a:rPr lang="as-IN" altLang="ja-JP" sz="800" dirty="0">
                <a:latin typeface="メイリオ" panose="020B0604030504040204" pitchFamily="50" charset="-128"/>
                <a:ea typeface="メイリオ" panose="020B0604030504040204" pitchFamily="50" charset="-128"/>
                <a:cs typeface="Nirmala UI" panose="020B0502040204020203" pitchFamily="34" charset="0"/>
              </a:rPr>
              <a:t>মাসিক পরিশোধ করার অর্থের পরিমাণ নির্দিষ্ট সময়ের জন্য হ্রাস করা</a:t>
            </a:r>
            <a:r>
              <a:rPr lang="en-US" altLang="ja-JP" sz="800" dirty="0">
                <a:latin typeface="メイリオ" panose="020B0604030504040204" pitchFamily="50" charset="-128"/>
                <a:cs typeface="Vrinda"/>
              </a:rPr>
              <a:t>, </a:t>
            </a:r>
            <a:r>
              <a:rPr lang="as-IN" altLang="ja-JP" sz="800" dirty="0">
                <a:latin typeface="メイリオ" panose="020B0604030504040204" pitchFamily="50" charset="-128"/>
                <a:ea typeface="メイリオ" panose="020B0604030504040204" pitchFamily="50" charset="-128"/>
                <a:cs typeface="Nirmala UI" panose="020B0502040204020203" pitchFamily="34" charset="0"/>
              </a:rPr>
              <a:t>পরিশোধ বিলম্বিত করা ছাড়াও</a:t>
            </a:r>
            <a:r>
              <a:rPr lang="en-US" altLang="ja-JP" sz="800" dirty="0">
                <a:latin typeface="メイリオ" panose="020B0604030504040204" pitchFamily="50" charset="-128"/>
                <a:cs typeface="Vrinda"/>
              </a:rPr>
              <a:t>, </a:t>
            </a:r>
            <a:r>
              <a:rPr lang="as-IN" altLang="ja-JP" sz="800" dirty="0">
                <a:latin typeface="メイリオ" panose="020B0604030504040204" pitchFamily="50" charset="-128"/>
                <a:ea typeface="メイリオ" panose="020B0604030504040204" pitchFamily="50" charset="-128"/>
                <a:cs typeface="Nirmala UI" panose="020B0502040204020203" pitchFamily="34" charset="0"/>
              </a:rPr>
              <a:t>এমনকি পরিশোধের সময়কালের মধ্যেও ঋণ পরিশোধ করা থেকে অব্যাহতি প্রদান (প্রথম পৃষ্ঠার "ঋণ পরিশোধ করা থেকে অব্যাহতি প্রদানের পয়েন্ট" দেখুন) করা হয়ে থাকে।</a:t>
            </a:r>
            <a:r>
              <a:rPr lang="bn" sz="900" dirty="0" smtClean="0">
                <a:latin typeface="メイリオ" panose="020B0604030504040204" pitchFamily="50" charset="-128"/>
                <a:ea typeface="メイリオ" panose="020B0604030504040204" pitchFamily="50" charset="-128"/>
              </a:rPr>
              <a:t>পরিশোধের সময়কালের মধ্যে ঋণ পরিশোধ করা থেকে অব্যাহতি প্রদানের প্রয়োগ ইত্যাদি করা যেতে পারে।</a:t>
            </a:r>
            <a:r>
              <a:rPr lang="en-US" altLang="ja-JP" sz="900" dirty="0" smtClean="0">
                <a:latin typeface="メイリオ" panose="020B0604030504040204" pitchFamily="50" charset="-128"/>
                <a:ea typeface="メイリオ" panose="020B0604030504040204" pitchFamily="50" charset="-128"/>
              </a:rPr>
              <a:t/>
            </a:r>
            <a:br>
              <a:rPr lang="en-US" altLang="ja-JP" sz="900" dirty="0" smtClean="0">
                <a:latin typeface="メイリオ" panose="020B0604030504040204" pitchFamily="50" charset="-128"/>
                <a:ea typeface="メイリオ" panose="020B0604030504040204" pitchFamily="50" charset="-128"/>
              </a:rPr>
            </a:br>
            <a:r>
              <a:rPr lang="bn" sz="900" dirty="0" smtClean="0">
                <a:latin typeface="メイリオ" panose="020B0604030504040204" pitchFamily="50" charset="-128"/>
                <a:ea typeface="メイリオ" panose="020B0604030504040204" pitchFamily="50" charset="-128"/>
              </a:rPr>
              <a:t>এছাড়াও, প্রয়োজনীয় সংশ্লিষ্ট সংগঠনের সহায়তার সাথে সংযুক্ত করা হবে।</a:t>
            </a:r>
            <a:endParaRPr lang="en-US" sz="900" dirty="0" smtClean="0">
              <a:latin typeface="メイリオ" panose="020B0604030504040204" pitchFamily="50" charset="-128"/>
              <a:ea typeface="メイリオ" panose="020B0604030504040204" pitchFamily="50" charset="-128"/>
            </a:endParaRPr>
          </a:p>
          <a:p>
            <a:pPr rtl="0"/>
            <a:endParaRPr kumimoji="1" lang="en-US" altLang="ja-JP" sz="900" dirty="0">
              <a:latin typeface="メイリオ" panose="020B0604030504040204" pitchFamily="50" charset="-128"/>
              <a:ea typeface="メイリオ" panose="020B0604030504040204" pitchFamily="50" charset="-128"/>
            </a:endParaRPr>
          </a:p>
          <a:p>
            <a:pPr rtl="0">
              <a:spcBef>
                <a:spcPts val="300"/>
              </a:spcBef>
            </a:pPr>
            <a:r>
              <a:rPr lang="bn" sz="900" dirty="0">
                <a:latin typeface="メイリオ" panose="020B0604030504040204" pitchFamily="50" charset="-128"/>
                <a:ea typeface="メイリオ" panose="020B0604030504040204" pitchFamily="50" charset="-128"/>
              </a:rPr>
              <a:t>[যোগ্য বা উদ্ধিষ্ট ব্যবহারকারী] ঋণ পরিশোধ করা থেকে অব্যাহতি পাওয়ার যোগ্য না হলেও ঋণ পরিশোধ করা কষ্টকর এমন ব্যক্তি</a:t>
            </a:r>
            <a:r>
              <a:rPr lang="en-US" altLang="ja-JP" sz="900" dirty="0">
                <a:latin typeface="メイリオ" panose="020B0604030504040204" pitchFamily="50" charset="-128"/>
                <a:ea typeface="メイリオ" panose="020B0604030504040204" pitchFamily="50" charset="-128"/>
              </a:rPr>
              <a:t/>
            </a:r>
            <a:br>
              <a:rPr lang="en-US" altLang="ja-JP" sz="900" dirty="0">
                <a:latin typeface="メイリオ" panose="020B0604030504040204" pitchFamily="50" charset="-128"/>
                <a:ea typeface="メイリオ" panose="020B0604030504040204" pitchFamily="50" charset="-128"/>
              </a:rPr>
            </a:br>
            <a:r>
              <a:rPr lang="bn" sz="900" dirty="0">
                <a:latin typeface="メイリオ" panose="020B0604030504040204" pitchFamily="50" charset="-128"/>
                <a:ea typeface="メイリオ" panose="020B0604030504040204" pitchFamily="50" charset="-128"/>
              </a:rPr>
              <a:t>[পরামর্শ ডেস্ক] আপনার বসবাসের প্রিফেকচারে উপর নির্ভর করে পরিবর্তিত হয়। বিশদ বিবরণের জন্য, অনুগ্রহ করে প্রিফেকচারারের সমাজকল্যাণ পরিষদ থেকে প্রেরিত অব্যাহতি প্রদান সংক্রান্ত নির্দেশনা, হোমপেজ, ইত্যাদি দেখুন।</a:t>
            </a:r>
            <a:endParaRPr lang="en-US" altLang="ja-JP" sz="900" dirty="0">
              <a:latin typeface="メイリオ" panose="020B0604030504040204" pitchFamily="50" charset="-128"/>
              <a:ea typeface="メイリオ" panose="020B0604030504040204" pitchFamily="50" charset="-128"/>
            </a:endParaRPr>
          </a:p>
          <a:p>
            <a:pPr rtl="0">
              <a:spcBef>
                <a:spcPts val="300"/>
              </a:spcBef>
            </a:pPr>
            <a:r>
              <a:rPr lang="bn" sz="900" dirty="0">
                <a:latin typeface="メイリオ" panose="020B0604030504040204" pitchFamily="50" charset="-128"/>
                <a:ea typeface="メイリオ" panose="020B0604030504040204" pitchFamily="50" charset="-128"/>
              </a:rPr>
              <a:t>　　　　　　</a:t>
            </a:r>
          </a:p>
        </p:txBody>
      </p:sp>
      <p:sp>
        <p:nvSpPr>
          <p:cNvPr id="19" name="テキスト ボックス 18"/>
          <p:cNvSpPr txBox="1"/>
          <p:nvPr/>
        </p:nvSpPr>
        <p:spPr>
          <a:xfrm>
            <a:off x="189000" y="962332"/>
            <a:ext cx="5265636" cy="537070"/>
          </a:xfrm>
          <a:prstGeom prst="rect">
            <a:avLst/>
          </a:prstGeom>
          <a:noFill/>
        </p:spPr>
        <p:txBody>
          <a:bodyPr wrap="square" rtlCol="0">
            <a:spAutoFit/>
          </a:bodyPr>
          <a:lstStyle/>
          <a:p>
            <a:pPr rtl="0">
              <a:lnSpc>
                <a:spcPct val="110000"/>
              </a:lnSpc>
            </a:pPr>
            <a:r>
              <a:rPr lang="bn" sz="800" dirty="0">
                <a:latin typeface="メイリオ" panose="020B0604030504040204" pitchFamily="50" charset="-128"/>
                <a:ea typeface="メイリオ" panose="020B0604030504040204" pitchFamily="50" charset="-128"/>
              </a:rPr>
              <a:t>একসাথে পরিবারের বাজেট সম্পর্কে পর্যালোচনা করে, আয় ও ব্যয়ের পরিস্থিতি উন্নত করতে সহায়তা বা ঋণ সমন্বয় করার নির্দেশনা ছাড়াও, হ্যালো ওয়ার্ক ইত্যাদির সহযোগিতায় কর্মসংস্থানের জন্য সহায়তা প্রদান করা হবে।</a:t>
            </a:r>
            <a:endParaRPr kumimoji="1" lang="en-US" altLang="ja-JP" sz="800" dirty="0">
              <a:latin typeface="メイリオ" panose="020B0604030504040204" pitchFamily="50" charset="-128"/>
              <a:ea typeface="メイリオ" panose="020B0604030504040204" pitchFamily="50" charset="-128"/>
            </a:endParaRPr>
          </a:p>
          <a:p>
            <a:pPr rtl="0">
              <a:lnSpc>
                <a:spcPct val="110000"/>
              </a:lnSpc>
              <a:spcBef>
                <a:spcPts val="300"/>
              </a:spcBef>
            </a:pPr>
            <a:r>
              <a:rPr lang="bn" sz="800" dirty="0">
                <a:latin typeface="メイリオ" panose="020B0604030504040204" pitchFamily="50" charset="-128"/>
                <a:ea typeface="メイリオ" panose="020B0604030504040204" pitchFamily="50" charset="-128"/>
              </a:rPr>
              <a:t>[যোগ্য ব্যবহারকারী] আয় বা পরিবারের বাজেট নিয়ে উদ্বিগ্ন ব্যক্তি</a:t>
            </a:r>
            <a:endParaRPr kumimoji="1" lang="en-US" altLang="ja-JP" sz="800" dirty="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311080">
            <a:off x="5863853" y="958170"/>
            <a:ext cx="293786" cy="249718"/>
          </a:xfrm>
          <a:prstGeom prst="rect">
            <a:avLst/>
          </a:prstGeom>
        </p:spPr>
      </p:pic>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945" y="7195826"/>
            <a:ext cx="844059" cy="704790"/>
          </a:xfrm>
          <a:prstGeom prst="rect">
            <a:avLst/>
          </a:prstGeom>
        </p:spPr>
      </p:pic>
      <p:pic>
        <p:nvPicPr>
          <p:cNvPr id="53" name="図 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5124" y="695298"/>
            <a:ext cx="391732" cy="535569"/>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3063716713"/>
              </p:ext>
            </p:extLst>
          </p:nvPr>
        </p:nvGraphicFramePr>
        <p:xfrm>
          <a:off x="299004" y="4257800"/>
          <a:ext cx="5400000" cy="2956670"/>
        </p:xfrm>
        <a:graphic>
          <a:graphicData uri="http://schemas.openxmlformats.org/drawingml/2006/table">
            <a:tbl>
              <a:tblPr firstRow="1" bandRow="1">
                <a:tableStyleId>{C4B1156A-380E-4F78-BDF5-A606A8083BF9}</a:tableStyleId>
              </a:tblPr>
              <a:tblGrid>
                <a:gridCol w="1739346">
                  <a:extLst>
                    <a:ext uri="{9D8B030D-6E8A-4147-A177-3AD203B41FA5}">
                      <a16:colId xmlns:a16="http://schemas.microsoft.com/office/drawing/2014/main" val="2997740211"/>
                    </a:ext>
                  </a:extLst>
                </a:gridCol>
                <a:gridCol w="456654">
                  <a:extLst>
                    <a:ext uri="{9D8B030D-6E8A-4147-A177-3AD203B41FA5}">
                      <a16:colId xmlns:a16="http://schemas.microsoft.com/office/drawing/2014/main" val="454930295"/>
                    </a:ext>
                  </a:extLst>
                </a:gridCol>
                <a:gridCol w="3204000">
                  <a:extLst>
                    <a:ext uri="{9D8B030D-6E8A-4147-A177-3AD203B41FA5}">
                      <a16:colId xmlns:a16="http://schemas.microsoft.com/office/drawing/2014/main" val="3504743626"/>
                    </a:ext>
                  </a:extLst>
                </a:gridCol>
              </a:tblGrid>
              <a:tr h="252000">
                <a:tc>
                  <a:txBody>
                    <a:bodyPr/>
                    <a:lstStyle/>
                    <a:p>
                      <a:pPr algn="ctr" rtl="0">
                        <a:lnSpc>
                          <a:spcPct val="110000"/>
                        </a:lnSpc>
                      </a:pPr>
                      <a:r>
                        <a:rPr sz="800" dirty="0" err="1"/>
                        <a:t>প্রধান</a:t>
                      </a:r>
                      <a:r>
                        <a:rPr sz="800" dirty="0"/>
                        <a:t> </a:t>
                      </a:r>
                      <a:r>
                        <a:rPr sz="800" dirty="0" err="1"/>
                        <a:t>পরামর্শ</a:t>
                      </a:r>
                      <a:r>
                        <a:rPr sz="800" dirty="0"/>
                        <a:t> </a:t>
                      </a:r>
                      <a:r>
                        <a:rPr sz="800" dirty="0" err="1"/>
                        <a:t>ডেস্ক</a:t>
                      </a:r>
                      <a:endParaRPr kumimoji="1" lang="en-US" altLang="ja-JP" sz="800" b="1" dirty="0">
                        <a:latin typeface="メイリオ" panose="020B0604030504040204" pitchFamily="50" charset="-128"/>
                        <a:ea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ct val="110000"/>
                        </a:lnSpc>
                      </a:pPr>
                      <a:r>
                        <a:rPr sz="800"/>
                        <a:t>ফোন</a:t>
                      </a: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ct val="110000"/>
                        </a:lnSpc>
                      </a:pPr>
                      <a:r>
                        <a:rPr sz="800" dirty="0" err="1"/>
                        <a:t>সহায়তার</a:t>
                      </a:r>
                      <a:r>
                        <a:rPr sz="800" dirty="0"/>
                        <a:t> </a:t>
                      </a:r>
                      <a:r>
                        <a:rPr sz="800" dirty="0" err="1"/>
                        <a:t>বিষয়বস্তু</a:t>
                      </a:r>
                      <a:endParaRPr sz="800" dirty="0"/>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13805579"/>
                  </a:ext>
                </a:extLst>
              </a:tr>
              <a:tr h="468000">
                <a:tc>
                  <a:txBody>
                    <a:bodyPr/>
                    <a:lstStyle/>
                    <a:p>
                      <a:pPr algn="ctr" rtl="0">
                        <a:lnSpc>
                          <a:spcPct val="110000"/>
                        </a:lnSpc>
                      </a:pPr>
                      <a:r>
                        <a:rPr lang="bn" sz="800" b="0">
                          <a:latin typeface="メイリオ" panose="020B0604030504040204" pitchFamily="50" charset="-128"/>
                          <a:ea typeface="メイリオ" panose="020B0604030504040204" pitchFamily="50" charset="-128"/>
                        </a:rPr>
                        <a:t>গ্রাহক হটলাইন</a:t>
                      </a:r>
                      <a:r>
                        <a:rPr kumimoji="1" lang="en-US" altLang="ja-JP" sz="800" b="0" dirty="0">
                          <a:latin typeface="メイリオ" panose="020B0604030504040204" pitchFamily="50" charset="-128"/>
                          <a:ea typeface="メイリオ" panose="020B0604030504040204" pitchFamily="50" charset="-128"/>
                        </a:rPr>
                        <a:t/>
                      </a:r>
                      <a:br>
                        <a:rPr kumimoji="1" lang="en-US" altLang="ja-JP" sz="800" b="0" dirty="0">
                          <a:latin typeface="メイリオ" panose="020B0604030504040204" pitchFamily="50" charset="-128"/>
                          <a:ea typeface="メイリオ" panose="020B0604030504040204" pitchFamily="50" charset="-128"/>
                        </a:rPr>
                      </a:br>
                      <a:r>
                        <a:rPr lang="bn" sz="800" b="0">
                          <a:latin typeface="メイリオ" panose="020B0604030504040204" pitchFamily="50" charset="-128"/>
                          <a:ea typeface="メイリオ" panose="020B0604030504040204" pitchFamily="50" charset="-128"/>
                        </a:rPr>
                        <a:t>(গ্রাহকের জীবন বিষয়ক পরামর্শ ডেস্ক)</a:t>
                      </a:r>
                      <a:endParaRPr kumimoji="1" lang="en-US" altLang="ja-JP" sz="8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ct val="110000"/>
                        </a:lnSpc>
                      </a:pPr>
                      <a:r>
                        <a:rPr lang="bn" sz="800" b="0" dirty="0">
                          <a:latin typeface="メイリオ" panose="020B0604030504040204" pitchFamily="50" charset="-128"/>
                          <a:ea typeface="メイリオ" panose="020B0604030504040204" pitchFamily="50" charset="-128"/>
                        </a:rPr>
                        <a:t>188</a:t>
                      </a:r>
                      <a:endParaRPr kumimoji="1" lang="ja-JP" altLang="en-US" sz="8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ct val="110000"/>
                        </a:lnSpc>
                      </a:pPr>
                      <a:r>
                        <a:rPr lang="bn" sz="800" b="0" dirty="0">
                          <a:solidFill>
                            <a:schemeClr val="tx1"/>
                          </a:solidFill>
                          <a:latin typeface="メイリオ" panose="020B0604030504040204" pitchFamily="50" charset="-128"/>
                          <a:ea typeface="メイリオ" panose="020B0604030504040204" pitchFamily="50" charset="-128"/>
                        </a:rPr>
                        <a:t>গ্রাহকের সমস্যা সম্পর্কে পরামর্শ করা সম্ভব নিকটতম গ্রাহকের জীবন বিষয়ক পরামর্শ ডেস্কের নির্দেশনা প্রদান করা হবে।</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9779498"/>
                  </a:ext>
                </a:extLst>
              </a:tr>
              <a:tr h="468000">
                <a:tc>
                  <a:txBody>
                    <a:bodyPr/>
                    <a:lstStyle/>
                    <a:p>
                      <a:pPr algn="ctr" rtl="0">
                        <a:lnSpc>
                          <a:spcPct val="110000"/>
                        </a:lnSpc>
                      </a:pPr>
                      <a:r>
                        <a:rPr lang="bn" sz="800" b="0" dirty="0">
                          <a:latin typeface="メイリオ" panose="020B0604030504040204" pitchFamily="50" charset="-128"/>
                          <a:ea typeface="メイリオ" panose="020B0604030504040204" pitchFamily="50" charset="-128"/>
                        </a:rPr>
                        <a:t>জাপান আইনি সহায়তা কেন্দ্র</a:t>
                      </a:r>
                      <a:endParaRPr kumimoji="1" lang="en-US" altLang="ja-JP" sz="800" b="0" dirty="0">
                        <a:latin typeface="メイリオ" panose="020B0604030504040204" pitchFamily="50" charset="-128"/>
                        <a:ea typeface="メイリオ" panose="020B0604030504040204" pitchFamily="50" charset="-128"/>
                      </a:endParaRPr>
                    </a:p>
                    <a:p>
                      <a:pPr algn="ctr" rtl="0">
                        <a:lnSpc>
                          <a:spcPct val="110000"/>
                        </a:lnSpc>
                      </a:pPr>
                      <a:r>
                        <a:rPr lang="bn" sz="800" b="0" dirty="0">
                          <a:latin typeface="メイリオ" panose="020B0604030504040204" pitchFamily="50" charset="-128"/>
                          <a:ea typeface="メイリオ" panose="020B0604030504040204" pitchFamily="50" charset="-128"/>
                        </a:rPr>
                        <a:t>(হোতেরাসু সাপোর্ট ডায়াল)</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ct val="110000"/>
                        </a:lnSpc>
                      </a:pPr>
                      <a:r>
                        <a:rPr lang="bn" sz="800" b="0">
                          <a:latin typeface="メイリオ" panose="020B0604030504040204" pitchFamily="50" charset="-128"/>
                          <a:ea typeface="メイリオ" panose="020B0604030504040204" pitchFamily="50" charset="-128"/>
                        </a:rPr>
                        <a:t>0570-078374</a:t>
                      </a:r>
                      <a:endParaRPr kumimoji="1" lang="ja-JP" altLang="en-US" sz="8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ct val="110000"/>
                        </a:lnSpc>
                      </a:pPr>
                      <a:r>
                        <a:rPr lang="bn" sz="800" b="0" dirty="0">
                          <a:solidFill>
                            <a:schemeClr val="tx1"/>
                          </a:solidFill>
                          <a:latin typeface="メイリオ" panose="020B0604030504040204" pitchFamily="50" charset="-128"/>
                          <a:ea typeface="メイリオ" panose="020B0604030504040204" pitchFamily="50" charset="-128"/>
                        </a:rPr>
                        <a:t>আর্থিকভাবে অসচ্ছল ব্যক্তিকে উদ্ধিষ্ট বিনামূল্যের আইনি পরামর্শ, আইনজীবী / বিচার বিভাগীয় মুন্সীর (জুডিশিয়াল স্ক্রিভেনার) ফি'র ব্যয় পরিশোধের ব্যবস্থা সম্পর্কে নির্দেশনা প্রদান করা হবে।</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4899101"/>
                  </a:ext>
                </a:extLst>
              </a:tr>
              <a:tr h="468000">
                <a:tc>
                  <a:txBody>
                    <a:bodyPr/>
                    <a:lstStyle/>
                    <a:p>
                      <a:pPr algn="ctr" rtl="0">
                        <a:lnSpc>
                          <a:spcPct val="110000"/>
                        </a:lnSpc>
                      </a:pPr>
                      <a:r>
                        <a:rPr lang="bn" sz="800" b="0" dirty="0">
                          <a:latin typeface="メイリオ" panose="020B0604030504040204" pitchFamily="50" charset="-128"/>
                          <a:ea typeface="メイリオ" panose="020B0604030504040204" pitchFamily="50" charset="-128"/>
                        </a:rPr>
                        <a:t>জাপান ফেডারেশন অফ বার অ্যাসোসিয়েশন</a:t>
                      </a:r>
                      <a:endParaRPr kumimoji="1" lang="en-US" altLang="ja-JP" sz="800" b="0" dirty="0">
                        <a:latin typeface="メイリオ" panose="020B0604030504040204" pitchFamily="50" charset="-128"/>
                        <a:ea typeface="メイリオ" panose="020B0604030504040204" pitchFamily="50" charset="-128"/>
                      </a:endParaRPr>
                    </a:p>
                    <a:p>
                      <a:pPr algn="ctr" rtl="0">
                        <a:lnSpc>
                          <a:spcPct val="110000"/>
                        </a:lnSpc>
                      </a:pPr>
                      <a:r>
                        <a:rPr lang="bn" sz="800" b="0" dirty="0">
                          <a:latin typeface="メイリオ" panose="020B0604030504040204" pitchFamily="50" charset="-128"/>
                          <a:ea typeface="メイリオ" panose="020B0604030504040204" pitchFamily="50" charset="-128"/>
                        </a:rPr>
                        <a:t>(হিমাওয়ারী ওনায়ামি 110 - বান)</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ct val="110000"/>
                        </a:lnSpc>
                      </a:pPr>
                      <a:r>
                        <a:rPr lang="bn" sz="800" b="0">
                          <a:latin typeface="メイリオ" panose="020B0604030504040204" pitchFamily="50" charset="-128"/>
                          <a:ea typeface="メイリオ" panose="020B0604030504040204" pitchFamily="50" charset="-128"/>
                        </a:rPr>
                        <a:t>0570-783-110</a:t>
                      </a:r>
                      <a:endParaRPr kumimoji="1" lang="ja-JP" altLang="en-US" sz="8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ct val="110000"/>
                        </a:lnSpc>
                      </a:pPr>
                      <a:r>
                        <a:rPr lang="bn" sz="800" b="0" dirty="0">
                          <a:solidFill>
                            <a:schemeClr val="tx1"/>
                          </a:solidFill>
                          <a:latin typeface="メイリオ" panose="020B0604030504040204" pitchFamily="50" charset="-128"/>
                          <a:ea typeface="メイリオ" panose="020B0604030504040204" pitchFamily="50" charset="-128"/>
                        </a:rPr>
                        <a:t>আপনাকে নিকটতম বার সমিতির পরামর্শ কেন্দ্রের সাথে সংযুক্ত করে, পরামর্শের জন্য বুকিং ইত্যাদির নির্দেশনা প্রদান করা হবে।</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9658108"/>
                  </a:ext>
                </a:extLst>
              </a:tr>
              <a:tr h="501269">
                <a:tc>
                  <a:txBody>
                    <a:bodyPr/>
                    <a:lstStyle/>
                    <a:p>
                      <a:pPr marL="0" marR="0" lvl="0" indent="0" algn="ctr" defTabSz="1320759" rtl="0" eaLnBrk="1" fontAlgn="auto" latinLnBrk="0" hangingPunct="1">
                        <a:lnSpc>
                          <a:spcPct val="110000"/>
                        </a:lnSpc>
                        <a:spcBef>
                          <a:spcPts val="0"/>
                        </a:spcBef>
                        <a:spcAft>
                          <a:spcPts val="0"/>
                        </a:spcAft>
                        <a:buClrTx/>
                        <a:buSzTx/>
                        <a:buFontTx/>
                        <a:buNone/>
                        <a:tabLst/>
                        <a:defRPr/>
                      </a:pPr>
                      <a:r>
                        <a:rPr lang="bn" sz="800" b="0" dirty="0">
                          <a:latin typeface="メイリオ" panose="020B0604030504040204" pitchFamily="50" charset="-128"/>
                          <a:ea typeface="メイリオ" panose="020B0604030504040204" pitchFamily="50" charset="-128"/>
                        </a:rPr>
                        <a:t>বিচার বিভাগীয় মুন্সীর (জুডিশিয়াল স্ক্রিভেনার) সাধারণ পরামর্শ কেন্দ্র</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rtl="0">
                        <a:lnSpc>
                          <a:spcPct val="110000"/>
                        </a:lnSpc>
                      </a:pPr>
                      <a:r>
                        <a:rPr lang="bn" sz="800" b="0" dirty="0">
                          <a:solidFill>
                            <a:schemeClr val="tx1"/>
                          </a:solidFill>
                          <a:latin typeface="メイリオ" panose="020B0604030504040204" pitchFamily="50" charset="-128"/>
                          <a:ea typeface="メイリオ" panose="020B0604030504040204" pitchFamily="50" charset="-128"/>
                        </a:rPr>
                        <a:t>নিকটতম বিচার বিভাগীয় মুন্সীর (জুডিশিয়াল স্ক্রিভেনার) সাধারণ পরামর্শ কেন্দ্রে অতিরিক্ত পরিশোধের অর্থ আছে কি নেই তা নিশ্চিত করতে পরামর্শ গ্রহণ করতে পারবেন।</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l" rtl="0">
                        <a:lnSpc>
                          <a:spcPct val="110000"/>
                        </a:lnSpc>
                        <a:spcBef>
                          <a:spcPts val="300"/>
                        </a:spcBef>
                      </a:pPr>
                      <a:r>
                        <a:rPr lang="bn" sz="800" b="0" dirty="0">
                          <a:latin typeface="メイリオ" panose="020B0604030504040204" pitchFamily="50" charset="-128"/>
                          <a:ea typeface="メイリオ" panose="020B0604030504040204" pitchFamily="50" charset="-128"/>
                          <a:hlinkClick r:id="rId5"/>
                        </a:rPr>
                        <a:t>https://www.shiho-shoshi.or.jp/activity/consultation/center_list/</a:t>
                      </a:r>
                      <a:endParaRPr kumimoji="1" lang="ja-JP" altLang="en-US" sz="8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l" rtl="0"/>
                      <a:endParaRPr kumimoji="1" lang="ja-JP" altLang="en-US" sz="1050" b="1" dirty="0"/>
                    </a:p>
                  </a:txBody>
                  <a:tcPr anchor="ctr"/>
                </a:tc>
                <a:extLst>
                  <a:ext uri="{0D108BD9-81ED-4DB2-BD59-A6C34878D82A}">
                    <a16:rowId xmlns:a16="http://schemas.microsoft.com/office/drawing/2014/main" val="3578096389"/>
                  </a:ext>
                </a:extLst>
              </a:tr>
              <a:tr h="409187">
                <a:tc>
                  <a:txBody>
                    <a:bodyPr/>
                    <a:lstStyle/>
                    <a:p>
                      <a:pPr algn="ctr" rtl="0">
                        <a:lnSpc>
                          <a:spcPct val="110000"/>
                        </a:lnSpc>
                      </a:pPr>
                      <a:r>
                        <a:rPr lang="bn" sz="800" b="0">
                          <a:latin typeface="メイリオ" panose="020B0604030504040204" pitchFamily="50" charset="-128"/>
                          <a:ea typeface="メイリオ" panose="020B0604030504040204" pitchFamily="50" charset="-128"/>
                        </a:rPr>
                        <a:t>একাধিক ঋণ সম্পর্কিত পরামর্শ ডেস্ক</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rtl="0">
                        <a:lnSpc>
                          <a:spcPct val="110000"/>
                        </a:lnSpc>
                        <a:spcBef>
                          <a:spcPts val="300"/>
                        </a:spcBef>
                      </a:pPr>
                      <a:r>
                        <a:rPr lang="bn" sz="800" b="0" dirty="0">
                          <a:solidFill>
                            <a:schemeClr val="tx1"/>
                          </a:solidFill>
                          <a:latin typeface="メイリオ" panose="020B0604030504040204" pitchFamily="50" charset="-128"/>
                          <a:ea typeface="メイリオ" panose="020B0604030504040204" pitchFamily="50" charset="-128"/>
                        </a:rPr>
                        <a:t>ফাইন্যান্সিয়াল সার্ভিসেস এজেন্সির ওয়েবসাইটে একাধিক ঋণ সম্পর্কিত পরামর্শ ডেস্কের তালিকা পোস্ট করা হয়েছে।</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l" rtl="0">
                        <a:lnSpc>
                          <a:spcPct val="110000"/>
                        </a:lnSpc>
                        <a:spcBef>
                          <a:spcPts val="300"/>
                        </a:spcBef>
                      </a:pPr>
                      <a:r>
                        <a:rPr lang="bn" sz="800" b="0" dirty="0">
                          <a:latin typeface="メイリオ" panose="020B0604030504040204" pitchFamily="50" charset="-128"/>
                          <a:ea typeface="メイリオ" panose="020B0604030504040204" pitchFamily="50" charset="-128"/>
                          <a:hlinkClick r:id="rId6"/>
                        </a:rPr>
                        <a:t>https://www.fsa.go.jp/soudan/</a:t>
                      </a:r>
                      <a:endParaRPr kumimoji="1" lang="ja-JP" altLang="en-US" sz="8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rtl="0"/>
                      <a:endParaRPr kumimoji="1" lang="ja-JP" altLang="en-US" sz="1050" b="1" dirty="0"/>
                    </a:p>
                  </a:txBody>
                  <a:tcPr anchor="ctr"/>
                </a:tc>
                <a:extLst>
                  <a:ext uri="{0D108BD9-81ED-4DB2-BD59-A6C34878D82A}">
                    <a16:rowId xmlns:a16="http://schemas.microsoft.com/office/drawing/2014/main" val="1789878073"/>
                  </a:ext>
                </a:extLst>
              </a:tr>
            </a:tbl>
          </a:graphicData>
        </a:graphic>
      </p:graphicFrame>
      <p:sp>
        <p:nvSpPr>
          <p:cNvPr id="56" name="テキスト ボックス 55"/>
          <p:cNvSpPr txBox="1"/>
          <p:nvPr/>
        </p:nvSpPr>
        <p:spPr>
          <a:xfrm>
            <a:off x="5699004" y="6370103"/>
            <a:ext cx="1158997" cy="498598"/>
          </a:xfrm>
          <a:prstGeom prst="rect">
            <a:avLst/>
          </a:prstGeom>
          <a:noFill/>
        </p:spPr>
        <p:txBody>
          <a:bodyPr wrap="square" rtlCol="0">
            <a:spAutoFit/>
          </a:bodyPr>
          <a:lstStyle/>
          <a:p>
            <a:pPr algn="ctr" rtl="0">
              <a:lnSpc>
                <a:spcPct val="110000"/>
              </a:lnSpc>
            </a:pPr>
            <a:r>
              <a:rPr lang="bn" sz="600" dirty="0">
                <a:latin typeface="メイリオ" panose="020B0604030504040204" pitchFamily="50" charset="-128"/>
                <a:ea typeface="メイリオ" panose="020B0604030504040204" pitchFamily="50" charset="-128"/>
              </a:rPr>
              <a:t>একাধিক ঋণ সম্পর্কিত পরামর্শ ডেস্কের তালিকা</a:t>
            </a:r>
            <a:endParaRPr kumimoji="1" lang="en-US" altLang="ja-JP" sz="600" dirty="0">
              <a:latin typeface="メイリオ" panose="020B0604030504040204" pitchFamily="50" charset="-128"/>
              <a:ea typeface="メイリオ" panose="020B0604030504040204" pitchFamily="50" charset="-128"/>
            </a:endParaRPr>
          </a:p>
          <a:p>
            <a:pPr algn="ctr" rtl="0">
              <a:lnSpc>
                <a:spcPct val="110000"/>
              </a:lnSpc>
            </a:pPr>
            <a:r>
              <a:rPr lang="bn" sz="600" dirty="0">
                <a:latin typeface="メイリオ" panose="020B0604030504040204" pitchFamily="50" charset="-128"/>
                <a:ea typeface="メイリオ" panose="020B0604030504040204" pitchFamily="50" charset="-128"/>
              </a:rPr>
              <a:t>(ফাইন্যান্সিয়াল সার্ভিসেস এজেন্সির ওয়েবসাইট)</a:t>
            </a:r>
          </a:p>
        </p:txBody>
      </p:sp>
      <p:sp>
        <p:nvSpPr>
          <p:cNvPr id="57" name="テキスト ボックス 56"/>
          <p:cNvSpPr txBox="1"/>
          <p:nvPr/>
        </p:nvSpPr>
        <p:spPr>
          <a:xfrm>
            <a:off x="5699004" y="4660155"/>
            <a:ext cx="1158997" cy="803297"/>
          </a:xfrm>
          <a:prstGeom prst="rect">
            <a:avLst/>
          </a:prstGeom>
          <a:noFill/>
        </p:spPr>
        <p:txBody>
          <a:bodyPr wrap="square" rtlCol="0">
            <a:spAutoFit/>
          </a:bodyPr>
          <a:lstStyle/>
          <a:p>
            <a:pPr algn="ctr" rtl="0">
              <a:lnSpc>
                <a:spcPct val="110000"/>
              </a:lnSpc>
            </a:pPr>
            <a:r>
              <a:rPr lang="bn" sz="600" dirty="0">
                <a:latin typeface="メイリオ" panose="020B0604030504040204" pitchFamily="50" charset="-128"/>
                <a:ea typeface="メイリオ" panose="020B0604030504040204" pitchFamily="50" charset="-128"/>
              </a:rPr>
              <a:t>বিচার বিভাগীয় মুন্সীর (জুডিশিয়াল স্ক্রিভেনার) সাধারণ পরামর্শ কেন্দ্রের তালিকা</a:t>
            </a:r>
            <a:endParaRPr kumimoji="1" lang="en-US" altLang="ja-JP" sz="600" dirty="0">
              <a:latin typeface="メイリオ" panose="020B0604030504040204" pitchFamily="50" charset="-128"/>
              <a:ea typeface="メイリオ" panose="020B0604030504040204" pitchFamily="50" charset="-128"/>
            </a:endParaRPr>
          </a:p>
          <a:p>
            <a:pPr algn="ctr" rtl="0">
              <a:lnSpc>
                <a:spcPct val="110000"/>
              </a:lnSpc>
            </a:pPr>
            <a:r>
              <a:rPr lang="bn" sz="600" dirty="0">
                <a:latin typeface="メイリオ" panose="020B0604030504040204" pitchFamily="50" charset="-128"/>
                <a:ea typeface="メイリオ" panose="020B0604030504040204" pitchFamily="50" charset="-128"/>
              </a:rPr>
              <a:t>(জাপান ফেডারেশন অফ জুডিশিয়াল স্ক্রিভেনার অ্যাসোসিয়েশনের </a:t>
            </a:r>
            <a:r>
              <a:rPr kumimoji="1" lang="en-US" altLang="ja-JP" sz="600" dirty="0">
                <a:latin typeface="メイリオ" panose="020B0604030504040204" pitchFamily="50" charset="-128"/>
                <a:ea typeface="メイリオ" panose="020B0604030504040204" pitchFamily="50" charset="-128"/>
              </a:rPr>
              <a:t/>
            </a:r>
            <a:br>
              <a:rPr kumimoji="1" lang="en-US" altLang="ja-JP" sz="600" dirty="0">
                <a:latin typeface="メイリオ" panose="020B0604030504040204" pitchFamily="50" charset="-128"/>
                <a:ea typeface="メイリオ" panose="020B0604030504040204" pitchFamily="50" charset="-128"/>
              </a:rPr>
            </a:br>
            <a:r>
              <a:rPr lang="bn" sz="600" dirty="0">
                <a:latin typeface="メイリオ" panose="020B0604030504040204" pitchFamily="50" charset="-128"/>
                <a:ea typeface="メイリオ" panose="020B0604030504040204" pitchFamily="50" charset="-128"/>
              </a:rPr>
              <a:t>　ওয়েবসাইট)</a:t>
            </a:r>
          </a:p>
        </p:txBody>
      </p:sp>
      <p:graphicFrame>
        <p:nvGraphicFramePr>
          <p:cNvPr id="14" name="表 13"/>
          <p:cNvGraphicFramePr>
            <a:graphicFrameLocks noGrp="1"/>
          </p:cNvGraphicFramePr>
          <p:nvPr>
            <p:extLst>
              <p:ext uri="{D42A27DB-BD31-4B8C-83A1-F6EECF244321}">
                <p14:modId xmlns:p14="http://schemas.microsoft.com/office/powerpoint/2010/main" val="609606558"/>
              </p:ext>
            </p:extLst>
          </p:nvPr>
        </p:nvGraphicFramePr>
        <p:xfrm>
          <a:off x="252000" y="1655317"/>
          <a:ext cx="5400000" cy="1479936"/>
        </p:xfrm>
        <a:graphic>
          <a:graphicData uri="http://schemas.openxmlformats.org/drawingml/2006/table">
            <a:tbl>
              <a:tblPr firstRow="1" bandRow="1">
                <a:tableStyleId>{C4B1156A-380E-4F78-BDF5-A606A8083BF9}</a:tableStyleId>
              </a:tblPr>
              <a:tblGrid>
                <a:gridCol w="1152000">
                  <a:extLst>
                    <a:ext uri="{9D8B030D-6E8A-4147-A177-3AD203B41FA5}">
                      <a16:colId xmlns:a16="http://schemas.microsoft.com/office/drawing/2014/main" val="1848496945"/>
                    </a:ext>
                  </a:extLst>
                </a:gridCol>
                <a:gridCol w="4248000">
                  <a:extLst>
                    <a:ext uri="{9D8B030D-6E8A-4147-A177-3AD203B41FA5}">
                      <a16:colId xmlns:a16="http://schemas.microsoft.com/office/drawing/2014/main" val="4188972107"/>
                    </a:ext>
                  </a:extLst>
                </a:gridCol>
              </a:tblGrid>
              <a:tr h="252000">
                <a:tc>
                  <a:txBody>
                    <a:bodyPr/>
                    <a:lstStyle/>
                    <a:p>
                      <a:pPr algn="ctr" rtl="0">
                        <a:lnSpc>
                          <a:spcPct val="110000"/>
                        </a:lnSpc>
                      </a:pPr>
                      <a:r>
                        <a:rPr sz="800" dirty="0" err="1"/>
                        <a:t>প্রধান</a:t>
                      </a:r>
                      <a:r>
                        <a:rPr sz="800" dirty="0"/>
                        <a:t> </a:t>
                      </a:r>
                      <a:r>
                        <a:rPr sz="800" dirty="0" err="1"/>
                        <a:t>পরামর্শ</a:t>
                      </a:r>
                      <a:r>
                        <a:rPr sz="800" dirty="0"/>
                        <a:t> </a:t>
                      </a:r>
                      <a:r>
                        <a:rPr sz="800" dirty="0" err="1"/>
                        <a:t>ডেস্ক</a:t>
                      </a:r>
                      <a:endParaRPr sz="800" dirty="0"/>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ct val="110000"/>
                        </a:lnSpc>
                        <a:spcBef>
                          <a:spcPts val="300"/>
                        </a:spcBef>
                      </a:pPr>
                      <a:r>
                        <a:rPr sz="800" dirty="0" err="1"/>
                        <a:t>সহায়তার</a:t>
                      </a:r>
                      <a:r>
                        <a:rPr sz="800" dirty="0"/>
                        <a:t> </a:t>
                      </a:r>
                      <a:r>
                        <a:rPr sz="800" dirty="0" err="1"/>
                        <a:t>বিষয়বস্তু</a:t>
                      </a:r>
                      <a:endParaRPr kumimoji="1" lang="en-US" altLang="ja-JP" sz="800" b="1" dirty="0">
                        <a:latin typeface="メイリオ" panose="020B0604030504040204" pitchFamily="50" charset="-128"/>
                        <a:ea typeface="メイリオ"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97187888"/>
                  </a:ext>
                </a:extLst>
              </a:tr>
              <a:tr h="468000">
                <a:tc>
                  <a:txBody>
                    <a:bodyPr/>
                    <a:lstStyle/>
                    <a:p>
                      <a:pPr algn="ctr" rtl="0">
                        <a:lnSpc>
                          <a:spcPct val="110000"/>
                        </a:lnSpc>
                      </a:pPr>
                      <a:r>
                        <a:rPr lang="bn" sz="800" b="0">
                          <a:latin typeface="メイリオ" panose="020B0604030504040204" pitchFamily="50" charset="-128"/>
                          <a:ea typeface="メイリオ" panose="020B0604030504040204" pitchFamily="50" charset="-128"/>
                        </a:rPr>
                        <a:t>স্বাবলম্বী হওয়ার জন্য পরামর্শ সহায়তা প্রদানকারী সংস্থা</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rtl="0">
                        <a:lnSpc>
                          <a:spcPct val="110000"/>
                        </a:lnSpc>
                      </a:pPr>
                      <a:r>
                        <a:rPr lang="bn" sz="800" dirty="0">
                          <a:latin typeface="メイリオ" panose="020B0604030504040204" pitchFamily="50" charset="-128"/>
                          <a:ea typeface="メイリオ" panose="020B0604030504040204" pitchFamily="50" charset="-128"/>
                        </a:rPr>
                        <a:t>পরিবারের বাজেটের উন্নতির জন্য সহায়তা প্রকল্প ইত্যাদির মতো জীবনের সাধারণ সমস্যার জন্য পরামর্শ সহায়তা প্রদান করা হবে।</a:t>
                      </a:r>
                      <a:endParaRPr lang="en-US" altLang="ja-JP" sz="800" dirty="0">
                        <a:latin typeface="メイリオ" panose="020B0604030504040204" pitchFamily="50" charset="-128"/>
                        <a:ea typeface="メイリオ" panose="020B0604030504040204" pitchFamily="50" charset="-128"/>
                      </a:endParaRPr>
                    </a:p>
                    <a:p>
                      <a:pPr rtl="0">
                        <a:lnSpc>
                          <a:spcPct val="110000"/>
                        </a:lnSpc>
                        <a:spcBef>
                          <a:spcPts val="300"/>
                        </a:spcBef>
                      </a:pPr>
                      <a:r>
                        <a:rPr lang="bn" sz="800" b="0" dirty="0">
                          <a:latin typeface="メイリオ" panose="020B0604030504040204" pitchFamily="50" charset="-128"/>
                          <a:ea typeface="メイリオ" panose="020B0604030504040204" pitchFamily="50" charset="-128"/>
                          <a:hlinkClick r:id="rId7"/>
                        </a:rPr>
                        <a:t>https://www.mhlw.go.jp/content/000936284.pdf</a:t>
                      </a:r>
                      <a:endParaRPr kumimoji="1" lang="en-US" altLang="ja-JP" sz="8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393575"/>
                  </a:ext>
                </a:extLst>
              </a:tr>
              <a:tr h="612000">
                <a:tc>
                  <a:txBody>
                    <a:bodyPr/>
                    <a:lstStyle/>
                    <a:p>
                      <a:pPr algn="ctr" rtl="0">
                        <a:lnSpc>
                          <a:spcPct val="110000"/>
                        </a:lnSpc>
                      </a:pPr>
                      <a:r>
                        <a:rPr lang="bn" sz="800" b="0">
                          <a:latin typeface="メイリオ" panose="020B0604030504040204" pitchFamily="50" charset="-128"/>
                          <a:ea typeface="メイリオ" panose="020B0604030504040204" pitchFamily="50" charset="-128"/>
                        </a:rPr>
                        <a:t>হ্যালো ওয়ার্ক</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rtl="0">
                        <a:lnSpc>
                          <a:spcPct val="110000"/>
                        </a:lnSpc>
                      </a:pPr>
                      <a:r>
                        <a:rPr lang="bn" sz="800" dirty="0">
                          <a:latin typeface="メイリオ" panose="020B0604030504040204" pitchFamily="50" charset="-128"/>
                          <a:ea typeface="メイリオ" panose="020B0604030504040204" pitchFamily="50" charset="-128"/>
                        </a:rPr>
                        <a:t>বৃত্তিমূলক পরামর্শ এবং কর্মসংস্থানের পরিচিতি ছাড়াও, কর্মসংস্থানের জন্য প্রস্তুতি বা বৃত্তিমূলক প্রশিক্ষণ ইত্যাদির জন্য সহায়তা প্রদান করা হয়।</a:t>
                      </a:r>
                      <a:endParaRPr lang="en-US" altLang="ja-JP" sz="800" dirty="0">
                        <a:latin typeface="メイリオ" panose="020B0604030504040204" pitchFamily="50" charset="-128"/>
                        <a:ea typeface="メイリオ" panose="020B0604030504040204" pitchFamily="50" charset="-128"/>
                      </a:endParaRPr>
                    </a:p>
                    <a:p>
                      <a:pPr rtl="0">
                        <a:lnSpc>
                          <a:spcPct val="110000"/>
                        </a:lnSpc>
                        <a:spcBef>
                          <a:spcPts val="300"/>
                        </a:spcBef>
                      </a:pPr>
                      <a:r>
                        <a:rPr lang="bn" sz="800" b="0" dirty="0">
                          <a:latin typeface="メイリオ" panose="020B0604030504040204" pitchFamily="50" charset="-128"/>
                          <a:ea typeface="メイリオ" panose="020B0604030504040204" pitchFamily="50" charset="-128"/>
                          <a:hlinkClick r:id="rId8"/>
                        </a:rPr>
                        <a:t>https://www.mhlw.go.jp/stf/seisakunitsuite/bunya/koyou_roudou/koyou/hellowork.html</a:t>
                      </a:r>
                      <a:endParaRPr kumimoji="1" lang="ja-JP" altLang="en-US" sz="8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9159688"/>
                  </a:ext>
                </a:extLst>
              </a:tr>
            </a:tbl>
          </a:graphicData>
        </a:graphic>
      </p:graphicFrame>
      <p:sp>
        <p:nvSpPr>
          <p:cNvPr id="63" name="テキスト ボックス 62"/>
          <p:cNvSpPr txBox="1"/>
          <p:nvPr/>
        </p:nvSpPr>
        <p:spPr>
          <a:xfrm>
            <a:off x="5577840" y="1286053"/>
            <a:ext cx="1280160" cy="498598"/>
          </a:xfrm>
          <a:prstGeom prst="rect">
            <a:avLst/>
          </a:prstGeom>
          <a:noFill/>
        </p:spPr>
        <p:txBody>
          <a:bodyPr wrap="square" rtlCol="0">
            <a:spAutoFit/>
          </a:bodyPr>
          <a:lstStyle/>
          <a:p>
            <a:pPr algn="ctr" rtl="0">
              <a:lnSpc>
                <a:spcPct val="110000"/>
              </a:lnSpc>
            </a:pPr>
            <a:r>
              <a:rPr lang="bn" sz="600" dirty="0">
                <a:latin typeface="メイリオ" panose="020B0604030504040204" pitchFamily="50" charset="-128"/>
                <a:ea typeface="メイリオ" panose="020B0604030504040204" pitchFamily="50" charset="-128"/>
              </a:rPr>
              <a:t>স্বাবলম্বী হওয়ার জন্য পরামর্শ সহায়তা প্রদানকারী সংস্থার তালিকা</a:t>
            </a:r>
            <a:endParaRPr kumimoji="1" lang="en-US" altLang="ja-JP" sz="600" dirty="0">
              <a:latin typeface="メイリオ" panose="020B0604030504040204" pitchFamily="50" charset="-128"/>
              <a:ea typeface="メイリオ" panose="020B0604030504040204" pitchFamily="50" charset="-128"/>
            </a:endParaRPr>
          </a:p>
          <a:p>
            <a:pPr algn="ctr" rtl="0">
              <a:lnSpc>
                <a:spcPct val="110000"/>
              </a:lnSpc>
            </a:pPr>
            <a:r>
              <a:rPr lang="bn" sz="600" dirty="0">
                <a:latin typeface="メイリオ" panose="020B0604030504040204" pitchFamily="50" charset="-128"/>
                <a:ea typeface="メイリオ" panose="020B0604030504040204" pitchFamily="50" charset="-128"/>
              </a:rPr>
              <a:t>(স্বাস্থ্য, শ্রম ও কল্যাণ মন্ত্রণালয়ের ওয়েবসাইট)</a:t>
            </a:r>
            <a:endParaRPr kumimoji="1" lang="en-US" altLang="ja-JP" sz="600" dirty="0">
              <a:latin typeface="メイリオ" panose="020B0604030504040204" pitchFamily="50" charset="-128"/>
              <a:ea typeface="メイリオ" panose="020B0604030504040204" pitchFamily="50" charset="-128"/>
            </a:endParaRPr>
          </a:p>
        </p:txBody>
      </p:sp>
      <p:sp>
        <p:nvSpPr>
          <p:cNvPr id="54" name="正方形/長方形 53"/>
          <p:cNvSpPr>
            <a:spLocks noChangeArrowheads="1"/>
          </p:cNvSpPr>
          <p:nvPr/>
        </p:nvSpPr>
        <p:spPr bwMode="auto">
          <a:xfrm>
            <a:off x="0" y="21178"/>
            <a:ext cx="6858000" cy="353926"/>
          </a:xfrm>
          <a:prstGeom prst="rect">
            <a:avLst/>
          </a:prstGeom>
          <a:noFill/>
          <a:ln>
            <a:noFill/>
          </a:ln>
        </p:spPr>
        <p:txBody>
          <a:bodyPr rot="0" vert="horz" wrap="square" lIns="72000" tIns="102857" rIns="72000" bIns="34286" rtlCol="0" anchor="t" anchorCtr="0" upright="1">
            <a:spAutoFit/>
          </a:bodyPr>
          <a:lstStyle/>
          <a:p>
            <a:pPr algn="ctr" rtl="0"/>
            <a:r>
              <a:rPr lang="bn" sz="1400" b="1" dirty="0">
                <a:solidFill>
                  <a:srgbClr val="103185"/>
                </a:solidFill>
                <a:latin typeface="メイリオ" panose="020B0604030504040204" pitchFamily="50" charset="-128"/>
                <a:ea typeface="メイリオ" panose="020B0604030504040204" pitchFamily="50" charset="-128"/>
              </a:rPr>
              <a:t>ঋণ পরিশোধ করা কষ্টকর ব্যক্তির জন্য সংশ্লিষ্ট প্রতিষ্ঠানের নির্দেশনা</a:t>
            </a:r>
          </a:p>
        </p:txBody>
      </p:sp>
      <p:sp>
        <p:nvSpPr>
          <p:cNvPr id="64" name="テキスト ボックス 63"/>
          <p:cNvSpPr txBox="1"/>
          <p:nvPr/>
        </p:nvSpPr>
        <p:spPr>
          <a:xfrm>
            <a:off x="5577840" y="2543783"/>
            <a:ext cx="1366339" cy="397032"/>
          </a:xfrm>
          <a:prstGeom prst="rect">
            <a:avLst/>
          </a:prstGeom>
          <a:noFill/>
        </p:spPr>
        <p:txBody>
          <a:bodyPr wrap="square" rtlCol="0">
            <a:spAutoFit/>
          </a:bodyPr>
          <a:lstStyle/>
          <a:p>
            <a:pPr algn="ctr" rtl="0">
              <a:lnSpc>
                <a:spcPct val="110000"/>
              </a:lnSpc>
            </a:pPr>
            <a:r>
              <a:rPr lang="bn" sz="600" dirty="0">
                <a:latin typeface="メイリオ" panose="020B0604030504040204" pitchFamily="50" charset="-128"/>
                <a:ea typeface="メイリオ" panose="020B0604030504040204" pitchFamily="50" charset="-128"/>
              </a:rPr>
              <a:t>হ্যালো ওয়ার্কের তালিকা</a:t>
            </a:r>
            <a:endParaRPr kumimoji="1" lang="en-US" altLang="ja-JP" sz="600" dirty="0">
              <a:latin typeface="メイリオ" panose="020B0604030504040204" pitchFamily="50" charset="-128"/>
              <a:ea typeface="メイリオ" panose="020B0604030504040204" pitchFamily="50" charset="-128"/>
            </a:endParaRPr>
          </a:p>
          <a:p>
            <a:pPr algn="ctr" rtl="0">
              <a:lnSpc>
                <a:spcPct val="110000"/>
              </a:lnSpc>
            </a:pPr>
            <a:r>
              <a:rPr lang="bn" sz="600" dirty="0">
                <a:latin typeface="メイリオ" panose="020B0604030504040204" pitchFamily="50" charset="-128"/>
                <a:ea typeface="メイリオ" panose="020B0604030504040204" pitchFamily="50" charset="-128"/>
              </a:rPr>
              <a:t>(স্বাস্থ্য, শ্রম ও কল্যাণ মন্ত্রণালয়ের ওয়েবসাইট)</a:t>
            </a:r>
            <a:endParaRPr kumimoji="1" lang="en-US" altLang="ja-JP" sz="600"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188999" y="495769"/>
            <a:ext cx="3694232" cy="324498"/>
          </a:xfrm>
          <a:prstGeom prst="rect">
            <a:avLst/>
          </a:prstGeom>
          <a:solidFill>
            <a:srgbClr val="103185"/>
          </a:solidFill>
        </p:spPr>
        <p:txBody>
          <a:bodyPr wrap="none" tIns="72000" bIns="36000" rtlCol="0" anchor="ctr" anchorCtr="0">
            <a:noAutofit/>
          </a:bodyPr>
          <a:lstStyle/>
          <a:p>
            <a:pPr algn="ctr" rtl="0"/>
            <a:r>
              <a:rPr lang="bn" sz="1200" b="1" dirty="0">
                <a:solidFill>
                  <a:schemeClr val="bg1"/>
                </a:solidFill>
                <a:latin typeface="メイリオ" panose="020B0604030504040204" pitchFamily="50" charset="-128"/>
                <a:ea typeface="メイリオ" panose="020B0604030504040204" pitchFamily="50" charset="-128"/>
              </a:rPr>
              <a:t>কর্মসংস্থান, পরিবারের বাজেট ইত্যাদির জন্য সহায়তা</a:t>
            </a:r>
          </a:p>
        </p:txBody>
      </p:sp>
      <p:sp>
        <p:nvSpPr>
          <p:cNvPr id="65" name="テキスト ボックス 64"/>
          <p:cNvSpPr txBox="1"/>
          <p:nvPr/>
        </p:nvSpPr>
        <p:spPr>
          <a:xfrm>
            <a:off x="186048" y="3711294"/>
            <a:ext cx="6480000" cy="401648"/>
          </a:xfrm>
          <a:prstGeom prst="rect">
            <a:avLst/>
          </a:prstGeom>
          <a:noFill/>
        </p:spPr>
        <p:txBody>
          <a:bodyPr wrap="square" rtlCol="0">
            <a:spAutoFit/>
          </a:bodyPr>
          <a:lstStyle/>
          <a:p>
            <a:pPr rtl="0">
              <a:lnSpc>
                <a:spcPct val="110000"/>
              </a:lnSpc>
            </a:pPr>
            <a:r>
              <a:rPr lang="bn" sz="800" dirty="0">
                <a:latin typeface="メイリオ" panose="020B0604030504040204" pitchFamily="50" charset="-128"/>
                <a:ea typeface="メイリオ" panose="020B0604030504040204" pitchFamily="50" charset="-128"/>
              </a:rPr>
              <a:t>আইনি বিশেষজ্ঞ ইত্যাদি কর্তৃক আইনি পরামর্শ বা ঋণ সমণ্বয় (ব্যক্তিগত পুনর্বাসন, ব্যক্তিগত দেউলিয়াত্ব, ইত্যাদি) করার জন্য পরামর্শ প্রদান করা হবে।</a:t>
            </a:r>
            <a:endParaRPr kumimoji="1" lang="en-US" altLang="ja-JP" sz="800" dirty="0">
              <a:latin typeface="メイリオ" panose="020B0604030504040204" pitchFamily="50" charset="-128"/>
              <a:ea typeface="メイリオ" panose="020B0604030504040204" pitchFamily="50" charset="-128"/>
            </a:endParaRPr>
          </a:p>
          <a:p>
            <a:pPr rtl="0">
              <a:lnSpc>
                <a:spcPct val="110000"/>
              </a:lnSpc>
              <a:spcBef>
                <a:spcPts val="300"/>
              </a:spcBef>
            </a:pPr>
            <a:r>
              <a:rPr lang="bn" sz="800" dirty="0">
                <a:latin typeface="メイリオ" panose="020B0604030504040204" pitchFamily="50" charset="-128"/>
                <a:ea typeface="メイリオ" panose="020B0604030504040204" pitchFamily="50" charset="-128"/>
              </a:rPr>
              <a:t>[যোগ্য ব্যবহারকারী] বিশেষ ঋণ ছাড়া অন্য ঋণ নিয়ে সমস্যার সম্মুখীন ব্যক্তি</a:t>
            </a:r>
            <a:endParaRPr kumimoji="1" lang="en-US" altLang="ja-JP" sz="800" dirty="0">
              <a:latin typeface="メイリオ" panose="020B0604030504040204" pitchFamily="50" charset="-128"/>
              <a:ea typeface="メイリオ" panose="020B0604030504040204" pitchFamily="50" charset="-128"/>
            </a:endParaRPr>
          </a:p>
        </p:txBody>
      </p:sp>
      <p:sp>
        <p:nvSpPr>
          <p:cNvPr id="66" name="テキスト ボックス 65"/>
          <p:cNvSpPr txBox="1"/>
          <p:nvPr/>
        </p:nvSpPr>
        <p:spPr>
          <a:xfrm>
            <a:off x="186048" y="3249770"/>
            <a:ext cx="3008414" cy="324498"/>
          </a:xfrm>
          <a:prstGeom prst="rect">
            <a:avLst/>
          </a:prstGeom>
          <a:solidFill>
            <a:srgbClr val="103185"/>
          </a:solidFill>
        </p:spPr>
        <p:txBody>
          <a:bodyPr wrap="none" tIns="72000" bIns="36000" rtlCol="0" anchor="ctr" anchorCtr="0">
            <a:noAutofit/>
          </a:bodyPr>
          <a:lstStyle/>
          <a:p>
            <a:pPr algn="ctr" rtl="0"/>
            <a:r>
              <a:rPr lang="bn" sz="1200" b="1" dirty="0">
                <a:solidFill>
                  <a:schemeClr val="bg1"/>
                </a:solidFill>
                <a:latin typeface="メイリオ" panose="020B0604030504040204" pitchFamily="50" charset="-128"/>
                <a:ea typeface="メイリオ" panose="020B0604030504040204" pitchFamily="50" charset="-128"/>
              </a:rPr>
              <a:t>একাধিক ঋণ বা আইন সম্পর্কিত পরামর্শ</a:t>
            </a:r>
          </a:p>
        </p:txBody>
      </p:sp>
      <p:sp>
        <p:nvSpPr>
          <p:cNvPr id="68" name="テキスト ボックス 67"/>
          <p:cNvSpPr txBox="1"/>
          <p:nvPr/>
        </p:nvSpPr>
        <p:spPr>
          <a:xfrm>
            <a:off x="186048" y="7387479"/>
            <a:ext cx="2719076" cy="324498"/>
          </a:xfrm>
          <a:prstGeom prst="rect">
            <a:avLst/>
          </a:prstGeom>
          <a:solidFill>
            <a:srgbClr val="103185"/>
          </a:solidFill>
        </p:spPr>
        <p:txBody>
          <a:bodyPr wrap="none" tIns="72000" bIns="36000" rtlCol="0" anchor="ctr" anchorCtr="0">
            <a:noAutofit/>
          </a:bodyPr>
          <a:lstStyle/>
          <a:p>
            <a:pPr algn="ctr" rtl="0"/>
            <a:r>
              <a:rPr lang="bn" sz="1200" b="1" dirty="0">
                <a:solidFill>
                  <a:schemeClr val="bg1"/>
                </a:solidFill>
                <a:latin typeface="メイリオ" panose="020B0604030504040204" pitchFamily="50" charset="-128"/>
                <a:ea typeface="メイリオ" panose="020B0604030504040204" pitchFamily="50" charset="-128"/>
              </a:rPr>
              <a:t>ঋণ পরিশোধ করা সম্পর্কিত পরামর্শ</a:t>
            </a:r>
          </a:p>
        </p:txBody>
      </p:sp>
      <p:sp>
        <p:nvSpPr>
          <p:cNvPr id="27" name="テキスト ボックス 26"/>
          <p:cNvSpPr txBox="1"/>
          <p:nvPr/>
        </p:nvSpPr>
        <p:spPr>
          <a:xfrm>
            <a:off x="0" y="9094881"/>
            <a:ext cx="6858000" cy="816546"/>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rtl="0"/>
            <a:r>
              <a:rPr lang="bn" sz="1200" b="1" dirty="0">
                <a:solidFill>
                  <a:schemeClr val="bg1"/>
                </a:solidFill>
                <a:latin typeface="メイリオ" panose="020B0604030504040204" pitchFamily="50" charset="-128"/>
                <a:ea typeface="メイリオ" panose="020B0604030504040204" pitchFamily="50" charset="-128"/>
              </a:rPr>
              <a:t>[অন্যান্য অনুসন্ধানের জন্য] জীবনের কল্যাণের জন্য ঋণের জন্য পরামর্শের কল সেন্টার</a:t>
            </a:r>
            <a:endParaRPr lang="en-US" altLang="ja-JP" sz="1200" b="1" dirty="0">
              <a:solidFill>
                <a:schemeClr val="bg1"/>
              </a:solidFill>
              <a:latin typeface="メイリオ" panose="020B0604030504040204" pitchFamily="50" charset="-128"/>
              <a:ea typeface="メイリオ" panose="020B0604030504040204" pitchFamily="50" charset="-128"/>
            </a:endParaRPr>
          </a:p>
          <a:p>
            <a:pPr rtl="0"/>
            <a:endParaRPr lang="en-US" altLang="ja-JP" sz="400" b="1" dirty="0">
              <a:solidFill>
                <a:schemeClr val="bg1"/>
              </a:solidFill>
              <a:latin typeface="メイリオ" panose="020B0604030504040204" pitchFamily="50" charset="-128"/>
              <a:ea typeface="メイリオ" panose="020B0604030504040204" pitchFamily="50" charset="-128"/>
            </a:endParaRPr>
          </a:p>
          <a:p>
            <a:pPr rtl="0"/>
            <a:r>
              <a:rPr lang="bn" sz="1600" b="1" dirty="0">
                <a:solidFill>
                  <a:schemeClr val="bg1"/>
                </a:solidFill>
                <a:latin typeface="メイリオ" panose="020B0604030504040204" pitchFamily="50" charset="-128"/>
                <a:ea typeface="メイリオ" panose="020B0604030504040204" pitchFamily="50" charset="-128"/>
              </a:rPr>
              <a:t>　　　　　　　　　　　　　 </a:t>
            </a:r>
            <a:r>
              <a:rPr lang="bn" sz="2000" b="1" dirty="0">
                <a:solidFill>
                  <a:schemeClr val="bg1"/>
                </a:solidFill>
                <a:latin typeface="メイリオ" panose="020B0604030504040204" pitchFamily="50" charset="-128"/>
                <a:ea typeface="メイリオ" panose="020B0604030504040204" pitchFamily="50" charset="-128"/>
              </a:rPr>
              <a:t>0120-46-1999</a:t>
            </a:r>
            <a:r>
              <a:rPr lang="bn" sz="1600" b="1" dirty="0">
                <a:solidFill>
                  <a:schemeClr val="bg1"/>
                </a:solidFill>
                <a:latin typeface="メイリオ" panose="020B0604030504040204" pitchFamily="50" charset="-128"/>
                <a:ea typeface="メイリオ" panose="020B0604030504040204" pitchFamily="50" charset="-128"/>
              </a:rPr>
              <a:t> </a:t>
            </a:r>
            <a:r>
              <a:rPr lang="en-US" sz="800" b="1" dirty="0">
                <a:solidFill>
                  <a:schemeClr val="bg1"/>
                </a:solidFill>
                <a:latin typeface="メイリオ" panose="020B0604030504040204" pitchFamily="50" charset="-128"/>
                <a:ea typeface="メイリオ" panose="020B0604030504040204" pitchFamily="50" charset="-128"/>
              </a:rPr>
              <a:t>(9</a:t>
            </a:r>
            <a:r>
              <a:rPr lang="bn" sz="800" b="1" dirty="0">
                <a:solidFill>
                  <a:schemeClr val="bg1"/>
                </a:solidFill>
                <a:latin typeface="メイリオ" panose="020B0604030504040204" pitchFamily="50" charset="-128"/>
                <a:ea typeface="メイリオ" panose="020B0604030504040204" pitchFamily="50" charset="-128"/>
              </a:rPr>
              <a:t>:</a:t>
            </a:r>
            <a:r>
              <a:rPr lang="en-US" sz="800" b="1" dirty="0">
                <a:solidFill>
                  <a:schemeClr val="bg1"/>
                </a:solidFill>
                <a:latin typeface="メイリオ" panose="020B0604030504040204" pitchFamily="50" charset="-128"/>
                <a:ea typeface="メイリオ" panose="020B0604030504040204" pitchFamily="50" charset="-128"/>
              </a:rPr>
              <a:t>00</a:t>
            </a:r>
            <a:r>
              <a:rPr lang="bn" sz="800" b="1" dirty="0">
                <a:solidFill>
                  <a:schemeClr val="bg1"/>
                </a:solidFill>
                <a:latin typeface="メイリオ" panose="020B0604030504040204" pitchFamily="50" charset="-128"/>
                <a:ea typeface="メイリオ" panose="020B0604030504040204" pitchFamily="50" charset="-128"/>
              </a:rPr>
              <a:t> </a:t>
            </a:r>
            <a:r>
              <a:rPr lang="ja-JP" altLang="en-US" sz="800" b="1" dirty="0">
                <a:solidFill>
                  <a:schemeClr val="bg1"/>
                </a:solidFill>
                <a:latin typeface="メイリオ" panose="020B0604030504040204" pitchFamily="50" charset="-128"/>
                <a:ea typeface="メイリオ" panose="020B0604030504040204" pitchFamily="50" charset="-128"/>
              </a:rPr>
              <a:t>～</a:t>
            </a:r>
            <a:r>
              <a:rPr lang="bn" sz="800" b="1" dirty="0">
                <a:solidFill>
                  <a:schemeClr val="bg1"/>
                </a:solidFill>
                <a:latin typeface="メイリオ" panose="020B0604030504040204" pitchFamily="50" charset="-128"/>
                <a:ea typeface="メイリオ" panose="020B0604030504040204" pitchFamily="50" charset="-128"/>
              </a:rPr>
              <a:t> </a:t>
            </a:r>
            <a:r>
              <a:rPr lang="en-US" sz="800" b="1" dirty="0">
                <a:solidFill>
                  <a:schemeClr val="bg1"/>
                </a:solidFill>
                <a:latin typeface="メイリオ" panose="020B0604030504040204" pitchFamily="50" charset="-128"/>
                <a:ea typeface="メイリオ" panose="020B0604030504040204" pitchFamily="50" charset="-128"/>
              </a:rPr>
              <a:t>17</a:t>
            </a:r>
            <a:r>
              <a:rPr lang="bn" sz="800" b="1" dirty="0">
                <a:solidFill>
                  <a:schemeClr val="bg1"/>
                </a:solidFill>
                <a:latin typeface="メイリオ" panose="020B0604030504040204" pitchFamily="50" charset="-128"/>
                <a:ea typeface="メイリオ" panose="020B0604030504040204" pitchFamily="50" charset="-128"/>
              </a:rPr>
              <a:t>:00　শনি, রবি এবং ছুটির দিন বাদে)</a:t>
            </a:r>
            <a:endParaRPr kumimoji="1" lang="en-US" altLang="ja-JP" sz="800" b="1" dirty="0">
              <a:ln w="0"/>
              <a:solidFill>
                <a:schemeClr val="bg1"/>
              </a:solidFill>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3A22777F-38B8-3D66-60B3-2CDC3E998B9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46266" y="1795522"/>
            <a:ext cx="759734" cy="737389"/>
          </a:xfrm>
          <a:prstGeom prst="rect">
            <a:avLst/>
          </a:prstGeom>
        </p:spPr>
      </p:pic>
      <p:pic>
        <p:nvPicPr>
          <p:cNvPr id="12" name="図 11">
            <a:extLst>
              <a:ext uri="{FF2B5EF4-FFF2-40B4-BE49-F238E27FC236}">
                <a16:creationId xmlns:a16="http://schemas.microsoft.com/office/drawing/2014/main" id="{E4F607EE-A42B-2875-D22E-7EE5A1260EA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18057" y="2937366"/>
            <a:ext cx="813672" cy="806138"/>
          </a:xfrm>
          <a:prstGeom prst="rect">
            <a:avLst/>
          </a:prstGeom>
        </p:spPr>
      </p:pic>
      <p:pic>
        <p:nvPicPr>
          <p:cNvPr id="15" name="図 14">
            <a:extLst>
              <a:ext uri="{FF2B5EF4-FFF2-40B4-BE49-F238E27FC236}">
                <a16:creationId xmlns:a16="http://schemas.microsoft.com/office/drawing/2014/main" id="{33859C64-B966-B954-4E7B-0D1CE2717ECB}"/>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912754" y="5481086"/>
            <a:ext cx="810881" cy="804180"/>
          </a:xfrm>
          <a:prstGeom prst="rect">
            <a:avLst/>
          </a:prstGeom>
        </p:spPr>
      </p:pic>
      <p:pic>
        <p:nvPicPr>
          <p:cNvPr id="17" name="図 16">
            <a:extLst>
              <a:ext uri="{FF2B5EF4-FFF2-40B4-BE49-F238E27FC236}">
                <a16:creationId xmlns:a16="http://schemas.microsoft.com/office/drawing/2014/main" id="{D531DF9B-40A8-A682-33AB-F7A53B955C5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900438" y="6921248"/>
            <a:ext cx="844059" cy="787248"/>
          </a:xfrm>
          <a:prstGeom prst="rect">
            <a:avLst/>
          </a:prstGeom>
        </p:spPr>
      </p:pic>
    </p:spTree>
    <p:extLst>
      <p:ext uri="{BB962C8B-B14F-4D97-AF65-F5344CB8AC3E}">
        <p14:creationId xmlns:p14="http://schemas.microsoft.com/office/powerpoint/2010/main" val="5497542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1267</Words>
  <Application>Microsoft Office PowerPoint</Application>
  <PresentationFormat>A4 210 x 297 mm</PresentationFormat>
  <Paragraphs>106</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ＭＳ Ｐゴシック</vt:lpstr>
      <vt:lpstr>Vrinda</vt:lpstr>
      <vt:lpstr>メイリオ</vt:lpstr>
      <vt:lpstr>游ゴシック</vt:lpstr>
      <vt:lpstr>Arial</vt:lpstr>
      <vt:lpstr>Calibri</vt:lpstr>
      <vt:lpstr>Nirmala UI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2022-12-12T23:39:17Z</dcterms:modified>
</cp:coreProperties>
</file>