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rtl="0">
      <a:defRPr lang="ne-N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99"/>
    <a:srgbClr val="FF00FF"/>
    <a:srgbClr val="103185"/>
    <a:srgbClr val="FDF3B9"/>
    <a:srgbClr val="FEDFE1"/>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36" autoAdjust="0"/>
    <p:restoredTop sz="94660"/>
  </p:normalViewPr>
  <p:slideViewPr>
    <p:cSldViewPr snapToGrid="0">
      <p:cViewPr varScale="1">
        <p:scale>
          <a:sx n="80" d="100"/>
          <a:sy n="80" d="100"/>
        </p:scale>
        <p:origin x="3384" y="108"/>
      </p:cViewPr>
      <p:guideLst>
        <p:guide orient="horz" pos="561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pPr rtl="0"/>
            <a:fld id="{FDF4B830-BF77-4B48-A560-CB59709B7208}" type="datetimeFigureOut">
              <a:rPr kumimoji="1" lang="ja-JP" altLang="en-US" smtClean="0"/>
              <a:t>2022/12/9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pPr rtl="0"/>
            <a:fld id="{47C9D7EC-84D7-42B6-AF3F-807B5762792C}" type="slidenum">
              <a:rPr kumimoji="1" lang="ja-JP" altLang="en-US" smtClean="0"/>
              <a:t>‹#›</a:t>
            </a:fld>
            <a:endParaRPr kumimoji="1" lang="ja-JP" altLang="en-US"/>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rtlCol="0"/>
          <a:lstStyle/>
          <a:p>
            <a:pPr rtl="0"/>
            <a:r>
              <a:rPr lang="ne-np"/>
              <a:t>マスター タイトルの書式設定</a:t>
            </a:r>
          </a:p>
        </p:txBody>
      </p:sp>
      <p:sp>
        <p:nvSpPr>
          <p:cNvPr id="3" name="サブタイトル 2"/>
          <p:cNvSpPr>
            <a:spLocks noGrp="1"/>
          </p:cNvSpPr>
          <p:nvPr>
            <p:ph type="subTitle" idx="1"/>
          </p:nvPr>
        </p:nvSpPr>
        <p:spPr>
          <a:xfrm>
            <a:off x="1028700" y="5613400"/>
            <a:ext cx="4800600" cy="2531533"/>
          </a:xfrm>
        </p:spPr>
        <p:txBody>
          <a:bodyPr rtlCol="0"/>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pPr rtl="0"/>
            <a:r>
              <a:rPr lang="ne-np"/>
              <a:t>マスター サブタイトルの書式設定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ne-np"/>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rtlCol="0"/>
          <a:lstStyle/>
          <a:p>
            <a:pPr rtl="0"/>
            <a:r>
              <a:rPr lang="ne-np"/>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rtlCol="0"/>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ne-np"/>
              <a:t>マスター タイトルの書式設定</a:t>
            </a:r>
          </a:p>
        </p:txBody>
      </p:sp>
      <p:sp>
        <p:nvSpPr>
          <p:cNvPr id="3" name="コンテンツ プレースホルダー 2"/>
          <p:cNvSpPr>
            <a:spLocks noGrp="1"/>
          </p:cNvSpPr>
          <p:nvPr>
            <p:ph idx="1"/>
          </p:nvPr>
        </p:nvSpPr>
        <p:spPr/>
        <p:txBody>
          <a:bodyPr rtlCol="0"/>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rtlCol="0" anchor="t"/>
          <a:lstStyle>
            <a:lvl1pPr algn="l">
              <a:defRPr sz="5778" b="1" cap="all"/>
            </a:lvl1pPr>
          </a:lstStyle>
          <a:p>
            <a:pPr rtl="0"/>
            <a:r>
              <a:rPr lang="ne-np"/>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rtlCol="0"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rtl="0"/>
            <a:r>
              <a:rPr lang="ne-np"/>
              <a:t>マスター テキストの書式設定</a:t>
            </a:r>
          </a:p>
        </p:txBody>
      </p:sp>
      <p:sp>
        <p:nvSpPr>
          <p:cNvPr id="4" name="日付プレースホルダー 3"/>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ne-np"/>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コンテンツ プレースホルダー 3"/>
          <p:cNvSpPr>
            <a:spLocks noGrp="1"/>
          </p:cNvSpPr>
          <p:nvPr>
            <p:ph sz="half" idx="2"/>
          </p:nvPr>
        </p:nvSpPr>
        <p:spPr>
          <a:xfrm>
            <a:off x="3486150" y="2311401"/>
            <a:ext cx="3028950" cy="6537502"/>
          </a:xfrm>
        </p:spPr>
        <p:txBody>
          <a:bodyPr rtlCol="0"/>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vl1pPr>
          </a:lstStyle>
          <a:p>
            <a:pPr rtl="0"/>
            <a:r>
              <a:rPr lang="ne-np"/>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ne-np"/>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5" name="テキスト プレースホルダー 4"/>
          <p:cNvSpPr>
            <a:spLocks noGrp="1"/>
          </p:cNvSpPr>
          <p:nvPr>
            <p:ph type="body" sz="quarter" idx="3"/>
          </p:nvPr>
        </p:nvSpPr>
        <p:spPr>
          <a:xfrm>
            <a:off x="3483769" y="2217385"/>
            <a:ext cx="3031331" cy="924101"/>
          </a:xfrm>
        </p:spPr>
        <p:txBody>
          <a:bodyPr rtlCol="0"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rtl="0"/>
            <a:r>
              <a:rPr lang="ne-np"/>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rtlCol="0"/>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7" name="日付プレースホルダー 6"/>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8" name="フッター プレースホルダー 7"/>
          <p:cNvSpPr>
            <a:spLocks noGrp="1"/>
          </p:cNvSpPr>
          <p:nvPr>
            <p:ph type="ftr" sz="quarter" idx="11"/>
          </p:nvPr>
        </p:nvSpPr>
        <p:spPr/>
        <p:txBody>
          <a:bodyPr rtlCol="0"/>
          <a:lstStyle/>
          <a:p>
            <a:pPr rtl="0"/>
            <a:endParaRPr kumimoji="1" lang="ja-JP" altLang="en-US"/>
          </a:p>
        </p:txBody>
      </p:sp>
      <p:sp>
        <p:nvSpPr>
          <p:cNvPr id="9" name="スライド番号プレースホルダー 8"/>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ne-np"/>
              <a:t>マスター タイトルの書式設定</a:t>
            </a:r>
          </a:p>
        </p:txBody>
      </p:sp>
      <p:sp>
        <p:nvSpPr>
          <p:cNvPr id="3" name="日付プレースホルダー 2"/>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4" name="フッター プレースホルダー 3"/>
          <p:cNvSpPr>
            <a:spLocks noGrp="1"/>
          </p:cNvSpPr>
          <p:nvPr>
            <p:ph type="ftr" sz="quarter" idx="11"/>
          </p:nvPr>
        </p:nvSpPr>
        <p:spPr/>
        <p:txBody>
          <a:bodyPr rtlCol="0"/>
          <a:lstStyle/>
          <a:p>
            <a:pPr rtl="0"/>
            <a:endParaRPr kumimoji="1" lang="ja-JP" altLang="en-US"/>
          </a:p>
        </p:txBody>
      </p:sp>
      <p:sp>
        <p:nvSpPr>
          <p:cNvPr id="5" name="スライド番号プレースホルダー 4"/>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3" name="フッター プレースホルダー 2"/>
          <p:cNvSpPr>
            <a:spLocks noGrp="1"/>
          </p:cNvSpPr>
          <p:nvPr>
            <p:ph type="ftr" sz="quarter" idx="11"/>
          </p:nvPr>
        </p:nvSpPr>
        <p:spPr/>
        <p:txBody>
          <a:bodyPr rtlCol="0"/>
          <a:lstStyle/>
          <a:p>
            <a:pPr rtl="0"/>
            <a:endParaRPr kumimoji="1" lang="ja-JP" altLang="en-US"/>
          </a:p>
        </p:txBody>
      </p:sp>
      <p:sp>
        <p:nvSpPr>
          <p:cNvPr id="4" name="スライド番号プレースホルダー 3"/>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rtlCol="0" anchor="b"/>
          <a:lstStyle>
            <a:lvl1pPr algn="l">
              <a:defRPr sz="2889" b="1"/>
            </a:lvl1pPr>
          </a:lstStyle>
          <a:p>
            <a:pPr rtl="0"/>
            <a:r>
              <a:rPr lang="ne-np"/>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rtlCol="0"/>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テキスト プレースホルダー 3"/>
          <p:cNvSpPr>
            <a:spLocks noGrp="1"/>
          </p:cNvSpPr>
          <p:nvPr>
            <p:ph type="body" sz="half" idx="2"/>
          </p:nvPr>
        </p:nvSpPr>
        <p:spPr>
          <a:xfrm>
            <a:off x="342900" y="2072923"/>
            <a:ext cx="2256235" cy="6775980"/>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ne-np"/>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rtlCol="0" anchor="b"/>
          <a:lstStyle>
            <a:lvl1pPr algn="l">
              <a:defRPr sz="2889" b="1"/>
            </a:lvl1pPr>
          </a:lstStyle>
          <a:p>
            <a:pPr rtl="0"/>
            <a:r>
              <a:rPr lang="ne-np"/>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rtl="0"/>
            <a:r>
              <a:rPr lang="ne-np"/>
              <a:t>図を追加</a:t>
            </a:r>
          </a:p>
        </p:txBody>
      </p:sp>
      <p:sp>
        <p:nvSpPr>
          <p:cNvPr id="4" name="テキスト プレースホルダー 3"/>
          <p:cNvSpPr>
            <a:spLocks noGrp="1"/>
          </p:cNvSpPr>
          <p:nvPr>
            <p:ph type="body" sz="half" idx="2"/>
          </p:nvPr>
        </p:nvSpPr>
        <p:spPr>
          <a:xfrm>
            <a:off x="1344216" y="7752822"/>
            <a:ext cx="4114800" cy="1162578"/>
          </a:xfrm>
        </p:spPr>
        <p:txBody>
          <a:bodyPr rtlCol="0"/>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rtl="0"/>
            <a:r>
              <a:rPr lang="ne-np"/>
              <a:t>マスター テキストの書式設定</a:t>
            </a:r>
          </a:p>
        </p:txBody>
      </p:sp>
      <p:sp>
        <p:nvSpPr>
          <p:cNvPr id="5" name="日付プレースホルダー 4"/>
          <p:cNvSpPr>
            <a:spLocks noGrp="1"/>
          </p:cNvSpPr>
          <p:nvPr>
            <p:ph type="dt" sz="half" idx="10"/>
          </p:nvPr>
        </p:nvSpPr>
        <p:spPr/>
        <p:txBody>
          <a:bodyPr rtlCol="0"/>
          <a:lstStyle/>
          <a:p>
            <a:pPr rtl="0"/>
            <a:fld id="{7372D545-8467-428C-B4B7-668AFE11EB3F}"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pPr rtl="0"/>
            <a:r>
              <a:rPr lang="ne-np"/>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rtl="0"/>
            <a:r>
              <a:rPr lang="ne-np"/>
              <a:t>マスター テキストの書式設定</a:t>
            </a:r>
          </a:p>
          <a:p>
            <a:pPr lvl="1" rtl="0"/>
            <a:r>
              <a:rPr lang="ne-np"/>
              <a:t>第 2 レベル</a:t>
            </a:r>
          </a:p>
          <a:p>
            <a:pPr lvl="2" rtl="0"/>
            <a:r>
              <a:rPr lang="ne-np"/>
              <a:t>第 3 レベル</a:t>
            </a:r>
          </a:p>
          <a:p>
            <a:pPr lvl="3" rtl="0"/>
            <a:r>
              <a:rPr lang="ne-np"/>
              <a:t>第 4 レベル</a:t>
            </a:r>
          </a:p>
          <a:p>
            <a:pPr lvl="4" rtl="0"/>
            <a:r>
              <a:rPr lang="ne-np"/>
              <a:t>第 5 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pPr rtl="0"/>
            <a:fld id="{7372D545-8467-428C-B4B7-668AFE11EB3F}" type="datetimeFigureOut">
              <a:rPr kumimoji="1" lang="ja-JP" altLang="en-US" smtClean="0"/>
              <a:t>2022/12/9</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pPr rtl="0"/>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stf/seisakunitsuite/bunya/koyou_roudou/koyou/hellowork.html" TargetMode="External"/><Relationship Id="rId3" Type="http://schemas.openxmlformats.org/officeDocument/2006/relationships/image" Target="../media/image3.png"/><Relationship Id="rId7" Type="http://schemas.openxmlformats.org/officeDocument/2006/relationships/hyperlink" Target="https://www.mhlw.go.jp/content/000936284.pdf" TargetMode="External"/><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www.fsa.go.jp/soudan/" TargetMode="External"/><Relationship Id="rId11" Type="http://schemas.openxmlformats.org/officeDocument/2006/relationships/image" Target="../media/image7.png"/><Relationship Id="rId5" Type="http://schemas.openxmlformats.org/officeDocument/2006/relationships/hyperlink" Target="https://www.shiho-shoshi.or.jp/activity/consultation/center_list/" TargetMode="External"/><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646726"/>
            <a:ext cx="6858000" cy="252000"/>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rtl="0"/>
            <a:r>
              <a:rPr lang="ne-np" sz="1000" b="1" dirty="0">
                <a:ln w="0"/>
                <a:solidFill>
                  <a:schemeClr val="bg1"/>
                </a:solidFill>
                <a:latin typeface="メイリオ" panose="020B0604030504040204" pitchFamily="50" charset="-128"/>
                <a:ea typeface="メイリオ" panose="020B0604030504040204" pitchFamily="50" charset="-128"/>
              </a:rPr>
              <a:t>ऋण फिर्ता गर्नुपर्ने तर ऋण फिर्ता कठिन अवस्था भएको व्यक्तिले पछाडिको भागको सम्बन्धित निकायहरूको जानकारी हेर्नुहोस्।</a:t>
            </a:r>
            <a:endParaRPr kumimoji="1" lang="en-US" altLang="ja-JP" sz="1000" b="1" dirty="0">
              <a:ln w="0"/>
              <a:solidFill>
                <a:srgbClr val="FF0000"/>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69000" y="1452800"/>
            <a:ext cx="6120000" cy="3089289"/>
          </a:xfrm>
          <a:prstGeom prst="rect">
            <a:avLst/>
          </a:prstGeom>
          <a:noFill/>
          <a:ln w="19050">
            <a:noFill/>
          </a:ln>
        </p:spPr>
        <p:txBody>
          <a:bodyPr wrap="square" lIns="144000" tIns="144000" rtlCol="0">
            <a:spAutoFit/>
          </a:bodyPr>
          <a:lstStyle/>
          <a:p>
            <a:pPr marL="177800" indent="-177800" rtl="0">
              <a:lnSpc>
                <a:spcPct val="110000"/>
              </a:lnSpc>
              <a:buFont typeface="Wingdings" panose="05000000000000000000" pitchFamily="2" charset="2"/>
              <a:buChar char="n"/>
            </a:pPr>
            <a:r>
              <a:rPr lang="ne-np" sz="900" dirty="0">
                <a:latin typeface="メイリオ" panose="020B0604030504040204" pitchFamily="50" charset="-128"/>
                <a:ea typeface="メイリオ" panose="020B0604030504040204" pitchFamily="50" charset="-128"/>
              </a:rPr>
              <a:t>प्रत्येक कोषको किसिम अनुसार ऋण भुक्तानी छुट एकमुस्ट रूपमा दिइनेछ।</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lang="ne-np" sz="900" dirty="0">
                <a:latin typeface="メイリオ" panose="020B0604030504040204" pitchFamily="50" charset="-128"/>
                <a:ea typeface="メイリオ" panose="020B0604030504040204" pitchFamily="50" charset="-128"/>
              </a:rPr>
              <a:t>यी कोषहरू ①आपत्कालीन सानो रकम कोष, ②समग्र सहयोग कोषको पहिलो ऋण रकम, ③समग्र सहयोग कोषको लम्ब्याइएको ऋण रकम र ④समग्र सहयोग कोषको पुनः ऋण हुन्।</a:t>
            </a:r>
            <a:endParaRPr kumimoji="1" lang="en-US" altLang="ja-JP" sz="900" dirty="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ne-np" sz="900" dirty="0">
                <a:latin typeface="メイリオ" panose="020B0604030504040204" pitchFamily="50" charset="-128"/>
                <a:ea typeface="メイリオ" panose="020B0604030504040204" pitchFamily="50" charset="-128"/>
              </a:rPr>
              <a:t>ऋण लिने व्यक्ति र घरमूलीले निवासी कर छुट (समान दर र आय अनुसार भुक्तान रकम दुबै) पाइरहेको खण्डमा उक्त व्यक्तिहरू ऋण भुक्तानी छुटको दायरामा पर्नेछन्। परिवारको अन्य सदस्यको कर स्थितिले फरक पार्दैन। (*छुट निर्णय गरिएको मितिमा फिर्ता गरिसकेको रकम भने छुटको दायरामा पर्दैन)।</a:t>
            </a:r>
            <a:endParaRPr kumimoji="1" lang="en-US" altLang="ja-JP" sz="900" dirty="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ne-np" sz="900" dirty="0">
                <a:latin typeface="メイリオ" panose="020B0604030504040204" pitchFamily="50" charset="-128"/>
                <a:ea typeface="メイリオ" panose="020B0604030504040204" pitchFamily="50" charset="-128"/>
              </a:rPr>
              <a:t>कोषको किसिम अनुसार छुटको लागि पूरा गरेको हुनुपर्ने सर्तहरू फरक हुनेछ। (तलको तालिका हेर्नुहोस्)</a:t>
            </a:r>
            <a:endParaRPr kumimoji="1" lang="en-US" altLang="ja-JP" sz="9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ne-NP" sz="900" dirty="0" smtClean="0">
                <a:latin typeface="メイリオ" panose="020B0604030504040204" pitchFamily="50" charset="-128"/>
                <a:ea typeface="メイリオ" panose="020B0604030504040204" pitchFamily="50" charset="-128"/>
              </a:rPr>
              <a:t>माथि लेखिएका कुराहरू बाहेक पनि </a:t>
            </a:r>
            <a:r>
              <a:rPr lang="ne-NP" sz="900" b="1" dirty="0" smtClean="0">
                <a:latin typeface="メイリオ" panose="020B0604030504040204" pitchFamily="50" charset="-128"/>
                <a:ea typeface="メイリオ" panose="020B0604030504040204" pitchFamily="50" charset="-128"/>
              </a:rPr>
              <a:t>निर्णय गरिएको आर्थिक वर्ष पछि ऋण लिने व्यक्ति र घरमूलीले निवासी कर छुट पाएको खण्डमा, बाँकी ऋण एकमुस्ट रूपमा छुट </a:t>
            </a:r>
            <a:r>
              <a:rPr lang="ne-NP" sz="900" dirty="0" smtClean="0">
                <a:latin typeface="メイリオ" panose="020B0604030504040204" pitchFamily="50" charset="-128"/>
                <a:ea typeface="メイリオ" panose="020B0604030504040204" pitchFamily="50" charset="-128"/>
              </a:rPr>
              <a:t>हुनुका साथै, फिर्ता गरिरहेको</a:t>
            </a:r>
            <a:r>
              <a:rPr lang="ne-NP" sz="900" b="1" dirty="0" smtClean="0">
                <a:latin typeface="メイリオ" panose="020B0604030504040204" pitchFamily="50" charset="-128"/>
                <a:ea typeface="メイリオ" panose="020B0604030504040204" pitchFamily="50" charset="-128"/>
              </a:rPr>
              <a:t> ऋण लिने व्यक्तिको मृत्यु वा बेपत्ता भएको घोषणा गरिएको, </a:t>
            </a:r>
            <a:r>
              <a:rPr lang="ne-NP" altLang="ja-JP" sz="900" b="1" dirty="0"/>
              <a:t>जीवनयापनको लागि सरकारी सहायता लिएको</a:t>
            </a:r>
            <a:r>
              <a:rPr lang="en-US" altLang="ja-JP" sz="900" b="1" dirty="0"/>
              <a:t>,</a:t>
            </a:r>
            <a:r>
              <a:rPr lang="ne-NP" altLang="ja-JP" sz="900" b="1" dirty="0"/>
              <a:t> मानसिक स्वास्थ्य कल्याण पुस्तिका (श्रेणी 1) अथवा शारीरिक अपाङ्गता पुस्तिका (श्रेणी</a:t>
            </a:r>
            <a:r>
              <a:rPr lang="en-US" altLang="ja-JP" sz="900" b="1" dirty="0"/>
              <a:t> 1</a:t>
            </a:r>
            <a:r>
              <a:rPr lang="ne-NP" altLang="ja-JP" sz="900" b="1" dirty="0"/>
              <a:t> अथवा श्रेणी</a:t>
            </a:r>
            <a:r>
              <a:rPr lang="en-US" altLang="ja-JP" sz="900" b="1" dirty="0"/>
              <a:t> 2</a:t>
            </a:r>
            <a:r>
              <a:rPr lang="en-GB" altLang="ja-JP" sz="900" b="1" dirty="0"/>
              <a:t>)</a:t>
            </a:r>
            <a:r>
              <a:rPr lang="ne-NP" altLang="ja-JP" sz="900" b="1" dirty="0"/>
              <a:t> जारी गरिएको </a:t>
            </a:r>
            <a:r>
              <a:rPr lang="ne-NP" altLang="ja-JP" sz="900" b="1" dirty="0" smtClean="0"/>
              <a:t>अवस्था</a:t>
            </a:r>
            <a:r>
              <a:rPr lang="ne-NP" sz="900" b="1" dirty="0" smtClean="0">
                <a:latin typeface="メイリオ" panose="020B0604030504040204" pitchFamily="50" charset="-128"/>
                <a:ea typeface="メイリオ" panose="020B0604030504040204" pitchFamily="50" charset="-128"/>
              </a:rPr>
              <a:t>, ऋण लिने व्यक्ति टाट पल्टेको अवस्था </a:t>
            </a:r>
            <a:r>
              <a:rPr lang="ne-NP" sz="900" dirty="0" smtClean="0">
                <a:latin typeface="メイリオ" panose="020B0604030504040204" pitchFamily="50" charset="-128"/>
                <a:ea typeface="メイリオ" panose="020B0604030504040204" pitchFamily="50" charset="-128"/>
              </a:rPr>
              <a:t>आदिको कारणले गर्दा, फिर्ता गरिरहेको बेलामा पनि फिर्ता गर्न कठिन स्थिति भएमा</a:t>
            </a:r>
            <a:r>
              <a:rPr lang="ne-NP" sz="900" b="1" dirty="0" smtClean="0">
                <a:latin typeface="メイリオ" panose="020B0604030504040204" pitchFamily="50" charset="-128"/>
                <a:ea typeface="メイリオ" panose="020B0604030504040204" pitchFamily="50" charset="-128"/>
              </a:rPr>
              <a:t>, सम्पूर्ण ऋण अथवा आंशिक ऋण छुट गर्न सकिने अवस्थाहरू </a:t>
            </a:r>
            <a:r>
              <a:rPr lang="ne-NP" sz="900" dirty="0" smtClean="0">
                <a:latin typeface="メイリオ" panose="020B0604030504040204" pitchFamily="50" charset="-128"/>
                <a:ea typeface="メイリオ" panose="020B0604030504040204" pitchFamily="50" charset="-128"/>
              </a:rPr>
              <a:t>पनि हुन्छन्।</a:t>
            </a:r>
            <a:endParaRPr lang="en-US" altLang="ja-JP" sz="900" dirty="0" smtClean="0">
              <a:latin typeface="メイリオ" panose="020B0604030504040204" pitchFamily="50" charset="-128"/>
              <a:ea typeface="メイリオ" panose="020B0604030504040204" pitchFamily="50" charset="-128"/>
            </a:endParaRPr>
          </a:p>
          <a:p>
            <a:pPr marL="177800" indent="-177800" rtl="0">
              <a:lnSpc>
                <a:spcPct val="110000"/>
              </a:lnSpc>
              <a:spcBef>
                <a:spcPts val="600"/>
              </a:spcBef>
              <a:buFont typeface="Wingdings" panose="05000000000000000000" pitchFamily="2" charset="2"/>
              <a:buChar char="n"/>
            </a:pPr>
            <a:r>
              <a:rPr lang="ne-np" sz="900" b="1" dirty="0" smtClean="0">
                <a:solidFill>
                  <a:srgbClr val="0070C0"/>
                </a:solidFill>
                <a:latin typeface="メイリオ" panose="020B0604030504040204" pitchFamily="50" charset="-128"/>
                <a:ea typeface="メイリオ" panose="020B0604030504040204" pitchFamily="50" charset="-128"/>
              </a:rPr>
              <a:t>ऋण </a:t>
            </a:r>
            <a:r>
              <a:rPr lang="ne-np" sz="900" b="1" dirty="0">
                <a:solidFill>
                  <a:srgbClr val="0070C0"/>
                </a:solidFill>
                <a:latin typeface="メイリオ" panose="020B0604030504040204" pitchFamily="50" charset="-128"/>
                <a:ea typeface="メイリオ" panose="020B0604030504040204" pitchFamily="50" charset="-128"/>
              </a:rPr>
              <a:t>भुक्तानी छुटको लागि आवेदन दिनु पर्नेछ </a:t>
            </a:r>
            <a:r>
              <a:rPr lang="ne-np" sz="900" dirty="0">
                <a:latin typeface="メイリオ" panose="020B0604030504040204" pitchFamily="50" charset="-128"/>
                <a:ea typeface="メイリオ" panose="020B0604030504040204" pitchFamily="50" charset="-128"/>
              </a:rPr>
              <a:t>(*दायरामा पर्ने व्यक्तिहरूलाई स्वतः छुट दिइनेछैन)। समाज कल्याण परिषदबाट पठाइएको सूचना निश्चय गरेपछि म्याद भित्र आवेदन दिनुहुन अनुरोध गर्दछौं।</a:t>
            </a:r>
            <a:endParaRPr lang="en-US" altLang="ja-JP" sz="900" dirty="0">
              <a:latin typeface="メイリオ" panose="020B0604030504040204" pitchFamily="50" charset="-128"/>
              <a:ea typeface="メイリオ" panose="020B0604030504040204" pitchFamily="50" charset="-128"/>
            </a:endParaRPr>
          </a:p>
          <a:p>
            <a:pPr marL="177800" indent="-177800" rtl="0">
              <a:lnSpc>
                <a:spcPct val="110000"/>
              </a:lnSpc>
            </a:pPr>
            <a:r>
              <a:rPr lang="ne-np" sz="900" dirty="0">
                <a:latin typeface="メイリオ" panose="020B0604030504040204" pitchFamily="50" charset="-128"/>
                <a:ea typeface="メイリオ" panose="020B0604030504040204" pitchFamily="50" charset="-128"/>
              </a:rPr>
              <a:t>　 बसाइ सराइ आदिको कारण</a:t>
            </a:r>
            <a:r>
              <a:rPr lang="ne-np" sz="900" b="1" dirty="0">
                <a:latin typeface="メイリオ" panose="020B0604030504040204" pitchFamily="50" charset="-128"/>
                <a:ea typeface="メイリオ" panose="020B0604030504040204" pitchFamily="50" charset="-128"/>
              </a:rPr>
              <a:t> आवेदन दिएको बेलाको ठेगाना र हालको ठेगाना फरक भएको खण्डमा, ऋण आवेदनको प्रक्रिया गरेको समाज कल्याण परिषदमा सम्पर्क गर्नुहोस्।</a:t>
            </a:r>
            <a:endParaRPr lang="en-US" altLang="ja-JP" sz="9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011992" y="113245"/>
            <a:ext cx="2068722" cy="276999"/>
          </a:xfrm>
          <a:prstGeom prst="rect">
            <a:avLst/>
          </a:prstGeom>
          <a:noFill/>
        </p:spPr>
        <p:txBody>
          <a:bodyPr wrap="square" rtlCol="0">
            <a:spAutoFit/>
          </a:bodyPr>
          <a:lstStyle/>
          <a:p>
            <a:pPr rtl="0"/>
            <a:r>
              <a:rPr lang="ne-np" sz="1200" dirty="0">
                <a:latin typeface="メイリオ" panose="020B0604030504040204" pitchFamily="50" charset="-128"/>
                <a:ea typeface="メイリオ" panose="020B0604030504040204" pitchFamily="50" charset="-128"/>
              </a:rPr>
              <a:t>हाल रेइवा 4 साल अगस्ट</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30" name="正方形/長方形 29"/>
          <p:cNvSpPr>
            <a:spLocks noChangeArrowheads="1"/>
          </p:cNvSpPr>
          <p:nvPr/>
        </p:nvSpPr>
        <p:spPr bwMode="auto">
          <a:xfrm>
            <a:off x="0" y="418741"/>
            <a:ext cx="6858000" cy="650930"/>
          </a:xfrm>
          <a:prstGeom prst="rect">
            <a:avLst/>
          </a:prstGeom>
          <a:solidFill>
            <a:srgbClr val="103185"/>
          </a:solidFill>
          <a:ln>
            <a:noFill/>
          </a:ln>
        </p:spPr>
        <p:txBody>
          <a:bodyPr rot="0" vert="horz" wrap="square" lIns="72000" tIns="102857" rIns="72000" bIns="34286" rtlCol="0" anchor="t" anchorCtr="0" upright="1">
            <a:spAutoFit/>
          </a:bodyPr>
          <a:lstStyle/>
          <a:p>
            <a:pPr algn="ctr" rtl="0">
              <a:lnSpc>
                <a:spcPct val="110000"/>
              </a:lnSpc>
              <a:spcBef>
                <a:spcPts val="600"/>
              </a:spcBef>
            </a:pPr>
            <a:r>
              <a:rPr lang="ne-np" sz="1200" b="1" dirty="0">
                <a:ln w="0"/>
                <a:solidFill>
                  <a:schemeClr val="bg1"/>
                </a:solidFill>
                <a:latin typeface="メイリオ" panose="020B0604030504040204" pitchFamily="50" charset="-128"/>
                <a:ea typeface="メイリオ" panose="020B0604030504040204" pitchFamily="50" charset="-128"/>
              </a:rPr>
              <a:t>संक्रामक रोग नोभल कोरोना भाइरस (कोभिड 19) फैलिएको कारण तयार गरिएको विशेष व्यवस्था</a:t>
            </a:r>
            <a:endParaRPr lang="en-US" altLang="ja-JP" sz="1200" b="1" dirty="0">
              <a:ln w="0"/>
              <a:solidFill>
                <a:schemeClr val="bg1"/>
              </a:solidFill>
              <a:latin typeface="メイリオ" panose="020B0604030504040204" pitchFamily="50" charset="-128"/>
              <a:ea typeface="メイリオ" panose="020B0604030504040204" pitchFamily="50" charset="-128"/>
            </a:endParaRPr>
          </a:p>
          <a:p>
            <a:pPr algn="ctr" rtl="0">
              <a:lnSpc>
                <a:spcPct val="110000"/>
              </a:lnSpc>
              <a:spcBef>
                <a:spcPts val="300"/>
              </a:spcBef>
            </a:pPr>
            <a:r>
              <a:rPr lang="ne-np" sz="1600" b="1" dirty="0">
                <a:ln w="0"/>
                <a:solidFill>
                  <a:schemeClr val="bg1"/>
                </a:solidFill>
                <a:latin typeface="メイリオ" panose="020B0604030504040204" pitchFamily="50" charset="-128"/>
                <a:ea typeface="メイリオ" panose="020B0604030504040204" pitchFamily="50" charset="-128"/>
              </a:rPr>
              <a:t>"आपत्कालीन सानो रकम कोष आदिको विशेष ऋण" को भुक्तानी छुटबारे</a:t>
            </a:r>
            <a:endParaRPr lang="en-US" altLang="ja-JP" sz="1600" b="1" dirty="0">
              <a:ln w="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215073" y="1236356"/>
            <a:ext cx="1946367" cy="293721"/>
          </a:xfrm>
          <a:prstGeom prst="rect">
            <a:avLst/>
          </a:prstGeom>
          <a:solidFill>
            <a:schemeClr val="bg1"/>
          </a:solidFill>
        </p:spPr>
        <p:txBody>
          <a:bodyPr wrap="none" tIns="72000" bIns="36000" rtlCol="0">
            <a:spAutoFit/>
          </a:bodyPr>
          <a:lstStyle/>
          <a:p>
            <a:pPr algn="ctr" rtl="0"/>
            <a:r>
              <a:rPr lang="ne-np" sz="1200" b="1" dirty="0">
                <a:solidFill>
                  <a:srgbClr val="103185"/>
                </a:solidFill>
                <a:latin typeface="メイリオ" panose="020B0604030504040204" pitchFamily="50" charset="-128"/>
                <a:ea typeface="メイリオ" panose="020B0604030504040204" pitchFamily="50" charset="-128"/>
              </a:rPr>
              <a:t>ऋण भुक्तानी छुटका बुँदाहरू</a:t>
            </a:r>
          </a:p>
        </p:txBody>
      </p:sp>
      <p:sp>
        <p:nvSpPr>
          <p:cNvPr id="42" name="テキスト ボックス 41"/>
          <p:cNvSpPr txBox="1"/>
          <p:nvPr/>
        </p:nvSpPr>
        <p:spPr>
          <a:xfrm>
            <a:off x="199626" y="4514165"/>
            <a:ext cx="4083169" cy="293721"/>
          </a:xfrm>
          <a:prstGeom prst="rect">
            <a:avLst/>
          </a:prstGeom>
          <a:noFill/>
        </p:spPr>
        <p:txBody>
          <a:bodyPr wrap="none" tIns="72000" bIns="36000" rtlCol="0">
            <a:spAutoFit/>
          </a:bodyPr>
          <a:lstStyle/>
          <a:p>
            <a:pPr algn="ctr" rtl="0"/>
            <a:r>
              <a:rPr lang="ne-np" sz="1200" b="1" dirty="0">
                <a:solidFill>
                  <a:srgbClr val="103185"/>
                </a:solidFill>
                <a:latin typeface="メイリオ" panose="020B0604030504040204" pitchFamily="50" charset="-128"/>
                <a:ea typeface="メイリオ" panose="020B0604030504040204" pitchFamily="50" charset="-128"/>
              </a:rPr>
              <a:t>छुटको लागि पूरा गरेको हुनुपर्ने सर्तहरू र अधिकतम छुट रकम</a:t>
            </a: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1424415962"/>
              </p:ext>
            </p:extLst>
          </p:nvPr>
        </p:nvGraphicFramePr>
        <p:xfrm>
          <a:off x="215073" y="4873944"/>
          <a:ext cx="6427854" cy="3656356"/>
        </p:xfrm>
        <a:graphic>
          <a:graphicData uri="http://schemas.openxmlformats.org/drawingml/2006/table">
            <a:tbl>
              <a:tblPr firstRow="1" bandRow="1">
                <a:tableStyleId>{5C22544A-7EE6-4342-B048-85BDC9FD1C3A}</a:tableStyleId>
              </a:tblPr>
              <a:tblGrid>
                <a:gridCol w="2371716">
                  <a:extLst>
                    <a:ext uri="{9D8B030D-6E8A-4147-A177-3AD203B41FA5}">
                      <a16:colId xmlns:a16="http://schemas.microsoft.com/office/drawing/2014/main" val="2265011780"/>
                    </a:ext>
                  </a:extLst>
                </a:gridCol>
                <a:gridCol w="1142706">
                  <a:extLst>
                    <a:ext uri="{9D8B030D-6E8A-4147-A177-3AD203B41FA5}">
                      <a16:colId xmlns:a16="http://schemas.microsoft.com/office/drawing/2014/main" val="2662162304"/>
                    </a:ext>
                  </a:extLst>
                </a:gridCol>
                <a:gridCol w="1696720">
                  <a:extLst>
                    <a:ext uri="{9D8B030D-6E8A-4147-A177-3AD203B41FA5}">
                      <a16:colId xmlns:a16="http://schemas.microsoft.com/office/drawing/2014/main" val="3883302559"/>
                    </a:ext>
                  </a:extLst>
                </a:gridCol>
                <a:gridCol w="1216712">
                  <a:extLst>
                    <a:ext uri="{9D8B030D-6E8A-4147-A177-3AD203B41FA5}">
                      <a16:colId xmlns:a16="http://schemas.microsoft.com/office/drawing/2014/main" val="4291502834"/>
                    </a:ext>
                  </a:extLst>
                </a:gridCol>
              </a:tblGrid>
              <a:tr h="644403">
                <a:tc>
                  <a:txBody>
                    <a:bodyPr/>
                    <a:lstStyle/>
                    <a:p>
                      <a:pPr algn="ctr" rtl="0"/>
                      <a:r>
                        <a:rPr lang="ne-np" sz="750" dirty="0">
                          <a:solidFill>
                            <a:schemeClr val="bg1"/>
                          </a:solidFill>
                          <a:latin typeface="メイリオ" panose="020B0604030504040204" pitchFamily="50" charset="-128"/>
                          <a:ea typeface="メイリオ" panose="020B0604030504040204" pitchFamily="50" charset="-128"/>
                        </a:rPr>
                        <a:t>कोषको किसिम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ne-np" sz="750" dirty="0">
                          <a:solidFill>
                            <a:schemeClr val="bg1"/>
                          </a:solidFill>
                          <a:latin typeface="メイリオ" panose="020B0604030504040204" pitchFamily="50" charset="-128"/>
                          <a:ea typeface="メイリオ" panose="020B0604030504040204" pitchFamily="50" charset="-128"/>
                        </a:rPr>
                        <a:t>छुटको लागि पूरा गरेको हुनुपर्ने सर्तहरू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ne-np" sz="750" dirty="0">
                          <a:solidFill>
                            <a:schemeClr val="bg1"/>
                          </a:solidFill>
                          <a:latin typeface="メイリオ" panose="020B0604030504040204" pitchFamily="50" charset="-128"/>
                          <a:ea typeface="メイリオ" panose="020B0604030504040204" pitchFamily="50" charset="-128"/>
                        </a:rPr>
                        <a:t>अधिकतम छुट रकम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rtl="0"/>
                      <a:r>
                        <a:rPr lang="ne-np" sz="750" dirty="0">
                          <a:solidFill>
                            <a:schemeClr val="bg1"/>
                          </a:solidFill>
                          <a:latin typeface="メイリオ" panose="020B0604030504040204" pitchFamily="50" charset="-128"/>
                          <a:ea typeface="メイリオ" panose="020B0604030504040204" pitchFamily="50" charset="-128"/>
                        </a:rPr>
                        <a:t>ऋण फिर्ता सुरु अवधि</a:t>
                      </a:r>
                      <a:endParaRPr kumimoji="1" lang="en-US" altLang="ja-JP" sz="750" dirty="0">
                        <a:solidFill>
                          <a:schemeClr val="bg1"/>
                        </a:solidFill>
                        <a:latin typeface="メイリオ" panose="020B0604030504040204" pitchFamily="50" charset="-128"/>
                        <a:ea typeface="メイリオ" panose="020B0604030504040204" pitchFamily="50" charset="-128"/>
                      </a:endParaRPr>
                    </a:p>
                    <a:p>
                      <a:pPr algn="ctr" rtl="0"/>
                      <a:r>
                        <a:rPr lang="ne-np" sz="750" b="0" dirty="0">
                          <a:solidFill>
                            <a:schemeClr val="bg1"/>
                          </a:solidFill>
                          <a:latin typeface="メイリオ" panose="020B0604030504040204" pitchFamily="50" charset="-128"/>
                          <a:ea typeface="メイリオ" panose="020B0604030504040204" pitchFamily="50" charset="-128"/>
                        </a:rPr>
                        <a:t>*छुट नहुने अवस्था आदि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आपत्कालीन सानो रकम कोष</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रेइवा 4 साल मार्चको अन्त्यसम्ममा आवेदन दिइएको रकम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dirty="0">
                          <a:solidFill>
                            <a:schemeClr val="tx1"/>
                          </a:solidFill>
                          <a:latin typeface="メイリオ" panose="020B0604030504040204" pitchFamily="50" charset="-128"/>
                          <a:ea typeface="メイリオ" panose="020B0604030504040204" pitchFamily="50" charset="-128"/>
                        </a:rPr>
                        <a:t>आर्थिक वर्ष रेइवा 3 साल अथवा आर्थिक वर्ष रेइवा 4 सालमा </a:t>
                      </a:r>
                      <a:r>
                        <a:rPr lang="ne-np" sz="750" b="1" dirty="0">
                          <a:solidFill>
                            <a:schemeClr val="tx1"/>
                          </a:solidFill>
                          <a:latin typeface="メイリオ" panose="020B0604030504040204" pitchFamily="50" charset="-128"/>
                          <a:ea typeface="メイリオ" panose="020B0604030504040204" pitchFamily="50" charset="-128"/>
                        </a:rPr>
                        <a:t>निवासी कर छुट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2 लाख येन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5</a:t>
                      </a:r>
                      <a:r>
                        <a:rPr lang="ne-np" sz="750" dirty="0">
                          <a:solidFill>
                            <a:schemeClr val="tx1"/>
                          </a:solidFill>
                          <a:latin typeface="メイリオ" panose="020B0604030504040204" pitchFamily="50" charset="-128"/>
                          <a:ea typeface="メイリオ" panose="020B0604030504040204" pitchFamily="50" charset="-128"/>
                        </a:rPr>
                        <a:t> 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आपत्कालीन सानो रकम कोष</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रेइवा 4 साल अप्रिलको अन्त्यसम्ममा आवेदन दिइएको रकम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b="0" dirty="0">
                          <a:solidFill>
                            <a:schemeClr val="tx1"/>
                          </a:solidFill>
                          <a:latin typeface="メイリオ" panose="020B0604030504040204" pitchFamily="50" charset="-128"/>
                          <a:ea typeface="メイリオ" panose="020B0604030504040204" pitchFamily="50" charset="-128"/>
                        </a:rPr>
                        <a:t>आर्थिक वर्ष रेइवा 5 सालमा</a:t>
                      </a:r>
                      <a:r>
                        <a:rPr lang="ne-np" sz="750" b="1" dirty="0">
                          <a:solidFill>
                            <a:schemeClr val="tx1"/>
                          </a:solidFill>
                          <a:latin typeface="メイリオ" panose="020B0604030504040204" pitchFamily="50" charset="-128"/>
                          <a:ea typeface="メイリオ" panose="020B0604030504040204" pitchFamily="50" charset="-128"/>
                        </a:rPr>
                        <a:t> निवासी कर छुट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2 लाख येन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6 </a:t>
                      </a:r>
                      <a:r>
                        <a:rPr lang="ne-np" sz="750" dirty="0">
                          <a:solidFill>
                            <a:schemeClr val="tx1"/>
                          </a:solidFill>
                          <a:latin typeface="メイリオ" panose="020B0604030504040204" pitchFamily="50" charset="-128"/>
                          <a:ea typeface="メイリオ" panose="020B0604030504040204" pitchFamily="50" charset="-128"/>
                        </a:rPr>
                        <a:t>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समग्र सहयोग कोष (पहिलो ऋण रकम)</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रेइवा 4 साल मार्चको अन्त्यसम्ममा आवेदन दिइएको रकम</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dirty="0">
                          <a:solidFill>
                            <a:schemeClr val="tx1"/>
                          </a:solidFill>
                          <a:latin typeface="メイリオ" panose="020B0604030504040204" pitchFamily="50" charset="-128"/>
                          <a:ea typeface="メイリオ" panose="020B0604030504040204" pitchFamily="50" charset="-128"/>
                        </a:rPr>
                        <a:t>आर्थिक वर्ष रेइवा 3 साल अथवा आर्थिक वर्ष रेइवा 4 सालमा </a:t>
                      </a:r>
                      <a:r>
                        <a:rPr lang="ne-np" sz="750" b="1" dirty="0">
                          <a:solidFill>
                            <a:schemeClr val="tx1"/>
                          </a:solidFill>
                          <a:latin typeface="メイリオ" panose="020B0604030504040204" pitchFamily="50" charset="-128"/>
                          <a:ea typeface="メイリオ" panose="020B0604030504040204" pitchFamily="50" charset="-128"/>
                        </a:rPr>
                        <a:t>निवासी कर छुट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4 लाख 50 हजार येन (एकल परिवार)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6 लाख येन (2 जना वा सोभन्दा बढीको घरपरिवार)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5</a:t>
                      </a:r>
                      <a:r>
                        <a:rPr lang="ne-np" sz="750" dirty="0">
                          <a:solidFill>
                            <a:schemeClr val="tx1"/>
                          </a:solidFill>
                          <a:latin typeface="メイリオ" panose="020B0604030504040204" pitchFamily="50" charset="-128"/>
                          <a:ea typeface="メイリオ" panose="020B0604030504040204" pitchFamily="50" charset="-128"/>
                        </a:rPr>
                        <a:t> 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समग्र सहयोग कोष (पहिलो ऋण रकम)</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रेइवा 4 साल अप्रिलको अन्त्यसम्ममा आवेदन दिइएको रकम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b="0" dirty="0">
                          <a:solidFill>
                            <a:schemeClr val="tx1"/>
                          </a:solidFill>
                          <a:latin typeface="メイリオ" panose="020B0604030504040204" pitchFamily="50" charset="-128"/>
                          <a:ea typeface="メイリオ" panose="020B0604030504040204" pitchFamily="50" charset="-128"/>
                        </a:rPr>
                        <a:t>आर्थिक वर्ष रेइवा 5 सालमा</a:t>
                      </a:r>
                      <a:r>
                        <a:rPr lang="ne-np" sz="750" b="1" dirty="0">
                          <a:solidFill>
                            <a:schemeClr val="tx1"/>
                          </a:solidFill>
                          <a:latin typeface="メイリオ" panose="020B0604030504040204" pitchFamily="50" charset="-128"/>
                          <a:ea typeface="メイリオ" panose="020B0604030504040204" pitchFamily="50" charset="-128"/>
                        </a:rPr>
                        <a:t> निवासी कर छुट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4 लाख 50 हजार येन (एकल परिवार)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6 लाख येन (2 जना वा सोभन्दा बढीको घरपरिवार)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6 </a:t>
                      </a:r>
                      <a:r>
                        <a:rPr lang="ne-np" sz="750" dirty="0">
                          <a:solidFill>
                            <a:schemeClr val="tx1"/>
                          </a:solidFill>
                          <a:latin typeface="メイリオ" panose="020B0604030504040204" pitchFamily="50" charset="-128"/>
                          <a:ea typeface="メイリオ" panose="020B0604030504040204" pitchFamily="50" charset="-128"/>
                        </a:rPr>
                        <a:t>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ne-np" sz="750" dirty="0">
                          <a:solidFill>
                            <a:schemeClr val="tx1"/>
                          </a:solidFill>
                          <a:latin typeface="メイリオ" panose="020B0604030504040204" pitchFamily="50" charset="-128"/>
                          <a:ea typeface="メイリオ" panose="020B0604030504040204" pitchFamily="50" charset="-128"/>
                        </a:rPr>
                        <a:t>समग्र सहयोग कोष (लम्ब्याइएको ऋण रकम)</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b="0" dirty="0">
                          <a:solidFill>
                            <a:schemeClr val="tx1"/>
                          </a:solidFill>
                          <a:latin typeface="メイリオ" panose="020B0604030504040204" pitchFamily="50" charset="-128"/>
                          <a:ea typeface="メイリオ" panose="020B0604030504040204" pitchFamily="50" charset="-128"/>
                        </a:rPr>
                        <a:t>आर्थिक वर्ष रेइवा 5 सालमा</a:t>
                      </a:r>
                      <a:r>
                        <a:rPr lang="ne-np" sz="750" b="1" dirty="0">
                          <a:solidFill>
                            <a:schemeClr val="tx1"/>
                          </a:solidFill>
                          <a:latin typeface="メイリオ" panose="020B0604030504040204" pitchFamily="50" charset="-128"/>
                          <a:ea typeface="メイリオ" panose="020B0604030504040204" pitchFamily="50" charset="-128"/>
                        </a:rPr>
                        <a:t> निवासी कर छुट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4 लाख 50 हजार येन (एकल परिवार)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6 लाख येन (2 जना वा सोभन्दा बढीको घरपरिवार)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6 </a:t>
                      </a:r>
                      <a:r>
                        <a:rPr lang="ne-np" sz="750" dirty="0">
                          <a:solidFill>
                            <a:schemeClr val="tx1"/>
                          </a:solidFill>
                          <a:latin typeface="メイリオ" panose="020B0604030504040204" pitchFamily="50" charset="-128"/>
                          <a:ea typeface="メイリオ" panose="020B0604030504040204" pitchFamily="50" charset="-128"/>
                        </a:rPr>
                        <a:t>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0">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ne-np" sz="750" dirty="0">
                          <a:solidFill>
                            <a:schemeClr val="tx1"/>
                          </a:solidFill>
                          <a:latin typeface="メイリオ" panose="020B0604030504040204" pitchFamily="50" charset="-128"/>
                          <a:ea typeface="メイリオ" panose="020B0604030504040204" pitchFamily="50" charset="-128"/>
                        </a:rPr>
                        <a:t>समग्र सहयोग कोष (पुनः ऋण)</a:t>
                      </a:r>
                      <a:endParaRPr kumimoji="1" lang="en-US" altLang="ja-JP" sz="7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ne-np" sz="750" b="0" dirty="0">
                          <a:solidFill>
                            <a:schemeClr val="tx1"/>
                          </a:solidFill>
                          <a:latin typeface="メイリオ" panose="020B0604030504040204" pitchFamily="50" charset="-128"/>
                          <a:ea typeface="メイリオ" panose="020B0604030504040204" pitchFamily="50" charset="-128"/>
                        </a:rPr>
                        <a:t>आर्थिक वर्ष रेइवा 6 सालमा</a:t>
                      </a:r>
                      <a:r>
                        <a:rPr lang="ne-np" sz="750" b="1" dirty="0">
                          <a:solidFill>
                            <a:schemeClr val="tx1"/>
                          </a:solidFill>
                          <a:latin typeface="メイリオ" panose="020B0604030504040204" pitchFamily="50" charset="-128"/>
                          <a:ea typeface="メイリオ" panose="020B0604030504040204" pitchFamily="50" charset="-128"/>
                        </a:rPr>
                        <a:t> निवासी कर छुट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4 लाख 50 हजार येन (एकल परिवार)</a:t>
                      </a:r>
                      <a:endParaRPr kumimoji="1" lang="en-US" altLang="ja-JP" sz="750" dirty="0">
                        <a:solidFill>
                          <a:schemeClr val="tx1"/>
                        </a:solidFill>
                        <a:latin typeface="メイリオ" panose="020B0604030504040204" pitchFamily="50" charset="-128"/>
                        <a:ea typeface="メイリオ" panose="020B0604030504040204" pitchFamily="50" charset="-128"/>
                      </a:endParaRPr>
                    </a:p>
                    <a:p>
                      <a:pPr rtl="0"/>
                      <a:r>
                        <a:rPr lang="ne-np" sz="750" dirty="0">
                          <a:solidFill>
                            <a:schemeClr val="tx1"/>
                          </a:solidFill>
                          <a:latin typeface="メイリオ" panose="020B0604030504040204" pitchFamily="50" charset="-128"/>
                          <a:ea typeface="メイリオ" panose="020B0604030504040204" pitchFamily="50" charset="-128"/>
                        </a:rPr>
                        <a:t>6 लाख येन (2 जना वा सोभन्दा बढीको घरपरिवार)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lang="ne-np" sz="750" dirty="0">
                          <a:solidFill>
                            <a:schemeClr val="tx1"/>
                          </a:solidFill>
                          <a:latin typeface="メイリオ" panose="020B0604030504040204" pitchFamily="50" charset="-128"/>
                          <a:ea typeface="メイリオ" panose="020B0604030504040204" pitchFamily="50" charset="-128"/>
                        </a:rPr>
                        <a:t>रेइवा </a:t>
                      </a:r>
                      <a:r>
                        <a:rPr lang="ne-np" sz="750" b="1" dirty="0">
                          <a:solidFill>
                            <a:schemeClr val="tx1"/>
                          </a:solidFill>
                          <a:latin typeface="メイリオ" panose="020B0604030504040204" pitchFamily="50" charset="-128"/>
                          <a:ea typeface="メイリオ" panose="020B0604030504040204" pitchFamily="50" charset="-128"/>
                        </a:rPr>
                        <a:t>7</a:t>
                      </a:r>
                      <a:r>
                        <a:rPr lang="ne-np" sz="750" dirty="0">
                          <a:solidFill>
                            <a:schemeClr val="tx1"/>
                          </a:solidFill>
                          <a:latin typeface="メイリオ" panose="020B0604030504040204" pitchFamily="50" charset="-128"/>
                          <a:ea typeface="メイリオ" panose="020B0604030504040204" pitchFamily="50" charset="-128"/>
                        </a:rPr>
                        <a:t> साल जनवरी～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
        <p:nvSpPr>
          <p:cNvPr id="3" name="テキスト ボックス 2">
            <a:extLst>
              <a:ext uri="{FF2B5EF4-FFF2-40B4-BE49-F238E27FC236}">
                <a16:creationId xmlns:a16="http://schemas.microsoft.com/office/drawing/2014/main" id="{A0A96C3F-221F-D225-66D8-06E63B8C4B11}"/>
              </a:ext>
            </a:extLst>
          </p:cNvPr>
          <p:cNvSpPr txBox="1"/>
          <p:nvPr/>
        </p:nvSpPr>
        <p:spPr>
          <a:xfrm>
            <a:off x="368999" y="8681403"/>
            <a:ext cx="6273927" cy="846386"/>
          </a:xfrm>
          <a:prstGeom prst="rect">
            <a:avLst/>
          </a:prstGeom>
          <a:noFill/>
        </p:spPr>
        <p:txBody>
          <a:bodyPr wrap="square" rtlCol="0">
            <a:spAutoFit/>
          </a:bodyPr>
          <a:lstStyle/>
          <a:p>
            <a:pPr rtl="0">
              <a:lnSpc>
                <a:spcPct val="110000"/>
              </a:lnSpc>
            </a:pPr>
            <a:r>
              <a:rPr lang="ne-np" sz="800" dirty="0">
                <a:latin typeface="メイリオ" panose="020B0604030504040204" pitchFamily="50" charset="-128"/>
                <a:ea typeface="メイリオ" panose="020B0604030504040204" pitchFamily="50" charset="-128"/>
              </a:rPr>
              <a:t>*1　 रेइवा 4 साल अप्रिल पछिको आपत्कालीन सानो रकम कोष र समग्र सहयोग कोष (पहिलो ऋण) को विशेष ऋणको आवेदनको सन्दर्भमा,</a:t>
            </a:r>
            <a:endParaRPr lang="en-US" sz="800" dirty="0">
              <a:latin typeface="メイリオ" panose="020B0604030504040204" pitchFamily="50" charset="-128"/>
              <a:ea typeface="メイリオ" panose="020B0604030504040204" pitchFamily="50" charset="-128"/>
            </a:endParaRPr>
          </a:p>
          <a:p>
            <a:pPr indent="180975" rtl="0">
              <a:lnSpc>
                <a:spcPct val="110000"/>
              </a:lnSpc>
            </a:pPr>
            <a:r>
              <a:rPr lang="ne-np" sz="800" dirty="0">
                <a:latin typeface="メイリオ" panose="020B0604030504040204" pitchFamily="50" charset="-128"/>
                <a:ea typeface="メイリオ" panose="020B0604030504040204" pitchFamily="50" charset="-128"/>
              </a:rPr>
              <a:t> आर्थिक वर्ष रेइवा 5 सालको निवासी कर छुटको आधारमा ऋण भुक्तानी छुटको निर्णय गरिनेछ र डिफरमेन्ट अवधि रेइवा 5 साल डिसेम्बरको</a:t>
            </a:r>
            <a:endParaRPr lang="en-US" sz="800" dirty="0">
              <a:latin typeface="メイリオ" panose="020B0604030504040204" pitchFamily="50" charset="-128"/>
              <a:ea typeface="メイリオ" panose="020B0604030504040204" pitchFamily="50" charset="-128"/>
            </a:endParaRPr>
          </a:p>
          <a:p>
            <a:pPr indent="180975" rtl="0">
              <a:lnSpc>
                <a:spcPct val="110000"/>
              </a:lnSpc>
            </a:pPr>
            <a:r>
              <a:rPr lang="ne-np" sz="800" dirty="0">
                <a:latin typeface="メイリオ" panose="020B0604030504040204" pitchFamily="50" charset="-128"/>
                <a:ea typeface="メイリオ" panose="020B0604030504040204" pitchFamily="50" charset="-128"/>
              </a:rPr>
              <a:t> अन्त्यसम्म हुनेछ।</a:t>
            </a:r>
            <a:endParaRPr lang="en-US" altLang="ja-JP" sz="800" dirty="0">
              <a:latin typeface="メイリオ" panose="020B0604030504040204" pitchFamily="50" charset="-128"/>
              <a:ea typeface="メイリオ" panose="020B0604030504040204" pitchFamily="50" charset="-128"/>
            </a:endParaRPr>
          </a:p>
          <a:p>
            <a:pPr>
              <a:lnSpc>
                <a:spcPct val="110000"/>
              </a:lnSpc>
              <a:spcBef>
                <a:spcPts val="300"/>
              </a:spcBef>
              <a:spcAft>
                <a:spcPts val="0"/>
              </a:spcAft>
            </a:pPr>
            <a:r>
              <a:rPr lang="ne-np" sz="800" dirty="0" smtClean="0">
                <a:latin typeface="メイリオ" panose="020B0604030504040204" pitchFamily="50" charset="-128"/>
                <a:ea typeface="メイリオ" panose="020B0604030504040204" pitchFamily="50" charset="-128"/>
              </a:rPr>
              <a:t>*2　ऋण भुक्तानी छुट पछि पनि आत्मनिर्भर परामर्श सहयोग संघसंस्था</a:t>
            </a:r>
            <a:r>
              <a:rPr lang="ja-JP" altLang="en-US" sz="800" dirty="0">
                <a:latin typeface="メイリオ" panose="020B0604030504040204" pitchFamily="50" charset="-128"/>
                <a:ea typeface="メイリオ" panose="020B0604030504040204" pitchFamily="50" charset="-128"/>
              </a:rPr>
              <a:t> </a:t>
            </a:r>
            <a:r>
              <a:rPr lang="ne-NP" altLang="ja-JP" sz="800" dirty="0">
                <a:latin typeface="メイリオ" panose="020B0604030504040204" pitchFamily="50" charset="-128"/>
                <a:ea typeface="メイリオ" panose="020B0604030504040204" pitchFamily="50" charset="-128"/>
                <a:cs typeface="Nirmala UI" panose="020B0502040204020203" pitchFamily="34" charset="0"/>
              </a:rPr>
              <a:t>आदिले निरन्तर सहयोग गर्नेछ।</a:t>
            </a:r>
            <a:endParaRPr lang="ja-JP" altLang="ja-JP" sz="1200" dirty="0">
              <a:latin typeface="ＭＳ Ｐゴシック" panose="020B0600070205080204" pitchFamily="50" charset="-128"/>
              <a:cs typeface="ＭＳ Ｐゴシック" panose="020B0600070205080204" pitchFamily="50" charset="-128"/>
            </a:endParaRPr>
          </a:p>
          <a:p>
            <a:pPr rtl="0">
              <a:lnSpc>
                <a:spcPct val="110000"/>
              </a:lnSpc>
              <a:spcBef>
                <a:spcPts val="300"/>
              </a:spcBef>
            </a:pPr>
            <a:r>
              <a:rPr lang="ne-np" sz="800" dirty="0" smtClean="0">
                <a:latin typeface="メイリオ" panose="020B0604030504040204" pitchFamily="50" charset="-128"/>
                <a:ea typeface="メイリオ" panose="020B0604030504040204" pitchFamily="50" charset="-128"/>
              </a:rPr>
              <a:t>*</a:t>
            </a:r>
            <a:r>
              <a:rPr lang="ne-np" sz="800" dirty="0">
                <a:latin typeface="メイリオ" panose="020B0604030504040204" pitchFamily="50" charset="-128"/>
                <a:ea typeface="メイリオ" panose="020B0604030504040204" pitchFamily="50" charset="-128"/>
              </a:rPr>
              <a:t>3　ऋण लिने व्यक्तिको इच्छा अनुसार छोटो डिफरमेन्ट अवधि निर्धारण गरिएको खण्डमा यो लागु हुनेछैन।</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186048" y="7843150"/>
            <a:ext cx="6480000" cy="1481944"/>
          </a:xfrm>
          <a:prstGeom prst="rect">
            <a:avLst/>
          </a:prstGeom>
          <a:noFill/>
        </p:spPr>
        <p:txBody>
          <a:bodyPr wrap="square" rtlCol="0">
            <a:spAutoFit/>
          </a:bodyPr>
          <a:lstStyle/>
          <a:p>
            <a:pPr>
              <a:spcAft>
                <a:spcPts val="0"/>
              </a:spcAft>
            </a:pPr>
            <a:r>
              <a:rPr lang="ne-NP" altLang="ja-JP" sz="900" dirty="0">
                <a:latin typeface="メイリオ" panose="020B0604030504040204" pitchFamily="50" charset="-128"/>
                <a:ea typeface="メイリオ" panose="020B0604030504040204" pitchFamily="50" charset="-128"/>
                <a:cs typeface="Nirmala UI" panose="020B0502040204020203" pitchFamily="34" charset="0"/>
              </a:rPr>
              <a:t>ऋण फिर्ता गर्न कठिन अवस्था भएका व्यक्तिहरूले सर्वप्रथम परामर्श काउन्टरबाट परामर्श लिनुहोस्।</a:t>
            </a:r>
            <a:endParaRPr lang="ja-JP" altLang="ja-JP" sz="1200" dirty="0">
              <a:latin typeface="ＭＳ Ｐゴシック" panose="020B0600070205080204" pitchFamily="50" charset="-128"/>
              <a:cs typeface="ＭＳ Ｐゴシック" panose="020B0600070205080204" pitchFamily="50" charset="-128"/>
            </a:endParaRPr>
          </a:p>
          <a:p>
            <a:pPr>
              <a:lnSpc>
                <a:spcPct val="110000"/>
              </a:lnSpc>
              <a:spcBef>
                <a:spcPts val="300"/>
              </a:spcBef>
              <a:spcAft>
                <a:spcPts val="0"/>
              </a:spcAft>
            </a:pPr>
            <a:r>
              <a:rPr lang="ne-NP" altLang="ja-JP" sz="900" dirty="0">
                <a:latin typeface="メイリオ" panose="020B0604030504040204" pitchFamily="50" charset="-128"/>
                <a:ea typeface="メイリオ" panose="020B0604030504040204" pitchFamily="50" charset="-128"/>
                <a:cs typeface="Nirmala UI" panose="020B0502040204020203" pitchFamily="34" charset="0"/>
              </a:rPr>
              <a:t>हरेक महिनाको फिर्ता गर्ने रकम निश्चित अवधि घटाउन सकिन्छ वा ऋण फिर्ता स्थगित गरिने अवस्थाहरू हुनुका साथै फिर्ता गरिरहेको अवधि भए तापनि ऋण छुट गरिने अवस्थाहरू (अगाडिको पृष्ठ "ऋण भुक्तानी छुटका बुँदाहरू" हेर्नुहोस्) हुन सक्छन्।</a:t>
            </a:r>
            <a:endParaRPr lang="ja-JP" altLang="ja-JP" sz="1200" dirty="0">
              <a:latin typeface="ＭＳ Ｐゴシック" panose="020B0600070205080204" pitchFamily="50" charset="-128"/>
              <a:cs typeface="ＭＳ Ｐゴシック" panose="020B0600070205080204" pitchFamily="50" charset="-128"/>
            </a:endParaRPr>
          </a:p>
          <a:p>
            <a:pPr rtl="0"/>
            <a:r>
              <a:rPr lang="ne-np" sz="900" dirty="0" smtClean="0">
                <a:latin typeface="メイリオ" panose="020B0604030504040204" pitchFamily="50" charset="-128"/>
                <a:ea typeface="メイリオ" panose="020B0604030504040204" pitchFamily="50" charset="-128"/>
              </a:rPr>
              <a:t>साथै आवश्यक सम्बन्धित निकायहरूको सहयोगसँग सम्पर्क गराउनेछौं।</a:t>
            </a:r>
            <a:endParaRPr lang="en-US" sz="900" dirty="0" smtClean="0">
              <a:latin typeface="メイリオ" panose="020B0604030504040204" pitchFamily="50" charset="-128"/>
              <a:ea typeface="メイリオ" panose="020B0604030504040204" pitchFamily="50" charset="-128"/>
            </a:endParaRPr>
          </a:p>
          <a:p>
            <a:pPr rtl="0"/>
            <a:endParaRPr kumimoji="1" lang="en-US" altLang="ja-JP" sz="900" dirty="0">
              <a:latin typeface="メイリオ" panose="020B0604030504040204" pitchFamily="50" charset="-128"/>
              <a:ea typeface="メイリオ" panose="020B0604030504040204" pitchFamily="50" charset="-128"/>
            </a:endParaRPr>
          </a:p>
          <a:p>
            <a:pPr rtl="0">
              <a:spcBef>
                <a:spcPts val="300"/>
              </a:spcBef>
            </a:pPr>
            <a:r>
              <a:rPr lang="ne-np" sz="900" dirty="0">
                <a:latin typeface="メイリオ" panose="020B0604030504040204" pitchFamily="50" charset="-128"/>
                <a:ea typeface="メイリオ" panose="020B0604030504040204" pitchFamily="50" charset="-128"/>
              </a:rPr>
              <a:t>【प्रयोगको दायरामा पर्ने व्यक्तिहरू】ऋण भुक्तानी छुटको दायरामा नपर्ने तर ऋण फिर्ता गर्न कठिन अवस्था भएका व्यक्तिहरू</a:t>
            </a:r>
            <a:r>
              <a:rPr lang="en-US" altLang="ja-JP" sz="900" dirty="0">
                <a:latin typeface="メイリオ" panose="020B0604030504040204" pitchFamily="50" charset="-128"/>
                <a:ea typeface="メイリオ" panose="020B0604030504040204" pitchFamily="50" charset="-128"/>
              </a:rPr>
              <a:t/>
            </a:r>
            <a:br>
              <a:rPr lang="en-US" altLang="ja-JP" sz="900" dirty="0">
                <a:latin typeface="メイリオ" panose="020B0604030504040204" pitchFamily="50" charset="-128"/>
                <a:ea typeface="メイリオ" panose="020B0604030504040204" pitchFamily="50" charset="-128"/>
              </a:rPr>
            </a:br>
            <a:r>
              <a:rPr lang="ne-np" sz="900" dirty="0">
                <a:latin typeface="メイリオ" panose="020B0604030504040204" pitchFamily="50" charset="-128"/>
                <a:ea typeface="メイリオ" panose="020B0604030504040204" pitchFamily="50" charset="-128"/>
              </a:rPr>
              <a:t>【परामर्श काउन्टर】 तपाईं बसोबास गर्नुहुने जिल्ला अनुसार फरक हुनेछ। विस्तृत जानकारीको लागि जिल्ला समाज कल्याण परिषदबाट </a:t>
            </a:r>
            <a:r>
              <a:rPr lang="en-US" sz="900" dirty="0">
                <a:latin typeface="メイリオ" panose="020B0604030504040204" pitchFamily="50" charset="-128"/>
                <a:ea typeface="メイリオ" panose="020B0604030504040204" pitchFamily="50" charset="-128"/>
              </a:rPr>
              <a:t>	   </a:t>
            </a:r>
            <a:r>
              <a:rPr lang="ne-np" sz="900" dirty="0">
                <a:latin typeface="メイリオ" panose="020B0604030504040204" pitchFamily="50" charset="-128"/>
                <a:ea typeface="メイリオ" panose="020B0604030504040204" pitchFamily="50" charset="-128"/>
              </a:rPr>
              <a:t>पठाइएको छुट जानकारी, होमपेज आदि हेरेर निश्चय गर्नुहोस्।</a:t>
            </a:r>
            <a:endParaRPr lang="en-US" altLang="ja-JP" sz="900" dirty="0">
              <a:latin typeface="メイリオ" panose="020B0604030504040204" pitchFamily="50" charset="-128"/>
              <a:ea typeface="メイリオ" panose="020B0604030504040204" pitchFamily="50" charset="-128"/>
            </a:endParaRPr>
          </a:p>
          <a:p>
            <a:pPr rtl="0">
              <a:spcBef>
                <a:spcPts val="300"/>
              </a:spcBef>
            </a:pPr>
            <a:r>
              <a:rPr lang="ne-np" sz="900" dirty="0">
                <a:latin typeface="メイリオ" panose="020B0604030504040204" pitchFamily="50" charset="-128"/>
                <a:ea typeface="メイリオ" panose="020B0604030504040204" pitchFamily="50" charset="-128"/>
              </a:rPr>
              <a:t>　　　　　　</a:t>
            </a:r>
          </a:p>
        </p:txBody>
      </p:sp>
      <p:sp>
        <p:nvSpPr>
          <p:cNvPr id="19" name="テキスト ボックス 18"/>
          <p:cNvSpPr txBox="1"/>
          <p:nvPr/>
        </p:nvSpPr>
        <p:spPr>
          <a:xfrm>
            <a:off x="189000" y="924077"/>
            <a:ext cx="5161956" cy="587853"/>
          </a:xfrm>
          <a:prstGeom prst="rect">
            <a:avLst/>
          </a:prstGeom>
          <a:noFill/>
        </p:spPr>
        <p:txBody>
          <a:bodyPr wrap="square" rtlCol="0">
            <a:spAutoFit/>
          </a:bodyPr>
          <a:lstStyle/>
          <a:p>
            <a:pPr rtl="0">
              <a:lnSpc>
                <a:spcPct val="110000"/>
              </a:lnSpc>
            </a:pPr>
            <a:r>
              <a:rPr lang="ne-np" sz="900" dirty="0">
                <a:latin typeface="メイリオ" panose="020B0604030504040204" pitchFamily="50" charset="-128"/>
                <a:ea typeface="メイリオ" panose="020B0604030504040204" pitchFamily="50" charset="-128"/>
              </a:rPr>
              <a:t>सँगै घर खर्चको समीक्षा गरी आयव्ययको स्थिति सुधार गर्ने सहयोग र ऋण समायोजनको जानकारीका साथै हेलोवर्क आदिसँग सहकार्य गरी रोजगारको लागि सहयोग गरिन्छ।</a:t>
            </a:r>
            <a:endParaRPr kumimoji="1" lang="en-US" altLang="ja-JP" sz="900" dirty="0">
              <a:latin typeface="メイリオ" panose="020B0604030504040204" pitchFamily="50" charset="-128"/>
              <a:ea typeface="メイリオ" panose="020B0604030504040204" pitchFamily="50" charset="-128"/>
            </a:endParaRPr>
          </a:p>
          <a:p>
            <a:pPr rtl="0">
              <a:lnSpc>
                <a:spcPct val="110000"/>
              </a:lnSpc>
              <a:spcBef>
                <a:spcPts val="300"/>
              </a:spcBef>
            </a:pPr>
            <a:r>
              <a:rPr lang="ne-np" sz="900" dirty="0">
                <a:latin typeface="メイリオ" panose="020B0604030504040204" pitchFamily="50" charset="-128"/>
                <a:ea typeface="メイリオ" panose="020B0604030504040204" pitchFamily="50" charset="-128"/>
              </a:rPr>
              <a:t>【प्रयोगको दायरामा पर्ने व्यक्तिहरू】आय र घर खर्चबारे चिन्ता परेका व्यक्तिहरू</a:t>
            </a:r>
            <a:endParaRPr kumimoji="1" lang="en-US" altLang="ja-JP" sz="9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311080">
            <a:off x="5863853" y="815096"/>
            <a:ext cx="293786" cy="249718"/>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945" y="7195826"/>
            <a:ext cx="844059" cy="704790"/>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03435" y="562353"/>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1021024557"/>
              </p:ext>
            </p:extLst>
          </p:nvPr>
        </p:nvGraphicFramePr>
        <p:xfrm>
          <a:off x="150798" y="4240383"/>
          <a:ext cx="5400000" cy="2703432"/>
        </p:xfrm>
        <a:graphic>
          <a:graphicData uri="http://schemas.openxmlformats.org/drawingml/2006/table">
            <a:tbl>
              <a:tblPr firstRow="1" bandRow="1">
                <a:tableStyleId>{C4B1156A-380E-4F78-BDF5-A606A8083BF9}</a:tableStyleId>
              </a:tblPr>
              <a:tblGrid>
                <a:gridCol w="1584000">
                  <a:extLst>
                    <a:ext uri="{9D8B030D-6E8A-4147-A177-3AD203B41FA5}">
                      <a16:colId xmlns:a16="http://schemas.microsoft.com/office/drawing/2014/main" val="2997740211"/>
                    </a:ext>
                  </a:extLst>
                </a:gridCol>
                <a:gridCol w="612000">
                  <a:extLst>
                    <a:ext uri="{9D8B030D-6E8A-4147-A177-3AD203B41FA5}">
                      <a16:colId xmlns:a16="http://schemas.microsoft.com/office/drawing/2014/main" val="454930295"/>
                    </a:ext>
                  </a:extLst>
                </a:gridCol>
                <a:gridCol w="3204000">
                  <a:extLst>
                    <a:ext uri="{9D8B030D-6E8A-4147-A177-3AD203B41FA5}">
                      <a16:colId xmlns:a16="http://schemas.microsoft.com/office/drawing/2014/main" val="3504743626"/>
                    </a:ext>
                  </a:extLst>
                </a:gridCol>
              </a:tblGrid>
              <a:tr h="252000">
                <a:tc>
                  <a:txBody>
                    <a:bodyPr/>
                    <a:lstStyle/>
                    <a:p>
                      <a:pPr algn="ctr" rtl="0">
                        <a:lnSpc>
                          <a:spcPct val="110000"/>
                        </a:lnSpc>
                      </a:pPr>
                      <a:r>
                        <a:rPr sz="800" dirty="0" err="1"/>
                        <a:t>मुख्य</a:t>
                      </a:r>
                      <a:r>
                        <a:rPr sz="800" dirty="0"/>
                        <a:t> </a:t>
                      </a:r>
                      <a:r>
                        <a:rPr sz="800" dirty="0" err="1"/>
                        <a:t>परामर्श</a:t>
                      </a:r>
                      <a:r>
                        <a:rPr sz="800" dirty="0"/>
                        <a:t> </a:t>
                      </a:r>
                      <a:r>
                        <a:rPr sz="800" dirty="0" err="1"/>
                        <a:t>काउन्टरहरू</a:t>
                      </a:r>
                      <a:endParaRPr kumimoji="1" lang="en-US" altLang="ja-JP" sz="800" b="1" dirty="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800" dirty="0" err="1"/>
                        <a:t>फोन</a:t>
                      </a:r>
                      <a:endParaRPr sz="800" dirty="0"/>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pPr>
                      <a:r>
                        <a:rPr sz="800" dirty="0" err="1"/>
                        <a:t>सहयोग</a:t>
                      </a:r>
                      <a:r>
                        <a:rPr sz="800" dirty="0"/>
                        <a:t> </a:t>
                      </a:r>
                      <a:r>
                        <a:rPr sz="800" dirty="0" err="1"/>
                        <a:t>विवरण</a:t>
                      </a:r>
                      <a:endParaRPr sz="800" dirty="0"/>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rtl="0">
                        <a:lnSpc>
                          <a:spcPct val="110000"/>
                        </a:lnSpc>
                      </a:pPr>
                      <a:r>
                        <a:rPr lang="ne-np" sz="800" b="0" dirty="0">
                          <a:latin typeface="メイリオ" panose="020B0604030504040204" pitchFamily="50" charset="-128"/>
                          <a:ea typeface="メイリオ" panose="020B0604030504040204" pitchFamily="50" charset="-128"/>
                        </a:rPr>
                        <a:t>उपभोक्ता हटलाइन</a:t>
                      </a:r>
                      <a:r>
                        <a:rPr kumimoji="1" lang="en-US" altLang="ja-JP" sz="800" b="0" dirty="0">
                          <a:latin typeface="メイリオ" panose="020B0604030504040204" pitchFamily="50" charset="-128"/>
                          <a:ea typeface="メイリオ" panose="020B0604030504040204" pitchFamily="50" charset="-128"/>
                        </a:rPr>
                        <a:t/>
                      </a:r>
                      <a:br>
                        <a:rPr kumimoji="1" lang="en-US" altLang="ja-JP" sz="800" b="0" dirty="0">
                          <a:latin typeface="メイリオ" panose="020B0604030504040204" pitchFamily="50" charset="-128"/>
                          <a:ea typeface="メイリオ" panose="020B0604030504040204" pitchFamily="50" charset="-128"/>
                        </a:rPr>
                      </a:br>
                      <a:r>
                        <a:rPr lang="ne-np" sz="800" b="0" dirty="0">
                          <a:latin typeface="メイリオ" panose="020B0604030504040204" pitchFamily="50" charset="-128"/>
                          <a:ea typeface="メイリオ" panose="020B0604030504040204" pitchFamily="50" charset="-128"/>
                        </a:rPr>
                        <a:t>(उपभोक्ता जीवनयापन परामर्श काउन्टर)</a:t>
                      </a:r>
                      <a:endParaRPr kumimoji="1" lang="en-US" altLang="ja-JP" sz="8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ne-np" sz="800" b="0">
                          <a:latin typeface="メイリオ" panose="020B0604030504040204" pitchFamily="50" charset="-128"/>
                          <a:ea typeface="メイリオ" panose="020B0604030504040204" pitchFamily="50" charset="-128"/>
                        </a:rPr>
                        <a:t>188</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ne-np" sz="800" b="0" dirty="0">
                          <a:solidFill>
                            <a:schemeClr val="tx1"/>
                          </a:solidFill>
                          <a:latin typeface="メイリオ" panose="020B0604030504040204" pitchFamily="50" charset="-128"/>
                          <a:ea typeface="メイリオ" panose="020B0604030504040204" pitchFamily="50" charset="-128"/>
                        </a:rPr>
                        <a:t>उपभोक्ता समस्याबारे परामर्श गर्न सकिने नजिकको उपभोक्ता जीवनयापन परामर्श काउन्टरको जानकारी दिइनेछ।</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rtl="0">
                        <a:lnSpc>
                          <a:spcPct val="110000"/>
                        </a:lnSpc>
                      </a:pPr>
                      <a:r>
                        <a:rPr lang="ne-np" sz="800" b="0">
                          <a:latin typeface="メイリオ" panose="020B0604030504040204" pitchFamily="50" charset="-128"/>
                          <a:ea typeface="メイリオ" panose="020B0604030504040204" pitchFamily="50" charset="-128"/>
                        </a:rPr>
                        <a:t>जापान कानुनी सहायता केन्द्र</a:t>
                      </a:r>
                      <a:endParaRPr kumimoji="1" lang="en-US" altLang="ja-JP" sz="800" b="0" dirty="0">
                        <a:latin typeface="メイリオ" panose="020B0604030504040204" pitchFamily="50" charset="-128"/>
                        <a:ea typeface="メイリオ" panose="020B0604030504040204" pitchFamily="50" charset="-128"/>
                      </a:endParaRPr>
                    </a:p>
                    <a:p>
                      <a:pPr algn="ctr" rtl="0">
                        <a:lnSpc>
                          <a:spcPct val="110000"/>
                        </a:lnSpc>
                      </a:pPr>
                      <a:r>
                        <a:rPr lang="ne-np" sz="800" b="0">
                          <a:latin typeface="メイリオ" panose="020B0604030504040204" pitchFamily="50" charset="-128"/>
                          <a:ea typeface="メイリオ" panose="020B0604030504040204" pitchFamily="50" charset="-128"/>
                        </a:rPr>
                        <a:t>(हो-तेरासु सपोर्ट डायल)</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ne-np" sz="800" b="0">
                          <a:latin typeface="メイリオ" panose="020B0604030504040204" pitchFamily="50" charset="-128"/>
                          <a:ea typeface="メイリオ" panose="020B0604030504040204" pitchFamily="50" charset="-128"/>
                        </a:rPr>
                        <a:t>0570-078374</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ne-np" sz="800" b="0" dirty="0">
                          <a:solidFill>
                            <a:schemeClr val="tx1"/>
                          </a:solidFill>
                          <a:latin typeface="メイリオ" panose="020B0604030504040204" pitchFamily="50" charset="-128"/>
                          <a:ea typeface="メイリオ" panose="020B0604030504040204" pitchFamily="50" charset="-128"/>
                        </a:rPr>
                        <a:t>आर्थिक रूपमा कठिनाइ भएका व्यक्तिहरूलाई निःशुल्क कानुनी परामर्श तथा वकिल र कानुनी कागजात तयार गर्ने अधिकारीको खर्च अस्थायी रूपमा भुक्तानी गरिदिने प्रणाली आदिको जानकारी दिइनेछ।</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rtl="0">
                        <a:lnSpc>
                          <a:spcPct val="110000"/>
                        </a:lnSpc>
                      </a:pPr>
                      <a:r>
                        <a:rPr lang="ne-np" sz="800" b="0">
                          <a:latin typeface="メイリオ" panose="020B0604030504040204" pitchFamily="50" charset="-128"/>
                          <a:ea typeface="メイリオ" panose="020B0604030504040204" pitchFamily="50" charset="-128"/>
                        </a:rPr>
                        <a:t>जापान बार एशोसिएशन महासंघ</a:t>
                      </a:r>
                      <a:endParaRPr kumimoji="1" lang="en-US" altLang="ja-JP" sz="800" b="0" dirty="0">
                        <a:latin typeface="メイリオ" panose="020B0604030504040204" pitchFamily="50" charset="-128"/>
                        <a:ea typeface="メイリオ" panose="020B0604030504040204" pitchFamily="50" charset="-128"/>
                      </a:endParaRPr>
                    </a:p>
                    <a:p>
                      <a:pPr algn="ctr" rtl="0">
                        <a:lnSpc>
                          <a:spcPct val="110000"/>
                        </a:lnSpc>
                      </a:pPr>
                      <a:r>
                        <a:rPr lang="ne-np" sz="800" b="0">
                          <a:latin typeface="メイリオ" panose="020B0604030504040204" pitchFamily="50" charset="-128"/>
                          <a:ea typeface="メイリオ" panose="020B0604030504040204" pitchFamily="50" charset="-128"/>
                        </a:rPr>
                        <a:t>(हिमावारी चिन्ता 110 नम्बर)</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rtl="0">
                        <a:lnSpc>
                          <a:spcPct val="110000"/>
                        </a:lnSpc>
                      </a:pPr>
                      <a:r>
                        <a:rPr lang="ne-np" sz="800" b="0">
                          <a:latin typeface="メイリオ" panose="020B0604030504040204" pitchFamily="50" charset="-128"/>
                          <a:ea typeface="メイリオ" panose="020B0604030504040204" pitchFamily="50" charset="-128"/>
                        </a:rPr>
                        <a:t>0570-783-110</a:t>
                      </a:r>
                      <a:endParaRPr kumimoji="1" lang="ja-JP" altLang="en-US" sz="8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lnSpc>
                          <a:spcPct val="110000"/>
                        </a:lnSpc>
                      </a:pPr>
                      <a:r>
                        <a:rPr lang="ne-np" sz="800" b="0">
                          <a:solidFill>
                            <a:schemeClr val="tx1"/>
                          </a:solidFill>
                          <a:latin typeface="メイリオ" panose="020B0604030504040204" pitchFamily="50" charset="-128"/>
                          <a:ea typeface="メイリオ" panose="020B0604030504040204" pitchFamily="50" charset="-128"/>
                        </a:rPr>
                        <a:t>नजिकको वकिल संघको परामर्श केन्द्रमा सम्पर्क हुनेछ र परामर्शको लागि नाम लेखाउने आदिको जानकारी दिइनेछ।</a:t>
                      </a: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lang="ne-np" sz="800" b="0">
                          <a:latin typeface="メイリオ" panose="020B0604030504040204" pitchFamily="50" charset="-128"/>
                          <a:ea typeface="メイリオ" panose="020B0604030504040204" pitchFamily="50" charset="-128"/>
                        </a:rPr>
                        <a:t>कानुनी कागजात तयार गर्ने अधिकारीको समग्र परामर्श केन्द्र</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rtl="0">
                        <a:lnSpc>
                          <a:spcPct val="110000"/>
                        </a:lnSpc>
                      </a:pPr>
                      <a:r>
                        <a:rPr lang="ne-np" sz="800" b="0" dirty="0">
                          <a:solidFill>
                            <a:schemeClr val="tx1"/>
                          </a:solidFill>
                          <a:latin typeface="メイリオ" panose="020B0604030504040204" pitchFamily="50" charset="-128"/>
                          <a:ea typeface="メイリオ" panose="020B0604030504040204" pitchFamily="50" charset="-128"/>
                        </a:rPr>
                        <a:t>नजिकको कानुनी कागजात तयार गर्ने अधिकारीको समग्र परामर्श केन्द्रमा आवश्यकता भन्दा बढी भुक्तानी गरेको छ वा छैन आदि निश्चय गर्ने बारे परामर्श </a:t>
                      </a:r>
                      <a:r>
                        <a:rPr lang="ne-np" sz="800" b="0" dirty="0" err="1">
                          <a:solidFill>
                            <a:schemeClr val="tx1"/>
                          </a:solidFill>
                          <a:latin typeface="メイリオ" panose="020B0604030504040204" pitchFamily="50" charset="-128"/>
                          <a:ea typeface="メイリオ" panose="020B0604030504040204" pitchFamily="50" charset="-128"/>
                        </a:rPr>
                        <a:t>लिन</a:t>
                      </a:r>
                      <a:r>
                        <a:rPr lang="ne-np" sz="800" b="0" dirty="0">
                          <a:solidFill>
                            <a:schemeClr val="tx1"/>
                          </a:solidFill>
                          <a:latin typeface="メイリオ" panose="020B0604030504040204" pitchFamily="50" charset="-128"/>
                          <a:ea typeface="メイリオ" panose="020B0604030504040204" pitchFamily="50" charset="-128"/>
                        </a:rPr>
                        <a:t> सकिन्छ।</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l" rtl="0">
                        <a:lnSpc>
                          <a:spcPct val="110000"/>
                        </a:lnSpc>
                        <a:spcBef>
                          <a:spcPts val="300"/>
                        </a:spcBef>
                      </a:pPr>
                      <a:r>
                        <a:rPr lang="ne-np" sz="800" b="0" dirty="0">
                          <a:latin typeface="メイリオ" panose="020B0604030504040204" pitchFamily="50" charset="-128"/>
                          <a:ea typeface="メイリオ" panose="020B0604030504040204" pitchFamily="50" charset="-128"/>
                          <a:hlinkClick r:id="rId5"/>
                        </a:rPr>
                        <a:t>https://www.shiho-shoshi.or.jp/activity/consultation/center_list/</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rtl="0">
                        <a:lnSpc>
                          <a:spcPct val="110000"/>
                        </a:lnSpc>
                      </a:pPr>
                      <a:r>
                        <a:rPr lang="ne-np" sz="800" b="0">
                          <a:latin typeface="メイリオ" panose="020B0604030504040204" pitchFamily="50" charset="-128"/>
                          <a:ea typeface="メイリオ" panose="020B0604030504040204" pitchFamily="50" charset="-128"/>
                        </a:rPr>
                        <a:t>बहुसंख्यक ऋणको परामर्श काउन्टर</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rtl="0">
                        <a:lnSpc>
                          <a:spcPct val="110000"/>
                        </a:lnSpc>
                        <a:spcBef>
                          <a:spcPts val="300"/>
                        </a:spcBef>
                      </a:pPr>
                      <a:r>
                        <a:rPr lang="ne-np" sz="800" b="0" dirty="0">
                          <a:solidFill>
                            <a:schemeClr val="tx1"/>
                          </a:solidFill>
                          <a:latin typeface="メイリオ" panose="020B0604030504040204" pitchFamily="50" charset="-128"/>
                          <a:ea typeface="メイリオ" panose="020B0604030504040204" pitchFamily="50" charset="-128"/>
                        </a:rPr>
                        <a:t>वित्तीय सेवा एजेन्सीको वेबसाइटमा बहुसंख्यक ऋणको परामर्श काउन्टर सूची राखिएको छ।</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l" rtl="0">
                        <a:lnSpc>
                          <a:spcPct val="110000"/>
                        </a:lnSpc>
                        <a:spcBef>
                          <a:spcPts val="300"/>
                        </a:spcBef>
                      </a:pPr>
                      <a:r>
                        <a:rPr lang="ne-np" sz="800" b="0" dirty="0">
                          <a:latin typeface="メイリオ" panose="020B0604030504040204" pitchFamily="50" charset="-128"/>
                          <a:ea typeface="メイリオ" panose="020B0604030504040204" pitchFamily="50" charset="-128"/>
                          <a:hlinkClick r:id="rId6"/>
                        </a:rPr>
                        <a:t>https://www.fsa.go.jp/soudan/</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rtl="0"/>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739978" y="6282592"/>
            <a:ext cx="1012874" cy="496290"/>
          </a:xfrm>
          <a:prstGeom prst="rect">
            <a:avLst/>
          </a:prstGeom>
          <a:noFill/>
        </p:spPr>
        <p:txBody>
          <a:bodyPr wrap="square" rtlCol="0">
            <a:spAutoFit/>
          </a:bodyPr>
          <a:lstStyle/>
          <a:p>
            <a:pPr algn="ctr" rtl="0">
              <a:lnSpc>
                <a:spcPct val="110000"/>
              </a:lnSpc>
            </a:pPr>
            <a:r>
              <a:rPr lang="ne-np" sz="600" dirty="0">
                <a:latin typeface="メイリオ" panose="020B0604030504040204" pitchFamily="50" charset="-128"/>
                <a:ea typeface="メイリオ" panose="020B0604030504040204" pitchFamily="50" charset="-128"/>
              </a:rPr>
              <a:t>बहुसंख्यक ऋणको परामर्श काउन्टर सूची</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ne-np" sz="600" dirty="0">
                <a:latin typeface="メイリオ" panose="020B0604030504040204" pitchFamily="50" charset="-128"/>
                <a:ea typeface="メイリオ" panose="020B0604030504040204" pitchFamily="50" charset="-128"/>
              </a:rPr>
              <a:t>(वित्तीय सेवा एजेन्सीको वेबसाइट)</a:t>
            </a:r>
          </a:p>
        </p:txBody>
      </p:sp>
      <p:sp>
        <p:nvSpPr>
          <p:cNvPr id="57" name="テキスト ボックス 56"/>
          <p:cNvSpPr txBox="1"/>
          <p:nvPr/>
        </p:nvSpPr>
        <p:spPr>
          <a:xfrm>
            <a:off x="5530330" y="4583540"/>
            <a:ext cx="1377890" cy="600164"/>
          </a:xfrm>
          <a:prstGeom prst="rect">
            <a:avLst/>
          </a:prstGeom>
          <a:noFill/>
        </p:spPr>
        <p:txBody>
          <a:bodyPr wrap="square" rtlCol="0">
            <a:spAutoFit/>
          </a:bodyPr>
          <a:lstStyle/>
          <a:p>
            <a:pPr algn="ctr" rtl="0">
              <a:lnSpc>
                <a:spcPct val="110000"/>
              </a:lnSpc>
            </a:pPr>
            <a:r>
              <a:rPr lang="ne-np" sz="600" dirty="0">
                <a:latin typeface="メイリオ" panose="020B0604030504040204" pitchFamily="50" charset="-128"/>
                <a:ea typeface="メイリオ" panose="020B0604030504040204" pitchFamily="50" charset="-128"/>
              </a:rPr>
              <a:t>कानुनी कागजात तयार गर्ने अधिकारीको समग्र परामर्श केन्द्र सूची</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ne-np" sz="600" dirty="0">
                <a:latin typeface="メイリオ" panose="020B0604030504040204" pitchFamily="50" charset="-128"/>
                <a:ea typeface="メイリオ" panose="020B0604030504040204" pitchFamily="50" charset="-128"/>
              </a:rPr>
              <a:t>(जापान कानुनी कागजात तयार गर्ने अधिकारी एशोसिएशन महासंघ</a:t>
            </a:r>
            <a:r>
              <a:rPr kumimoji="1" lang="en-US" altLang="ja-JP" sz="600" dirty="0">
                <a:latin typeface="メイリオ" panose="020B0604030504040204" pitchFamily="50" charset="-128"/>
                <a:ea typeface="メイリオ" panose="020B0604030504040204" pitchFamily="50" charset="-128"/>
              </a:rPr>
              <a:t/>
            </a:r>
            <a:br>
              <a:rPr kumimoji="1" lang="en-US" altLang="ja-JP" sz="600" dirty="0">
                <a:latin typeface="メイリオ" panose="020B0604030504040204" pitchFamily="50" charset="-128"/>
                <a:ea typeface="メイリオ" panose="020B0604030504040204" pitchFamily="50" charset="-128"/>
              </a:rPr>
            </a:br>
            <a:r>
              <a:rPr lang="ne-np" sz="600" dirty="0">
                <a:latin typeface="メイリオ" panose="020B0604030504040204" pitchFamily="50" charset="-128"/>
                <a:ea typeface="メイリオ" panose="020B0604030504040204" pitchFamily="50" charset="-128"/>
              </a:rPr>
              <a:t>　को वेबसाइट)</a:t>
            </a:r>
          </a:p>
        </p:txBody>
      </p:sp>
      <p:graphicFrame>
        <p:nvGraphicFramePr>
          <p:cNvPr id="14" name="表 13"/>
          <p:cNvGraphicFramePr>
            <a:graphicFrameLocks noGrp="1"/>
          </p:cNvGraphicFramePr>
          <p:nvPr>
            <p:extLst>
              <p:ext uri="{D42A27DB-BD31-4B8C-83A1-F6EECF244321}">
                <p14:modId xmlns:p14="http://schemas.microsoft.com/office/powerpoint/2010/main" val="409606772"/>
              </p:ext>
            </p:extLst>
          </p:nvPr>
        </p:nvGraphicFramePr>
        <p:xfrm>
          <a:off x="150798" y="1560593"/>
          <a:ext cx="5400000" cy="1571208"/>
        </p:xfrm>
        <a:graphic>
          <a:graphicData uri="http://schemas.openxmlformats.org/drawingml/2006/table">
            <a:tbl>
              <a:tblPr firstRow="1" bandRow="1">
                <a:tableStyleId>{C4B1156A-380E-4F78-BDF5-A606A8083BF9}</a:tableStyleId>
              </a:tblPr>
              <a:tblGrid>
                <a:gridCol w="1152000">
                  <a:extLst>
                    <a:ext uri="{9D8B030D-6E8A-4147-A177-3AD203B41FA5}">
                      <a16:colId xmlns:a16="http://schemas.microsoft.com/office/drawing/2014/main" val="1848496945"/>
                    </a:ext>
                  </a:extLst>
                </a:gridCol>
                <a:gridCol w="4248000">
                  <a:extLst>
                    <a:ext uri="{9D8B030D-6E8A-4147-A177-3AD203B41FA5}">
                      <a16:colId xmlns:a16="http://schemas.microsoft.com/office/drawing/2014/main" val="4188972107"/>
                    </a:ext>
                  </a:extLst>
                </a:gridCol>
              </a:tblGrid>
              <a:tr h="252000">
                <a:tc>
                  <a:txBody>
                    <a:bodyPr/>
                    <a:lstStyle/>
                    <a:p>
                      <a:pPr algn="ctr" rtl="0">
                        <a:lnSpc>
                          <a:spcPct val="110000"/>
                        </a:lnSpc>
                      </a:pPr>
                      <a:r>
                        <a:rPr sz="800" dirty="0" err="1"/>
                        <a:t>मुख्य</a:t>
                      </a:r>
                      <a:r>
                        <a:rPr sz="800" dirty="0"/>
                        <a:t> </a:t>
                      </a:r>
                      <a:r>
                        <a:rPr sz="800" dirty="0" err="1"/>
                        <a:t>परामर्श</a:t>
                      </a:r>
                      <a:r>
                        <a:rPr sz="800" dirty="0"/>
                        <a:t> </a:t>
                      </a:r>
                      <a:r>
                        <a:rPr sz="800" dirty="0" err="1"/>
                        <a:t>काउन्टरहरू</a:t>
                      </a:r>
                      <a:endParaRPr sz="800" dirty="0"/>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lnSpc>
                          <a:spcPct val="110000"/>
                        </a:lnSpc>
                        <a:spcBef>
                          <a:spcPts val="300"/>
                        </a:spcBef>
                      </a:pPr>
                      <a:r>
                        <a:rPr sz="800" dirty="0" err="1"/>
                        <a:t>सहयोग</a:t>
                      </a:r>
                      <a:r>
                        <a:rPr sz="800" dirty="0"/>
                        <a:t> </a:t>
                      </a:r>
                      <a:r>
                        <a:rPr sz="800" dirty="0" err="1"/>
                        <a:t>विवरण</a:t>
                      </a:r>
                      <a:endParaRPr kumimoji="1" lang="en-US" altLang="ja-JP" sz="8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rtl="0">
                        <a:lnSpc>
                          <a:spcPct val="110000"/>
                        </a:lnSpc>
                      </a:pPr>
                      <a:r>
                        <a:rPr lang="ne-np" sz="800" b="0">
                          <a:latin typeface="メイリオ" panose="020B0604030504040204" pitchFamily="50" charset="-128"/>
                          <a:ea typeface="メイリオ" panose="020B0604030504040204" pitchFamily="50" charset="-128"/>
                        </a:rPr>
                        <a:t>आत्मनिर्भर परामर्श सहयोग संघसंस्था</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ne-np" sz="800" dirty="0">
                          <a:latin typeface="メイリオ" panose="020B0604030504040204" pitchFamily="50" charset="-128"/>
                          <a:ea typeface="メイリオ" panose="020B0604030504040204" pitchFamily="50" charset="-128"/>
                        </a:rPr>
                        <a:t>घर खर्च सुधार सहयोग कार्यक्रम आदि र दैनिक जीवनमा परेका समग्र समस्याहरूको लागि परामर्श सहयोग गरिन्छ।</a:t>
                      </a:r>
                      <a:endParaRPr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ne-np" sz="800" b="0" dirty="0">
                          <a:latin typeface="メイリオ" panose="020B0604030504040204" pitchFamily="50" charset="-128"/>
                          <a:ea typeface="メイリオ" panose="020B0604030504040204" pitchFamily="50" charset="-128"/>
                          <a:hlinkClick r:id="rId7"/>
                        </a:rPr>
                        <a:t>https://www.mhlw.go.jp/content/000936284.pdf</a:t>
                      </a:r>
                      <a:endParaRPr kumimoji="1" lang="en-US" altLang="ja-JP"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rtl="0">
                        <a:lnSpc>
                          <a:spcPct val="110000"/>
                        </a:lnSpc>
                      </a:pPr>
                      <a:r>
                        <a:rPr lang="ne-np" sz="800" b="0">
                          <a:latin typeface="メイリオ" panose="020B0604030504040204" pitchFamily="50" charset="-128"/>
                          <a:ea typeface="メイリオ" panose="020B0604030504040204" pitchFamily="50" charset="-128"/>
                        </a:rPr>
                        <a:t>हेलोवर्क</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rtl="0">
                        <a:lnSpc>
                          <a:spcPct val="110000"/>
                        </a:lnSpc>
                      </a:pPr>
                      <a:r>
                        <a:rPr lang="ne-np" sz="800" dirty="0">
                          <a:latin typeface="メイリオ" panose="020B0604030504040204" pitchFamily="50" charset="-128"/>
                          <a:ea typeface="メイリオ" panose="020B0604030504040204" pitchFamily="50" charset="-128"/>
                        </a:rPr>
                        <a:t>पेसा परामर्श र पेसा सम्बन्धी जानकारी प्रदान गर्ने मात्र नभई, रोजगारको तयारी, पेसा तालिम आदिको सहयोग पनि गरिन्छ।</a:t>
                      </a:r>
                      <a:endParaRPr lang="en-US" altLang="ja-JP" sz="800" dirty="0">
                        <a:latin typeface="メイリオ" panose="020B0604030504040204" pitchFamily="50" charset="-128"/>
                        <a:ea typeface="メイリオ" panose="020B0604030504040204" pitchFamily="50" charset="-128"/>
                      </a:endParaRPr>
                    </a:p>
                    <a:p>
                      <a:pPr rtl="0">
                        <a:lnSpc>
                          <a:spcPct val="110000"/>
                        </a:lnSpc>
                        <a:spcBef>
                          <a:spcPts val="300"/>
                        </a:spcBef>
                      </a:pPr>
                      <a:r>
                        <a:rPr lang="ne-np" sz="800" b="0" dirty="0">
                          <a:latin typeface="メイリオ" panose="020B0604030504040204" pitchFamily="50" charset="-128"/>
                          <a:ea typeface="メイリオ" panose="020B0604030504040204" pitchFamily="50" charset="-128"/>
                          <a:hlinkClick r:id="rId8"/>
                        </a:rPr>
                        <a:t>https://www.mhlw.go.jp/stf/seisakunitsuite/bunya/koyou_roudou/koyou/hellowork.html</a:t>
                      </a:r>
                      <a:endParaRPr kumimoji="1" lang="ja-JP" altLang="en-US" sz="8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639777" y="1183629"/>
            <a:ext cx="1158996" cy="498598"/>
          </a:xfrm>
          <a:prstGeom prst="rect">
            <a:avLst/>
          </a:prstGeom>
          <a:noFill/>
        </p:spPr>
        <p:txBody>
          <a:bodyPr wrap="square" rtlCol="0">
            <a:spAutoFit/>
          </a:bodyPr>
          <a:lstStyle/>
          <a:p>
            <a:pPr algn="ctr" rtl="0">
              <a:lnSpc>
                <a:spcPct val="110000"/>
              </a:lnSpc>
            </a:pPr>
            <a:r>
              <a:rPr lang="ne-np" sz="600" dirty="0">
                <a:latin typeface="メイリオ" panose="020B0604030504040204" pitchFamily="50" charset="-128"/>
                <a:ea typeface="メイリオ" panose="020B0604030504040204" pitchFamily="50" charset="-128"/>
              </a:rPr>
              <a:t>आत्मनिर्भर परामर्श सहयोग संघसंस्था सूची</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ne-np" sz="600" dirty="0">
                <a:latin typeface="メイリオ" panose="020B0604030504040204" pitchFamily="50" charset="-128"/>
                <a:ea typeface="メイリオ" panose="020B0604030504040204" pitchFamily="50" charset="-128"/>
              </a:rPr>
              <a:t>(स्वास्थ्य, श्रम तथा कल्याण मन्त्रालयको वेबसाइट)</a:t>
            </a:r>
            <a:endParaRPr kumimoji="1" lang="en-US" altLang="ja-JP" sz="600" dirty="0">
              <a:latin typeface="メイリオ" panose="020B0604030504040204" pitchFamily="50" charset="-128"/>
              <a:ea typeface="メイリオ" panose="020B0604030504040204" pitchFamily="50" charset="-128"/>
            </a:endParaRPr>
          </a:p>
        </p:txBody>
      </p:sp>
      <p:sp>
        <p:nvSpPr>
          <p:cNvPr id="54" name="正方形/長方形 53"/>
          <p:cNvSpPr>
            <a:spLocks noChangeArrowheads="1"/>
          </p:cNvSpPr>
          <p:nvPr/>
        </p:nvSpPr>
        <p:spPr bwMode="auto">
          <a:xfrm>
            <a:off x="0" y="21178"/>
            <a:ext cx="6858000" cy="353926"/>
          </a:xfrm>
          <a:prstGeom prst="rect">
            <a:avLst/>
          </a:prstGeom>
          <a:noFill/>
          <a:ln>
            <a:noFill/>
          </a:ln>
        </p:spPr>
        <p:txBody>
          <a:bodyPr rot="0" vert="horz" wrap="square" lIns="72000" tIns="102857" rIns="72000" bIns="34286" rtlCol="0" anchor="t" anchorCtr="0" upright="1">
            <a:spAutoFit/>
          </a:bodyPr>
          <a:lstStyle/>
          <a:p>
            <a:pPr algn="ctr" rtl="0"/>
            <a:r>
              <a:rPr lang="ne-np" sz="1400" b="1" dirty="0">
                <a:solidFill>
                  <a:srgbClr val="103185"/>
                </a:solidFill>
                <a:latin typeface="メイリオ" panose="020B0604030504040204" pitchFamily="50" charset="-128"/>
                <a:ea typeface="メイリオ" panose="020B0604030504040204" pitchFamily="50" charset="-128"/>
              </a:rPr>
              <a:t>ऋण फिर्ता गर्न कठिन अवस्था भएका व्यक्तिको लागि सम्बन्धित निकायहरूको जानकारी</a:t>
            </a:r>
          </a:p>
        </p:txBody>
      </p:sp>
      <p:sp>
        <p:nvSpPr>
          <p:cNvPr id="64" name="テキスト ボックス 63"/>
          <p:cNvSpPr txBox="1"/>
          <p:nvPr/>
        </p:nvSpPr>
        <p:spPr>
          <a:xfrm>
            <a:off x="5623937" y="2459256"/>
            <a:ext cx="1158996" cy="397032"/>
          </a:xfrm>
          <a:prstGeom prst="rect">
            <a:avLst/>
          </a:prstGeom>
          <a:noFill/>
        </p:spPr>
        <p:txBody>
          <a:bodyPr wrap="square" rtlCol="0">
            <a:spAutoFit/>
          </a:bodyPr>
          <a:lstStyle/>
          <a:p>
            <a:pPr algn="ctr" rtl="0">
              <a:lnSpc>
                <a:spcPct val="110000"/>
              </a:lnSpc>
            </a:pPr>
            <a:r>
              <a:rPr lang="ne-np" sz="600" dirty="0">
                <a:latin typeface="メイリオ" panose="020B0604030504040204" pitchFamily="50" charset="-128"/>
                <a:ea typeface="メイリオ" panose="020B0604030504040204" pitchFamily="50" charset="-128"/>
              </a:rPr>
              <a:t>हेलोवर्क सूची</a:t>
            </a:r>
            <a:endParaRPr kumimoji="1" lang="en-US" altLang="ja-JP" sz="600" dirty="0">
              <a:latin typeface="メイリオ" panose="020B0604030504040204" pitchFamily="50" charset="-128"/>
              <a:ea typeface="メイリオ" panose="020B0604030504040204" pitchFamily="50" charset="-128"/>
            </a:endParaRPr>
          </a:p>
          <a:p>
            <a:pPr algn="ctr" rtl="0">
              <a:lnSpc>
                <a:spcPct val="110000"/>
              </a:lnSpc>
            </a:pPr>
            <a:r>
              <a:rPr lang="ne-np" sz="600" dirty="0">
                <a:latin typeface="メイリオ" panose="020B0604030504040204" pitchFamily="50" charset="-128"/>
                <a:ea typeface="メイリオ" panose="020B0604030504040204" pitchFamily="50" charset="-128"/>
              </a:rPr>
              <a:t>(स्वास्थ्य, श्रम तथा कल्याण मन्त्रालयको वेबसाइट)</a:t>
            </a:r>
            <a:endParaRPr kumimoji="1" lang="en-US" altLang="ja-JP" sz="600"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189000" y="495769"/>
            <a:ext cx="2452600" cy="324498"/>
          </a:xfrm>
          <a:prstGeom prst="rect">
            <a:avLst/>
          </a:prstGeom>
          <a:solidFill>
            <a:srgbClr val="103185"/>
          </a:solidFill>
        </p:spPr>
        <p:txBody>
          <a:bodyPr wrap="none" tIns="72000" bIns="36000" rtlCol="0" anchor="ctr" anchorCtr="0">
            <a:noAutofit/>
          </a:bodyPr>
          <a:lstStyle/>
          <a:p>
            <a:pPr algn="ctr" rtl="0"/>
            <a:r>
              <a:rPr lang="ne-np" sz="1200" b="1" dirty="0">
                <a:solidFill>
                  <a:schemeClr val="bg1"/>
                </a:solidFill>
                <a:latin typeface="メイリオ" panose="020B0604030504040204" pitchFamily="50" charset="-128"/>
                <a:ea typeface="メイリオ" panose="020B0604030504040204" pitchFamily="50" charset="-128"/>
              </a:rPr>
              <a:t>रोजगार र घर खर्च आदिको सहयोग</a:t>
            </a:r>
          </a:p>
        </p:txBody>
      </p:sp>
      <p:sp>
        <p:nvSpPr>
          <p:cNvPr id="65" name="テキスト ボックス 64"/>
          <p:cNvSpPr txBox="1"/>
          <p:nvPr/>
        </p:nvSpPr>
        <p:spPr>
          <a:xfrm>
            <a:off x="186048" y="3683932"/>
            <a:ext cx="6480000" cy="587853"/>
          </a:xfrm>
          <a:prstGeom prst="rect">
            <a:avLst/>
          </a:prstGeom>
          <a:noFill/>
        </p:spPr>
        <p:txBody>
          <a:bodyPr wrap="square" rtlCol="0">
            <a:spAutoFit/>
          </a:bodyPr>
          <a:lstStyle/>
          <a:p>
            <a:pPr rtl="0">
              <a:lnSpc>
                <a:spcPct val="110000"/>
              </a:lnSpc>
            </a:pPr>
            <a:r>
              <a:rPr lang="ne-np" sz="900" dirty="0">
                <a:latin typeface="メイリオ" panose="020B0604030504040204" pitchFamily="50" charset="-128"/>
                <a:ea typeface="メイリオ" panose="020B0604030504040204" pitchFamily="50" charset="-128"/>
              </a:rPr>
              <a:t>कनुनी विशेषज्ञ आदिद्वारा कानुनी परामर्श र ऋण समायोजन (व्यक्तिगत पुनरुत्थान, टाट पल्टेको अवस्था आदि) </a:t>
            </a:r>
            <a:endParaRPr lang="en-US" sz="900" dirty="0">
              <a:latin typeface="メイリオ" panose="020B0604030504040204" pitchFamily="50" charset="-128"/>
              <a:ea typeface="メイリオ" panose="020B0604030504040204" pitchFamily="50" charset="-128"/>
            </a:endParaRPr>
          </a:p>
          <a:p>
            <a:pPr rtl="0">
              <a:lnSpc>
                <a:spcPct val="110000"/>
              </a:lnSpc>
            </a:pPr>
            <a:r>
              <a:rPr lang="ne-np" sz="900" dirty="0">
                <a:latin typeface="メイリオ" panose="020B0604030504040204" pitchFamily="50" charset="-128"/>
                <a:ea typeface="メイリオ" panose="020B0604030504040204" pitchFamily="50" charset="-128"/>
              </a:rPr>
              <a:t>मा सम्पर्क गराइनेछ।</a:t>
            </a:r>
            <a:endParaRPr lang="en-US" sz="900" dirty="0">
              <a:latin typeface="メイリオ" panose="020B0604030504040204" pitchFamily="50" charset="-128"/>
              <a:ea typeface="メイリオ" panose="020B0604030504040204" pitchFamily="50" charset="-128"/>
            </a:endParaRPr>
          </a:p>
          <a:p>
            <a:pPr rtl="0">
              <a:lnSpc>
                <a:spcPct val="110000"/>
              </a:lnSpc>
              <a:spcBef>
                <a:spcPts val="300"/>
              </a:spcBef>
            </a:pPr>
            <a:r>
              <a:rPr lang="ne-np" sz="900" dirty="0">
                <a:latin typeface="メイリオ" panose="020B0604030504040204" pitchFamily="50" charset="-128"/>
                <a:ea typeface="メイリオ" panose="020B0604030504040204" pitchFamily="50" charset="-128"/>
              </a:rPr>
              <a:t>【प्रयोगको दायरामा पर्ने व्यक्तिहरू】विशेष ऋण बाहेकका अन्य ऋण भई समस्या परेका व्यक्तिहरू</a:t>
            </a:r>
            <a:endParaRPr kumimoji="1" lang="en-US" altLang="ja-JP" sz="900" dirty="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186048" y="3241850"/>
            <a:ext cx="3242952" cy="324498"/>
          </a:xfrm>
          <a:prstGeom prst="rect">
            <a:avLst/>
          </a:prstGeom>
          <a:solidFill>
            <a:srgbClr val="103185"/>
          </a:solidFill>
        </p:spPr>
        <p:txBody>
          <a:bodyPr wrap="none" tIns="72000" bIns="36000" rtlCol="0" anchor="ctr" anchorCtr="0">
            <a:noAutofit/>
          </a:bodyPr>
          <a:lstStyle/>
          <a:p>
            <a:pPr algn="ctr" rtl="0"/>
            <a:r>
              <a:rPr lang="ne-np" sz="1200" b="1" dirty="0">
                <a:solidFill>
                  <a:schemeClr val="bg1"/>
                </a:solidFill>
                <a:latin typeface="メイリオ" panose="020B0604030504040204" pitchFamily="50" charset="-128"/>
                <a:ea typeface="メイリオ" panose="020B0604030504040204" pitchFamily="50" charset="-128"/>
              </a:rPr>
              <a:t>बहुसंख्यक ऋण तथा कानुनी मामिलाको परामर्श</a:t>
            </a:r>
          </a:p>
        </p:txBody>
      </p:sp>
      <p:sp>
        <p:nvSpPr>
          <p:cNvPr id="68" name="テキスト ボックス 67"/>
          <p:cNvSpPr txBox="1"/>
          <p:nvPr/>
        </p:nvSpPr>
        <p:spPr>
          <a:xfrm>
            <a:off x="186048" y="7387479"/>
            <a:ext cx="2232000" cy="324498"/>
          </a:xfrm>
          <a:prstGeom prst="rect">
            <a:avLst/>
          </a:prstGeom>
          <a:solidFill>
            <a:srgbClr val="103185"/>
          </a:solidFill>
        </p:spPr>
        <p:txBody>
          <a:bodyPr wrap="none" tIns="72000" bIns="36000" rtlCol="0" anchor="ctr" anchorCtr="0">
            <a:noAutofit/>
          </a:bodyPr>
          <a:lstStyle/>
          <a:p>
            <a:pPr algn="ctr" rtl="0"/>
            <a:r>
              <a:rPr lang="ne-np" sz="1200" b="1" dirty="0">
                <a:solidFill>
                  <a:schemeClr val="bg1"/>
                </a:solidFill>
                <a:latin typeface="メイリオ" panose="020B0604030504040204" pitchFamily="50" charset="-128"/>
                <a:ea typeface="メイリオ" panose="020B0604030504040204" pitchFamily="50" charset="-128"/>
              </a:rPr>
              <a:t>ऋण फिर्ता सम्बन्धी परामर्श</a:t>
            </a: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rtl="0"/>
            <a:r>
              <a:rPr lang="ne-np" sz="1200" b="1" dirty="0">
                <a:solidFill>
                  <a:schemeClr val="bg1"/>
                </a:solidFill>
                <a:latin typeface="メイリオ" panose="020B0604030504040204" pitchFamily="50" charset="-128"/>
                <a:ea typeface="メイリオ" panose="020B0604030504040204" pitchFamily="50" charset="-128"/>
              </a:rPr>
              <a:t>【अन्य सोधपुछको लागि】जीवनयापन तथा कल्याण कोष ऋण परामर्श कल सेन्टर</a:t>
            </a:r>
            <a:endParaRPr lang="en-US" altLang="ja-JP" sz="1200" b="1" dirty="0">
              <a:solidFill>
                <a:schemeClr val="bg1"/>
              </a:solidFill>
              <a:latin typeface="メイリオ" panose="020B0604030504040204" pitchFamily="50" charset="-128"/>
              <a:ea typeface="メイリオ" panose="020B0604030504040204" pitchFamily="50" charset="-128"/>
            </a:endParaRPr>
          </a:p>
          <a:p>
            <a:pPr rtl="0"/>
            <a:endParaRPr lang="en-US" altLang="ja-JP" sz="400" b="1" dirty="0">
              <a:solidFill>
                <a:schemeClr val="bg1"/>
              </a:solidFill>
              <a:latin typeface="メイリオ" panose="020B0604030504040204" pitchFamily="50" charset="-128"/>
              <a:ea typeface="メイリオ" panose="020B0604030504040204" pitchFamily="50" charset="-128"/>
            </a:endParaRPr>
          </a:p>
          <a:p>
            <a:pPr rtl="0"/>
            <a:r>
              <a:rPr lang="ne-np" sz="1200" b="1" dirty="0">
                <a:solidFill>
                  <a:schemeClr val="bg1"/>
                </a:solidFill>
                <a:latin typeface="メイリオ" panose="020B0604030504040204" pitchFamily="50" charset="-128"/>
                <a:ea typeface="メイリオ" panose="020B0604030504040204" pitchFamily="50" charset="-128"/>
              </a:rPr>
              <a:t>　　　　　　　　　　　　</a:t>
            </a:r>
            <a:r>
              <a:rPr lang="ne-np" b="1" dirty="0">
                <a:solidFill>
                  <a:schemeClr val="bg1"/>
                </a:solidFill>
                <a:latin typeface="メイリオ" panose="020B0604030504040204" pitchFamily="50" charset="-128"/>
                <a:ea typeface="メイリオ" panose="020B0604030504040204" pitchFamily="50" charset="-128"/>
              </a:rPr>
              <a:t>0120-46-1999</a:t>
            </a:r>
            <a:r>
              <a:rPr lang="ne-np" sz="2000" b="1" dirty="0">
                <a:solidFill>
                  <a:schemeClr val="bg1"/>
                </a:solidFill>
                <a:latin typeface="メイリオ" panose="020B0604030504040204" pitchFamily="50" charset="-128"/>
                <a:ea typeface="メイリオ" panose="020B0604030504040204" pitchFamily="50" charset="-128"/>
              </a:rPr>
              <a:t> </a:t>
            </a:r>
            <a:r>
              <a:rPr lang="ne-np" sz="800" b="1" dirty="0">
                <a:solidFill>
                  <a:schemeClr val="bg1"/>
                </a:solidFill>
                <a:latin typeface="メイリオ" panose="020B0604030504040204" pitchFamily="50" charset="-128"/>
                <a:ea typeface="メイリオ" panose="020B0604030504040204" pitchFamily="50" charset="-128"/>
              </a:rPr>
              <a:t>(</a:t>
            </a:r>
            <a:r>
              <a:rPr lang="en-US" altLang="ja-JP" sz="800" b="1" dirty="0">
                <a:solidFill>
                  <a:schemeClr val="bg1"/>
                </a:solidFill>
                <a:latin typeface="メイリオ" panose="020B0604030504040204" pitchFamily="50" charset="-128"/>
                <a:ea typeface="メイリオ" panose="020B0604030504040204" pitchFamily="50" charset="-128"/>
              </a:rPr>
              <a:t>9</a:t>
            </a:r>
            <a:r>
              <a:rPr lang="ja-JP" altLang="en-US" sz="800" b="1" dirty="0">
                <a:solidFill>
                  <a:schemeClr val="bg1"/>
                </a:solidFill>
                <a:latin typeface="メイリオ" panose="020B0604030504040204" pitchFamily="50" charset="-128"/>
                <a:ea typeface="メイリオ" panose="020B0604030504040204" pitchFamily="50" charset="-128"/>
              </a:rPr>
              <a:t>：</a:t>
            </a:r>
            <a:r>
              <a:rPr lang="en-US" altLang="ja-JP" sz="800" b="1" dirty="0">
                <a:solidFill>
                  <a:schemeClr val="bg1"/>
                </a:solidFill>
                <a:latin typeface="メイリオ" panose="020B0604030504040204" pitchFamily="50" charset="-128"/>
                <a:ea typeface="メイリオ" panose="020B0604030504040204" pitchFamily="50" charset="-128"/>
              </a:rPr>
              <a:t>00</a:t>
            </a:r>
            <a:r>
              <a:rPr lang="ja-JP" altLang="en-US" sz="800" b="1" dirty="0">
                <a:solidFill>
                  <a:schemeClr val="bg1"/>
                </a:solidFill>
                <a:latin typeface="メイリオ" panose="020B0604030504040204" pitchFamily="50" charset="-128"/>
                <a:ea typeface="メイリオ" panose="020B0604030504040204" pitchFamily="50" charset="-128"/>
              </a:rPr>
              <a:t>～</a:t>
            </a:r>
            <a:r>
              <a:rPr lang="en-US" altLang="ja-JP" sz="800" b="1" dirty="0">
                <a:solidFill>
                  <a:schemeClr val="bg1"/>
                </a:solidFill>
                <a:latin typeface="メイリオ" panose="020B0604030504040204" pitchFamily="50" charset="-128"/>
                <a:ea typeface="メイリオ" panose="020B0604030504040204" pitchFamily="50" charset="-128"/>
              </a:rPr>
              <a:t>17</a:t>
            </a:r>
            <a:r>
              <a:rPr lang="ja-JP" altLang="en-US" sz="800" b="1" dirty="0">
                <a:solidFill>
                  <a:schemeClr val="bg1"/>
                </a:solidFill>
                <a:latin typeface="メイリオ" panose="020B0604030504040204" pitchFamily="50" charset="-128"/>
                <a:ea typeface="メイリオ" panose="020B0604030504040204" pitchFamily="50" charset="-128"/>
              </a:rPr>
              <a:t>：</a:t>
            </a:r>
            <a:r>
              <a:rPr lang="en-US" altLang="ja-JP" sz="800" b="1" dirty="0">
                <a:solidFill>
                  <a:schemeClr val="bg1"/>
                </a:solidFill>
                <a:latin typeface="メイリオ" panose="020B0604030504040204" pitchFamily="50" charset="-128"/>
                <a:ea typeface="メイリオ" panose="020B0604030504040204" pitchFamily="50" charset="-128"/>
              </a:rPr>
              <a:t>00</a:t>
            </a:r>
            <a:r>
              <a:rPr lang="ja-JP" altLang="en-US" sz="800" b="1" dirty="0">
                <a:solidFill>
                  <a:schemeClr val="bg1"/>
                </a:solidFill>
                <a:latin typeface="メイリオ" panose="020B0604030504040204" pitchFamily="50" charset="-128"/>
                <a:ea typeface="メイリオ" panose="020B0604030504040204" pitchFamily="50" charset="-128"/>
              </a:rPr>
              <a:t>　</a:t>
            </a:r>
            <a:r>
              <a:rPr lang="ne-np" sz="800" b="1" dirty="0">
                <a:solidFill>
                  <a:schemeClr val="bg1"/>
                </a:solidFill>
                <a:latin typeface="メイリオ" panose="020B0604030504040204" pitchFamily="50" charset="-128"/>
                <a:ea typeface="メイリオ" panose="020B0604030504040204" pitchFamily="50" charset="-128"/>
              </a:rPr>
              <a:t>शनिबार, आइतबार र सार्वजनिक बिदाको दिन बाहेक)</a:t>
            </a:r>
            <a:endParaRPr kumimoji="1" lang="en-US" altLang="ja-JP" sz="800" b="1" dirty="0">
              <a:ln w="0"/>
              <a:solidFill>
                <a:schemeClr val="bg1"/>
              </a:solidFill>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AC5A4434-DB54-3628-40DB-6001DC94D0C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64686" y="1638308"/>
            <a:ext cx="856716" cy="831518"/>
          </a:xfrm>
          <a:prstGeom prst="rect">
            <a:avLst/>
          </a:prstGeom>
        </p:spPr>
      </p:pic>
      <p:pic>
        <p:nvPicPr>
          <p:cNvPr id="12" name="図 11">
            <a:extLst>
              <a:ext uri="{FF2B5EF4-FFF2-40B4-BE49-F238E27FC236}">
                <a16:creationId xmlns:a16="http://schemas.microsoft.com/office/drawing/2014/main" id="{44352E29-E81B-C2BB-CDCE-ECAAEF57A56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777584" y="2832435"/>
            <a:ext cx="878989" cy="870850"/>
          </a:xfrm>
          <a:prstGeom prst="rect">
            <a:avLst/>
          </a:prstGeom>
        </p:spPr>
      </p:pic>
      <p:pic>
        <p:nvPicPr>
          <p:cNvPr id="15" name="図 14">
            <a:extLst>
              <a:ext uri="{FF2B5EF4-FFF2-40B4-BE49-F238E27FC236}">
                <a16:creationId xmlns:a16="http://schemas.microsoft.com/office/drawing/2014/main" id="{E8268058-8E97-6F9B-3E61-871EEA80DDA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47654" y="5158920"/>
            <a:ext cx="808919" cy="802234"/>
          </a:xfrm>
          <a:prstGeom prst="rect">
            <a:avLst/>
          </a:prstGeom>
        </p:spPr>
      </p:pic>
      <p:pic>
        <p:nvPicPr>
          <p:cNvPr id="17" name="図 16">
            <a:extLst>
              <a:ext uri="{FF2B5EF4-FFF2-40B4-BE49-F238E27FC236}">
                <a16:creationId xmlns:a16="http://schemas.microsoft.com/office/drawing/2014/main" id="{4EBDC781-6D75-4CD1-EBCB-D5200ECD76FA}"/>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849493" y="6783396"/>
            <a:ext cx="793844" cy="740412"/>
          </a:xfrm>
          <a:prstGeom prst="rect">
            <a:avLst/>
          </a:prstGeom>
        </p:spPr>
      </p:pic>
    </p:spTree>
    <p:extLst>
      <p:ext uri="{BB962C8B-B14F-4D97-AF65-F5344CB8AC3E}">
        <p14:creationId xmlns:p14="http://schemas.microsoft.com/office/powerpoint/2010/main" val="5497542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1201</Words>
  <Application>Microsoft Office PowerPoint</Application>
  <PresentationFormat>A4 210 x 297 mm</PresentationFormat>
  <Paragraphs>108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Mangal</vt:lpstr>
      <vt:lpstr>ＭＳ Ｐゴシック</vt:lpstr>
      <vt:lpstr>メイリオ</vt:lpstr>
      <vt:lpstr>游ゴシック</vt:lpstr>
      <vt:lpstr>Arial</vt:lpstr>
      <vt:lpstr>Calibri</vt:lpstr>
      <vt:lpstr>Nirmala UI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2022-12-09T07:04:20Z</dcterms:modified>
</cp:coreProperties>
</file>