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8" r:id="rId3"/>
  </p:sldIdLst>
  <p:sldSz cx="6858000" cy="9906000" type="A4"/>
  <p:notesSz cx="6807200" cy="9939338"/>
  <p:defaultTextStyle>
    <a:defPPr rtl="0">
      <a:defRPr lang="es-E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15"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6699"/>
    <a:srgbClr val="FF00FF"/>
    <a:srgbClr val="103185"/>
    <a:srgbClr val="FDF3B9"/>
    <a:srgbClr val="FEDFE1"/>
    <a:srgbClr val="C9E7E7"/>
    <a:srgbClr val="FFFFCC"/>
    <a:srgbClr val="8064A2"/>
    <a:srgbClr val="FF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88" autoAdjust="0"/>
    <p:restoredTop sz="94660"/>
  </p:normalViewPr>
  <p:slideViewPr>
    <p:cSldViewPr snapToGrid="0">
      <p:cViewPr>
        <p:scale>
          <a:sx n="100" d="100"/>
          <a:sy n="100" d="100"/>
        </p:scale>
        <p:origin x="2568" y="-1194"/>
      </p:cViewPr>
      <p:guideLst>
        <p:guide orient="horz" pos="561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pPr rtl="0"/>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pPr rtl="0"/>
            <a:fld id="{FDF4B830-BF77-4B48-A560-CB59709B7208}" type="datetimeFigureOut">
              <a:rPr kumimoji="1" lang="ja-JP" altLang="en-US" smtClean="0"/>
              <a:t>2022/12/9</a:t>
            </a:fld>
            <a:endParaRPr kumimoji="1" lang="ja-JP" altLang="en-US" dirty="0"/>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pPr rtl="0"/>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pPr rtl="0"/>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pPr rtl="0"/>
            <a:fld id="{47C9D7EC-84D7-42B6-AF3F-807B5762792C}" type="slidenum">
              <a:rPr kumimoji="1" lang="ja-JP" altLang="en-US" smtClean="0"/>
              <a:t>‹#›</a:t>
            </a:fld>
            <a:endParaRPr kumimoji="1" lang="ja-JP" altLang="en-US" dirty="0"/>
          </a:p>
        </p:txBody>
      </p:sp>
    </p:spTree>
    <p:extLst>
      <p:ext uri="{BB962C8B-B14F-4D97-AF65-F5344CB8AC3E}">
        <p14:creationId xmlns:p14="http://schemas.microsoft.com/office/powerpoint/2010/main" val="142210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rtlCol="0"/>
          <a:lstStyle/>
          <a:p>
            <a:pPr rtl="0"/>
            <a:r>
              <a:rPr lang="es"/>
              <a:t>マスター タイトルの書式設定</a:t>
            </a:r>
          </a:p>
        </p:txBody>
      </p:sp>
      <p:sp>
        <p:nvSpPr>
          <p:cNvPr id="3" name="サブタイトル 2"/>
          <p:cNvSpPr>
            <a:spLocks noGrp="1"/>
          </p:cNvSpPr>
          <p:nvPr>
            <p:ph type="subTitle" idx="1"/>
          </p:nvPr>
        </p:nvSpPr>
        <p:spPr>
          <a:xfrm>
            <a:off x="1028700" y="5613400"/>
            <a:ext cx="4800600" cy="2531533"/>
          </a:xfrm>
        </p:spPr>
        <p:txBody>
          <a:bodyPr rtlCol="0"/>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pPr rtl="0"/>
            <a:r>
              <a:rPr lang="es"/>
              <a:t>マスター サブタイトルの書式設定</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5" name="フッター プレースホルダー 4"/>
          <p:cNvSpPr>
            <a:spLocks noGrp="1"/>
          </p:cNvSpPr>
          <p:nvPr>
            <p:ph type="ftr" sz="quarter" idx="11"/>
          </p:nvPr>
        </p:nvSpPr>
        <p:spPr/>
        <p:txBody>
          <a:bodyPr rtlCol="0"/>
          <a:lstStyle/>
          <a:p>
            <a:pPr rtl="0"/>
            <a:endParaRPr kumimoji="1" lang="ja-JP" altLang="en-US" dirty="0"/>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s"/>
              <a:t>マスター タイトルの書式設定</a:t>
            </a:r>
          </a:p>
        </p:txBody>
      </p:sp>
      <p:sp>
        <p:nvSpPr>
          <p:cNvPr id="3" name="縦書きテキスト プレースホルダー 2"/>
          <p:cNvSpPr>
            <a:spLocks noGrp="1"/>
          </p:cNvSpPr>
          <p:nvPr>
            <p:ph type="body" orient="vert" idx="1"/>
          </p:nvPr>
        </p:nvSpPr>
        <p:spPr/>
        <p:txBody>
          <a:bodyPr vert="eaVert" rtlCol="0"/>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5" name="フッター プレースホルダー 4"/>
          <p:cNvSpPr>
            <a:spLocks noGrp="1"/>
          </p:cNvSpPr>
          <p:nvPr>
            <p:ph type="ftr" sz="quarter" idx="11"/>
          </p:nvPr>
        </p:nvSpPr>
        <p:spPr/>
        <p:txBody>
          <a:bodyPr rtlCol="0"/>
          <a:lstStyle/>
          <a:p>
            <a:pPr rtl="0"/>
            <a:endParaRPr kumimoji="1" lang="ja-JP" altLang="en-US" dirty="0"/>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rtlCol="0"/>
          <a:lstStyle/>
          <a:p>
            <a:pPr rtl="0"/>
            <a:r>
              <a:rPr lang="e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rtlCol="0"/>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5" name="フッター プレースホルダー 4"/>
          <p:cNvSpPr>
            <a:spLocks noGrp="1"/>
          </p:cNvSpPr>
          <p:nvPr>
            <p:ph type="ftr" sz="quarter" idx="11"/>
          </p:nvPr>
        </p:nvSpPr>
        <p:spPr/>
        <p:txBody>
          <a:bodyPr rtlCol="0"/>
          <a:lstStyle/>
          <a:p>
            <a:pPr rtl="0"/>
            <a:endParaRPr kumimoji="1" lang="ja-JP" altLang="en-US" dirty="0"/>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s"/>
              <a:t>マスター タイトルの書式設定</a:t>
            </a:r>
          </a:p>
        </p:txBody>
      </p:sp>
      <p:sp>
        <p:nvSpPr>
          <p:cNvPr id="3" name="コンテンツ プレースホルダー 2"/>
          <p:cNvSpPr>
            <a:spLocks noGrp="1"/>
          </p:cNvSpPr>
          <p:nvPr>
            <p:ph idx="1"/>
          </p:nvPr>
        </p:nvSpPr>
        <p:spPr/>
        <p:txBody>
          <a:bodyPr rtlCol="0"/>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5" name="フッター プレースホルダー 4"/>
          <p:cNvSpPr>
            <a:spLocks noGrp="1"/>
          </p:cNvSpPr>
          <p:nvPr>
            <p:ph type="ftr" sz="quarter" idx="11"/>
          </p:nvPr>
        </p:nvSpPr>
        <p:spPr/>
        <p:txBody>
          <a:bodyPr rtlCol="0"/>
          <a:lstStyle/>
          <a:p>
            <a:pPr rtl="0"/>
            <a:endParaRPr kumimoji="1" lang="ja-JP" altLang="en-US" dirty="0"/>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rtlCol="0" anchor="t"/>
          <a:lstStyle>
            <a:lvl1pPr algn="l">
              <a:defRPr sz="5778" b="1" cap="all"/>
            </a:lvl1pPr>
          </a:lstStyle>
          <a:p>
            <a:pPr rtl="0"/>
            <a:r>
              <a:rPr lang="e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rtlCol="0"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rtl="0"/>
            <a:r>
              <a:rPr lang="es"/>
              <a:t>マスター テキストの書式設定</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5" name="フッター プレースホルダー 4"/>
          <p:cNvSpPr>
            <a:spLocks noGrp="1"/>
          </p:cNvSpPr>
          <p:nvPr>
            <p:ph type="ftr" sz="quarter" idx="11"/>
          </p:nvPr>
        </p:nvSpPr>
        <p:spPr/>
        <p:txBody>
          <a:bodyPr rtlCol="0"/>
          <a:lstStyle/>
          <a:p>
            <a:pPr rtl="0"/>
            <a:endParaRPr kumimoji="1" lang="ja-JP" altLang="en-US" dirty="0"/>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rtlCol="0"/>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4" name="コンテンツ プレースホルダー 3"/>
          <p:cNvSpPr>
            <a:spLocks noGrp="1"/>
          </p:cNvSpPr>
          <p:nvPr>
            <p:ph sz="half" idx="2"/>
          </p:nvPr>
        </p:nvSpPr>
        <p:spPr>
          <a:xfrm>
            <a:off x="3486150" y="2311401"/>
            <a:ext cx="3028950" cy="6537502"/>
          </a:xfrm>
        </p:spPr>
        <p:txBody>
          <a:bodyPr rtlCol="0"/>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6" name="フッター プレースホルダー 5"/>
          <p:cNvSpPr>
            <a:spLocks noGrp="1"/>
          </p:cNvSpPr>
          <p:nvPr>
            <p:ph type="ftr" sz="quarter" idx="11"/>
          </p:nvPr>
        </p:nvSpPr>
        <p:spPr/>
        <p:txBody>
          <a:bodyPr rtlCol="0"/>
          <a:lstStyle/>
          <a:p>
            <a:pPr rtl="0"/>
            <a:endParaRPr kumimoji="1" lang="ja-JP" altLang="en-US" dirty="0"/>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vl1pPr>
          </a:lstStyle>
          <a:p>
            <a:pPr rtl="0"/>
            <a:r>
              <a:rPr lang="e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rtlCol="0"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rtl="0"/>
            <a:r>
              <a:rPr lang="e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rtlCol="0"/>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5" name="テキスト プレースホルダー 4"/>
          <p:cNvSpPr>
            <a:spLocks noGrp="1"/>
          </p:cNvSpPr>
          <p:nvPr>
            <p:ph type="body" sz="quarter" idx="3"/>
          </p:nvPr>
        </p:nvSpPr>
        <p:spPr>
          <a:xfrm>
            <a:off x="3483769" y="2217385"/>
            <a:ext cx="3031331" cy="924101"/>
          </a:xfrm>
        </p:spPr>
        <p:txBody>
          <a:bodyPr rtlCol="0"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rtl="0"/>
            <a:r>
              <a:rPr lang="e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rtlCol="0"/>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7" name="日付プレースホルダー 6"/>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8" name="フッター プレースホルダー 7"/>
          <p:cNvSpPr>
            <a:spLocks noGrp="1"/>
          </p:cNvSpPr>
          <p:nvPr>
            <p:ph type="ftr" sz="quarter" idx="11"/>
          </p:nvPr>
        </p:nvSpPr>
        <p:spPr/>
        <p:txBody>
          <a:bodyPr rtlCol="0"/>
          <a:lstStyle/>
          <a:p>
            <a:pPr rtl="0"/>
            <a:endParaRPr kumimoji="1" lang="ja-JP" altLang="en-US" dirty="0"/>
          </a:p>
        </p:txBody>
      </p:sp>
      <p:sp>
        <p:nvSpPr>
          <p:cNvPr id="9" name="スライド番号プレースホルダー 8"/>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s"/>
              <a:t>マスター タイトルの書式設定</a:t>
            </a:r>
          </a:p>
        </p:txBody>
      </p:sp>
      <p:sp>
        <p:nvSpPr>
          <p:cNvPr id="3" name="日付プレースホルダー 2"/>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4" name="フッター プレースホルダー 3"/>
          <p:cNvSpPr>
            <a:spLocks noGrp="1"/>
          </p:cNvSpPr>
          <p:nvPr>
            <p:ph type="ftr" sz="quarter" idx="11"/>
          </p:nvPr>
        </p:nvSpPr>
        <p:spPr/>
        <p:txBody>
          <a:bodyPr rtlCol="0"/>
          <a:lstStyle/>
          <a:p>
            <a:pPr rtl="0"/>
            <a:endParaRPr kumimoji="1" lang="ja-JP" altLang="en-US" dirty="0"/>
          </a:p>
        </p:txBody>
      </p:sp>
      <p:sp>
        <p:nvSpPr>
          <p:cNvPr id="5" name="スライド番号プレースホルダー 4"/>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3" name="フッター プレースホルダー 2"/>
          <p:cNvSpPr>
            <a:spLocks noGrp="1"/>
          </p:cNvSpPr>
          <p:nvPr>
            <p:ph type="ftr" sz="quarter" idx="11"/>
          </p:nvPr>
        </p:nvSpPr>
        <p:spPr/>
        <p:txBody>
          <a:bodyPr rtlCol="0"/>
          <a:lstStyle/>
          <a:p>
            <a:pPr rtl="0"/>
            <a:endParaRPr kumimoji="1" lang="ja-JP" altLang="en-US" dirty="0"/>
          </a:p>
        </p:txBody>
      </p:sp>
      <p:sp>
        <p:nvSpPr>
          <p:cNvPr id="4" name="スライド番号プレースホルダー 3"/>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rtlCol="0" anchor="b"/>
          <a:lstStyle>
            <a:lvl1pPr algn="l">
              <a:defRPr sz="2889" b="1"/>
            </a:lvl1pPr>
          </a:lstStyle>
          <a:p>
            <a:pPr rtl="0"/>
            <a:r>
              <a:rPr lang="e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rtlCol="0"/>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4" name="テキスト プレースホルダー 3"/>
          <p:cNvSpPr>
            <a:spLocks noGrp="1"/>
          </p:cNvSpPr>
          <p:nvPr>
            <p:ph type="body" sz="half" idx="2"/>
          </p:nvPr>
        </p:nvSpPr>
        <p:spPr>
          <a:xfrm>
            <a:off x="342900" y="2072923"/>
            <a:ext cx="2256235" cy="6775980"/>
          </a:xfrm>
        </p:spPr>
        <p:txBody>
          <a:bodyPr rtlCol="0"/>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rtl="0"/>
            <a:r>
              <a:rPr lang="es"/>
              <a:t>マスター テキストの書式設定</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6" name="フッター プレースホルダー 5"/>
          <p:cNvSpPr>
            <a:spLocks noGrp="1"/>
          </p:cNvSpPr>
          <p:nvPr>
            <p:ph type="ftr" sz="quarter" idx="11"/>
          </p:nvPr>
        </p:nvSpPr>
        <p:spPr/>
        <p:txBody>
          <a:bodyPr rtlCol="0"/>
          <a:lstStyle/>
          <a:p>
            <a:pPr rtl="0"/>
            <a:endParaRPr kumimoji="1" lang="ja-JP" altLang="en-US" dirty="0"/>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rtlCol="0" anchor="b"/>
          <a:lstStyle>
            <a:lvl1pPr algn="l">
              <a:defRPr sz="2889" b="1"/>
            </a:lvl1pPr>
          </a:lstStyle>
          <a:p>
            <a:pPr rtl="0"/>
            <a:r>
              <a:rPr lang="e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rtl="0"/>
            <a:r>
              <a:rPr lang="es"/>
              <a:t>図を追加</a:t>
            </a:r>
          </a:p>
        </p:txBody>
      </p:sp>
      <p:sp>
        <p:nvSpPr>
          <p:cNvPr id="4" name="テキスト プレースホルダー 3"/>
          <p:cNvSpPr>
            <a:spLocks noGrp="1"/>
          </p:cNvSpPr>
          <p:nvPr>
            <p:ph type="body" sz="half" idx="2"/>
          </p:nvPr>
        </p:nvSpPr>
        <p:spPr>
          <a:xfrm>
            <a:off x="1344216" y="7752822"/>
            <a:ext cx="4114800" cy="1162578"/>
          </a:xfrm>
        </p:spPr>
        <p:txBody>
          <a:bodyPr rtlCol="0"/>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rtl="0"/>
            <a:r>
              <a:rPr lang="es"/>
              <a:t>マスター テキストの書式設定</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dirty="0"/>
          </a:p>
        </p:txBody>
      </p:sp>
      <p:sp>
        <p:nvSpPr>
          <p:cNvPr id="6" name="フッター プレースホルダー 5"/>
          <p:cNvSpPr>
            <a:spLocks noGrp="1"/>
          </p:cNvSpPr>
          <p:nvPr>
            <p:ph type="ftr" sz="quarter" idx="11"/>
          </p:nvPr>
        </p:nvSpPr>
        <p:spPr/>
        <p:txBody>
          <a:bodyPr rtlCol="0"/>
          <a:lstStyle/>
          <a:p>
            <a:pPr rtl="0"/>
            <a:endParaRPr kumimoji="1" lang="ja-JP" altLang="en-US" dirty="0"/>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pPr rtl="0"/>
            <a:r>
              <a:rPr lang="e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rtl="0"/>
            <a:r>
              <a:rPr lang="es"/>
              <a:t>マスター テキストの書式設定</a:t>
            </a:r>
          </a:p>
          <a:p>
            <a:pPr lvl="1" rtl="0"/>
            <a:r>
              <a:rPr lang="es"/>
              <a:t>第 2 レベル</a:t>
            </a:r>
          </a:p>
          <a:p>
            <a:pPr lvl="2" rtl="0"/>
            <a:r>
              <a:rPr lang="es"/>
              <a:t>第 3 レベル</a:t>
            </a:r>
          </a:p>
          <a:p>
            <a:pPr lvl="3" rtl="0"/>
            <a:r>
              <a:rPr lang="es"/>
              <a:t>第 4 レベル</a:t>
            </a:r>
          </a:p>
          <a:p>
            <a:pPr lvl="4" rtl="0"/>
            <a:r>
              <a:rPr lang="es"/>
              <a:t>第 5 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pPr rtl="0"/>
            <a:fld id="{7372D545-8467-428C-B4B7-668AFE11EB3F}" type="datetimeFigureOut">
              <a:rPr kumimoji="1" lang="ja-JP" altLang="en-US" smtClean="0"/>
              <a:t>2022/12/9</a:t>
            </a:fld>
            <a:endParaRPr kumimoji="1" lang="ja-JP" altLang="en-US" dirty="0"/>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pPr rtl="0"/>
            <a:endParaRPr kumimoji="1" lang="ja-JP" altLang="en-US" dirty="0"/>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pPr rtl="0"/>
            <a:fld id="{9E2A29CB-BA86-48A6-80E1-CB8750A963B5}" type="slidenum">
              <a:rPr kumimoji="1" lang="ja-JP" altLang="en-US" smtClean="0"/>
              <a:t>‹#›</a:t>
            </a:fld>
            <a:endParaRPr kumimoji="1" lang="ja-JP" altLang="en-US" dirty="0"/>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mhlw.go.jp/stf/seisakunitsuite/bunya/koyou_roudou/koyou/hellowork.html" TargetMode="External"/><Relationship Id="rId3" Type="http://schemas.openxmlformats.org/officeDocument/2006/relationships/image" Target="../media/image3.png"/><Relationship Id="rId7" Type="http://schemas.openxmlformats.org/officeDocument/2006/relationships/hyperlink" Target="https://www.mhlw.go.jp/content/000936284.pdf" TargetMode="External"/><Relationship Id="rId12"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www.fsa.go.jp/soudan/" TargetMode="External"/><Relationship Id="rId11" Type="http://schemas.openxmlformats.org/officeDocument/2006/relationships/image" Target="../media/image7.png"/><Relationship Id="rId5" Type="http://schemas.openxmlformats.org/officeDocument/2006/relationships/hyperlink" Target="https://www.shiho-shoshi.or.jp/activity/consultation/center_list/" TargetMode="External"/><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487259"/>
            <a:ext cx="6858000" cy="411467"/>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algn="ctr" rtl="0"/>
            <a:r>
              <a:rPr lang="es" sz="1100" b="1" dirty="0">
                <a:ln w="0"/>
                <a:solidFill>
                  <a:schemeClr val="bg1"/>
                </a:solidFill>
                <a:latin typeface="Arial" panose="020B0604020202020204" pitchFamily="34" charset="0"/>
                <a:ea typeface="メイリオ" panose="020B0604030504040204" pitchFamily="50" charset="-128"/>
                <a:cs typeface="Arial" panose="020B0604020202020204" pitchFamily="34" charset="0"/>
              </a:rPr>
              <a:t>En caso de personas que necesiten devolver el préstamo, pero les sea complicado efectuar esta devolución, consulten la información de instituciones relacionadas recogida en el reverso.</a:t>
            </a:r>
            <a:endParaRPr kumimoji="1" lang="en-US" altLang="ja-JP" sz="1100" b="1" dirty="0">
              <a:ln w="0"/>
              <a:solidFill>
                <a:srgbClr val="FF0000"/>
              </a:solidFill>
              <a:latin typeface="Arial" panose="020B0604020202020204" pitchFamily="34" charset="0"/>
              <a:ea typeface="メイリオ" panose="020B0604030504040204" pitchFamily="50" charset="-128"/>
              <a:cs typeface="Arial" panose="020B0604020202020204" pitchFamily="34" charset="0"/>
            </a:endParaRPr>
          </a:p>
        </p:txBody>
      </p:sp>
      <p:sp>
        <p:nvSpPr>
          <p:cNvPr id="29" name="テキスト ボックス 28"/>
          <p:cNvSpPr txBox="1"/>
          <p:nvPr/>
        </p:nvSpPr>
        <p:spPr>
          <a:xfrm>
            <a:off x="215073" y="1283892"/>
            <a:ext cx="6427854" cy="2807674"/>
          </a:xfrm>
          <a:prstGeom prst="rect">
            <a:avLst/>
          </a:prstGeom>
          <a:noFill/>
          <a:ln w="19050">
            <a:solidFill>
              <a:srgbClr val="103185"/>
            </a:solidFill>
          </a:ln>
        </p:spPr>
        <p:txBody>
          <a:bodyPr wrap="square" lIns="144000" tIns="144000" rtlCol="0">
            <a:spAutoFit/>
          </a:bodyPr>
          <a:lstStyle/>
          <a:p>
            <a:pPr marL="177800" indent="-177800" rtl="0">
              <a:lnSpc>
                <a:spcPts val="900"/>
              </a:lnSpc>
              <a:buFont typeface="Wingdings" panose="05000000000000000000" pitchFamily="2" charset="2"/>
              <a:buChar char="n"/>
            </a:pPr>
            <a:r>
              <a:rPr lang="es" sz="850" dirty="0">
                <a:latin typeface="Arial" panose="020B0604020202020204" pitchFamily="34" charset="0"/>
                <a:ea typeface="メイリオ" panose="020B0604030504040204" pitchFamily="50" charset="-128"/>
                <a:cs typeface="Arial" panose="020B0604020202020204" pitchFamily="34" charset="0"/>
              </a:rPr>
              <a:t>Se eximirá la devolución de la cantidad total de cada tipo de préstamo.</a:t>
            </a:r>
            <a:r>
              <a:rPr kumimoji="1" lang="en-US" altLang="ja-JP" sz="850" dirty="0">
                <a:latin typeface="Arial" panose="020B0604020202020204" pitchFamily="34" charset="0"/>
                <a:ea typeface="メイリオ" panose="020B0604030504040204" pitchFamily="50" charset="-128"/>
                <a:cs typeface="Arial" panose="020B0604020202020204" pitchFamily="34" charset="0"/>
              </a:rPr>
              <a:t/>
            </a:r>
            <a:br>
              <a:rPr kumimoji="1" lang="en-US" altLang="ja-JP" sz="850" dirty="0">
                <a:latin typeface="Arial" panose="020B0604020202020204" pitchFamily="34" charset="0"/>
                <a:ea typeface="メイリオ" panose="020B0604030504040204" pitchFamily="50" charset="-128"/>
                <a:cs typeface="Arial" panose="020B0604020202020204" pitchFamily="34" charset="0"/>
              </a:rPr>
            </a:br>
            <a:r>
              <a:rPr lang="es" sz="850" dirty="0">
                <a:latin typeface="Arial" panose="020B0604020202020204" pitchFamily="34" charset="0"/>
                <a:ea typeface="メイリオ" panose="020B0604030504040204" pitchFamily="50" charset="-128"/>
                <a:cs typeface="Arial" panose="020B0604020202020204" pitchFamily="34" charset="0"/>
              </a:rPr>
              <a:t>(1) Préstamo del fondo de emergencia para gastos menores, (2) Primer préstamo del fondo general de ayuda,                     (3) Extensión del primer préstamo del fondo general de ayuda, (4) Segundo préstamo del fondo general de ayuda.</a:t>
            </a:r>
            <a:endParaRPr kumimoji="1" lang="en-US" altLang="ja-JP" sz="850" dirty="0">
              <a:latin typeface="Arial" panose="020B0604020202020204" pitchFamily="34" charset="0"/>
              <a:ea typeface="メイリオ" panose="020B0604030504040204" pitchFamily="50" charset="-128"/>
              <a:cs typeface="Arial" panose="020B0604020202020204" pitchFamily="34" charset="0"/>
            </a:endParaRPr>
          </a:p>
          <a:p>
            <a:pPr marL="177800" indent="-177800" rtl="0">
              <a:lnSpc>
                <a:spcPts val="900"/>
              </a:lnSpc>
              <a:spcBef>
                <a:spcPts val="600"/>
              </a:spcBef>
              <a:buFont typeface="Wingdings" panose="05000000000000000000" pitchFamily="2" charset="2"/>
              <a:buChar char="n"/>
            </a:pPr>
            <a:r>
              <a:rPr lang="es" sz="850" dirty="0">
                <a:latin typeface="Arial" panose="020B0604020202020204" pitchFamily="34" charset="0"/>
                <a:ea typeface="メイリオ" panose="020B0604030504040204" pitchFamily="50" charset="-128"/>
                <a:cs typeface="Arial" panose="020B0604020202020204" pitchFamily="34" charset="0"/>
              </a:rPr>
              <a:t>Si el prestatario y la cabeza del hogar están exentos del impuesto municipal de residencia (tanto de la cantidad fija mínima (kinto-wari) como de la cantidad con base en el ingreso del año anterior (shotoku-wari)), serán objeto de la exención de la devolución del préstamo. No importa la situación de imposición de pago de impuestos del resto de miembros del hogar (*La cantidad del préstamo ya devuelta a fecha de la decisión de la exención queda excluida).</a:t>
            </a:r>
            <a:endParaRPr kumimoji="1" lang="en-US" altLang="ja-JP" sz="850" dirty="0">
              <a:latin typeface="Arial" panose="020B0604020202020204" pitchFamily="34" charset="0"/>
              <a:ea typeface="メイリオ" panose="020B0604030504040204" pitchFamily="50" charset="-128"/>
              <a:cs typeface="Arial" panose="020B0604020202020204" pitchFamily="34" charset="0"/>
            </a:endParaRPr>
          </a:p>
          <a:p>
            <a:pPr marL="177800" indent="-177800" rtl="0">
              <a:lnSpc>
                <a:spcPts val="900"/>
              </a:lnSpc>
              <a:spcBef>
                <a:spcPts val="600"/>
              </a:spcBef>
              <a:buFont typeface="Wingdings" panose="05000000000000000000" pitchFamily="2" charset="2"/>
              <a:buChar char="n"/>
            </a:pPr>
            <a:r>
              <a:rPr lang="es" sz="850" dirty="0">
                <a:latin typeface="Arial" panose="020B0604020202020204" pitchFamily="34" charset="0"/>
                <a:ea typeface="メイリオ" panose="020B0604030504040204" pitchFamily="50" charset="-128"/>
                <a:cs typeface="Arial" panose="020B0604020202020204" pitchFamily="34" charset="0"/>
              </a:rPr>
              <a:t>Los requisitos para la exención, entre otros detalles, difieren según el tipo del fondo. (Véase la ilustración a continuación)</a:t>
            </a:r>
            <a:endParaRPr kumimoji="1" lang="en-US" altLang="ja-JP" sz="850" dirty="0">
              <a:latin typeface="Arial" panose="020B0604020202020204" pitchFamily="34" charset="0"/>
              <a:ea typeface="メイリオ" panose="020B0604030504040204" pitchFamily="50" charset="-128"/>
              <a:cs typeface="Arial" panose="020B0604020202020204" pitchFamily="34" charset="0"/>
            </a:endParaRPr>
          </a:p>
          <a:p>
            <a:pPr marL="177800" indent="-177800">
              <a:lnSpc>
                <a:spcPts val="900"/>
              </a:lnSpc>
              <a:spcBef>
                <a:spcPts val="600"/>
              </a:spcBef>
              <a:buFont typeface="Wingdings" panose="05000000000000000000" pitchFamily="2" charset="2"/>
              <a:buChar char="n"/>
            </a:pPr>
            <a:r>
              <a:rPr lang="es" sz="850" b="1" dirty="0">
                <a:latin typeface="Arial" panose="020B0604020202020204" pitchFamily="34" charset="0"/>
                <a:ea typeface="メイリオ" panose="020B0604030504040204" pitchFamily="50" charset="-128"/>
                <a:cs typeface="Arial" panose="020B0604020202020204" pitchFamily="34" charset="0"/>
              </a:rPr>
              <a:t>Incluso en situaciones diferentes a los recogidos anteriormente, en caso de que posteriormente al año fiscal de la decisión el prestatario y la cabeza del hogar estén exentos del impuesto municipal de residencia, además de la exención de la cantidad total de deuda restante, si durante la devolución del préstamo se enfrentan a situaciones que dificulten su devolución como la muerte, la declaración de </a:t>
            </a:r>
            <a:r>
              <a:rPr lang="es" sz="850" b="1" dirty="0" smtClean="0">
                <a:latin typeface="Arial" panose="020B0604020202020204" pitchFamily="34" charset="0"/>
                <a:ea typeface="メイリオ" panose="020B0604030504040204" pitchFamily="50" charset="-128"/>
                <a:cs typeface="Arial" panose="020B0604020202020204" pitchFamily="34" charset="0"/>
              </a:rPr>
              <a:t>desaparición</a:t>
            </a:r>
            <a:r>
              <a:rPr lang="es-ES" altLang="ja-JP" sz="850" b="1" dirty="0">
                <a:latin typeface="Arial" panose="020B0604020202020204" pitchFamily="34" charset="0"/>
                <a:ea typeface="メイリオ" panose="020B0604030504040204" pitchFamily="50" charset="-128"/>
              </a:rPr>
              <a:t> , la  recepción de ayuda del programa de bienestar Seikatsu Hogo, la expedición de la cartilla de salud y bienestar mental (grado 1) o la cartilla para personas con discapacidad física (grado 1 o 2), </a:t>
            </a:r>
            <a:r>
              <a:rPr lang="es" sz="850" b="1" dirty="0" smtClean="0">
                <a:latin typeface="Arial" panose="020B0604020202020204" pitchFamily="34" charset="0"/>
                <a:ea typeface="メイリオ" panose="020B0604030504040204" pitchFamily="50" charset="-128"/>
                <a:cs typeface="Arial" panose="020B0604020202020204" pitchFamily="34" charset="0"/>
              </a:rPr>
              <a:t>la </a:t>
            </a:r>
            <a:r>
              <a:rPr lang="es" sz="850" b="1" dirty="0">
                <a:latin typeface="Arial" panose="020B0604020202020204" pitchFamily="34" charset="0"/>
                <a:ea typeface="メイリオ" panose="020B0604030504040204" pitchFamily="50" charset="-128"/>
                <a:cs typeface="Arial" panose="020B0604020202020204" pitchFamily="34" charset="0"/>
              </a:rPr>
              <a:t>bancarrota voluntaria del prestatario, entre otros, se le podrá eximir de la totalidad o parte de la devolución</a:t>
            </a:r>
            <a:r>
              <a:rPr lang="es" sz="850" b="1" dirty="0" smtClean="0">
                <a:latin typeface="Arial" panose="020B0604020202020204" pitchFamily="34" charset="0"/>
                <a:ea typeface="メイリオ" panose="020B0604030504040204" pitchFamily="50" charset="-128"/>
                <a:cs typeface="Arial" panose="020B0604020202020204" pitchFamily="34" charset="0"/>
              </a:rPr>
              <a:t>.</a:t>
            </a:r>
            <a:endParaRPr lang="en-US" altLang="ja-JP" sz="850" b="1" dirty="0">
              <a:latin typeface="Arial" panose="020B0604020202020204" pitchFamily="34" charset="0"/>
              <a:ea typeface="メイリオ" panose="020B0604030504040204" pitchFamily="50" charset="-128"/>
              <a:cs typeface="Arial" panose="020B0604020202020204" pitchFamily="34" charset="0"/>
            </a:endParaRPr>
          </a:p>
          <a:p>
            <a:pPr marL="177800" indent="-177800" rtl="0">
              <a:lnSpc>
                <a:spcPts val="900"/>
              </a:lnSpc>
              <a:spcBef>
                <a:spcPts val="600"/>
              </a:spcBef>
              <a:buFont typeface="Wingdings" panose="05000000000000000000" pitchFamily="2" charset="2"/>
              <a:buChar char="n"/>
            </a:pPr>
            <a:r>
              <a:rPr lang="es" sz="850" b="1" dirty="0">
                <a:solidFill>
                  <a:srgbClr val="0070C0"/>
                </a:solidFill>
                <a:latin typeface="Arial" panose="020B0604020202020204" pitchFamily="34" charset="0"/>
                <a:ea typeface="メイリオ" panose="020B0604030504040204" pitchFamily="50" charset="-128"/>
                <a:cs typeface="Arial" panose="020B0604020202020204" pitchFamily="34" charset="0"/>
              </a:rPr>
              <a:t>Para la exención de la devolución del préstamo se necesita solicitarla </a:t>
            </a:r>
            <a:r>
              <a:rPr lang="es" sz="850" dirty="0">
                <a:latin typeface="Arial" panose="020B0604020202020204" pitchFamily="34" charset="0"/>
                <a:ea typeface="メイリオ" panose="020B0604030504040204" pitchFamily="50" charset="-128"/>
                <a:cs typeface="Arial" panose="020B0604020202020204" pitchFamily="34" charset="0"/>
              </a:rPr>
              <a:t>(*Las personas objeto no serán eximidas de forma automática). Le pedimos que haga su solicitud dentro de plazo, tras haber comprobado la notificación del Consejo de Bienestar Social.</a:t>
            </a:r>
            <a:endParaRPr lang="en-US" altLang="ja-JP" sz="850" dirty="0">
              <a:latin typeface="Arial" panose="020B0604020202020204" pitchFamily="34" charset="0"/>
              <a:ea typeface="メイリオ" panose="020B0604030504040204" pitchFamily="50" charset="-128"/>
              <a:cs typeface="Arial" panose="020B0604020202020204" pitchFamily="34" charset="0"/>
            </a:endParaRPr>
          </a:p>
          <a:p>
            <a:pPr marL="177800" indent="-177800" rtl="0">
              <a:lnSpc>
                <a:spcPts val="900"/>
              </a:lnSpc>
            </a:pPr>
            <a:r>
              <a:rPr lang="es" sz="850" dirty="0">
                <a:latin typeface="Arial" panose="020B0604020202020204" pitchFamily="34" charset="0"/>
                <a:ea typeface="メイリオ" panose="020B0604030504040204" pitchFamily="50" charset="-128"/>
                <a:cs typeface="Arial" panose="020B0604020202020204" pitchFamily="34" charset="0"/>
              </a:rPr>
              <a:t>　 </a:t>
            </a:r>
            <a:r>
              <a:rPr lang="es" sz="850" b="1" dirty="0">
                <a:latin typeface="Arial" panose="020B0604020202020204" pitchFamily="34" charset="0"/>
                <a:ea typeface="メイリオ" panose="020B0604030504040204" pitchFamily="50" charset="-128"/>
                <a:cs typeface="Arial" panose="020B0604020202020204" pitchFamily="34" charset="0"/>
              </a:rPr>
              <a:t>En caso de que</a:t>
            </a:r>
            <a:r>
              <a:rPr lang="es" sz="850" dirty="0">
                <a:latin typeface="Arial" panose="020B0604020202020204" pitchFamily="34" charset="0"/>
                <a:ea typeface="メイリオ" panose="020B0604030504040204" pitchFamily="50" charset="-128"/>
                <a:cs typeface="Arial" panose="020B0604020202020204" pitchFamily="34" charset="0"/>
              </a:rPr>
              <a:t> por causas como cambio de domicilio, entre otros, </a:t>
            </a:r>
            <a:r>
              <a:rPr lang="ja" sz="850" b="1" dirty="0">
                <a:latin typeface="Arial" panose="020B0604020202020204" pitchFamily="34" charset="0"/>
                <a:ea typeface="メイリオ" panose="020B0604030504040204" pitchFamily="50" charset="-128"/>
                <a:cs typeface="Arial" panose="020B0604020202020204" pitchFamily="34" charset="0"/>
              </a:rPr>
              <a:t>su dirección difiera a la que presentó al momento de su solicitud, contacte con el Consejo de Bienestar Social donde efectuó el procedimiento de solicitud del préstamo.</a:t>
            </a:r>
            <a:endParaRPr lang="en-US" altLang="ja-JP" sz="850" b="1" dirty="0">
              <a:latin typeface="Arial" panose="020B0604020202020204" pitchFamily="34" charset="0"/>
              <a:ea typeface="メイリオ" panose="020B0604030504040204" pitchFamily="50" charset="-128"/>
              <a:cs typeface="Arial" panose="020B0604020202020204" pitchFamily="34" charset="0"/>
            </a:endParaRPr>
          </a:p>
        </p:txBody>
      </p:sp>
      <p:sp>
        <p:nvSpPr>
          <p:cNvPr id="2" name="テキスト ボックス 1"/>
          <p:cNvSpPr txBox="1"/>
          <p:nvPr/>
        </p:nvSpPr>
        <p:spPr>
          <a:xfrm>
            <a:off x="4589654" y="113244"/>
            <a:ext cx="2491060" cy="276999"/>
          </a:xfrm>
          <a:prstGeom prst="rect">
            <a:avLst/>
          </a:prstGeom>
          <a:noFill/>
        </p:spPr>
        <p:txBody>
          <a:bodyPr wrap="square" rtlCol="0">
            <a:spAutoFit/>
          </a:bodyPr>
          <a:lstStyle/>
          <a:p>
            <a:pPr rtl="0"/>
            <a:r>
              <a:rPr lang="es" sz="1200">
                <a:latin typeface="Arial" panose="020B0604020202020204" pitchFamily="34" charset="0"/>
                <a:ea typeface="メイリオ" panose="020B0604030504040204" pitchFamily="50" charset="-128"/>
                <a:cs typeface="Arial" panose="020B0604020202020204" pitchFamily="34" charset="0"/>
              </a:rPr>
              <a:t>A fecha de agosto de 2022</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626" y="34855"/>
            <a:ext cx="2068722" cy="303014"/>
          </a:xfrm>
          <a:prstGeom prst="rect">
            <a:avLst/>
          </a:prstGeom>
        </p:spPr>
      </p:pic>
      <p:sp>
        <p:nvSpPr>
          <p:cNvPr id="23" name="テキスト ボックス 22"/>
          <p:cNvSpPr txBox="1"/>
          <p:nvPr/>
        </p:nvSpPr>
        <p:spPr>
          <a:xfrm>
            <a:off x="123095" y="8432488"/>
            <a:ext cx="6734905" cy="925894"/>
          </a:xfrm>
          <a:prstGeom prst="rect">
            <a:avLst/>
          </a:prstGeom>
          <a:noFill/>
        </p:spPr>
        <p:txBody>
          <a:bodyPr wrap="square" rtlCol="0">
            <a:spAutoFit/>
          </a:bodyPr>
          <a:lstStyle/>
          <a:p>
            <a:pPr rtl="0">
              <a:lnSpc>
                <a:spcPts val="800"/>
              </a:lnSpc>
            </a:pPr>
            <a:r>
              <a:rPr lang="es" sz="800" dirty="0">
                <a:latin typeface="Arial" panose="020B0604020202020204" pitchFamily="34" charset="0"/>
                <a:ea typeface="メイリオ" panose="020B0604030504040204" pitchFamily="50" charset="-128"/>
                <a:cs typeface="Arial" panose="020B0604020202020204" pitchFamily="34" charset="0"/>
              </a:rPr>
              <a:t>*1 Para las solicitudes de préstamo especial del fondo de emergencia para gastos menores, préstamo del fondo general de ayuda (primer préstamo) a partir de abril de 2022, la decisión de exención de devolución del préstamo será con base en la exención del impuesto municipal de residencia para el año 2023 y el período de carencia será hasta finales de diciembre de 2023.</a:t>
            </a:r>
            <a:endParaRPr lang="en-US" altLang="ja-JP" sz="800" dirty="0">
              <a:latin typeface="Arial" panose="020B0604020202020204" pitchFamily="34" charset="0"/>
              <a:ea typeface="メイリオ" panose="020B0604030504040204" pitchFamily="50" charset="-128"/>
              <a:cs typeface="Arial" panose="020B0604020202020204" pitchFamily="34" charset="0"/>
            </a:endParaRPr>
          </a:p>
          <a:p>
            <a:pPr>
              <a:lnSpc>
                <a:spcPts val="800"/>
              </a:lnSpc>
              <a:spcBef>
                <a:spcPts val="300"/>
              </a:spcBef>
              <a:spcAft>
                <a:spcPts val="0"/>
              </a:spcAft>
            </a:pPr>
            <a:r>
              <a:rPr lang="es" sz="800" dirty="0">
                <a:latin typeface="Arial" panose="020B0604020202020204" pitchFamily="34" charset="0"/>
                <a:ea typeface="メイリオ" panose="020B0604030504040204" pitchFamily="50" charset="-128"/>
                <a:cs typeface="Arial" panose="020B0604020202020204" pitchFamily="34" charset="0"/>
              </a:rPr>
              <a:t>*2 Aún después de que la persona reciba la exención de la devolución del préstamo, la institución de consulta y apoyo para la autosuficiencia, entre </a:t>
            </a:r>
            <a:r>
              <a:rPr lang="es" sz="800" dirty="0" smtClean="0">
                <a:latin typeface="Arial" panose="020B0604020202020204" pitchFamily="34" charset="0"/>
                <a:ea typeface="メイリオ" panose="020B0604030504040204" pitchFamily="50" charset="-128"/>
                <a:cs typeface="Arial" panose="020B0604020202020204" pitchFamily="34" charset="0"/>
              </a:rPr>
              <a:t>otras</a:t>
            </a:r>
            <a:r>
              <a:rPr lang="es-ES" altLang="ja-JP" sz="800" dirty="0">
                <a:latin typeface="Arial" panose="020B0604020202020204" pitchFamily="34" charset="0"/>
                <a:ea typeface="メイリオ" panose="020B0604030504040204" pitchFamily="50" charset="-128"/>
                <a:cs typeface="ＭＳ Ｐゴシック" panose="020B0600070205080204" pitchFamily="50" charset="-128"/>
              </a:rPr>
              <a:t>, le dará apoyo continuo.</a:t>
            </a:r>
            <a:endParaRPr lang="ja-JP" altLang="ja-JP" sz="1200" dirty="0">
              <a:latin typeface="ＭＳ Ｐゴシック" panose="020B0600070205080204" pitchFamily="50" charset="-128"/>
              <a:cs typeface="ＭＳ Ｐゴシック" panose="020B0600070205080204" pitchFamily="50" charset="-128"/>
            </a:endParaRPr>
          </a:p>
          <a:p>
            <a:pPr>
              <a:lnSpc>
                <a:spcPts val="800"/>
              </a:lnSpc>
              <a:spcBef>
                <a:spcPts val="300"/>
              </a:spcBef>
            </a:pPr>
            <a:r>
              <a:rPr lang="es" altLang="ja-JP" sz="800" dirty="0" smtClean="0">
                <a:latin typeface="Arial" panose="020B0604020202020204" pitchFamily="34" charset="0"/>
                <a:ea typeface="メイリオ" panose="020B0604030504040204" pitchFamily="50" charset="-128"/>
                <a:cs typeface="Arial" panose="020B0604020202020204" pitchFamily="34" charset="0"/>
              </a:rPr>
              <a:t>*</a:t>
            </a:r>
            <a:r>
              <a:rPr lang="es" altLang="ja-JP" sz="800" dirty="0">
                <a:latin typeface="Arial" panose="020B0604020202020204" pitchFamily="34" charset="0"/>
                <a:ea typeface="メイリオ" panose="020B0604030504040204" pitchFamily="50" charset="-128"/>
                <a:cs typeface="Arial" panose="020B0604020202020204" pitchFamily="34" charset="0"/>
              </a:rPr>
              <a:t>3 En caso de que por deseo del prestatario se haya configurado un corto período de carencia, no se limitará a este tratamiento.</a:t>
            </a:r>
            <a:endParaRPr lang="en-US" altLang="ja-JP" sz="800" dirty="0">
              <a:latin typeface="Arial" panose="020B0604020202020204" pitchFamily="34" charset="0"/>
              <a:ea typeface="メイリオ" panose="020B0604030504040204" pitchFamily="50" charset="-128"/>
              <a:cs typeface="Arial" panose="020B0604020202020204" pitchFamily="34" charset="0"/>
            </a:endParaRPr>
          </a:p>
          <a:p>
            <a:pPr rtl="0">
              <a:lnSpc>
                <a:spcPts val="800"/>
              </a:lnSpc>
              <a:spcBef>
                <a:spcPts val="300"/>
              </a:spcBef>
            </a:pPr>
            <a:endParaRPr lang="en-US" altLang="ja-JP" sz="800" dirty="0">
              <a:latin typeface="Arial" panose="020B0604020202020204" pitchFamily="34" charset="0"/>
              <a:ea typeface="メイリオ" panose="020B0604030504040204" pitchFamily="50" charset="-128"/>
              <a:cs typeface="Arial" panose="020B0604020202020204" pitchFamily="34" charset="0"/>
            </a:endParaRPr>
          </a:p>
        </p:txBody>
      </p:sp>
      <p:sp>
        <p:nvSpPr>
          <p:cNvPr id="30" name="正方形/長方形 29"/>
          <p:cNvSpPr>
            <a:spLocks noChangeArrowheads="1"/>
          </p:cNvSpPr>
          <p:nvPr/>
        </p:nvSpPr>
        <p:spPr bwMode="auto">
          <a:xfrm>
            <a:off x="0" y="418741"/>
            <a:ext cx="6858000" cy="754035"/>
          </a:xfrm>
          <a:prstGeom prst="rect">
            <a:avLst/>
          </a:prstGeom>
          <a:solidFill>
            <a:srgbClr val="103185"/>
          </a:solidFill>
          <a:ln>
            <a:noFill/>
          </a:ln>
        </p:spPr>
        <p:txBody>
          <a:bodyPr rot="0" vert="horz" wrap="square" lIns="72000" tIns="102857" rIns="72000" bIns="34286" rtlCol="0" anchor="t" anchorCtr="0" upright="1">
            <a:spAutoFit/>
          </a:bodyPr>
          <a:lstStyle/>
          <a:p>
            <a:pPr algn="ctr" rtl="0">
              <a:lnSpc>
                <a:spcPts val="1500"/>
              </a:lnSpc>
              <a:spcBef>
                <a:spcPts val="600"/>
              </a:spcBef>
            </a:pPr>
            <a:r>
              <a:rPr lang="es" sz="1200" b="1" dirty="0">
                <a:ln w="0"/>
                <a:solidFill>
                  <a:schemeClr val="bg1"/>
                </a:solidFill>
                <a:latin typeface="Arial" panose="020B0604020202020204" pitchFamily="34" charset="0"/>
                <a:ea typeface="メイリオ" panose="020B0604030504040204" pitchFamily="50" charset="-128"/>
                <a:cs typeface="Arial" panose="020B0604020202020204" pitchFamily="34" charset="0"/>
              </a:rPr>
              <a:t>Medida especial por el aumento de contagios de COVID-19</a:t>
            </a:r>
            <a:endParaRPr lang="en-US" altLang="ja-JP" sz="1200" b="1" dirty="0">
              <a:ln w="0"/>
              <a:solidFill>
                <a:schemeClr val="bg1"/>
              </a:solidFill>
              <a:latin typeface="Arial" panose="020B0604020202020204" pitchFamily="34" charset="0"/>
              <a:ea typeface="メイリオ" panose="020B0604030504040204" pitchFamily="50" charset="-128"/>
              <a:cs typeface="Arial" panose="020B0604020202020204" pitchFamily="34" charset="0"/>
            </a:endParaRPr>
          </a:p>
          <a:p>
            <a:pPr algn="ctr" rtl="0">
              <a:lnSpc>
                <a:spcPts val="1500"/>
              </a:lnSpc>
              <a:spcBef>
                <a:spcPts val="300"/>
              </a:spcBef>
            </a:pPr>
            <a:r>
              <a:rPr lang="es" sz="1400" b="1" dirty="0">
                <a:ln w="0"/>
                <a:solidFill>
                  <a:schemeClr val="bg1"/>
                </a:solidFill>
                <a:latin typeface="Arial" panose="020B0604020202020204" pitchFamily="34" charset="0"/>
                <a:ea typeface="メイリオ" panose="020B0604030504040204" pitchFamily="50" charset="-128"/>
                <a:cs typeface="Arial" panose="020B0604020202020204" pitchFamily="34" charset="0"/>
              </a:rPr>
              <a:t>Acerca de la exención de la devolución del préstamo especial del fondo de emergencia para gastos menores</a:t>
            </a:r>
            <a:endParaRPr lang="en-US" altLang="ja-JP" sz="1400" b="1" dirty="0">
              <a:ln w="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32" name="テキスト ボックス 31"/>
          <p:cNvSpPr txBox="1"/>
          <p:nvPr/>
        </p:nvSpPr>
        <p:spPr>
          <a:xfrm>
            <a:off x="304807" y="1176205"/>
            <a:ext cx="5347056" cy="262943"/>
          </a:xfrm>
          <a:prstGeom prst="rect">
            <a:avLst/>
          </a:prstGeom>
          <a:solidFill>
            <a:schemeClr val="bg1"/>
          </a:solidFill>
        </p:spPr>
        <p:txBody>
          <a:bodyPr wrap="square" tIns="72000" bIns="36000" rtlCol="0">
            <a:spAutoFit/>
          </a:bodyPr>
          <a:lstStyle/>
          <a:p>
            <a:pPr rtl="0">
              <a:lnSpc>
                <a:spcPts val="1200"/>
              </a:lnSpc>
            </a:pPr>
            <a:r>
              <a:rPr lang="es" sz="1200" b="1" dirty="0">
                <a:solidFill>
                  <a:srgbClr val="103185"/>
                </a:solidFill>
                <a:latin typeface="Arial" panose="020B0604020202020204" pitchFamily="34" charset="0"/>
                <a:ea typeface="メイリオ" panose="020B0604030504040204" pitchFamily="50" charset="-128"/>
                <a:cs typeface="Arial" panose="020B0604020202020204" pitchFamily="34" charset="0"/>
              </a:rPr>
              <a:t>Puntos a considerar sobre la exención de la devolución del préstamo</a:t>
            </a:r>
          </a:p>
        </p:txBody>
      </p:sp>
      <p:sp>
        <p:nvSpPr>
          <p:cNvPr id="42" name="テキスト ボックス 41"/>
          <p:cNvSpPr txBox="1"/>
          <p:nvPr/>
        </p:nvSpPr>
        <p:spPr>
          <a:xfrm>
            <a:off x="366081" y="4194356"/>
            <a:ext cx="5224507" cy="262943"/>
          </a:xfrm>
          <a:prstGeom prst="rect">
            <a:avLst/>
          </a:prstGeom>
          <a:noFill/>
        </p:spPr>
        <p:txBody>
          <a:bodyPr wrap="square" tIns="72000" bIns="36000" rtlCol="0">
            <a:spAutoFit/>
          </a:bodyPr>
          <a:lstStyle/>
          <a:p>
            <a:pPr rtl="0">
              <a:lnSpc>
                <a:spcPts val="1200"/>
              </a:lnSpc>
            </a:pPr>
            <a:r>
              <a:rPr lang="es" sz="1200" b="1" dirty="0">
                <a:solidFill>
                  <a:srgbClr val="103185"/>
                </a:solidFill>
                <a:latin typeface="Arial" panose="020B0604020202020204" pitchFamily="34" charset="0"/>
                <a:ea typeface="メイリオ" panose="020B0604030504040204" pitchFamily="50" charset="-128"/>
                <a:cs typeface="Arial" panose="020B0604020202020204" pitchFamily="34" charset="0"/>
              </a:rPr>
              <a:t>Requisitos para la exención y límite máximo de la exención</a:t>
            </a:r>
          </a:p>
        </p:txBody>
      </p:sp>
      <p:graphicFrame>
        <p:nvGraphicFramePr>
          <p:cNvPr id="15" name="表 14">
            <a:extLst>
              <a:ext uri="{FF2B5EF4-FFF2-40B4-BE49-F238E27FC236}">
                <a16:creationId xmlns:a16="http://schemas.microsoft.com/office/drawing/2014/main" id="{ECEFD95E-D4D8-49BA-A6A0-0558EC69D895}"/>
              </a:ext>
            </a:extLst>
          </p:cNvPr>
          <p:cNvGraphicFramePr>
            <a:graphicFrameLocks noGrp="1"/>
          </p:cNvGraphicFramePr>
          <p:nvPr>
            <p:extLst>
              <p:ext uri="{D42A27DB-BD31-4B8C-83A1-F6EECF244321}">
                <p14:modId xmlns:p14="http://schemas.microsoft.com/office/powerpoint/2010/main" val="2833711546"/>
              </p:ext>
            </p:extLst>
          </p:nvPr>
        </p:nvGraphicFramePr>
        <p:xfrm>
          <a:off x="215073" y="4457299"/>
          <a:ext cx="6427854" cy="3898630"/>
        </p:xfrm>
        <a:graphic>
          <a:graphicData uri="http://schemas.openxmlformats.org/drawingml/2006/table">
            <a:tbl>
              <a:tblPr firstRow="1" bandRow="1">
                <a:tableStyleId>{5C22544A-7EE6-4342-B048-85BDC9FD1C3A}</a:tableStyleId>
              </a:tblPr>
              <a:tblGrid>
                <a:gridCol w="2145355">
                  <a:extLst>
                    <a:ext uri="{9D8B030D-6E8A-4147-A177-3AD203B41FA5}">
                      <a16:colId xmlns:a16="http://schemas.microsoft.com/office/drawing/2014/main" val="2265011780"/>
                    </a:ext>
                  </a:extLst>
                </a:gridCol>
                <a:gridCol w="1622849">
                  <a:extLst>
                    <a:ext uri="{9D8B030D-6E8A-4147-A177-3AD203B41FA5}">
                      <a16:colId xmlns:a16="http://schemas.microsoft.com/office/drawing/2014/main" val="2662162304"/>
                    </a:ext>
                  </a:extLst>
                </a:gridCol>
                <a:gridCol w="1418063">
                  <a:extLst>
                    <a:ext uri="{9D8B030D-6E8A-4147-A177-3AD203B41FA5}">
                      <a16:colId xmlns:a16="http://schemas.microsoft.com/office/drawing/2014/main" val="3883302559"/>
                    </a:ext>
                  </a:extLst>
                </a:gridCol>
                <a:gridCol w="1241587">
                  <a:extLst>
                    <a:ext uri="{9D8B030D-6E8A-4147-A177-3AD203B41FA5}">
                      <a16:colId xmlns:a16="http://schemas.microsoft.com/office/drawing/2014/main" val="4291502834"/>
                    </a:ext>
                  </a:extLst>
                </a:gridCol>
              </a:tblGrid>
              <a:tr h="699492">
                <a:tc>
                  <a:txBody>
                    <a:bodyPr/>
                    <a:lstStyle/>
                    <a:p>
                      <a:pPr algn="ctr" rtl="0">
                        <a:lnSpc>
                          <a:spcPts val="1000"/>
                        </a:lnSpc>
                      </a:pPr>
                      <a:r>
                        <a:rPr lang="es" sz="900" dirty="0">
                          <a:solidFill>
                            <a:schemeClr val="bg1"/>
                          </a:solidFill>
                          <a:latin typeface="Arial" panose="020B0604020202020204" pitchFamily="34" charset="0"/>
                          <a:ea typeface="メイリオ" panose="020B0604030504040204" pitchFamily="50" charset="-128"/>
                          <a:cs typeface="Arial" panose="020B0604020202020204" pitchFamily="34" charset="0"/>
                        </a:rPr>
                        <a:t>Tipo del fondo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lnSpc>
                          <a:spcPts val="1000"/>
                        </a:lnSpc>
                      </a:pPr>
                      <a:r>
                        <a:rPr lang="es" sz="900" dirty="0">
                          <a:solidFill>
                            <a:schemeClr val="bg1"/>
                          </a:solidFill>
                          <a:latin typeface="Arial" panose="020B0604020202020204" pitchFamily="34" charset="0"/>
                          <a:ea typeface="メイリオ" panose="020B0604030504040204" pitchFamily="50" charset="-128"/>
                          <a:cs typeface="Arial" panose="020B0604020202020204" pitchFamily="34" charset="0"/>
                        </a:rPr>
                        <a:t>Requisitos para la exención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lnSpc>
                          <a:spcPts val="1000"/>
                        </a:lnSpc>
                      </a:pPr>
                      <a:r>
                        <a:rPr lang="es" sz="900" dirty="0">
                          <a:solidFill>
                            <a:schemeClr val="bg1"/>
                          </a:solidFill>
                          <a:latin typeface="Arial" panose="020B0604020202020204" pitchFamily="34" charset="0"/>
                          <a:ea typeface="メイリオ" panose="020B0604030504040204" pitchFamily="50" charset="-128"/>
                          <a:cs typeface="Arial" panose="020B0604020202020204" pitchFamily="34" charset="0"/>
                        </a:rPr>
                        <a:t>Límite máximo de la exención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lnSpc>
                          <a:spcPts val="1000"/>
                        </a:lnSpc>
                      </a:pPr>
                      <a:r>
                        <a:rPr lang="es" sz="900" dirty="0">
                          <a:solidFill>
                            <a:schemeClr val="bg1"/>
                          </a:solidFill>
                          <a:latin typeface="Arial" panose="020B0604020202020204" pitchFamily="34" charset="0"/>
                          <a:ea typeface="メイリオ" panose="020B0604030504040204" pitchFamily="50" charset="-128"/>
                          <a:cs typeface="Arial" panose="020B0604020202020204" pitchFamily="34" charset="0"/>
                        </a:rPr>
                        <a:t>Fecha de comienzo de la devolución</a:t>
                      </a:r>
                      <a:endParaRPr kumimoji="1" lang="en-US" altLang="ja-JP" sz="900" dirty="0">
                        <a:solidFill>
                          <a:schemeClr val="bg1"/>
                        </a:solidFill>
                        <a:latin typeface="Arial" panose="020B0604020202020204" pitchFamily="34" charset="0"/>
                        <a:ea typeface="メイリオ" panose="020B0604030504040204" pitchFamily="50" charset="-128"/>
                        <a:cs typeface="Arial" panose="020B0604020202020204" pitchFamily="34" charset="0"/>
                      </a:endParaRPr>
                    </a:p>
                    <a:p>
                      <a:pPr algn="ctr" rtl="0">
                        <a:lnSpc>
                          <a:spcPts val="1000"/>
                        </a:lnSpc>
                      </a:pPr>
                      <a:r>
                        <a:rPr lang="es" sz="750" b="0" dirty="0">
                          <a:solidFill>
                            <a:schemeClr val="bg1"/>
                          </a:solidFill>
                          <a:latin typeface="Arial" panose="020B0604020202020204" pitchFamily="34" charset="0"/>
                          <a:ea typeface="メイリオ" panose="020B0604030504040204" pitchFamily="50" charset="-128"/>
                          <a:cs typeface="Arial" panose="020B0604020202020204" pitchFamily="34" charset="0"/>
                        </a:rPr>
                        <a:t>*En caso de que no sea eximido, entre otros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extLst>
                  <a:ext uri="{0D108BD9-81ED-4DB2-BD59-A6C34878D82A}">
                    <a16:rowId xmlns:a16="http://schemas.microsoft.com/office/drawing/2014/main" val="976955525"/>
                  </a:ext>
                </a:extLst>
              </a:tr>
              <a:tr h="619619">
                <a:tc>
                  <a:txBody>
                    <a:bodyPr/>
                    <a:lstStyle/>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Préstamo del fondo de emergencia para gastos menores</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Solicitudes hasta finales de marzo de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lnSpc>
                          <a:spcPts val="800"/>
                        </a:lnSpc>
                      </a:pPr>
                      <a:r>
                        <a:rPr lang="es" sz="800" b="1" dirty="0">
                          <a:solidFill>
                            <a:schemeClr val="tx1"/>
                          </a:solidFill>
                          <a:latin typeface="Arial" panose="020B0604020202020204" pitchFamily="34" charset="0"/>
                          <a:ea typeface="メイリオ" panose="020B0604030504040204" pitchFamily="50" charset="-128"/>
                          <a:cs typeface="Arial" panose="020B0604020202020204" pitchFamily="34" charset="0"/>
                        </a:rPr>
                        <a:t>Exención del pago del impuesto municipal de residencia</a:t>
                      </a: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 para el año </a:t>
                      </a:r>
                    </a:p>
                    <a:p>
                      <a:pPr algn="ct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2021 o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200.000 JPY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Enero de </a:t>
                      </a:r>
                      <a:r>
                        <a:rPr lang="es" sz="800" b="1">
                          <a:solidFill>
                            <a:schemeClr val="tx1"/>
                          </a:solidFill>
                          <a:latin typeface="Arial" panose="020B0604020202020204" pitchFamily="34" charset="0"/>
                          <a:ea typeface="メイリオ" panose="020B0604030504040204" pitchFamily="50" charset="-128"/>
                          <a:cs typeface="Arial" panose="020B0604020202020204" pitchFamily="34" charset="0"/>
                        </a:rPr>
                        <a:t>2023</a:t>
                      </a: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7290037"/>
                  </a:ext>
                </a:extLst>
              </a:tr>
              <a:tr h="446125">
                <a:tc>
                  <a:txBody>
                    <a:bodyPr/>
                    <a:lstStyle/>
                    <a:p>
                      <a:pPr rtl="0">
                        <a:lnSpc>
                          <a:spcPts val="800"/>
                        </a:lnSpc>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Préstamo del fondo de emergencia para gastos menores</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rtl="0">
                        <a:lnSpc>
                          <a:spcPts val="800"/>
                        </a:lnSpc>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Solicitudes a partir de abril de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lnSpc>
                          <a:spcPts val="800"/>
                        </a:lnSpc>
                      </a:pPr>
                      <a:r>
                        <a:rPr lang="es" sz="800" b="1" dirty="0">
                          <a:solidFill>
                            <a:schemeClr val="tx1"/>
                          </a:solidFill>
                          <a:latin typeface="Arial" panose="020B0604020202020204" pitchFamily="34" charset="0"/>
                          <a:ea typeface="メイリオ" panose="020B0604030504040204" pitchFamily="50" charset="-128"/>
                          <a:cs typeface="Arial" panose="020B0604020202020204" pitchFamily="34" charset="0"/>
                        </a:rPr>
                        <a:t>Exención del pago del impuesto municipal de residencia</a:t>
                      </a:r>
                      <a:r>
                        <a:rPr lang="es" sz="800" b="0" dirty="0">
                          <a:solidFill>
                            <a:schemeClr val="tx1"/>
                          </a:solidFill>
                          <a:latin typeface="Arial" panose="020B0604020202020204" pitchFamily="34" charset="0"/>
                          <a:ea typeface="メイリオ" panose="020B0604030504040204" pitchFamily="50" charset="-128"/>
                          <a:cs typeface="Arial" panose="020B0604020202020204" pitchFamily="34" charset="0"/>
                        </a:rPr>
                        <a:t> para el año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200.000 JPY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Enero de </a:t>
                      </a:r>
                      <a:r>
                        <a:rPr lang="es" sz="800" b="1">
                          <a:solidFill>
                            <a:schemeClr val="tx1"/>
                          </a:solidFill>
                          <a:latin typeface="Arial" panose="020B0604020202020204" pitchFamily="34" charset="0"/>
                          <a:ea typeface="メイリオ" panose="020B0604030504040204" pitchFamily="50" charset="-128"/>
                          <a:cs typeface="Arial" panose="020B0604020202020204" pitchFamily="34" charset="0"/>
                        </a:rPr>
                        <a:t>2024</a:t>
                      </a: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9112311"/>
                  </a:ext>
                </a:extLst>
              </a:tr>
              <a:tr h="619619">
                <a:tc>
                  <a:txBody>
                    <a:bodyPr/>
                    <a:lstStyle/>
                    <a:p>
                      <a:pPr rtl="0">
                        <a:lnSpc>
                          <a:spcPts val="800"/>
                        </a:lnSpc>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Préstamo del fondo general de ayuda (Primer préstamo)</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rtl="0">
                        <a:lnSpc>
                          <a:spcPts val="800"/>
                        </a:lnSpc>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Solicitudes hasta finales de marzo de 2022</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lnSpc>
                          <a:spcPts val="800"/>
                        </a:lnSpc>
                      </a:pPr>
                      <a:r>
                        <a:rPr lang="es" sz="800" b="1" dirty="0">
                          <a:solidFill>
                            <a:schemeClr val="tx1"/>
                          </a:solidFill>
                          <a:latin typeface="Arial" panose="020B0604020202020204" pitchFamily="34" charset="0"/>
                          <a:ea typeface="メイリオ" panose="020B0604030504040204" pitchFamily="50" charset="-128"/>
                          <a:cs typeface="Arial" panose="020B0604020202020204" pitchFamily="34" charset="0"/>
                        </a:rPr>
                        <a:t>Exención del pago del impuesto municipal de residencia</a:t>
                      </a: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 para el año </a:t>
                      </a:r>
                    </a:p>
                    <a:p>
                      <a:pPr algn="ct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2021 o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450.000 JPY (Hogares con 1 persona)</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600.000 JPY (Hogares con 2 personas o más)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ts val="800"/>
                        </a:lnSpc>
                        <a:spcBef>
                          <a:spcPts val="0"/>
                        </a:spcBef>
                        <a:spcAft>
                          <a:spcPts val="0"/>
                        </a:spcAft>
                        <a:buClrTx/>
                        <a:buSzTx/>
                        <a:buFontTx/>
                        <a:buNone/>
                        <a:tabLst/>
                        <a:defRPr/>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Enero de </a:t>
                      </a:r>
                      <a:r>
                        <a:rPr lang="es" sz="800" b="1" dirty="0">
                          <a:solidFill>
                            <a:schemeClr val="tx1"/>
                          </a:solidFill>
                          <a:latin typeface="Arial" panose="020B0604020202020204" pitchFamily="34" charset="0"/>
                          <a:ea typeface="メイリオ" panose="020B0604030504040204" pitchFamily="50" charset="-128"/>
                          <a:cs typeface="Arial" panose="020B0604020202020204" pitchFamily="34" charset="0"/>
                        </a:rPr>
                        <a:t>2023</a:t>
                      </a: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850853"/>
                  </a:ext>
                </a:extLst>
              </a:tr>
              <a:tr h="518095">
                <a:tc>
                  <a:txBody>
                    <a:bodyPr/>
                    <a:lstStyle/>
                    <a:p>
                      <a:pPr rtl="0">
                        <a:lnSpc>
                          <a:spcPts val="800"/>
                        </a:lnSpc>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Préstamo del fondo general de ayuda (Primer préstamo)</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rtl="0">
                        <a:lnSpc>
                          <a:spcPts val="800"/>
                        </a:lnSpc>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Solicitudes a partir de abril de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lnSpc>
                          <a:spcPts val="800"/>
                        </a:lnSpc>
                      </a:pPr>
                      <a:r>
                        <a:rPr lang="es" sz="800" b="1">
                          <a:solidFill>
                            <a:schemeClr val="tx1"/>
                          </a:solidFill>
                          <a:latin typeface="Arial" panose="020B0604020202020204" pitchFamily="34" charset="0"/>
                          <a:ea typeface="メイリオ" panose="020B0604030504040204" pitchFamily="50" charset="-128"/>
                          <a:cs typeface="Arial" panose="020B0604020202020204" pitchFamily="34" charset="0"/>
                        </a:rPr>
                        <a:t>Exención del pago del impuesto municipal de residencia</a:t>
                      </a:r>
                      <a:r>
                        <a:rPr lang="es" sz="800" b="0">
                          <a:solidFill>
                            <a:schemeClr val="tx1"/>
                          </a:solidFill>
                          <a:latin typeface="Arial" panose="020B0604020202020204" pitchFamily="34" charset="0"/>
                          <a:ea typeface="メイリオ" panose="020B0604030504040204" pitchFamily="50" charset="-128"/>
                          <a:cs typeface="Arial" panose="020B0604020202020204" pitchFamily="34" charset="0"/>
                        </a:rPr>
                        <a:t> para el año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450.000 JPY (Hogares con 1 persona)</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600.000 JPY (Hogares con 2 personas o más)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ts val="800"/>
                        </a:lnSpc>
                        <a:spcBef>
                          <a:spcPts val="0"/>
                        </a:spcBef>
                        <a:spcAft>
                          <a:spcPts val="0"/>
                        </a:spcAft>
                        <a:buClrTx/>
                        <a:buSzTx/>
                        <a:buFontTx/>
                        <a:buNone/>
                        <a:tabLst/>
                        <a:defRPr/>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Enero de </a:t>
                      </a:r>
                      <a:r>
                        <a:rPr lang="es" sz="800" b="1" dirty="0">
                          <a:solidFill>
                            <a:schemeClr val="tx1"/>
                          </a:solidFill>
                          <a:latin typeface="Arial" panose="020B0604020202020204" pitchFamily="34" charset="0"/>
                          <a:ea typeface="メイリオ" panose="020B0604030504040204" pitchFamily="50" charset="-128"/>
                          <a:cs typeface="Arial" panose="020B0604020202020204" pitchFamily="34" charset="0"/>
                        </a:rPr>
                        <a:t>2024</a:t>
                      </a: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477175"/>
                  </a:ext>
                </a:extLst>
              </a:tr>
              <a:tr h="446125">
                <a:tc>
                  <a:txBody>
                    <a:bodyPr/>
                    <a:lstStyle/>
                    <a:p>
                      <a:pPr marL="0" marR="0" lvl="0" indent="0" algn="l" defTabSz="1320759" rtl="0" eaLnBrk="1" fontAlgn="auto" latinLnBrk="0" hangingPunct="1">
                        <a:lnSpc>
                          <a:spcPts val="800"/>
                        </a:lnSpc>
                        <a:spcBef>
                          <a:spcPts val="0"/>
                        </a:spcBef>
                        <a:spcAft>
                          <a:spcPts val="0"/>
                        </a:spcAft>
                        <a:buClrTx/>
                        <a:buSzTx/>
                        <a:buFontTx/>
                        <a:buNone/>
                        <a:tabLst/>
                        <a:defRPr/>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Préstamo del fondo general de ayuda (Extensión del primer préstamo)</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lnSpc>
                          <a:spcPts val="800"/>
                        </a:lnSpc>
                      </a:pPr>
                      <a:r>
                        <a:rPr lang="es" sz="800" b="1">
                          <a:solidFill>
                            <a:schemeClr val="tx1"/>
                          </a:solidFill>
                          <a:latin typeface="Arial" panose="020B0604020202020204" pitchFamily="34" charset="0"/>
                          <a:ea typeface="メイリオ" panose="020B0604030504040204" pitchFamily="50" charset="-128"/>
                          <a:cs typeface="Arial" panose="020B0604020202020204" pitchFamily="34" charset="0"/>
                        </a:rPr>
                        <a:t>Exención del pago del impuesto municipal de residencia</a:t>
                      </a:r>
                      <a:r>
                        <a:rPr lang="es" sz="800" b="0">
                          <a:solidFill>
                            <a:schemeClr val="tx1"/>
                          </a:solidFill>
                          <a:latin typeface="Arial" panose="020B0604020202020204" pitchFamily="34" charset="0"/>
                          <a:ea typeface="メイリオ" panose="020B0604030504040204" pitchFamily="50" charset="-128"/>
                          <a:cs typeface="Arial" panose="020B0604020202020204" pitchFamily="34" charset="0"/>
                        </a:rPr>
                        <a:t> para el año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450.000 JPY (Hogares con 1 persona)</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600.000 JPY (Hogares con 2 personas o más)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ts val="800"/>
                        </a:lnSpc>
                        <a:spcBef>
                          <a:spcPts val="0"/>
                        </a:spcBef>
                        <a:spcAft>
                          <a:spcPts val="0"/>
                        </a:spcAft>
                        <a:buClrTx/>
                        <a:buSzTx/>
                        <a:buFontTx/>
                        <a:buNone/>
                        <a:tabLst/>
                        <a:defRPr/>
                      </a:pP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Enero de </a:t>
                      </a:r>
                      <a:r>
                        <a:rPr lang="es" sz="800" b="1">
                          <a:solidFill>
                            <a:schemeClr val="tx1"/>
                          </a:solidFill>
                          <a:latin typeface="Arial" panose="020B0604020202020204" pitchFamily="34" charset="0"/>
                          <a:ea typeface="メイリオ" panose="020B0604030504040204" pitchFamily="50" charset="-128"/>
                          <a:cs typeface="Arial" panose="020B0604020202020204" pitchFamily="34" charset="0"/>
                        </a:rPr>
                        <a:t>2024</a:t>
                      </a:r>
                      <a:r>
                        <a:rPr lang="es" sz="800">
                          <a:solidFill>
                            <a:schemeClr val="tx1"/>
                          </a:solidFill>
                          <a:latin typeface="Arial" panose="020B0604020202020204" pitchFamily="34" charset="0"/>
                          <a:ea typeface="メイリオ" panose="020B0604030504040204" pitchFamily="50" charset="-128"/>
                          <a:cs typeface="Arial" panose="020B0604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302165"/>
                  </a:ext>
                </a:extLst>
              </a:tr>
              <a:tr h="446125">
                <a:tc>
                  <a:txBody>
                    <a:bodyPr/>
                    <a:lstStyle/>
                    <a:p>
                      <a:pPr marL="0" marR="0" lvl="0" indent="0" algn="l" defTabSz="1320759" rtl="0" eaLnBrk="1" fontAlgn="auto" latinLnBrk="0" hangingPunct="1">
                        <a:lnSpc>
                          <a:spcPts val="800"/>
                        </a:lnSpc>
                        <a:spcBef>
                          <a:spcPts val="0"/>
                        </a:spcBef>
                        <a:spcAft>
                          <a:spcPts val="0"/>
                        </a:spcAft>
                        <a:buClrTx/>
                        <a:buSzTx/>
                        <a:buFontTx/>
                        <a:buNone/>
                        <a:tabLst/>
                        <a:defRPr/>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Préstamo del fondo general de ayuda (Segundo préstamo)</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lnSpc>
                          <a:spcPts val="800"/>
                        </a:lnSpc>
                      </a:pPr>
                      <a:r>
                        <a:rPr lang="es" sz="800" b="1">
                          <a:solidFill>
                            <a:schemeClr val="tx1"/>
                          </a:solidFill>
                          <a:latin typeface="Arial" panose="020B0604020202020204" pitchFamily="34" charset="0"/>
                          <a:ea typeface="メイリオ" panose="020B0604030504040204" pitchFamily="50" charset="-128"/>
                          <a:cs typeface="Arial" panose="020B0604020202020204" pitchFamily="34" charset="0"/>
                        </a:rPr>
                        <a:t>Exención del pago del impuesto municipal de residencia</a:t>
                      </a:r>
                      <a:r>
                        <a:rPr lang="es" sz="800" b="0">
                          <a:solidFill>
                            <a:schemeClr val="tx1"/>
                          </a:solidFill>
                          <a:latin typeface="Arial" panose="020B0604020202020204" pitchFamily="34" charset="0"/>
                          <a:ea typeface="メイリオ" panose="020B0604030504040204" pitchFamily="50" charset="-128"/>
                          <a:cs typeface="Arial" panose="020B0604020202020204" pitchFamily="34" charset="0"/>
                        </a:rPr>
                        <a:t> para el año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450.000 JPY (Hogares con 1 persona)</a:t>
                      </a:r>
                      <a:endParaRPr kumimoji="1" lang="en-US" altLang="ja-JP" sz="80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600.000 JPY (Hogares con 2 personas o más)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lnSpc>
                          <a:spcPts val="800"/>
                        </a:lnSpc>
                      </a:pP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Enero de </a:t>
                      </a:r>
                      <a:r>
                        <a:rPr lang="es" sz="800" b="1" dirty="0">
                          <a:solidFill>
                            <a:schemeClr val="tx1"/>
                          </a:solidFill>
                          <a:latin typeface="Arial" panose="020B0604020202020204" pitchFamily="34" charset="0"/>
                          <a:ea typeface="メイリオ" panose="020B0604030504040204" pitchFamily="50" charset="-128"/>
                          <a:cs typeface="Arial" panose="020B0604020202020204" pitchFamily="34" charset="0"/>
                        </a:rPr>
                        <a:t>2025</a:t>
                      </a:r>
                      <a:r>
                        <a:rPr lang="es" sz="800" dirty="0">
                          <a:solidFill>
                            <a:schemeClr val="tx1"/>
                          </a:solidFill>
                          <a:latin typeface="Arial" panose="020B0604020202020204" pitchFamily="34" charset="0"/>
                          <a:ea typeface="メイリオ" panose="020B0604030504040204" pitchFamily="50" charset="-128"/>
                          <a:cs typeface="Arial" panose="020B0604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451580"/>
                  </a:ext>
                </a:extLst>
              </a:tr>
            </a:tbl>
          </a:graphicData>
        </a:graphic>
      </p:graphicFrame>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テキスト ボックス 66"/>
          <p:cNvSpPr txBox="1"/>
          <p:nvPr/>
        </p:nvSpPr>
        <p:spPr>
          <a:xfrm>
            <a:off x="67005" y="7765639"/>
            <a:ext cx="6708290" cy="1377300"/>
          </a:xfrm>
          <a:prstGeom prst="rect">
            <a:avLst/>
          </a:prstGeom>
          <a:noFill/>
        </p:spPr>
        <p:txBody>
          <a:bodyPr wrap="square" rtlCol="0">
            <a:spAutoFit/>
          </a:bodyPr>
          <a:lstStyle/>
          <a:p>
            <a:pPr algn="just">
              <a:spcAft>
                <a:spcPts val="0"/>
              </a:spcAft>
            </a:pPr>
            <a:r>
              <a:rPr lang="es-ES" altLang="ja-JP" sz="900" dirty="0">
                <a:latin typeface="Arial" panose="020B0604020202020204" pitchFamily="34" charset="0"/>
                <a:ea typeface="メイリオ" panose="020B0604030504040204" pitchFamily="50" charset="-128"/>
                <a:cs typeface="Times New Roman" panose="02020603050405020304" pitchFamily="18" charset="0"/>
              </a:rPr>
              <a:t>En caso de que tenga dificultades para la devolución del préstamo, primero consulte con la ventanilla de consultas. Además de haber casos en los que se le podría reducir la cantidad de devolución mensual durante un periodo determinado de tiempo, o extendérsele el periodo de devolución, hay casos en los que se le podría eximir de la devolución del préstamo incluso estando dentro del plazo de amortización (Véanse los “Puntos a considerar sobre la exención de la devolución del préstamo” del anverso</a:t>
            </a:r>
            <a:r>
              <a:rPr lang="es-ES" altLang="ja-JP" sz="900" dirty="0" smtClean="0">
                <a:latin typeface="Arial" panose="020B0604020202020204" pitchFamily="34" charset="0"/>
                <a:ea typeface="メイリオ" panose="020B0604030504040204" pitchFamily="50" charset="-128"/>
                <a:cs typeface="Times New Roman" panose="02020603050405020304" pitchFamily="18" charset="0"/>
              </a:rPr>
              <a:t>).</a:t>
            </a:r>
            <a:r>
              <a:rPr lang="es-ES" sz="900" dirty="0" smtClean="0">
                <a:latin typeface="Arial" panose="020B0604020202020204" pitchFamily="34" charset="0"/>
                <a:ea typeface="メイリオ" panose="020B0604030504040204" pitchFamily="50" charset="-128"/>
                <a:cs typeface="Arial" panose="020B0604020202020204" pitchFamily="34" charset="0"/>
              </a:rPr>
              <a:t>Asimismo, le pondremos en contacto con el apoyo ofrecido por las instituciones relacionadas necesarias.</a:t>
            </a:r>
            <a:endParaRPr kumimoji="1" lang="es-ES" altLang="ja-JP" sz="900" dirty="0" smtClean="0">
              <a:latin typeface="Arial" panose="020B0604020202020204" pitchFamily="34" charset="0"/>
              <a:ea typeface="メイリオ" panose="020B0604030504040204" pitchFamily="50" charset="-128"/>
              <a:cs typeface="Arial" panose="020B0604020202020204" pitchFamily="34" charset="0"/>
            </a:endParaRPr>
          </a:p>
          <a:p>
            <a:pPr algn="just" rtl="0">
              <a:spcBef>
                <a:spcPts val="300"/>
              </a:spcBef>
              <a:spcAft>
                <a:spcPts val="300"/>
              </a:spcAft>
            </a:pPr>
            <a:r>
              <a:rPr lang="es-ES" sz="900" b="1" dirty="0" smtClean="0">
                <a:latin typeface="Arial" panose="020B0604020202020204" pitchFamily="34" charset="0"/>
                <a:ea typeface="メイリオ" panose="020B0604030504040204" pitchFamily="50" charset="-128"/>
                <a:cs typeface="Arial" panose="020B0604020202020204" pitchFamily="34" charset="0"/>
              </a:rPr>
              <a:t>Personas </a:t>
            </a:r>
            <a:r>
              <a:rPr lang="es-ES" sz="900" b="1" dirty="0">
                <a:latin typeface="Arial" panose="020B0604020202020204" pitchFamily="34" charset="0"/>
                <a:ea typeface="メイリオ" panose="020B0604030504040204" pitchFamily="50" charset="-128"/>
                <a:cs typeface="Arial" panose="020B0604020202020204" pitchFamily="34" charset="0"/>
              </a:rPr>
              <a:t>a las que está destinada su uso: </a:t>
            </a:r>
            <a:r>
              <a:rPr lang="es-ES" sz="900" dirty="0">
                <a:latin typeface="Arial" panose="020B0604020202020204" pitchFamily="34" charset="0"/>
                <a:ea typeface="メイリオ" panose="020B0604030504040204" pitchFamily="50" charset="-128"/>
                <a:cs typeface="Arial" panose="020B0604020202020204" pitchFamily="34" charset="0"/>
              </a:rPr>
              <a:t>Personas que aunque no son objeto de la exención de la devolución del préstamo, tienen dificultades para la devolución del préstamo</a:t>
            </a:r>
            <a:r>
              <a:rPr lang="es-ES" altLang="ja-JP" sz="900" dirty="0">
                <a:latin typeface="Arial" panose="020B0604020202020204" pitchFamily="34" charset="0"/>
                <a:ea typeface="メイリオ" panose="020B0604030504040204" pitchFamily="50" charset="-128"/>
                <a:cs typeface="Arial" panose="020B0604020202020204" pitchFamily="34" charset="0"/>
              </a:rPr>
              <a:t/>
            </a:r>
            <a:br>
              <a:rPr lang="es-ES" altLang="ja-JP" sz="900" dirty="0">
                <a:latin typeface="Arial" panose="020B0604020202020204" pitchFamily="34" charset="0"/>
                <a:ea typeface="メイリオ" panose="020B0604030504040204" pitchFamily="50" charset="-128"/>
                <a:cs typeface="Arial" panose="020B0604020202020204" pitchFamily="34" charset="0"/>
              </a:rPr>
            </a:br>
            <a:r>
              <a:rPr lang="es-ES" sz="900" b="1" dirty="0">
                <a:latin typeface="Arial" panose="020B0604020202020204" pitchFamily="34" charset="0"/>
                <a:ea typeface="メイリオ" panose="020B0604030504040204" pitchFamily="50" charset="-128"/>
                <a:cs typeface="Arial" panose="020B0604020202020204" pitchFamily="34" charset="0"/>
              </a:rPr>
              <a:t>Ventanilla de consulta: </a:t>
            </a:r>
            <a:r>
              <a:rPr lang="es-ES" sz="900" dirty="0">
                <a:latin typeface="Arial" panose="020B0604020202020204" pitchFamily="34" charset="0"/>
                <a:ea typeface="メイリオ" panose="020B0604030504040204" pitchFamily="50" charset="-128"/>
                <a:cs typeface="Arial" panose="020B0604020202020204" pitchFamily="34" charset="0"/>
              </a:rPr>
              <a:t>Difiere según su prefectura de residencia. Para más información, compruebe la información de exención, el sitio web, entre otros, enviados por el Consejo de Bienestar Social de su prefectura.</a:t>
            </a:r>
            <a:endParaRPr lang="es-ES" altLang="ja-JP" sz="900" dirty="0">
              <a:latin typeface="Arial" panose="020B0604020202020204" pitchFamily="34" charset="0"/>
              <a:ea typeface="メイリオ" panose="020B0604030504040204" pitchFamily="50" charset="-128"/>
              <a:cs typeface="Arial" panose="020B0604020202020204" pitchFamily="34" charset="0"/>
            </a:endParaRPr>
          </a:p>
        </p:txBody>
      </p:sp>
      <p:sp>
        <p:nvSpPr>
          <p:cNvPr id="19" name="テキスト ボックス 18"/>
          <p:cNvSpPr txBox="1"/>
          <p:nvPr/>
        </p:nvSpPr>
        <p:spPr>
          <a:xfrm>
            <a:off x="135346" y="853536"/>
            <a:ext cx="5463000" cy="553998"/>
          </a:xfrm>
          <a:prstGeom prst="rect">
            <a:avLst/>
          </a:prstGeom>
          <a:noFill/>
        </p:spPr>
        <p:txBody>
          <a:bodyPr wrap="square" rtlCol="0">
            <a:spAutoFit/>
          </a:bodyPr>
          <a:lstStyle/>
          <a:p>
            <a:pPr rtl="0">
              <a:lnSpc>
                <a:spcPts val="900"/>
              </a:lnSpc>
            </a:pPr>
            <a:r>
              <a:rPr lang="es-ES" sz="900" dirty="0">
                <a:latin typeface="Arial" panose="020B0604020202020204" pitchFamily="34" charset="0"/>
                <a:ea typeface="メイリオ" panose="020B0604030504040204" pitchFamily="50" charset="-128"/>
                <a:cs typeface="Arial" panose="020B0604020202020204" pitchFamily="34" charset="0"/>
              </a:rPr>
              <a:t>Además de revisar junto a usted el estado de su economía familiar, darle apoyo sobre cómo mejorar su situación de gastos e ingresos, o informarle sobre el ajuste de deudas, le brindarán apoyo para conseguir empleo en colaboración con la oficina de empleo Hello Work, entre otros.</a:t>
            </a:r>
            <a:endParaRPr kumimoji="1" lang="es-ES" altLang="ja-JP" sz="900" dirty="0">
              <a:latin typeface="Arial" panose="020B0604020202020204" pitchFamily="34" charset="0"/>
              <a:ea typeface="メイリオ" panose="020B0604030504040204" pitchFamily="50" charset="-128"/>
              <a:cs typeface="Arial" panose="020B0604020202020204" pitchFamily="34" charset="0"/>
            </a:endParaRPr>
          </a:p>
          <a:p>
            <a:pPr rtl="0">
              <a:lnSpc>
                <a:spcPts val="900"/>
              </a:lnSpc>
            </a:pPr>
            <a:r>
              <a:rPr lang="es-ES" sz="900" dirty="0">
                <a:latin typeface="Arial" panose="020B0604020202020204" pitchFamily="34" charset="0"/>
                <a:ea typeface="メイリオ" panose="020B0604030504040204" pitchFamily="50" charset="-128"/>
                <a:cs typeface="Arial" panose="020B0604020202020204" pitchFamily="34" charset="0"/>
              </a:rPr>
              <a:t>Personas a las que está destinada su uso: Personas preocupadas por sus ingresos o economía familiar</a:t>
            </a:r>
            <a:endParaRPr kumimoji="1" lang="es-ES" altLang="ja-JP" sz="900" dirty="0">
              <a:latin typeface="Arial" panose="020B0604020202020204" pitchFamily="34" charset="0"/>
              <a:ea typeface="メイリオ" panose="020B0604030504040204" pitchFamily="50" charset="-128"/>
              <a:cs typeface="Arial" panose="020B0604020202020204" pitchFamily="34" charset="0"/>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311080">
            <a:off x="5922094" y="821661"/>
            <a:ext cx="293786" cy="249718"/>
          </a:xfrm>
          <a:prstGeom prst="rect">
            <a:avLst/>
          </a:prstGeom>
        </p:spPr>
      </p:pic>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2797" y="7123029"/>
            <a:ext cx="844059" cy="704790"/>
          </a:xfrm>
          <a:prstGeom prst="rect">
            <a:avLst/>
          </a:prstGeom>
        </p:spPr>
      </p:pic>
      <p:pic>
        <p:nvPicPr>
          <p:cNvPr id="53" name="図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2488" y="592522"/>
            <a:ext cx="391732" cy="535569"/>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1419624919"/>
              </p:ext>
            </p:extLst>
          </p:nvPr>
        </p:nvGraphicFramePr>
        <p:xfrm>
          <a:off x="209550" y="4139460"/>
          <a:ext cx="5400000" cy="3295084"/>
        </p:xfrm>
        <a:graphic>
          <a:graphicData uri="http://schemas.openxmlformats.org/drawingml/2006/table">
            <a:tbl>
              <a:tblPr firstRow="1" bandRow="1">
                <a:tableStyleId>{C4B1156A-380E-4F78-BDF5-A606A8083BF9}</a:tableStyleId>
              </a:tblPr>
              <a:tblGrid>
                <a:gridCol w="1752600">
                  <a:extLst>
                    <a:ext uri="{9D8B030D-6E8A-4147-A177-3AD203B41FA5}">
                      <a16:colId xmlns:a16="http://schemas.microsoft.com/office/drawing/2014/main" val="2997740211"/>
                    </a:ext>
                  </a:extLst>
                </a:gridCol>
                <a:gridCol w="571500">
                  <a:extLst>
                    <a:ext uri="{9D8B030D-6E8A-4147-A177-3AD203B41FA5}">
                      <a16:colId xmlns:a16="http://schemas.microsoft.com/office/drawing/2014/main" val="454930295"/>
                    </a:ext>
                  </a:extLst>
                </a:gridCol>
                <a:gridCol w="3075900">
                  <a:extLst>
                    <a:ext uri="{9D8B030D-6E8A-4147-A177-3AD203B41FA5}">
                      <a16:colId xmlns:a16="http://schemas.microsoft.com/office/drawing/2014/main" val="3504743626"/>
                    </a:ext>
                  </a:extLst>
                </a:gridCol>
              </a:tblGrid>
              <a:tr h="252000">
                <a:tc>
                  <a:txBody>
                    <a:bodyPr/>
                    <a:lstStyle/>
                    <a:p>
                      <a:pPr algn="ctr" rtl="0">
                        <a:lnSpc>
                          <a:spcPts val="1300"/>
                        </a:lnSpc>
                      </a:pPr>
                      <a:r>
                        <a:rPr lang="es-ES" sz="1200" noProof="0" dirty="0">
                          <a:latin typeface="Arial" panose="020B0604020202020204" pitchFamily="34" charset="0"/>
                          <a:cs typeface="Arial" panose="020B0604020202020204" pitchFamily="34" charset="0"/>
                        </a:rPr>
                        <a:t>Principales ventanillas de consulta</a:t>
                      </a:r>
                      <a:endParaRPr kumimoji="1" lang="es-ES" altLang="ja-JP" sz="1200" b="1" noProof="0" dirty="0">
                        <a:latin typeface="Arial" panose="020B0604020202020204" pitchFamily="34" charset="0"/>
                        <a:ea typeface="メイリオ" panose="020B0604030504040204" pitchFamily="50" charset="-128"/>
                        <a:cs typeface="Arial" panose="020B0604020202020204" pitchFamily="34" charset="0"/>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ts val="1300"/>
                        </a:lnSpc>
                      </a:pPr>
                      <a:r>
                        <a:rPr lang="es-ES" sz="1200" noProof="0" dirty="0">
                          <a:latin typeface="Arial" panose="020B0604020202020204" pitchFamily="34" charset="0"/>
                          <a:cs typeface="Arial" panose="020B0604020202020204" pitchFamily="34" charset="0"/>
                        </a:rPr>
                        <a:t>Teléfono</a:t>
                      </a: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ts val="1300"/>
                        </a:lnSpc>
                      </a:pPr>
                      <a:r>
                        <a:rPr lang="es-ES" sz="1200" noProof="0" dirty="0">
                          <a:latin typeface="Arial" panose="020B0604020202020204" pitchFamily="34" charset="0"/>
                          <a:cs typeface="Arial" panose="020B0604020202020204" pitchFamily="34" charset="0"/>
                        </a:rPr>
                        <a:t>Detalles de la ayuda</a:t>
                      </a: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3805579"/>
                  </a:ext>
                </a:extLst>
              </a:tr>
              <a:tr h="468000">
                <a:tc>
                  <a:txBody>
                    <a:bodyPr/>
                    <a:lstStyle/>
                    <a:p>
                      <a:pPr algn="ctr" rtl="0">
                        <a:lnSpc>
                          <a:spcPts val="8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Línea directa para consumidores</a:t>
                      </a:r>
                      <a:r>
                        <a:rPr kumimoji="1" lang="es-ES" altLang="ja-JP" sz="800" b="0" noProof="0" dirty="0">
                          <a:latin typeface="Arial" panose="020B0604020202020204" pitchFamily="34" charset="0"/>
                          <a:ea typeface="メイリオ" panose="020B0604030504040204" pitchFamily="50" charset="-128"/>
                          <a:cs typeface="Arial" panose="020B0604020202020204" pitchFamily="34" charset="0"/>
                        </a:rPr>
                        <a:t/>
                      </a:r>
                      <a:br>
                        <a:rPr kumimoji="1" lang="es-ES" altLang="ja-JP" sz="800" b="0" noProof="0" dirty="0">
                          <a:latin typeface="Arial" panose="020B0604020202020204" pitchFamily="34" charset="0"/>
                          <a:ea typeface="メイリオ" panose="020B0604030504040204" pitchFamily="50" charset="-128"/>
                          <a:cs typeface="Arial" panose="020B0604020202020204" pitchFamily="34" charset="0"/>
                        </a:rPr>
                      </a:br>
                      <a:r>
                        <a:rPr lang="es-ES" sz="800" b="0" noProof="0" dirty="0">
                          <a:latin typeface="Arial" panose="020B0604020202020204" pitchFamily="34" charset="0"/>
                          <a:ea typeface="メイリオ" panose="020B0604030504040204" pitchFamily="50" charset="-128"/>
                          <a:cs typeface="Arial" panose="020B0604020202020204" pitchFamily="34" charset="0"/>
                        </a:rPr>
                        <a:t>(Ventanilla de consultas de asuntos del consumidor)</a:t>
                      </a:r>
                      <a:endParaRPr kumimoji="1" lang="es-ES" altLang="ja-JP" sz="800" b="0" noProof="0" dirty="0">
                        <a:latin typeface="Arial" panose="020B0604020202020204" pitchFamily="34" charset="0"/>
                        <a:ea typeface="メイリオ" panose="020B0604030504040204" pitchFamily="50" charset="-128"/>
                        <a:cs typeface="Arial" panose="020B0604020202020204" pitchFamily="34" charset="0"/>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ts val="8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188</a:t>
                      </a:r>
                      <a:endParaRPr kumimoji="1" lang="es-ES" altLang="ja-JP" sz="800" b="0" noProof="0" dirty="0">
                        <a:latin typeface="Arial" panose="020B0604020202020204" pitchFamily="34" charset="0"/>
                        <a:ea typeface="メイリオ" panose="020B0604030504040204" pitchFamily="50" charset="-128"/>
                        <a:cs typeface="Arial" panose="020B0604020202020204" pitchFamily="34" charset="0"/>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ts val="800"/>
                        </a:lnSpc>
                      </a:pPr>
                      <a:r>
                        <a:rPr lang="es-ES" sz="800" b="0" noProof="0" dirty="0">
                          <a:solidFill>
                            <a:schemeClr val="tx1"/>
                          </a:solidFill>
                          <a:latin typeface="Arial" panose="020B0604020202020204" pitchFamily="34" charset="0"/>
                          <a:ea typeface="メイリオ" panose="020B0604030504040204" pitchFamily="50" charset="-128"/>
                          <a:cs typeface="Arial" panose="020B0604020202020204" pitchFamily="34" charset="0"/>
                        </a:rPr>
                        <a:t>Se le informará de la ventanilla de consultas de asuntos del consumidor más cercana en la que pueda consultar acerca de los problemas que afectan a los consumidores.</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9779498"/>
                  </a:ext>
                </a:extLst>
              </a:tr>
              <a:tr h="468000">
                <a:tc>
                  <a:txBody>
                    <a:bodyPr/>
                    <a:lstStyle/>
                    <a:p>
                      <a:pPr algn="ctr" rtl="0">
                        <a:lnSpc>
                          <a:spcPts val="8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Centro de Apoyo Legal de Japón</a:t>
                      </a:r>
                      <a:endParaRPr kumimoji="1" lang="es-ES" altLang="ja-JP" sz="800" b="0" noProof="0" dirty="0">
                        <a:latin typeface="Arial" panose="020B0604020202020204" pitchFamily="34" charset="0"/>
                        <a:ea typeface="メイリオ" panose="020B0604030504040204" pitchFamily="50" charset="-128"/>
                        <a:cs typeface="Arial" panose="020B0604020202020204" pitchFamily="34" charset="0"/>
                      </a:endParaRPr>
                    </a:p>
                    <a:p>
                      <a:pPr algn="ctr" rtl="0">
                        <a:lnSpc>
                          <a:spcPts val="8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(Houterasu / Línea de apoyo)</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ts val="8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0570-078374</a:t>
                      </a:r>
                      <a:endParaRPr kumimoji="1" lang="es-ES" altLang="ja-JP" sz="800" b="0" noProof="0" dirty="0">
                        <a:latin typeface="Arial" panose="020B0604020202020204" pitchFamily="34" charset="0"/>
                        <a:ea typeface="メイリオ" panose="020B0604030504040204" pitchFamily="50" charset="-128"/>
                        <a:cs typeface="Arial" panose="020B0604020202020204" pitchFamily="34" charset="0"/>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ts val="800"/>
                        </a:lnSpc>
                      </a:pPr>
                      <a:r>
                        <a:rPr lang="es-ES" sz="800" b="0" noProof="0" dirty="0">
                          <a:solidFill>
                            <a:schemeClr val="tx1"/>
                          </a:solidFill>
                          <a:latin typeface="Arial" panose="020B0604020202020204" pitchFamily="34" charset="0"/>
                          <a:ea typeface="メイリオ" panose="020B0604030504040204" pitchFamily="50" charset="-128"/>
                          <a:cs typeface="Arial" panose="020B0604020202020204" pitchFamily="34" charset="0"/>
                        </a:rPr>
                        <a:t>Se le informará acerca de consultas legales gratuitas, sistemas de avance de pago de los gastos de abogados y escribanos judiciales, entre otros, destinados a personas que no tienen recursos económicos suficientes.</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4899101"/>
                  </a:ext>
                </a:extLst>
              </a:tr>
              <a:tr h="468000">
                <a:tc>
                  <a:txBody>
                    <a:bodyPr/>
                    <a:lstStyle/>
                    <a:p>
                      <a:pPr algn="ctr" rtl="0">
                        <a:lnSpc>
                          <a:spcPts val="8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Federación de Colegios de Abogados de Japón</a:t>
                      </a:r>
                      <a:endParaRPr kumimoji="1" lang="es-ES" altLang="ja-JP" sz="800" b="0" noProof="0" dirty="0">
                        <a:latin typeface="Arial" panose="020B0604020202020204" pitchFamily="34" charset="0"/>
                        <a:ea typeface="メイリオ" panose="020B0604030504040204" pitchFamily="50" charset="-128"/>
                        <a:cs typeface="Arial" panose="020B0604020202020204" pitchFamily="34" charset="0"/>
                      </a:endParaRPr>
                    </a:p>
                    <a:p>
                      <a:pPr algn="ctr" rtl="0">
                        <a:lnSpc>
                          <a:spcPts val="8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(Línea Himawari 110 para la atención de problemas)</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ts val="8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0570-783-110</a:t>
                      </a:r>
                      <a:endParaRPr kumimoji="1" lang="es-ES" altLang="ja-JP" sz="800" b="0" noProof="0" dirty="0">
                        <a:latin typeface="Arial" panose="020B0604020202020204" pitchFamily="34" charset="0"/>
                        <a:ea typeface="メイリオ" panose="020B0604030504040204" pitchFamily="50" charset="-128"/>
                        <a:cs typeface="Arial" panose="020B0604020202020204" pitchFamily="34" charset="0"/>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ts val="800"/>
                        </a:lnSpc>
                      </a:pPr>
                      <a:r>
                        <a:rPr lang="es-ES" sz="800" b="0" noProof="0" dirty="0">
                          <a:solidFill>
                            <a:schemeClr val="tx1"/>
                          </a:solidFill>
                          <a:latin typeface="Arial" panose="020B0604020202020204" pitchFamily="34" charset="0"/>
                          <a:ea typeface="メイリオ" panose="020B0604030504040204" pitchFamily="50" charset="-128"/>
                          <a:cs typeface="Arial" panose="020B0604020202020204" pitchFamily="34" charset="0"/>
                        </a:rPr>
                        <a:t>Se le pondrá en contacto con el centro de consultas del Colegio de Abogados más cercano, y se le informará acerca de la reserva de consultas, entre otros.</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9658108"/>
                  </a:ext>
                </a:extLst>
              </a:tr>
              <a:tr h="501269">
                <a:tc>
                  <a:txBody>
                    <a:bodyPr/>
                    <a:lstStyle/>
                    <a:p>
                      <a:pPr marL="0" marR="0" lvl="0" indent="0" algn="ctr" defTabSz="1320759" rtl="0" eaLnBrk="1" fontAlgn="auto" latinLnBrk="0" hangingPunct="1">
                        <a:lnSpc>
                          <a:spcPct val="110000"/>
                        </a:lnSpc>
                        <a:spcBef>
                          <a:spcPts val="0"/>
                        </a:spcBef>
                        <a:spcAft>
                          <a:spcPts val="0"/>
                        </a:spcAft>
                        <a:buClrTx/>
                        <a:buSzTx/>
                        <a:buFontTx/>
                        <a:buNone/>
                        <a:tabLst/>
                        <a:defRPr/>
                      </a:pPr>
                      <a:r>
                        <a:rPr lang="es-ES" sz="800" b="0" noProof="0" dirty="0">
                          <a:latin typeface="Arial" panose="020B0604020202020204" pitchFamily="34" charset="0"/>
                          <a:ea typeface="メイリオ" panose="020B0604030504040204" pitchFamily="50" charset="-128"/>
                          <a:cs typeface="Arial" panose="020B0604020202020204" pitchFamily="34" charset="0"/>
                        </a:rPr>
                        <a:t>Centro de Consultas Generales de Escribanos Judiciales</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rtl="0">
                        <a:lnSpc>
                          <a:spcPct val="110000"/>
                        </a:lnSpc>
                      </a:pPr>
                      <a:r>
                        <a:rPr lang="es-ES" sz="800" b="0" noProof="0" dirty="0">
                          <a:solidFill>
                            <a:schemeClr val="tx1"/>
                          </a:solidFill>
                          <a:latin typeface="Arial" panose="020B0604020202020204" pitchFamily="34" charset="0"/>
                          <a:ea typeface="メイリオ" panose="020B0604030504040204" pitchFamily="50" charset="-128"/>
                          <a:cs typeface="Arial" panose="020B0604020202020204" pitchFamily="34" charset="0"/>
                        </a:rPr>
                        <a:t>Podrá hacer consultas como la comprobación de si ha efectuado sobrepagos en el pasado, en el Centro de Consultas Generales de Escribanos Judiciales más cercano.</a:t>
                      </a:r>
                      <a:endParaRPr kumimoji="1" lang="es-ES" altLang="ja-JP" sz="800" b="0" noProof="0" dirty="0">
                        <a:solidFill>
                          <a:schemeClr val="tx1"/>
                        </a:solidFill>
                        <a:latin typeface="Arial" panose="020B0604020202020204" pitchFamily="34" charset="0"/>
                        <a:ea typeface="メイリオ" panose="020B0604030504040204" pitchFamily="50" charset="-128"/>
                        <a:cs typeface="Arial" panose="020B0604020202020204" pitchFamily="34" charset="0"/>
                      </a:endParaRPr>
                    </a:p>
                    <a:p>
                      <a:pPr algn="l" rtl="0">
                        <a:lnSpc>
                          <a:spcPct val="110000"/>
                        </a:lnSpc>
                        <a:spcBef>
                          <a:spcPts val="300"/>
                        </a:spcBef>
                      </a:pPr>
                      <a:r>
                        <a:rPr lang="es-ES" sz="800" b="0" noProof="0" dirty="0">
                          <a:latin typeface="Arial" panose="020B0604020202020204" pitchFamily="34" charset="0"/>
                          <a:ea typeface="メイリオ" panose="020B0604030504040204" pitchFamily="50" charset="-128"/>
                          <a:cs typeface="Arial" panose="020B0604020202020204" pitchFamily="34" charset="0"/>
                          <a:hlinkClick r:id="rId5"/>
                        </a:rPr>
                        <a:t>https://www.shiho-shoshi.or.jp/activity/consultation/center_list/</a:t>
                      </a:r>
                      <a:endParaRPr kumimoji="1" lang="es-ES" altLang="ja-JP" sz="800" b="0" noProof="0" dirty="0">
                        <a:latin typeface="Arial" panose="020B0604020202020204" pitchFamily="34" charset="0"/>
                        <a:ea typeface="メイリオ" panose="020B0604030504040204" pitchFamily="50" charset="-128"/>
                        <a:cs typeface="Arial" panose="020B0604020202020204" pitchFamily="34" charset="0"/>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l" rtl="0"/>
                      <a:endParaRPr kumimoji="1" lang="ja-JP" altLang="en-US" sz="1050" b="1" dirty="0"/>
                    </a:p>
                  </a:txBody>
                  <a:tcPr anchor="ctr"/>
                </a:tc>
                <a:extLst>
                  <a:ext uri="{0D108BD9-81ED-4DB2-BD59-A6C34878D82A}">
                    <a16:rowId xmlns:a16="http://schemas.microsoft.com/office/drawing/2014/main" val="3578096389"/>
                  </a:ext>
                </a:extLst>
              </a:tr>
              <a:tr h="409187">
                <a:tc>
                  <a:txBody>
                    <a:bodyPr/>
                    <a:lstStyle/>
                    <a:p>
                      <a:pPr algn="ctr" rtl="0">
                        <a:lnSpc>
                          <a:spcPct val="110000"/>
                        </a:lnSpc>
                      </a:pPr>
                      <a:r>
                        <a:rPr lang="es-ES" sz="800" b="0" noProof="0" dirty="0">
                          <a:latin typeface="メイリオ" panose="020B0604030504040204" pitchFamily="50" charset="-128"/>
                          <a:ea typeface="メイリオ" panose="020B0604030504040204" pitchFamily="50" charset="-128"/>
                        </a:rPr>
                        <a:t>Ventanilla de consultas de deudas múltiples</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rtl="0">
                        <a:lnSpc>
                          <a:spcPct val="110000"/>
                        </a:lnSpc>
                        <a:spcBef>
                          <a:spcPts val="300"/>
                        </a:spcBef>
                      </a:pPr>
                      <a:r>
                        <a:rPr lang="es-ES" sz="800" b="0" noProof="0" dirty="0">
                          <a:solidFill>
                            <a:schemeClr val="tx1"/>
                          </a:solidFill>
                          <a:latin typeface="メイリオ" panose="020B0604030504040204" pitchFamily="50" charset="-128"/>
                          <a:ea typeface="メイリオ" panose="020B0604030504040204" pitchFamily="50" charset="-128"/>
                        </a:rPr>
                        <a:t>Está publicado un listado de ventanillas de consulta de deudas múltiples en el sitio web de la Agencia de Servicios Financieros.</a:t>
                      </a:r>
                      <a:endParaRPr kumimoji="1" lang="es-ES" altLang="ja-JP" sz="800" b="0" noProof="0" dirty="0">
                        <a:solidFill>
                          <a:schemeClr val="tx1"/>
                        </a:solidFill>
                        <a:latin typeface="メイリオ" panose="020B0604030504040204" pitchFamily="50" charset="-128"/>
                        <a:ea typeface="メイリオ" panose="020B0604030504040204" pitchFamily="50" charset="-128"/>
                      </a:endParaRPr>
                    </a:p>
                    <a:p>
                      <a:pPr algn="l" rtl="0">
                        <a:lnSpc>
                          <a:spcPct val="110000"/>
                        </a:lnSpc>
                        <a:spcBef>
                          <a:spcPts val="300"/>
                        </a:spcBef>
                      </a:pPr>
                      <a:r>
                        <a:rPr lang="es-ES" sz="800" b="0" noProof="0" dirty="0">
                          <a:latin typeface="メイリオ" panose="020B0604030504040204" pitchFamily="50" charset="-128"/>
                          <a:ea typeface="メイリオ" panose="020B0604030504040204" pitchFamily="50" charset="-128"/>
                          <a:hlinkClick r:id="rId6"/>
                        </a:rPr>
                        <a:t>https://www.fsa.go.jp/soudan/</a:t>
                      </a:r>
                      <a:endParaRPr kumimoji="1" lang="es-ES" altLang="ja-JP" sz="800" b="0" noProof="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rtl="0"/>
                      <a:endParaRPr kumimoji="1" lang="ja-JP" altLang="en-US" sz="1050" b="1" dirty="0"/>
                    </a:p>
                  </a:txBody>
                  <a:tcPr anchor="ctr"/>
                </a:tc>
                <a:extLst>
                  <a:ext uri="{0D108BD9-81ED-4DB2-BD59-A6C34878D82A}">
                    <a16:rowId xmlns:a16="http://schemas.microsoft.com/office/drawing/2014/main" val="1789878073"/>
                  </a:ext>
                </a:extLst>
              </a:tr>
            </a:tbl>
          </a:graphicData>
        </a:graphic>
      </p:graphicFrame>
      <p:sp>
        <p:nvSpPr>
          <p:cNvPr id="56" name="テキスト ボックス 55"/>
          <p:cNvSpPr txBox="1"/>
          <p:nvPr/>
        </p:nvSpPr>
        <p:spPr>
          <a:xfrm>
            <a:off x="5583279" y="5679376"/>
            <a:ext cx="1325180" cy="451406"/>
          </a:xfrm>
          <a:prstGeom prst="rect">
            <a:avLst/>
          </a:prstGeom>
          <a:noFill/>
        </p:spPr>
        <p:txBody>
          <a:bodyPr wrap="square" rtlCol="0">
            <a:spAutoFit/>
          </a:bodyPr>
          <a:lstStyle/>
          <a:p>
            <a:pPr algn="ctr" rtl="0">
              <a:lnSpc>
                <a:spcPts val="720"/>
              </a:lnSpc>
            </a:pPr>
            <a:r>
              <a:rPr lang="es-ES" sz="600" dirty="0">
                <a:latin typeface="Arial" panose="020B0604020202020204" pitchFamily="34" charset="0"/>
                <a:ea typeface="メイリオ" panose="020B0604030504040204" pitchFamily="50" charset="-128"/>
                <a:cs typeface="Arial" panose="020B0604020202020204" pitchFamily="34" charset="0"/>
              </a:rPr>
              <a:t>Listado de ventanillas de consultas de deudas múltiples</a:t>
            </a:r>
            <a:endParaRPr kumimoji="1" lang="es-ES" altLang="ja-JP" sz="600" dirty="0">
              <a:latin typeface="Arial" panose="020B0604020202020204" pitchFamily="34" charset="0"/>
              <a:ea typeface="メイリオ" panose="020B0604030504040204" pitchFamily="50" charset="-128"/>
              <a:cs typeface="Arial" panose="020B0604020202020204" pitchFamily="34" charset="0"/>
            </a:endParaRPr>
          </a:p>
          <a:p>
            <a:pPr algn="ctr" rtl="0">
              <a:lnSpc>
                <a:spcPts val="720"/>
              </a:lnSpc>
            </a:pPr>
            <a:r>
              <a:rPr lang="es-ES" sz="600" dirty="0">
                <a:latin typeface="Arial" panose="020B0604020202020204" pitchFamily="34" charset="0"/>
                <a:ea typeface="メイリオ" panose="020B0604030504040204" pitchFamily="50" charset="-128"/>
                <a:cs typeface="Arial" panose="020B0604020202020204" pitchFamily="34" charset="0"/>
              </a:rPr>
              <a:t>(Sitio web de la Agencia de Servicios Financieros)</a:t>
            </a:r>
          </a:p>
        </p:txBody>
      </p:sp>
      <p:sp>
        <p:nvSpPr>
          <p:cNvPr id="57" name="テキスト ボックス 56"/>
          <p:cNvSpPr txBox="1"/>
          <p:nvPr/>
        </p:nvSpPr>
        <p:spPr>
          <a:xfrm>
            <a:off x="5541671" y="4005950"/>
            <a:ext cx="1367771" cy="630942"/>
          </a:xfrm>
          <a:prstGeom prst="rect">
            <a:avLst/>
          </a:prstGeom>
          <a:noFill/>
        </p:spPr>
        <p:txBody>
          <a:bodyPr wrap="square" rtlCol="0">
            <a:spAutoFit/>
          </a:bodyPr>
          <a:lstStyle/>
          <a:p>
            <a:pPr algn="ctr" rtl="0">
              <a:lnSpc>
                <a:spcPts val="700"/>
              </a:lnSpc>
            </a:pPr>
            <a:r>
              <a:rPr lang="es-ES" sz="600" dirty="0">
                <a:latin typeface="Arial" panose="020B0604020202020204" pitchFamily="34" charset="0"/>
                <a:ea typeface="メイリオ" panose="020B0604030504040204" pitchFamily="50" charset="-128"/>
                <a:cs typeface="Arial" panose="020B0604020202020204" pitchFamily="34" charset="0"/>
              </a:rPr>
              <a:t>Listado de Centros de Consultas Generales de Escribanos Judiciales</a:t>
            </a:r>
            <a:endParaRPr kumimoji="1" lang="es-ES" altLang="ja-JP" sz="600" dirty="0">
              <a:latin typeface="Arial" panose="020B0604020202020204" pitchFamily="34" charset="0"/>
              <a:ea typeface="メイリオ" panose="020B0604030504040204" pitchFamily="50" charset="-128"/>
              <a:cs typeface="Arial" panose="020B0604020202020204" pitchFamily="34" charset="0"/>
            </a:endParaRPr>
          </a:p>
          <a:p>
            <a:pPr algn="ctr" rtl="0">
              <a:lnSpc>
                <a:spcPts val="700"/>
              </a:lnSpc>
            </a:pPr>
            <a:r>
              <a:rPr lang="es-ES" sz="600" dirty="0">
                <a:latin typeface="Arial" panose="020B0604020202020204" pitchFamily="34" charset="0"/>
                <a:ea typeface="メイリオ" panose="020B0604030504040204" pitchFamily="50" charset="-128"/>
                <a:cs typeface="Arial" panose="020B0604020202020204" pitchFamily="34" charset="0"/>
              </a:rPr>
              <a:t>(Sitio web de la</a:t>
            </a:r>
            <a:r>
              <a:rPr kumimoji="1" lang="es-ES" altLang="ja-JP" sz="600" dirty="0">
                <a:latin typeface="Arial" panose="020B0604020202020204" pitchFamily="34" charset="0"/>
                <a:ea typeface="メイリオ" panose="020B0604030504040204" pitchFamily="50" charset="-128"/>
                <a:cs typeface="Arial" panose="020B0604020202020204" pitchFamily="34" charset="0"/>
              </a:rPr>
              <a:t/>
            </a:r>
            <a:br>
              <a:rPr kumimoji="1" lang="es-ES" altLang="ja-JP" sz="600" dirty="0">
                <a:latin typeface="Arial" panose="020B0604020202020204" pitchFamily="34" charset="0"/>
                <a:ea typeface="メイリオ" panose="020B0604030504040204" pitchFamily="50" charset="-128"/>
                <a:cs typeface="Arial" panose="020B0604020202020204" pitchFamily="34" charset="0"/>
              </a:rPr>
            </a:br>
            <a:r>
              <a:rPr lang="es-ES" sz="600" dirty="0">
                <a:latin typeface="Arial" panose="020B0604020202020204" pitchFamily="34" charset="0"/>
                <a:ea typeface="メイリオ" panose="020B0604030504040204" pitchFamily="50" charset="-128"/>
                <a:cs typeface="Arial" panose="020B0604020202020204" pitchFamily="34" charset="0"/>
              </a:rPr>
              <a:t>　Federación de Asociaciones de Escribanos Judiciales de Japón)</a:t>
            </a:r>
          </a:p>
        </p:txBody>
      </p:sp>
      <p:graphicFrame>
        <p:nvGraphicFramePr>
          <p:cNvPr id="14" name="表 13"/>
          <p:cNvGraphicFramePr>
            <a:graphicFrameLocks noGrp="1"/>
          </p:cNvGraphicFramePr>
          <p:nvPr>
            <p:extLst>
              <p:ext uri="{D42A27DB-BD31-4B8C-83A1-F6EECF244321}">
                <p14:modId xmlns:p14="http://schemas.microsoft.com/office/powerpoint/2010/main" val="1356403772"/>
              </p:ext>
            </p:extLst>
          </p:nvPr>
        </p:nvGraphicFramePr>
        <p:xfrm>
          <a:off x="209550" y="1407534"/>
          <a:ext cx="5388796" cy="1689636"/>
        </p:xfrm>
        <a:graphic>
          <a:graphicData uri="http://schemas.openxmlformats.org/drawingml/2006/table">
            <a:tbl>
              <a:tblPr firstRow="1" bandRow="1">
                <a:tableStyleId>{C4B1156A-380E-4F78-BDF5-A606A8083BF9}</a:tableStyleId>
              </a:tblPr>
              <a:tblGrid>
                <a:gridCol w="1140796">
                  <a:extLst>
                    <a:ext uri="{9D8B030D-6E8A-4147-A177-3AD203B41FA5}">
                      <a16:colId xmlns:a16="http://schemas.microsoft.com/office/drawing/2014/main" val="1848496945"/>
                    </a:ext>
                  </a:extLst>
                </a:gridCol>
                <a:gridCol w="4248000">
                  <a:extLst>
                    <a:ext uri="{9D8B030D-6E8A-4147-A177-3AD203B41FA5}">
                      <a16:colId xmlns:a16="http://schemas.microsoft.com/office/drawing/2014/main" val="4188972107"/>
                    </a:ext>
                  </a:extLst>
                </a:gridCol>
              </a:tblGrid>
              <a:tr h="252000">
                <a:tc>
                  <a:txBody>
                    <a:bodyPr/>
                    <a:lstStyle/>
                    <a:p>
                      <a:pPr algn="ctr" rtl="0">
                        <a:lnSpc>
                          <a:spcPts val="1300"/>
                        </a:lnSpc>
                      </a:pPr>
                      <a:r>
                        <a:rPr lang="es-ES" sz="1200" noProof="0" dirty="0">
                          <a:latin typeface="Arial" panose="020B0604020202020204" pitchFamily="34" charset="0"/>
                          <a:cs typeface="Arial" panose="020B0604020202020204" pitchFamily="34" charset="0"/>
                        </a:rPr>
                        <a:t>Principales ventanillas de consulta</a:t>
                      </a: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ts val="1300"/>
                        </a:lnSpc>
                        <a:spcBef>
                          <a:spcPts val="300"/>
                        </a:spcBef>
                      </a:pPr>
                      <a:r>
                        <a:rPr lang="es-ES" sz="1200" noProof="0" dirty="0">
                          <a:latin typeface="Arial" panose="020B0604020202020204" pitchFamily="34" charset="0"/>
                          <a:cs typeface="Arial" panose="020B0604020202020204" pitchFamily="34" charset="0"/>
                        </a:rPr>
                        <a:t>Detalles de la ayuda</a:t>
                      </a:r>
                      <a:endParaRPr kumimoji="1" lang="es-ES" altLang="ja-JP" sz="300" b="1" noProof="0" dirty="0">
                        <a:latin typeface="Arial" panose="020B0604020202020204" pitchFamily="34" charset="0"/>
                        <a:ea typeface="メイリオ" panose="020B0604030504040204" pitchFamily="50" charset="-128"/>
                        <a:cs typeface="Arial" panose="020B0604020202020204" pitchFamily="34" charset="0"/>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97187888"/>
                  </a:ext>
                </a:extLst>
              </a:tr>
              <a:tr h="468000">
                <a:tc>
                  <a:txBody>
                    <a:bodyPr/>
                    <a:lstStyle/>
                    <a:p>
                      <a:pPr algn="ctr" rtl="0">
                        <a:lnSpc>
                          <a:spcPct val="1100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Institución de consulta y apoyo para la autosuficiencia</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rtl="0">
                        <a:lnSpc>
                          <a:spcPct val="110000"/>
                        </a:lnSpc>
                      </a:pPr>
                      <a:r>
                        <a:rPr lang="es-ES" sz="700" noProof="0" dirty="0">
                          <a:latin typeface="Arial" panose="020B0604020202020204" pitchFamily="34" charset="0"/>
                          <a:ea typeface="メイリオ" panose="020B0604030504040204" pitchFamily="50" charset="-128"/>
                          <a:cs typeface="Arial" panose="020B0604020202020204" pitchFamily="34" charset="0"/>
                        </a:rPr>
                        <a:t>Brindan apoyo a consultas sobre diferentes problemas de la vida en general, con actividades como el apoyo a la mejora de la economía familiar.</a:t>
                      </a:r>
                      <a:endParaRPr lang="es-ES" altLang="ja-JP" sz="700" noProof="0" dirty="0">
                        <a:latin typeface="Arial" panose="020B0604020202020204" pitchFamily="34" charset="0"/>
                        <a:ea typeface="メイリオ" panose="020B0604030504040204" pitchFamily="50" charset="-128"/>
                        <a:cs typeface="Arial" panose="020B0604020202020204" pitchFamily="34" charset="0"/>
                      </a:endParaRPr>
                    </a:p>
                    <a:p>
                      <a:pPr rtl="0">
                        <a:lnSpc>
                          <a:spcPct val="110000"/>
                        </a:lnSpc>
                        <a:spcBef>
                          <a:spcPts val="300"/>
                        </a:spcBef>
                      </a:pPr>
                      <a:r>
                        <a:rPr lang="es-ES" sz="700" b="0" noProof="0" dirty="0">
                          <a:latin typeface="Arial" panose="020B0604020202020204" pitchFamily="34" charset="0"/>
                          <a:ea typeface="メイリオ" panose="020B0604030504040204" pitchFamily="50" charset="-128"/>
                          <a:cs typeface="Arial" panose="020B0604020202020204" pitchFamily="34" charset="0"/>
                          <a:hlinkClick r:id="rId7"/>
                        </a:rPr>
                        <a:t>https://www.mhlw.go.jp/content/000936284.pdf</a:t>
                      </a:r>
                      <a:endParaRPr kumimoji="1" lang="es-ES" altLang="ja-JP" sz="700" b="0" noProof="0" dirty="0">
                        <a:latin typeface="Arial" panose="020B0604020202020204" pitchFamily="34" charset="0"/>
                        <a:ea typeface="メイリオ" panose="020B0604030504040204" pitchFamily="50" charset="-128"/>
                        <a:cs typeface="Arial" panose="020B0604020202020204" pitchFamily="34" charset="0"/>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393575"/>
                  </a:ext>
                </a:extLst>
              </a:tr>
              <a:tr h="612000">
                <a:tc>
                  <a:txBody>
                    <a:bodyPr/>
                    <a:lstStyle/>
                    <a:p>
                      <a:pPr algn="ctr" rtl="0">
                        <a:lnSpc>
                          <a:spcPct val="110000"/>
                        </a:lnSpc>
                      </a:pPr>
                      <a:r>
                        <a:rPr lang="es-ES" sz="800" b="0" noProof="0" dirty="0">
                          <a:latin typeface="Arial" panose="020B0604020202020204" pitchFamily="34" charset="0"/>
                          <a:ea typeface="メイリオ" panose="020B0604030504040204" pitchFamily="50" charset="-128"/>
                          <a:cs typeface="Arial" panose="020B0604020202020204" pitchFamily="34" charset="0"/>
                        </a:rPr>
                        <a:t>Oficina de empleo Hello Work</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rtl="0">
                        <a:lnSpc>
                          <a:spcPct val="110000"/>
                        </a:lnSpc>
                      </a:pPr>
                      <a:r>
                        <a:rPr lang="es-ES" sz="700" noProof="0" dirty="0">
                          <a:latin typeface="Arial" panose="020B0604020202020204" pitchFamily="34" charset="0"/>
                          <a:ea typeface="メイリオ" panose="020B0604030504040204" pitchFamily="50" charset="-128"/>
                          <a:cs typeface="Arial" panose="020B0604020202020204" pitchFamily="34" charset="0"/>
                        </a:rPr>
                        <a:t>Además de atender consultas profesionales y presentar ofertas laborales, brindan apoyo para la preparación laboral o la capacitación profesional, entre otros.</a:t>
                      </a:r>
                      <a:endParaRPr lang="es-ES" altLang="ja-JP" sz="700" noProof="0" dirty="0">
                        <a:latin typeface="Arial" panose="020B0604020202020204" pitchFamily="34" charset="0"/>
                        <a:ea typeface="メイリオ" panose="020B0604030504040204" pitchFamily="50" charset="-128"/>
                        <a:cs typeface="Arial" panose="020B0604020202020204" pitchFamily="34" charset="0"/>
                      </a:endParaRPr>
                    </a:p>
                    <a:p>
                      <a:pPr rtl="0">
                        <a:lnSpc>
                          <a:spcPct val="110000"/>
                        </a:lnSpc>
                        <a:spcBef>
                          <a:spcPts val="300"/>
                        </a:spcBef>
                      </a:pPr>
                      <a:r>
                        <a:rPr lang="es-ES" sz="700" b="0" noProof="0" dirty="0">
                          <a:latin typeface="Arial" panose="020B0604020202020204" pitchFamily="34" charset="0"/>
                          <a:ea typeface="メイリオ" panose="020B0604030504040204" pitchFamily="50" charset="-128"/>
                          <a:cs typeface="Arial" panose="020B0604020202020204" pitchFamily="34" charset="0"/>
                          <a:hlinkClick r:id="rId8"/>
                        </a:rPr>
                        <a:t>https://www.mhlw.go.jp/stf/seisakunitsuite/bunya/koyou_roudou/koyou/hellowork.html</a:t>
                      </a:r>
                      <a:endParaRPr kumimoji="1" lang="es-ES" altLang="ja-JP" sz="700" b="0" noProof="0" dirty="0">
                        <a:latin typeface="Arial" panose="020B0604020202020204" pitchFamily="34" charset="0"/>
                        <a:ea typeface="メイリオ" panose="020B0604030504040204" pitchFamily="50" charset="-128"/>
                        <a:cs typeface="Arial" panose="020B0604020202020204" pitchFamily="34" charset="0"/>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9159688"/>
                  </a:ext>
                </a:extLst>
              </a:tr>
            </a:tbl>
          </a:graphicData>
        </a:graphic>
      </p:graphicFrame>
      <p:sp>
        <p:nvSpPr>
          <p:cNvPr id="63" name="テキスト ボックス 62"/>
          <p:cNvSpPr txBox="1"/>
          <p:nvPr/>
        </p:nvSpPr>
        <p:spPr>
          <a:xfrm>
            <a:off x="5557233" y="1227648"/>
            <a:ext cx="1367772" cy="541174"/>
          </a:xfrm>
          <a:prstGeom prst="rect">
            <a:avLst/>
          </a:prstGeom>
          <a:noFill/>
        </p:spPr>
        <p:txBody>
          <a:bodyPr wrap="square" rtlCol="0">
            <a:spAutoFit/>
          </a:bodyPr>
          <a:lstStyle/>
          <a:p>
            <a:pPr algn="ctr" rtl="0">
              <a:lnSpc>
                <a:spcPts val="700"/>
              </a:lnSpc>
            </a:pPr>
            <a:r>
              <a:rPr lang="es-ES" sz="600" dirty="0">
                <a:latin typeface="Arial" panose="020B0604020202020204" pitchFamily="34" charset="0"/>
                <a:ea typeface="メイリオ" panose="020B0604030504040204" pitchFamily="50" charset="-128"/>
                <a:cs typeface="Arial" panose="020B0604020202020204" pitchFamily="34" charset="0"/>
              </a:rPr>
              <a:t>Listado de instituciones de consulta y apoyo para la autosuficiencia</a:t>
            </a:r>
            <a:endParaRPr kumimoji="1" lang="es-ES" altLang="ja-JP" sz="600" dirty="0">
              <a:latin typeface="Arial" panose="020B0604020202020204" pitchFamily="34" charset="0"/>
              <a:ea typeface="メイリオ" panose="020B0604030504040204" pitchFamily="50" charset="-128"/>
              <a:cs typeface="Arial" panose="020B0604020202020204" pitchFamily="34" charset="0"/>
            </a:endParaRPr>
          </a:p>
          <a:p>
            <a:pPr algn="ctr" rtl="0">
              <a:lnSpc>
                <a:spcPts val="700"/>
              </a:lnSpc>
            </a:pPr>
            <a:r>
              <a:rPr lang="es-ES" sz="600" dirty="0">
                <a:latin typeface="Arial" panose="020B0604020202020204" pitchFamily="34" charset="0"/>
                <a:ea typeface="メイリオ" panose="020B0604030504040204" pitchFamily="50" charset="-128"/>
                <a:cs typeface="Arial" panose="020B0604020202020204" pitchFamily="34" charset="0"/>
              </a:rPr>
              <a:t>(Sitio web del Ministerio de Salud, Trabajo y Bienestar de Japón)</a:t>
            </a:r>
            <a:endParaRPr kumimoji="1" lang="es-ES" altLang="ja-JP" sz="600" dirty="0">
              <a:latin typeface="Arial" panose="020B0604020202020204" pitchFamily="34" charset="0"/>
              <a:ea typeface="メイリオ" panose="020B0604030504040204" pitchFamily="50" charset="-128"/>
              <a:cs typeface="Arial" panose="020B0604020202020204" pitchFamily="34" charset="0"/>
            </a:endParaRPr>
          </a:p>
        </p:txBody>
      </p:sp>
      <p:sp>
        <p:nvSpPr>
          <p:cNvPr id="54" name="正方形/長方形 53"/>
          <p:cNvSpPr>
            <a:spLocks noChangeArrowheads="1"/>
          </p:cNvSpPr>
          <p:nvPr/>
        </p:nvSpPr>
        <p:spPr bwMode="auto">
          <a:xfrm>
            <a:off x="0" y="21178"/>
            <a:ext cx="6858000" cy="497555"/>
          </a:xfrm>
          <a:prstGeom prst="rect">
            <a:avLst/>
          </a:prstGeom>
          <a:noFill/>
          <a:ln>
            <a:noFill/>
          </a:ln>
        </p:spPr>
        <p:txBody>
          <a:bodyPr rot="0" vert="horz" wrap="square" lIns="72000" tIns="102857" rIns="72000" bIns="34286" rtlCol="0" anchor="t" anchorCtr="0" upright="1">
            <a:spAutoFit/>
          </a:bodyPr>
          <a:lstStyle/>
          <a:p>
            <a:pPr algn="ctr" rtl="0">
              <a:lnSpc>
                <a:spcPts val="1400"/>
              </a:lnSpc>
            </a:pPr>
            <a:r>
              <a:rPr lang="es-ES" sz="1400" b="1" dirty="0">
                <a:solidFill>
                  <a:srgbClr val="103185"/>
                </a:solidFill>
                <a:latin typeface="Arial" panose="020B0604020202020204" pitchFamily="34" charset="0"/>
                <a:ea typeface="メイリオ" panose="020B0604030504040204" pitchFamily="50" charset="-128"/>
                <a:cs typeface="Arial" panose="020B0604020202020204" pitchFamily="34" charset="0"/>
              </a:rPr>
              <a:t>Información de instituciones relacionadas para </a:t>
            </a:r>
          </a:p>
          <a:p>
            <a:pPr algn="ctr" rtl="0">
              <a:lnSpc>
                <a:spcPts val="1400"/>
              </a:lnSpc>
            </a:pPr>
            <a:r>
              <a:rPr lang="es-ES" sz="1400" b="1" dirty="0">
                <a:solidFill>
                  <a:srgbClr val="103185"/>
                </a:solidFill>
                <a:latin typeface="Arial" panose="020B0604020202020204" pitchFamily="34" charset="0"/>
                <a:ea typeface="メイリオ" panose="020B0604030504040204" pitchFamily="50" charset="-128"/>
                <a:cs typeface="Arial" panose="020B0604020202020204" pitchFamily="34" charset="0"/>
              </a:rPr>
              <a:t>personas que tengan dificultades para la devolución del préstamo</a:t>
            </a:r>
          </a:p>
        </p:txBody>
      </p:sp>
      <p:sp>
        <p:nvSpPr>
          <p:cNvPr id="64" name="テキスト ボックス 63"/>
          <p:cNvSpPr txBox="1"/>
          <p:nvPr/>
        </p:nvSpPr>
        <p:spPr>
          <a:xfrm>
            <a:off x="5598346" y="2601799"/>
            <a:ext cx="1367771" cy="451406"/>
          </a:xfrm>
          <a:prstGeom prst="rect">
            <a:avLst/>
          </a:prstGeom>
          <a:noFill/>
        </p:spPr>
        <p:txBody>
          <a:bodyPr wrap="square" rtlCol="0">
            <a:spAutoFit/>
          </a:bodyPr>
          <a:lstStyle/>
          <a:p>
            <a:pPr algn="ctr" rtl="0">
              <a:lnSpc>
                <a:spcPts val="700"/>
              </a:lnSpc>
            </a:pPr>
            <a:r>
              <a:rPr lang="es-ES" sz="600" dirty="0">
                <a:latin typeface="Arial" panose="020B0604020202020204" pitchFamily="34" charset="0"/>
                <a:ea typeface="メイリオ" panose="020B0604030504040204" pitchFamily="50" charset="-128"/>
                <a:cs typeface="Arial" panose="020B0604020202020204" pitchFamily="34" charset="0"/>
              </a:rPr>
              <a:t>Listado de oficinas de empleo Hello Work</a:t>
            </a:r>
            <a:endParaRPr kumimoji="1" lang="es-ES" altLang="ja-JP" sz="600" dirty="0">
              <a:latin typeface="Arial" panose="020B0604020202020204" pitchFamily="34" charset="0"/>
              <a:ea typeface="メイリオ" panose="020B0604030504040204" pitchFamily="50" charset="-128"/>
              <a:cs typeface="Arial" panose="020B0604020202020204" pitchFamily="34" charset="0"/>
            </a:endParaRPr>
          </a:p>
          <a:p>
            <a:pPr algn="ctr" rtl="0">
              <a:lnSpc>
                <a:spcPts val="700"/>
              </a:lnSpc>
            </a:pPr>
            <a:r>
              <a:rPr lang="es-ES" sz="600" dirty="0">
                <a:latin typeface="Arial" panose="020B0604020202020204" pitchFamily="34" charset="0"/>
                <a:ea typeface="メイリオ" panose="020B0604030504040204" pitchFamily="50" charset="-128"/>
                <a:cs typeface="Arial" panose="020B0604020202020204" pitchFamily="34" charset="0"/>
              </a:rPr>
              <a:t>(Sitio web del Ministerio de Salud, Trabajo y Bienestar de Japón)</a:t>
            </a:r>
            <a:endParaRPr kumimoji="1" lang="es-ES" altLang="ja-JP" sz="600" dirty="0">
              <a:latin typeface="Arial" panose="020B0604020202020204" pitchFamily="34" charset="0"/>
              <a:ea typeface="メイリオ" panose="020B0604030504040204" pitchFamily="50" charset="-128"/>
              <a:cs typeface="Arial" panose="020B0604020202020204" pitchFamily="34" charset="0"/>
            </a:endParaRPr>
          </a:p>
        </p:txBody>
      </p:sp>
      <p:sp>
        <p:nvSpPr>
          <p:cNvPr id="60" name="テキスト ボックス 59"/>
          <p:cNvSpPr txBox="1"/>
          <p:nvPr/>
        </p:nvSpPr>
        <p:spPr>
          <a:xfrm>
            <a:off x="188999" y="539314"/>
            <a:ext cx="4393633" cy="324498"/>
          </a:xfrm>
          <a:prstGeom prst="rect">
            <a:avLst/>
          </a:prstGeom>
          <a:solidFill>
            <a:srgbClr val="103185"/>
          </a:solidFill>
        </p:spPr>
        <p:txBody>
          <a:bodyPr wrap="none" tIns="72000" bIns="36000" rtlCol="0" anchor="ctr" anchorCtr="0">
            <a:noAutofit/>
          </a:bodyPr>
          <a:lstStyle/>
          <a:p>
            <a:pPr algn="ctr" rtl="0"/>
            <a:r>
              <a:rPr lang="es-ES" sz="1400" b="1" dirty="0">
                <a:solidFill>
                  <a:schemeClr val="bg1"/>
                </a:solidFill>
                <a:latin typeface="Arial" panose="020B0604020202020204" pitchFamily="34" charset="0"/>
                <a:ea typeface="メイリオ" panose="020B0604030504040204" pitchFamily="50" charset="-128"/>
                <a:cs typeface="Arial" panose="020B0604020202020204" pitchFamily="34" charset="0"/>
              </a:rPr>
              <a:t>Apoyo al empleo, economía familiar, entre otros</a:t>
            </a:r>
          </a:p>
        </p:txBody>
      </p:sp>
      <p:sp>
        <p:nvSpPr>
          <p:cNvPr id="65" name="テキスト ボックス 64"/>
          <p:cNvSpPr txBox="1"/>
          <p:nvPr/>
        </p:nvSpPr>
        <p:spPr>
          <a:xfrm>
            <a:off x="209550" y="3456693"/>
            <a:ext cx="5512956" cy="592470"/>
          </a:xfrm>
          <a:prstGeom prst="rect">
            <a:avLst/>
          </a:prstGeom>
          <a:noFill/>
        </p:spPr>
        <p:txBody>
          <a:bodyPr wrap="square" rtlCol="0">
            <a:spAutoFit/>
          </a:bodyPr>
          <a:lstStyle/>
          <a:p>
            <a:pPr rtl="0">
              <a:lnSpc>
                <a:spcPts val="900"/>
              </a:lnSpc>
            </a:pPr>
            <a:r>
              <a:rPr lang="es-ES" sz="900" dirty="0">
                <a:latin typeface="Arial" panose="020B0604020202020204" pitchFamily="34" charset="0"/>
                <a:ea typeface="メイリオ" panose="020B0604030504040204" pitchFamily="50" charset="-128"/>
                <a:cs typeface="Arial" panose="020B0604020202020204" pitchFamily="34" charset="0"/>
              </a:rPr>
              <a:t>Se le pondrá en contacto con consultas legales ofrecidas por expertos legalistas, entre otros, así como para el ajuste de deudas (liquidación de deudas, quiebra voluntaria, entre otros).</a:t>
            </a:r>
            <a:endParaRPr kumimoji="1" lang="es-ES" altLang="ja-JP" sz="900" dirty="0">
              <a:latin typeface="Arial" panose="020B0604020202020204" pitchFamily="34" charset="0"/>
              <a:ea typeface="メイリオ" panose="020B0604030504040204" pitchFamily="50" charset="-128"/>
              <a:cs typeface="Arial" panose="020B0604020202020204" pitchFamily="34" charset="0"/>
            </a:endParaRPr>
          </a:p>
          <a:p>
            <a:pPr rtl="0">
              <a:lnSpc>
                <a:spcPts val="900"/>
              </a:lnSpc>
              <a:spcBef>
                <a:spcPts val="300"/>
              </a:spcBef>
            </a:pPr>
            <a:r>
              <a:rPr lang="es-ES" sz="900" dirty="0">
                <a:latin typeface="Arial" panose="020B0604020202020204" pitchFamily="34" charset="0"/>
                <a:ea typeface="メイリオ" panose="020B0604030504040204" pitchFamily="50" charset="-128"/>
                <a:cs typeface="Arial" panose="020B0604020202020204" pitchFamily="34" charset="0"/>
              </a:rPr>
              <a:t>Personas a las que está destinada su uso: Personas que cargan con problemas de deudas aparte del préstamo especial</a:t>
            </a:r>
            <a:endParaRPr kumimoji="1" lang="es-ES" altLang="ja-JP" sz="900" dirty="0">
              <a:latin typeface="Arial" panose="020B0604020202020204" pitchFamily="34" charset="0"/>
              <a:ea typeface="メイリオ" panose="020B0604030504040204" pitchFamily="50" charset="-128"/>
              <a:cs typeface="Arial" panose="020B0604020202020204" pitchFamily="34" charset="0"/>
            </a:endParaRPr>
          </a:p>
        </p:txBody>
      </p:sp>
      <p:sp>
        <p:nvSpPr>
          <p:cNvPr id="66" name="テキスト ボックス 65"/>
          <p:cNvSpPr txBox="1"/>
          <p:nvPr/>
        </p:nvSpPr>
        <p:spPr>
          <a:xfrm>
            <a:off x="198346" y="3164498"/>
            <a:ext cx="4747459" cy="324498"/>
          </a:xfrm>
          <a:prstGeom prst="rect">
            <a:avLst/>
          </a:prstGeom>
          <a:solidFill>
            <a:srgbClr val="103185"/>
          </a:solidFill>
        </p:spPr>
        <p:txBody>
          <a:bodyPr wrap="none" tIns="72000" bIns="36000" rtlCol="0" anchor="ctr" anchorCtr="0">
            <a:noAutofit/>
          </a:bodyPr>
          <a:lstStyle/>
          <a:p>
            <a:pPr algn="ctr" rtl="0"/>
            <a:r>
              <a:rPr lang="es-ES" sz="1400" b="1" dirty="0">
                <a:solidFill>
                  <a:schemeClr val="bg1"/>
                </a:solidFill>
                <a:latin typeface="Arial" panose="020B0604020202020204" pitchFamily="34" charset="0"/>
                <a:ea typeface="メイリオ" panose="020B0604030504040204" pitchFamily="50" charset="-128"/>
                <a:cs typeface="Arial" panose="020B0604020202020204" pitchFamily="34" charset="0"/>
              </a:rPr>
              <a:t>Consultas sobre deudas múltiples y consultas legales</a:t>
            </a:r>
          </a:p>
        </p:txBody>
      </p:sp>
      <p:sp>
        <p:nvSpPr>
          <p:cNvPr id="68" name="テキスト ボックス 67"/>
          <p:cNvSpPr txBox="1"/>
          <p:nvPr/>
        </p:nvSpPr>
        <p:spPr>
          <a:xfrm>
            <a:off x="188999" y="7459130"/>
            <a:ext cx="4925883" cy="324498"/>
          </a:xfrm>
          <a:prstGeom prst="rect">
            <a:avLst/>
          </a:prstGeom>
          <a:solidFill>
            <a:srgbClr val="103185"/>
          </a:solidFill>
        </p:spPr>
        <p:txBody>
          <a:bodyPr wrap="none" tIns="72000" bIns="36000" rtlCol="0" anchor="ctr" anchorCtr="0">
            <a:noAutofit/>
          </a:bodyPr>
          <a:lstStyle/>
          <a:p>
            <a:pPr algn="ctr" rtl="0"/>
            <a:r>
              <a:rPr lang="es-ES" sz="1400" b="1" dirty="0">
                <a:solidFill>
                  <a:schemeClr val="bg1"/>
                </a:solidFill>
                <a:latin typeface="Arial" panose="020B0604020202020204" pitchFamily="34" charset="0"/>
                <a:ea typeface="メイリオ" panose="020B0604030504040204" pitchFamily="50" charset="-128"/>
                <a:cs typeface="Arial" panose="020B0604020202020204" pitchFamily="34" charset="0"/>
              </a:rPr>
              <a:t>Consultas relacionadas con la devolución del préstamo</a:t>
            </a:r>
          </a:p>
        </p:txBody>
      </p:sp>
      <p:sp>
        <p:nvSpPr>
          <p:cNvPr id="27" name="テキスト ボックス 26"/>
          <p:cNvSpPr txBox="1"/>
          <p:nvPr/>
        </p:nvSpPr>
        <p:spPr>
          <a:xfrm>
            <a:off x="0" y="9094881"/>
            <a:ext cx="6858000" cy="816546"/>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rtl="0"/>
            <a:r>
              <a:rPr lang="es-ES" sz="1200" b="1" dirty="0">
                <a:solidFill>
                  <a:schemeClr val="bg1"/>
                </a:solidFill>
                <a:latin typeface="Arial" panose="020B0604020202020204" pitchFamily="34" charset="0"/>
                <a:ea typeface="メイリオ" panose="020B0604030504040204" pitchFamily="50" charset="-128"/>
                <a:cs typeface="Arial" panose="020B0604020202020204" pitchFamily="34" charset="0"/>
              </a:rPr>
              <a:t>Otros datos de contacto: Centro de atención telefónica para consultas sobre el préstamo del fondo de bienestar para la vida</a:t>
            </a:r>
            <a:endParaRPr lang="es-ES" altLang="ja-JP" sz="1200" b="1" dirty="0">
              <a:solidFill>
                <a:schemeClr val="bg1"/>
              </a:solidFill>
              <a:latin typeface="Arial" panose="020B0604020202020204" pitchFamily="34" charset="0"/>
              <a:ea typeface="メイリオ" panose="020B0604030504040204" pitchFamily="50" charset="-128"/>
              <a:cs typeface="Arial" panose="020B0604020202020204" pitchFamily="34" charset="0"/>
            </a:endParaRPr>
          </a:p>
          <a:p>
            <a:pPr rtl="0"/>
            <a:endParaRPr lang="es-ES" altLang="ja-JP" sz="300" b="1" dirty="0">
              <a:solidFill>
                <a:schemeClr val="bg1"/>
              </a:solidFill>
              <a:latin typeface="Arial" panose="020B0604020202020204" pitchFamily="34" charset="0"/>
              <a:ea typeface="メイリオ" panose="020B0604030504040204" pitchFamily="50" charset="-128"/>
              <a:cs typeface="Arial" panose="020B0604020202020204" pitchFamily="34" charset="0"/>
            </a:endParaRPr>
          </a:p>
          <a:p>
            <a:pPr algn="ctr" rtl="0"/>
            <a:r>
              <a:rPr lang="es-ES" sz="1100" b="1" dirty="0">
                <a:solidFill>
                  <a:schemeClr val="bg1"/>
                </a:solidFill>
                <a:latin typeface="Arial" panose="020B0604020202020204" pitchFamily="34" charset="0"/>
                <a:ea typeface="メイリオ" panose="020B0604030504040204" pitchFamily="50" charset="-128"/>
                <a:cs typeface="Arial" panose="020B0604020202020204" pitchFamily="34" charset="0"/>
              </a:rPr>
              <a:t>　　　　　　　　　　　　</a:t>
            </a:r>
            <a:r>
              <a:rPr lang="es-ES" b="1" dirty="0">
                <a:solidFill>
                  <a:schemeClr val="bg1"/>
                </a:solidFill>
                <a:latin typeface="Arial" panose="020B0604020202020204" pitchFamily="34" charset="0"/>
                <a:ea typeface="メイリオ" panose="020B0604030504040204" pitchFamily="50" charset="-128"/>
                <a:cs typeface="Arial" panose="020B0604020202020204" pitchFamily="34" charset="0"/>
              </a:rPr>
              <a:t> 0120-46-1999</a:t>
            </a:r>
            <a:r>
              <a:rPr lang="es-ES" sz="1050" b="1" dirty="0">
                <a:solidFill>
                  <a:schemeClr val="bg1"/>
                </a:solidFill>
                <a:latin typeface="Arial" panose="020B0604020202020204" pitchFamily="34" charset="0"/>
                <a:ea typeface="メイリオ" panose="020B0604030504040204" pitchFamily="50" charset="-128"/>
                <a:cs typeface="Arial" panose="020B0604020202020204" pitchFamily="34" charset="0"/>
              </a:rPr>
              <a:t> (09:00-17:00 Excluidos sábados, domingos y festivos)</a:t>
            </a:r>
            <a:endParaRPr kumimoji="1" lang="es-ES" altLang="ja-JP" sz="1100" b="1" dirty="0">
              <a:ln w="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pic>
        <p:nvPicPr>
          <p:cNvPr id="8" name="図 7">
            <a:extLst>
              <a:ext uri="{FF2B5EF4-FFF2-40B4-BE49-F238E27FC236}">
                <a16:creationId xmlns:a16="http://schemas.microsoft.com/office/drawing/2014/main" id="{E3815D08-561F-B62B-ED4C-BD10D4A7EE7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58307" y="1726481"/>
            <a:ext cx="1144965" cy="933837"/>
          </a:xfrm>
          <a:prstGeom prst="rect">
            <a:avLst/>
          </a:prstGeom>
        </p:spPr>
      </p:pic>
      <p:pic>
        <p:nvPicPr>
          <p:cNvPr id="12" name="図 11">
            <a:extLst>
              <a:ext uri="{FF2B5EF4-FFF2-40B4-BE49-F238E27FC236}">
                <a16:creationId xmlns:a16="http://schemas.microsoft.com/office/drawing/2014/main" id="{DF93ACAD-179A-5B04-7CC5-10BB17A35C9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740401" y="3013704"/>
            <a:ext cx="1076637" cy="978762"/>
          </a:xfrm>
          <a:prstGeom prst="rect">
            <a:avLst/>
          </a:prstGeom>
        </p:spPr>
      </p:pic>
      <p:pic>
        <p:nvPicPr>
          <p:cNvPr id="15" name="図 14">
            <a:extLst>
              <a:ext uri="{FF2B5EF4-FFF2-40B4-BE49-F238E27FC236}">
                <a16:creationId xmlns:a16="http://schemas.microsoft.com/office/drawing/2014/main" id="{E2F7EBA4-C812-6919-287E-F4F681F6E66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740401" y="4650375"/>
            <a:ext cx="1034894" cy="983877"/>
          </a:xfrm>
          <a:prstGeom prst="rect">
            <a:avLst/>
          </a:prstGeom>
        </p:spPr>
      </p:pic>
      <p:pic>
        <p:nvPicPr>
          <p:cNvPr id="17" name="図 16">
            <a:extLst>
              <a:ext uri="{FF2B5EF4-FFF2-40B4-BE49-F238E27FC236}">
                <a16:creationId xmlns:a16="http://schemas.microsoft.com/office/drawing/2014/main" id="{1C2A0F5B-ECBC-8D6E-3E3B-9ECD597CD2B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96607" y="6084217"/>
            <a:ext cx="1047884" cy="870668"/>
          </a:xfrm>
          <a:prstGeom prst="rect">
            <a:avLst/>
          </a:prstGeom>
        </p:spPr>
      </p:pic>
    </p:spTree>
    <p:extLst>
      <p:ext uri="{BB962C8B-B14F-4D97-AF65-F5344CB8AC3E}">
        <p14:creationId xmlns:p14="http://schemas.microsoft.com/office/powerpoint/2010/main" val="5497542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1667</Words>
  <Application>Microsoft Office PowerPoint</Application>
  <PresentationFormat>A4 210 x 297 mm</PresentationFormat>
  <Paragraphs>104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游ゴシック</vt:lpstr>
      <vt:lpstr>Arial</vt:lpstr>
      <vt:lpstr>Calibri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2022-12-09T07:13:01Z</dcterms:modified>
</cp:coreProperties>
</file>