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56" r:id="rId2"/>
    <p:sldId id="258" r:id="rId3"/>
  </p:sldIdLst>
  <p:sldSz cx="6858000" cy="9906000" type="A4"/>
  <p:notesSz cx="6807200" cy="9939338"/>
  <p:defaultTextStyle>
    <a:defPPr rtl="0">
      <a:defRPr lang="vi-VN"/>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615" userDrawn="1">
          <p15:clr>
            <a:srgbClr val="A4A3A4"/>
          </p15:clr>
        </p15:guide>
        <p15:guide id="2" pos="216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作成者" initials="A" lastIdx="0"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a:srgbClr val="FF6699"/>
    <a:srgbClr val="FF00FF"/>
    <a:srgbClr val="103185"/>
    <a:srgbClr val="FDF3B9"/>
    <a:srgbClr val="FEDFE1"/>
    <a:srgbClr val="C9E7E7"/>
    <a:srgbClr val="FFFFCC"/>
    <a:srgbClr val="8064A2"/>
    <a:srgbClr val="FFE1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36" autoAdjust="0"/>
    <p:restoredTop sz="94660"/>
  </p:normalViewPr>
  <p:slideViewPr>
    <p:cSldViewPr snapToGrid="0">
      <p:cViewPr varScale="1">
        <p:scale>
          <a:sx n="80" d="100"/>
          <a:sy n="80" d="100"/>
        </p:scale>
        <p:origin x="3384" y="108"/>
      </p:cViewPr>
      <p:guideLst>
        <p:guide orient="horz" pos="5615"/>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10" Type="http://schemas.microsoft.com/office/2018/10/relationships/authors" Targe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pPr rtl="0"/>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pPr rtl="0"/>
            <a:fld id="{FDF4B830-BF77-4B48-A560-CB59709B7208}" type="datetimeFigureOut">
              <a:rPr kumimoji="1" lang="ja-JP" altLang="en-US" smtClean="0"/>
              <a:t>2022/12/13</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pPr rtl="0"/>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rtl="0"/>
            <a:r>
              <a:rPr lang="vi"/>
              <a:t>マスター テキストの書式設定</a:t>
            </a:r>
          </a:p>
          <a:p>
            <a:pPr lvl="1" rtl="0"/>
            <a:r>
              <a:rPr lang="vi"/>
              <a:t>第 2 レベル</a:t>
            </a:r>
          </a:p>
          <a:p>
            <a:pPr lvl="2" rtl="0"/>
            <a:r>
              <a:rPr lang="vi"/>
              <a:t>第 3 レベル</a:t>
            </a:r>
          </a:p>
          <a:p>
            <a:pPr lvl="3" rtl="0"/>
            <a:r>
              <a:rPr lang="vi"/>
              <a:t>第 4 レベル</a:t>
            </a:r>
          </a:p>
          <a:p>
            <a:pPr lvl="4" rtl="0"/>
            <a:r>
              <a:rPr lang="vi"/>
              <a:t>第 5 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pPr rtl="0"/>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pPr rtl="0"/>
            <a:fld id="{47C9D7EC-84D7-42B6-AF3F-807B5762792C}" type="slidenum">
              <a:rPr kumimoji="1" lang="ja-JP" altLang="en-US" smtClean="0"/>
              <a:t>‹#›</a:t>
            </a:fld>
            <a:endParaRPr kumimoji="1" lang="ja-JP" altLang="en-US"/>
          </a:p>
        </p:txBody>
      </p:sp>
    </p:spTree>
    <p:extLst>
      <p:ext uri="{BB962C8B-B14F-4D97-AF65-F5344CB8AC3E}">
        <p14:creationId xmlns:p14="http://schemas.microsoft.com/office/powerpoint/2010/main" val="142210212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rtlCol="0"/>
          <a:lstStyle/>
          <a:p>
            <a:pPr rtl="0"/>
            <a:r>
              <a:rPr lang="vi"/>
              <a:t>マスター タイトルの書式設定</a:t>
            </a:r>
          </a:p>
        </p:txBody>
      </p:sp>
      <p:sp>
        <p:nvSpPr>
          <p:cNvPr id="3" name="サブタイトル 2"/>
          <p:cNvSpPr>
            <a:spLocks noGrp="1"/>
          </p:cNvSpPr>
          <p:nvPr>
            <p:ph type="subTitle" idx="1"/>
          </p:nvPr>
        </p:nvSpPr>
        <p:spPr>
          <a:xfrm>
            <a:off x="1028700" y="5613400"/>
            <a:ext cx="4800600" cy="2531533"/>
          </a:xfrm>
        </p:spPr>
        <p:txBody>
          <a:bodyPr rtlCol="0"/>
          <a:lstStyle>
            <a:lvl1pPr marL="0" indent="0" algn="ctr">
              <a:buNone/>
              <a:defRPr>
                <a:solidFill>
                  <a:schemeClr val="tx1">
                    <a:tint val="75000"/>
                  </a:schemeClr>
                </a:solidFill>
              </a:defRPr>
            </a:lvl1pPr>
            <a:lvl2pPr marL="660380" indent="0" algn="ctr">
              <a:buNone/>
              <a:defRPr>
                <a:solidFill>
                  <a:schemeClr val="tx1">
                    <a:tint val="75000"/>
                  </a:schemeClr>
                </a:solidFill>
              </a:defRPr>
            </a:lvl2pPr>
            <a:lvl3pPr marL="1320759" indent="0" algn="ctr">
              <a:buNone/>
              <a:defRPr>
                <a:solidFill>
                  <a:schemeClr val="tx1">
                    <a:tint val="75000"/>
                  </a:schemeClr>
                </a:solidFill>
              </a:defRPr>
            </a:lvl3pPr>
            <a:lvl4pPr marL="1981139" indent="0" algn="ctr">
              <a:buNone/>
              <a:defRPr>
                <a:solidFill>
                  <a:schemeClr val="tx1">
                    <a:tint val="75000"/>
                  </a:schemeClr>
                </a:solidFill>
              </a:defRPr>
            </a:lvl4pPr>
            <a:lvl5pPr marL="2641519" indent="0" algn="ctr">
              <a:buNone/>
              <a:defRPr>
                <a:solidFill>
                  <a:schemeClr val="tx1">
                    <a:tint val="75000"/>
                  </a:schemeClr>
                </a:solidFill>
              </a:defRPr>
            </a:lvl5pPr>
            <a:lvl6pPr marL="3301898" indent="0" algn="ctr">
              <a:buNone/>
              <a:defRPr>
                <a:solidFill>
                  <a:schemeClr val="tx1">
                    <a:tint val="75000"/>
                  </a:schemeClr>
                </a:solidFill>
              </a:defRPr>
            </a:lvl6pPr>
            <a:lvl7pPr marL="3962278" indent="0" algn="ctr">
              <a:buNone/>
              <a:defRPr>
                <a:solidFill>
                  <a:schemeClr val="tx1">
                    <a:tint val="75000"/>
                  </a:schemeClr>
                </a:solidFill>
              </a:defRPr>
            </a:lvl7pPr>
            <a:lvl8pPr marL="4622658" indent="0" algn="ctr">
              <a:buNone/>
              <a:defRPr>
                <a:solidFill>
                  <a:schemeClr val="tx1">
                    <a:tint val="75000"/>
                  </a:schemeClr>
                </a:solidFill>
              </a:defRPr>
            </a:lvl8pPr>
            <a:lvl9pPr marL="5283037" indent="0" algn="ctr">
              <a:buNone/>
              <a:defRPr>
                <a:solidFill>
                  <a:schemeClr val="tx1">
                    <a:tint val="75000"/>
                  </a:schemeClr>
                </a:solidFill>
              </a:defRPr>
            </a:lvl9pPr>
          </a:lstStyle>
          <a:p>
            <a:pPr rtl="0"/>
            <a:r>
              <a:rPr lang="vi"/>
              <a:t>マスター サブタイトルの書式設定</a:t>
            </a:r>
          </a:p>
        </p:txBody>
      </p:sp>
      <p:sp>
        <p:nvSpPr>
          <p:cNvPr id="4" name="日付プレースホルダー 3"/>
          <p:cNvSpPr>
            <a:spLocks noGrp="1"/>
          </p:cNvSpPr>
          <p:nvPr>
            <p:ph type="dt" sz="half" idx="10"/>
          </p:nvPr>
        </p:nvSpPr>
        <p:spPr/>
        <p:txBody>
          <a:bodyPr rtlCol="0"/>
          <a:lstStyle/>
          <a:p>
            <a:pPr rtl="0"/>
            <a:fld id="{7372D545-8467-428C-B4B7-668AFE11EB3F}" type="datetimeFigureOut">
              <a:rPr kumimoji="1" lang="ja-JP" altLang="en-US" smtClean="0"/>
              <a:t>2022/12/13</a:t>
            </a:fld>
            <a:endParaRPr kumimoji="1" lang="ja-JP" altLang="en-US"/>
          </a:p>
        </p:txBody>
      </p:sp>
      <p:sp>
        <p:nvSpPr>
          <p:cNvPr id="5" name="フッター プレースホルダー 4"/>
          <p:cNvSpPr>
            <a:spLocks noGrp="1"/>
          </p:cNvSpPr>
          <p:nvPr>
            <p:ph type="ftr" sz="quarter" idx="11"/>
          </p:nvPr>
        </p:nvSpPr>
        <p:spPr/>
        <p:txBody>
          <a:bodyPr rtlCol="0"/>
          <a:lstStyle/>
          <a:p>
            <a:pPr rtl="0"/>
            <a:endParaRPr kumimoji="1" lang="ja-JP" altLang="en-US"/>
          </a:p>
        </p:txBody>
      </p:sp>
      <p:sp>
        <p:nvSpPr>
          <p:cNvPr id="6" name="スライド番号プレースホルダー 5"/>
          <p:cNvSpPr>
            <a:spLocks noGrp="1"/>
          </p:cNvSpPr>
          <p:nvPr>
            <p:ph type="sldNum" sz="quarter" idx="12"/>
          </p:nvPr>
        </p:nvSpPr>
        <p:spPr/>
        <p:txBody>
          <a:bodyPr rtlCol="0"/>
          <a:lstStyle/>
          <a:p>
            <a:pPr rtl="0"/>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291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vi"/>
              <a:t>マスター タイトルの書式設定</a:t>
            </a:r>
          </a:p>
        </p:txBody>
      </p:sp>
      <p:sp>
        <p:nvSpPr>
          <p:cNvPr id="3" name="縦書きテキスト プレースホルダー 2"/>
          <p:cNvSpPr>
            <a:spLocks noGrp="1"/>
          </p:cNvSpPr>
          <p:nvPr>
            <p:ph type="body" orient="vert" idx="1"/>
          </p:nvPr>
        </p:nvSpPr>
        <p:spPr/>
        <p:txBody>
          <a:bodyPr vert="eaVert" rtlCol="0"/>
          <a:lstStyle/>
          <a:p>
            <a:pPr lvl="0" rtl="0"/>
            <a:r>
              <a:rPr lang="vi"/>
              <a:t>マスター テキストの書式設定</a:t>
            </a:r>
          </a:p>
          <a:p>
            <a:pPr lvl="1" rtl="0"/>
            <a:r>
              <a:rPr lang="vi"/>
              <a:t>第 2 レベル</a:t>
            </a:r>
          </a:p>
          <a:p>
            <a:pPr lvl="2" rtl="0"/>
            <a:r>
              <a:rPr lang="vi"/>
              <a:t>第 3 レベル</a:t>
            </a:r>
          </a:p>
          <a:p>
            <a:pPr lvl="3" rtl="0"/>
            <a:r>
              <a:rPr lang="vi"/>
              <a:t>第 4 レベル</a:t>
            </a:r>
          </a:p>
          <a:p>
            <a:pPr lvl="4" rtl="0"/>
            <a:r>
              <a:rPr lang="vi"/>
              <a:t>第 5 レベル</a:t>
            </a:r>
          </a:p>
        </p:txBody>
      </p:sp>
      <p:sp>
        <p:nvSpPr>
          <p:cNvPr id="4" name="日付プレースホルダー 3"/>
          <p:cNvSpPr>
            <a:spLocks noGrp="1"/>
          </p:cNvSpPr>
          <p:nvPr>
            <p:ph type="dt" sz="half" idx="10"/>
          </p:nvPr>
        </p:nvSpPr>
        <p:spPr/>
        <p:txBody>
          <a:bodyPr rtlCol="0"/>
          <a:lstStyle/>
          <a:p>
            <a:pPr rtl="0"/>
            <a:fld id="{7372D545-8467-428C-B4B7-668AFE11EB3F}" type="datetimeFigureOut">
              <a:rPr kumimoji="1" lang="ja-JP" altLang="en-US" smtClean="0"/>
              <a:t>2022/12/13</a:t>
            </a:fld>
            <a:endParaRPr kumimoji="1" lang="ja-JP" altLang="en-US"/>
          </a:p>
        </p:txBody>
      </p:sp>
      <p:sp>
        <p:nvSpPr>
          <p:cNvPr id="5" name="フッター プレースホルダー 4"/>
          <p:cNvSpPr>
            <a:spLocks noGrp="1"/>
          </p:cNvSpPr>
          <p:nvPr>
            <p:ph type="ftr" sz="quarter" idx="11"/>
          </p:nvPr>
        </p:nvSpPr>
        <p:spPr/>
        <p:txBody>
          <a:bodyPr rtlCol="0"/>
          <a:lstStyle/>
          <a:p>
            <a:pPr rtl="0"/>
            <a:endParaRPr kumimoji="1" lang="ja-JP" altLang="en-US"/>
          </a:p>
        </p:txBody>
      </p:sp>
      <p:sp>
        <p:nvSpPr>
          <p:cNvPr id="6" name="スライド番号プレースホルダー 5"/>
          <p:cNvSpPr>
            <a:spLocks noGrp="1"/>
          </p:cNvSpPr>
          <p:nvPr>
            <p:ph type="sldNum" sz="quarter" idx="12"/>
          </p:nvPr>
        </p:nvSpPr>
        <p:spPr/>
        <p:txBody>
          <a:bodyPr rtlCol="0"/>
          <a:lstStyle/>
          <a:p>
            <a:pPr rtl="0"/>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4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0"/>
            <a:ext cx="1543050" cy="8452203"/>
          </a:xfrm>
        </p:spPr>
        <p:txBody>
          <a:bodyPr vert="eaVert" rtlCol="0"/>
          <a:lstStyle/>
          <a:p>
            <a:pPr rtl="0"/>
            <a:r>
              <a:rPr lang="vi"/>
              <a:t>マスター タイトルの書式設定</a:t>
            </a:r>
          </a:p>
        </p:txBody>
      </p:sp>
      <p:sp>
        <p:nvSpPr>
          <p:cNvPr id="3" name="縦書きテキスト プレースホルダー 2"/>
          <p:cNvSpPr>
            <a:spLocks noGrp="1"/>
          </p:cNvSpPr>
          <p:nvPr>
            <p:ph type="body" orient="vert" idx="1"/>
          </p:nvPr>
        </p:nvSpPr>
        <p:spPr>
          <a:xfrm>
            <a:off x="342900" y="396700"/>
            <a:ext cx="4514850" cy="8452203"/>
          </a:xfrm>
        </p:spPr>
        <p:txBody>
          <a:bodyPr vert="eaVert" rtlCol="0"/>
          <a:lstStyle/>
          <a:p>
            <a:pPr lvl="0" rtl="0"/>
            <a:r>
              <a:rPr lang="vi"/>
              <a:t>マスター テキストの書式設定</a:t>
            </a:r>
          </a:p>
          <a:p>
            <a:pPr lvl="1" rtl="0"/>
            <a:r>
              <a:rPr lang="vi"/>
              <a:t>第 2 レベル</a:t>
            </a:r>
          </a:p>
          <a:p>
            <a:pPr lvl="2" rtl="0"/>
            <a:r>
              <a:rPr lang="vi"/>
              <a:t>第 3 レベル</a:t>
            </a:r>
          </a:p>
          <a:p>
            <a:pPr lvl="3" rtl="0"/>
            <a:r>
              <a:rPr lang="vi"/>
              <a:t>第 4 レベル</a:t>
            </a:r>
          </a:p>
          <a:p>
            <a:pPr lvl="4" rtl="0"/>
            <a:r>
              <a:rPr lang="vi"/>
              <a:t>第 5 レベル</a:t>
            </a:r>
          </a:p>
        </p:txBody>
      </p:sp>
      <p:sp>
        <p:nvSpPr>
          <p:cNvPr id="4" name="日付プレースホルダー 3"/>
          <p:cNvSpPr>
            <a:spLocks noGrp="1"/>
          </p:cNvSpPr>
          <p:nvPr>
            <p:ph type="dt" sz="half" idx="10"/>
          </p:nvPr>
        </p:nvSpPr>
        <p:spPr/>
        <p:txBody>
          <a:bodyPr rtlCol="0"/>
          <a:lstStyle/>
          <a:p>
            <a:pPr rtl="0"/>
            <a:fld id="{7372D545-8467-428C-B4B7-668AFE11EB3F}" type="datetimeFigureOut">
              <a:rPr kumimoji="1" lang="ja-JP" altLang="en-US" smtClean="0"/>
              <a:t>2022/12/13</a:t>
            </a:fld>
            <a:endParaRPr kumimoji="1" lang="ja-JP" altLang="en-US"/>
          </a:p>
        </p:txBody>
      </p:sp>
      <p:sp>
        <p:nvSpPr>
          <p:cNvPr id="5" name="フッター プレースホルダー 4"/>
          <p:cNvSpPr>
            <a:spLocks noGrp="1"/>
          </p:cNvSpPr>
          <p:nvPr>
            <p:ph type="ftr" sz="quarter" idx="11"/>
          </p:nvPr>
        </p:nvSpPr>
        <p:spPr/>
        <p:txBody>
          <a:bodyPr rtlCol="0"/>
          <a:lstStyle/>
          <a:p>
            <a:pPr rtl="0"/>
            <a:endParaRPr kumimoji="1" lang="ja-JP" altLang="en-US"/>
          </a:p>
        </p:txBody>
      </p:sp>
      <p:sp>
        <p:nvSpPr>
          <p:cNvPr id="6" name="スライド番号プレースホルダー 5"/>
          <p:cNvSpPr>
            <a:spLocks noGrp="1"/>
          </p:cNvSpPr>
          <p:nvPr>
            <p:ph type="sldNum" sz="quarter" idx="12"/>
          </p:nvPr>
        </p:nvSpPr>
        <p:spPr/>
        <p:txBody>
          <a:bodyPr rtlCol="0"/>
          <a:lstStyle/>
          <a:p>
            <a:pPr rtl="0"/>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06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vi"/>
              <a:t>マスター タイトルの書式設定</a:t>
            </a:r>
          </a:p>
        </p:txBody>
      </p:sp>
      <p:sp>
        <p:nvSpPr>
          <p:cNvPr id="3" name="コンテンツ プレースホルダー 2"/>
          <p:cNvSpPr>
            <a:spLocks noGrp="1"/>
          </p:cNvSpPr>
          <p:nvPr>
            <p:ph idx="1"/>
          </p:nvPr>
        </p:nvSpPr>
        <p:spPr/>
        <p:txBody>
          <a:bodyPr rtlCol="0"/>
          <a:lstStyle/>
          <a:p>
            <a:pPr lvl="0" rtl="0"/>
            <a:r>
              <a:rPr lang="vi"/>
              <a:t>マスター テキストの書式設定</a:t>
            </a:r>
          </a:p>
          <a:p>
            <a:pPr lvl="1" rtl="0"/>
            <a:r>
              <a:rPr lang="vi"/>
              <a:t>第 2 レベル</a:t>
            </a:r>
          </a:p>
          <a:p>
            <a:pPr lvl="2" rtl="0"/>
            <a:r>
              <a:rPr lang="vi"/>
              <a:t>第 3 レベル</a:t>
            </a:r>
          </a:p>
          <a:p>
            <a:pPr lvl="3" rtl="0"/>
            <a:r>
              <a:rPr lang="vi"/>
              <a:t>第 4 レベル</a:t>
            </a:r>
          </a:p>
          <a:p>
            <a:pPr lvl="4" rtl="0"/>
            <a:r>
              <a:rPr lang="vi"/>
              <a:t>第 5 レベル</a:t>
            </a:r>
          </a:p>
        </p:txBody>
      </p:sp>
      <p:sp>
        <p:nvSpPr>
          <p:cNvPr id="4" name="日付プレースホルダー 3"/>
          <p:cNvSpPr>
            <a:spLocks noGrp="1"/>
          </p:cNvSpPr>
          <p:nvPr>
            <p:ph type="dt" sz="half" idx="10"/>
          </p:nvPr>
        </p:nvSpPr>
        <p:spPr/>
        <p:txBody>
          <a:bodyPr rtlCol="0"/>
          <a:lstStyle/>
          <a:p>
            <a:pPr rtl="0"/>
            <a:fld id="{7372D545-8467-428C-B4B7-668AFE11EB3F}" type="datetimeFigureOut">
              <a:rPr kumimoji="1" lang="ja-JP" altLang="en-US" smtClean="0"/>
              <a:t>2022/12/13</a:t>
            </a:fld>
            <a:endParaRPr kumimoji="1" lang="ja-JP" altLang="en-US"/>
          </a:p>
        </p:txBody>
      </p:sp>
      <p:sp>
        <p:nvSpPr>
          <p:cNvPr id="5" name="フッター プレースホルダー 4"/>
          <p:cNvSpPr>
            <a:spLocks noGrp="1"/>
          </p:cNvSpPr>
          <p:nvPr>
            <p:ph type="ftr" sz="quarter" idx="11"/>
          </p:nvPr>
        </p:nvSpPr>
        <p:spPr/>
        <p:txBody>
          <a:bodyPr rtlCol="0"/>
          <a:lstStyle/>
          <a:p>
            <a:pPr rtl="0"/>
            <a:endParaRPr kumimoji="1" lang="ja-JP" altLang="en-US"/>
          </a:p>
        </p:txBody>
      </p:sp>
      <p:sp>
        <p:nvSpPr>
          <p:cNvPr id="6" name="スライド番号プレースホルダー 5"/>
          <p:cNvSpPr>
            <a:spLocks noGrp="1"/>
          </p:cNvSpPr>
          <p:nvPr>
            <p:ph type="sldNum" sz="quarter" idx="12"/>
          </p:nvPr>
        </p:nvSpPr>
        <p:spPr/>
        <p:txBody>
          <a:bodyPr rtlCol="0"/>
          <a:lstStyle/>
          <a:p>
            <a:pPr rtl="0"/>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2804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rtlCol="0" anchor="t"/>
          <a:lstStyle>
            <a:lvl1pPr algn="l">
              <a:defRPr sz="5778" b="1" cap="all"/>
            </a:lvl1pPr>
          </a:lstStyle>
          <a:p>
            <a:pPr rtl="0"/>
            <a:r>
              <a:rPr lang="vi"/>
              <a:t>マスター タイトルの書式設定</a:t>
            </a:r>
          </a:p>
        </p:txBody>
      </p:sp>
      <p:sp>
        <p:nvSpPr>
          <p:cNvPr id="3" name="テキスト プレースホルダー 2"/>
          <p:cNvSpPr>
            <a:spLocks noGrp="1"/>
          </p:cNvSpPr>
          <p:nvPr>
            <p:ph type="body" idx="1"/>
          </p:nvPr>
        </p:nvSpPr>
        <p:spPr>
          <a:xfrm>
            <a:off x="541735" y="4198586"/>
            <a:ext cx="5829300" cy="2166937"/>
          </a:xfrm>
        </p:spPr>
        <p:txBody>
          <a:bodyPr rtlCol="0" anchor="b"/>
          <a:lstStyle>
            <a:lvl1pPr marL="0" indent="0">
              <a:buNone/>
              <a:defRPr sz="2889">
                <a:solidFill>
                  <a:schemeClr val="tx1">
                    <a:tint val="75000"/>
                  </a:schemeClr>
                </a:solidFill>
              </a:defRPr>
            </a:lvl1pPr>
            <a:lvl2pPr marL="660380" indent="0">
              <a:buNone/>
              <a:defRPr sz="2600">
                <a:solidFill>
                  <a:schemeClr val="tx1">
                    <a:tint val="75000"/>
                  </a:schemeClr>
                </a:solidFill>
              </a:defRPr>
            </a:lvl2pPr>
            <a:lvl3pPr marL="1320759" indent="0">
              <a:buNone/>
              <a:defRPr sz="2311">
                <a:solidFill>
                  <a:schemeClr val="tx1">
                    <a:tint val="75000"/>
                  </a:schemeClr>
                </a:solidFill>
              </a:defRPr>
            </a:lvl3pPr>
            <a:lvl4pPr marL="1981139" indent="0">
              <a:buNone/>
              <a:defRPr sz="2022">
                <a:solidFill>
                  <a:schemeClr val="tx1">
                    <a:tint val="75000"/>
                  </a:schemeClr>
                </a:solidFill>
              </a:defRPr>
            </a:lvl4pPr>
            <a:lvl5pPr marL="2641519" indent="0">
              <a:buNone/>
              <a:defRPr sz="2022">
                <a:solidFill>
                  <a:schemeClr val="tx1">
                    <a:tint val="75000"/>
                  </a:schemeClr>
                </a:solidFill>
              </a:defRPr>
            </a:lvl5pPr>
            <a:lvl6pPr marL="3301898" indent="0">
              <a:buNone/>
              <a:defRPr sz="2022">
                <a:solidFill>
                  <a:schemeClr val="tx1">
                    <a:tint val="75000"/>
                  </a:schemeClr>
                </a:solidFill>
              </a:defRPr>
            </a:lvl6pPr>
            <a:lvl7pPr marL="3962278" indent="0">
              <a:buNone/>
              <a:defRPr sz="2022">
                <a:solidFill>
                  <a:schemeClr val="tx1">
                    <a:tint val="75000"/>
                  </a:schemeClr>
                </a:solidFill>
              </a:defRPr>
            </a:lvl7pPr>
            <a:lvl8pPr marL="4622658" indent="0">
              <a:buNone/>
              <a:defRPr sz="2022">
                <a:solidFill>
                  <a:schemeClr val="tx1">
                    <a:tint val="75000"/>
                  </a:schemeClr>
                </a:solidFill>
              </a:defRPr>
            </a:lvl8pPr>
            <a:lvl9pPr marL="5283037" indent="0">
              <a:buNone/>
              <a:defRPr sz="2022">
                <a:solidFill>
                  <a:schemeClr val="tx1">
                    <a:tint val="75000"/>
                  </a:schemeClr>
                </a:solidFill>
              </a:defRPr>
            </a:lvl9pPr>
          </a:lstStyle>
          <a:p>
            <a:pPr lvl="0" rtl="0"/>
            <a:r>
              <a:rPr lang="vi"/>
              <a:t>マスター テキストの書式設定</a:t>
            </a:r>
          </a:p>
        </p:txBody>
      </p:sp>
      <p:sp>
        <p:nvSpPr>
          <p:cNvPr id="4" name="日付プレースホルダー 3"/>
          <p:cNvSpPr>
            <a:spLocks noGrp="1"/>
          </p:cNvSpPr>
          <p:nvPr>
            <p:ph type="dt" sz="half" idx="10"/>
          </p:nvPr>
        </p:nvSpPr>
        <p:spPr/>
        <p:txBody>
          <a:bodyPr rtlCol="0"/>
          <a:lstStyle/>
          <a:p>
            <a:pPr rtl="0"/>
            <a:fld id="{7372D545-8467-428C-B4B7-668AFE11EB3F}" type="datetimeFigureOut">
              <a:rPr kumimoji="1" lang="ja-JP" altLang="en-US" smtClean="0"/>
              <a:t>2022/12/13</a:t>
            </a:fld>
            <a:endParaRPr kumimoji="1" lang="ja-JP" altLang="en-US"/>
          </a:p>
        </p:txBody>
      </p:sp>
      <p:sp>
        <p:nvSpPr>
          <p:cNvPr id="5" name="フッター プレースホルダー 4"/>
          <p:cNvSpPr>
            <a:spLocks noGrp="1"/>
          </p:cNvSpPr>
          <p:nvPr>
            <p:ph type="ftr" sz="quarter" idx="11"/>
          </p:nvPr>
        </p:nvSpPr>
        <p:spPr/>
        <p:txBody>
          <a:bodyPr rtlCol="0"/>
          <a:lstStyle/>
          <a:p>
            <a:pPr rtl="0"/>
            <a:endParaRPr kumimoji="1" lang="ja-JP" altLang="en-US"/>
          </a:p>
        </p:txBody>
      </p:sp>
      <p:sp>
        <p:nvSpPr>
          <p:cNvPr id="6" name="スライド番号プレースホルダー 5"/>
          <p:cNvSpPr>
            <a:spLocks noGrp="1"/>
          </p:cNvSpPr>
          <p:nvPr>
            <p:ph type="sldNum" sz="quarter" idx="12"/>
          </p:nvPr>
        </p:nvSpPr>
        <p:spPr/>
        <p:txBody>
          <a:bodyPr rtlCol="0"/>
          <a:lstStyle/>
          <a:p>
            <a:pPr rtl="0"/>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2798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vi"/>
              <a:t>マスター タイトルの書式設定</a:t>
            </a:r>
          </a:p>
        </p:txBody>
      </p:sp>
      <p:sp>
        <p:nvSpPr>
          <p:cNvPr id="3" name="コンテンツ プレースホルダー 2"/>
          <p:cNvSpPr>
            <a:spLocks noGrp="1"/>
          </p:cNvSpPr>
          <p:nvPr>
            <p:ph sz="half" idx="1"/>
          </p:nvPr>
        </p:nvSpPr>
        <p:spPr>
          <a:xfrm>
            <a:off x="342900" y="2311401"/>
            <a:ext cx="3028950" cy="6537502"/>
          </a:xfrm>
        </p:spPr>
        <p:txBody>
          <a:bodyPr rtlCol="0"/>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rtl="0"/>
            <a:r>
              <a:rPr lang="vi"/>
              <a:t>マスター テキストの書式設定</a:t>
            </a:r>
          </a:p>
          <a:p>
            <a:pPr lvl="1" rtl="0"/>
            <a:r>
              <a:rPr lang="vi"/>
              <a:t>第 2 レベル</a:t>
            </a:r>
          </a:p>
          <a:p>
            <a:pPr lvl="2" rtl="0"/>
            <a:r>
              <a:rPr lang="vi"/>
              <a:t>第 3 レベル</a:t>
            </a:r>
          </a:p>
          <a:p>
            <a:pPr lvl="3" rtl="0"/>
            <a:r>
              <a:rPr lang="vi"/>
              <a:t>第 4 レベル</a:t>
            </a:r>
          </a:p>
          <a:p>
            <a:pPr lvl="4" rtl="0"/>
            <a:r>
              <a:rPr lang="vi"/>
              <a:t>第 5 レベル</a:t>
            </a:r>
          </a:p>
        </p:txBody>
      </p:sp>
      <p:sp>
        <p:nvSpPr>
          <p:cNvPr id="4" name="コンテンツ プレースホルダー 3"/>
          <p:cNvSpPr>
            <a:spLocks noGrp="1"/>
          </p:cNvSpPr>
          <p:nvPr>
            <p:ph sz="half" idx="2"/>
          </p:nvPr>
        </p:nvSpPr>
        <p:spPr>
          <a:xfrm>
            <a:off x="3486150" y="2311401"/>
            <a:ext cx="3028950" cy="6537502"/>
          </a:xfrm>
        </p:spPr>
        <p:txBody>
          <a:bodyPr rtlCol="0"/>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rtl="0"/>
            <a:r>
              <a:rPr lang="vi"/>
              <a:t>マスター テキストの書式設定</a:t>
            </a:r>
          </a:p>
          <a:p>
            <a:pPr lvl="1" rtl="0"/>
            <a:r>
              <a:rPr lang="vi"/>
              <a:t>第 2 レベル</a:t>
            </a:r>
          </a:p>
          <a:p>
            <a:pPr lvl="2" rtl="0"/>
            <a:r>
              <a:rPr lang="vi"/>
              <a:t>第 3 レベル</a:t>
            </a:r>
          </a:p>
          <a:p>
            <a:pPr lvl="3" rtl="0"/>
            <a:r>
              <a:rPr lang="vi"/>
              <a:t>第 4 レベル</a:t>
            </a:r>
          </a:p>
          <a:p>
            <a:pPr lvl="4" rtl="0"/>
            <a:r>
              <a:rPr lang="vi"/>
              <a:t>第 5 レベル</a:t>
            </a:r>
          </a:p>
        </p:txBody>
      </p:sp>
      <p:sp>
        <p:nvSpPr>
          <p:cNvPr id="5" name="日付プレースホルダー 4"/>
          <p:cNvSpPr>
            <a:spLocks noGrp="1"/>
          </p:cNvSpPr>
          <p:nvPr>
            <p:ph type="dt" sz="half" idx="10"/>
          </p:nvPr>
        </p:nvSpPr>
        <p:spPr/>
        <p:txBody>
          <a:bodyPr rtlCol="0"/>
          <a:lstStyle/>
          <a:p>
            <a:pPr rtl="0"/>
            <a:fld id="{7372D545-8467-428C-B4B7-668AFE11EB3F}" type="datetimeFigureOut">
              <a:rPr kumimoji="1" lang="ja-JP" altLang="en-US" smtClean="0"/>
              <a:t>2022/12/13</a:t>
            </a:fld>
            <a:endParaRPr kumimoji="1" lang="ja-JP" altLang="en-US"/>
          </a:p>
        </p:txBody>
      </p:sp>
      <p:sp>
        <p:nvSpPr>
          <p:cNvPr id="6" name="フッター プレースホルダー 5"/>
          <p:cNvSpPr>
            <a:spLocks noGrp="1"/>
          </p:cNvSpPr>
          <p:nvPr>
            <p:ph type="ftr" sz="quarter" idx="11"/>
          </p:nvPr>
        </p:nvSpPr>
        <p:spPr/>
        <p:txBody>
          <a:bodyPr rtlCol="0"/>
          <a:lstStyle/>
          <a:p>
            <a:pPr rtl="0"/>
            <a:endParaRPr kumimoji="1" lang="ja-JP" altLang="en-US"/>
          </a:p>
        </p:txBody>
      </p:sp>
      <p:sp>
        <p:nvSpPr>
          <p:cNvPr id="7" name="スライド番号プレースホルダー 6"/>
          <p:cNvSpPr>
            <a:spLocks noGrp="1"/>
          </p:cNvSpPr>
          <p:nvPr>
            <p:ph type="sldNum" sz="quarter" idx="12"/>
          </p:nvPr>
        </p:nvSpPr>
        <p:spPr/>
        <p:txBody>
          <a:bodyPr rtlCol="0"/>
          <a:lstStyle/>
          <a:p>
            <a:pPr rtl="0"/>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58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vl1pPr>
          </a:lstStyle>
          <a:p>
            <a:pPr rtl="0"/>
            <a:r>
              <a:rPr lang="vi"/>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rtlCol="0"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rtl="0"/>
            <a:r>
              <a:rPr lang="vi"/>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rtlCol="0"/>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rtl="0"/>
            <a:r>
              <a:rPr lang="vi"/>
              <a:t>マスター テキストの書式設定</a:t>
            </a:r>
          </a:p>
          <a:p>
            <a:pPr lvl="1" rtl="0"/>
            <a:r>
              <a:rPr lang="vi"/>
              <a:t>第 2 レベル</a:t>
            </a:r>
          </a:p>
          <a:p>
            <a:pPr lvl="2" rtl="0"/>
            <a:r>
              <a:rPr lang="vi"/>
              <a:t>第 3 レベル</a:t>
            </a:r>
          </a:p>
          <a:p>
            <a:pPr lvl="3" rtl="0"/>
            <a:r>
              <a:rPr lang="vi"/>
              <a:t>第 4 レベル</a:t>
            </a:r>
          </a:p>
          <a:p>
            <a:pPr lvl="4" rtl="0"/>
            <a:r>
              <a:rPr lang="vi"/>
              <a:t>第 5 レベル</a:t>
            </a:r>
          </a:p>
        </p:txBody>
      </p:sp>
      <p:sp>
        <p:nvSpPr>
          <p:cNvPr id="5" name="テキスト プレースホルダー 4"/>
          <p:cNvSpPr>
            <a:spLocks noGrp="1"/>
          </p:cNvSpPr>
          <p:nvPr>
            <p:ph type="body" sz="quarter" idx="3"/>
          </p:nvPr>
        </p:nvSpPr>
        <p:spPr>
          <a:xfrm>
            <a:off x="3483769" y="2217385"/>
            <a:ext cx="3031331" cy="924101"/>
          </a:xfrm>
        </p:spPr>
        <p:txBody>
          <a:bodyPr rtlCol="0"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rtl="0"/>
            <a:r>
              <a:rPr lang="vi"/>
              <a:t>マスター テキストの書式設定</a:t>
            </a:r>
          </a:p>
        </p:txBody>
      </p:sp>
      <p:sp>
        <p:nvSpPr>
          <p:cNvPr id="6" name="コンテンツ プレースホルダー 5"/>
          <p:cNvSpPr>
            <a:spLocks noGrp="1"/>
          </p:cNvSpPr>
          <p:nvPr>
            <p:ph sz="quarter" idx="4"/>
          </p:nvPr>
        </p:nvSpPr>
        <p:spPr>
          <a:xfrm>
            <a:off x="3483769" y="3141486"/>
            <a:ext cx="3031331" cy="5707416"/>
          </a:xfrm>
        </p:spPr>
        <p:txBody>
          <a:bodyPr rtlCol="0"/>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rtl="0"/>
            <a:r>
              <a:rPr lang="vi"/>
              <a:t>マスター テキストの書式設定</a:t>
            </a:r>
          </a:p>
          <a:p>
            <a:pPr lvl="1" rtl="0"/>
            <a:r>
              <a:rPr lang="vi"/>
              <a:t>第 2 レベル</a:t>
            </a:r>
          </a:p>
          <a:p>
            <a:pPr lvl="2" rtl="0"/>
            <a:r>
              <a:rPr lang="vi"/>
              <a:t>第 3 レベル</a:t>
            </a:r>
          </a:p>
          <a:p>
            <a:pPr lvl="3" rtl="0"/>
            <a:r>
              <a:rPr lang="vi"/>
              <a:t>第 4 レベル</a:t>
            </a:r>
          </a:p>
          <a:p>
            <a:pPr lvl="4" rtl="0"/>
            <a:r>
              <a:rPr lang="vi"/>
              <a:t>第 5 レベル</a:t>
            </a:r>
          </a:p>
        </p:txBody>
      </p:sp>
      <p:sp>
        <p:nvSpPr>
          <p:cNvPr id="7" name="日付プレースホルダー 6"/>
          <p:cNvSpPr>
            <a:spLocks noGrp="1"/>
          </p:cNvSpPr>
          <p:nvPr>
            <p:ph type="dt" sz="half" idx="10"/>
          </p:nvPr>
        </p:nvSpPr>
        <p:spPr/>
        <p:txBody>
          <a:bodyPr rtlCol="0"/>
          <a:lstStyle/>
          <a:p>
            <a:pPr rtl="0"/>
            <a:fld id="{7372D545-8467-428C-B4B7-668AFE11EB3F}" type="datetimeFigureOut">
              <a:rPr kumimoji="1" lang="ja-JP" altLang="en-US" smtClean="0"/>
              <a:t>2022/12/13</a:t>
            </a:fld>
            <a:endParaRPr kumimoji="1" lang="ja-JP" altLang="en-US"/>
          </a:p>
        </p:txBody>
      </p:sp>
      <p:sp>
        <p:nvSpPr>
          <p:cNvPr id="8" name="フッター プレースホルダー 7"/>
          <p:cNvSpPr>
            <a:spLocks noGrp="1"/>
          </p:cNvSpPr>
          <p:nvPr>
            <p:ph type="ftr" sz="quarter" idx="11"/>
          </p:nvPr>
        </p:nvSpPr>
        <p:spPr/>
        <p:txBody>
          <a:bodyPr rtlCol="0"/>
          <a:lstStyle/>
          <a:p>
            <a:pPr rtl="0"/>
            <a:endParaRPr kumimoji="1" lang="ja-JP" altLang="en-US"/>
          </a:p>
        </p:txBody>
      </p:sp>
      <p:sp>
        <p:nvSpPr>
          <p:cNvPr id="9" name="スライド番号プレースホルダー 8"/>
          <p:cNvSpPr>
            <a:spLocks noGrp="1"/>
          </p:cNvSpPr>
          <p:nvPr>
            <p:ph type="sldNum" sz="quarter" idx="12"/>
          </p:nvPr>
        </p:nvSpPr>
        <p:spPr/>
        <p:txBody>
          <a:bodyPr rtlCol="0"/>
          <a:lstStyle/>
          <a:p>
            <a:pPr rtl="0"/>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796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vi"/>
              <a:t>マスター タイトルの書式設定</a:t>
            </a:r>
          </a:p>
        </p:txBody>
      </p:sp>
      <p:sp>
        <p:nvSpPr>
          <p:cNvPr id="3" name="日付プレースホルダー 2"/>
          <p:cNvSpPr>
            <a:spLocks noGrp="1"/>
          </p:cNvSpPr>
          <p:nvPr>
            <p:ph type="dt" sz="half" idx="10"/>
          </p:nvPr>
        </p:nvSpPr>
        <p:spPr/>
        <p:txBody>
          <a:bodyPr rtlCol="0"/>
          <a:lstStyle/>
          <a:p>
            <a:pPr rtl="0"/>
            <a:fld id="{7372D545-8467-428C-B4B7-668AFE11EB3F}" type="datetimeFigureOut">
              <a:rPr kumimoji="1" lang="ja-JP" altLang="en-US" smtClean="0"/>
              <a:t>2022/12/13</a:t>
            </a:fld>
            <a:endParaRPr kumimoji="1" lang="ja-JP" altLang="en-US"/>
          </a:p>
        </p:txBody>
      </p:sp>
      <p:sp>
        <p:nvSpPr>
          <p:cNvPr id="4" name="フッター プレースホルダー 3"/>
          <p:cNvSpPr>
            <a:spLocks noGrp="1"/>
          </p:cNvSpPr>
          <p:nvPr>
            <p:ph type="ftr" sz="quarter" idx="11"/>
          </p:nvPr>
        </p:nvSpPr>
        <p:spPr/>
        <p:txBody>
          <a:bodyPr rtlCol="0"/>
          <a:lstStyle/>
          <a:p>
            <a:pPr rtl="0"/>
            <a:endParaRPr kumimoji="1" lang="ja-JP" altLang="en-US"/>
          </a:p>
        </p:txBody>
      </p:sp>
      <p:sp>
        <p:nvSpPr>
          <p:cNvPr id="5" name="スライド番号プレースホルダー 4"/>
          <p:cNvSpPr>
            <a:spLocks noGrp="1"/>
          </p:cNvSpPr>
          <p:nvPr>
            <p:ph type="sldNum" sz="quarter" idx="12"/>
          </p:nvPr>
        </p:nvSpPr>
        <p:spPr/>
        <p:txBody>
          <a:bodyPr rtlCol="0"/>
          <a:lstStyle/>
          <a:p>
            <a:pPr rtl="0"/>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7579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rtlCol="0"/>
          <a:lstStyle/>
          <a:p>
            <a:pPr rtl="0"/>
            <a:fld id="{7372D545-8467-428C-B4B7-668AFE11EB3F}" type="datetimeFigureOut">
              <a:rPr kumimoji="1" lang="ja-JP" altLang="en-US" smtClean="0"/>
              <a:t>2022/12/13</a:t>
            </a:fld>
            <a:endParaRPr kumimoji="1" lang="ja-JP" altLang="en-US"/>
          </a:p>
        </p:txBody>
      </p:sp>
      <p:sp>
        <p:nvSpPr>
          <p:cNvPr id="3" name="フッター プレースホルダー 2"/>
          <p:cNvSpPr>
            <a:spLocks noGrp="1"/>
          </p:cNvSpPr>
          <p:nvPr>
            <p:ph type="ftr" sz="quarter" idx="11"/>
          </p:nvPr>
        </p:nvSpPr>
        <p:spPr/>
        <p:txBody>
          <a:bodyPr rtlCol="0"/>
          <a:lstStyle/>
          <a:p>
            <a:pPr rtl="0"/>
            <a:endParaRPr kumimoji="1" lang="ja-JP" altLang="en-US"/>
          </a:p>
        </p:txBody>
      </p:sp>
      <p:sp>
        <p:nvSpPr>
          <p:cNvPr id="4" name="スライド番号プレースホルダー 3"/>
          <p:cNvSpPr>
            <a:spLocks noGrp="1"/>
          </p:cNvSpPr>
          <p:nvPr>
            <p:ph type="sldNum" sz="quarter" idx="12"/>
          </p:nvPr>
        </p:nvSpPr>
        <p:spPr/>
        <p:txBody>
          <a:bodyPr rtlCol="0"/>
          <a:lstStyle/>
          <a:p>
            <a:pPr rtl="0"/>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347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rtlCol="0" anchor="b"/>
          <a:lstStyle>
            <a:lvl1pPr algn="l">
              <a:defRPr sz="2889" b="1"/>
            </a:lvl1pPr>
          </a:lstStyle>
          <a:p>
            <a:pPr rtl="0"/>
            <a:r>
              <a:rPr lang="vi"/>
              <a:t>マスター タイトルの書式設定</a:t>
            </a:r>
          </a:p>
        </p:txBody>
      </p:sp>
      <p:sp>
        <p:nvSpPr>
          <p:cNvPr id="3" name="コンテンツ プレースホルダー 2"/>
          <p:cNvSpPr>
            <a:spLocks noGrp="1"/>
          </p:cNvSpPr>
          <p:nvPr>
            <p:ph idx="1"/>
          </p:nvPr>
        </p:nvSpPr>
        <p:spPr>
          <a:xfrm>
            <a:off x="2681287" y="394406"/>
            <a:ext cx="3833813" cy="8454497"/>
          </a:xfrm>
        </p:spPr>
        <p:txBody>
          <a:bodyPr rtlCol="0"/>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rtl="0"/>
            <a:r>
              <a:rPr lang="vi"/>
              <a:t>マスター テキストの書式設定</a:t>
            </a:r>
          </a:p>
          <a:p>
            <a:pPr lvl="1" rtl="0"/>
            <a:r>
              <a:rPr lang="vi"/>
              <a:t>第 2 レベル</a:t>
            </a:r>
          </a:p>
          <a:p>
            <a:pPr lvl="2" rtl="0"/>
            <a:r>
              <a:rPr lang="vi"/>
              <a:t>第 3 レベル</a:t>
            </a:r>
          </a:p>
          <a:p>
            <a:pPr lvl="3" rtl="0"/>
            <a:r>
              <a:rPr lang="vi"/>
              <a:t>第 4 レベル</a:t>
            </a:r>
          </a:p>
          <a:p>
            <a:pPr lvl="4" rtl="0"/>
            <a:r>
              <a:rPr lang="vi"/>
              <a:t>第 5 レベル</a:t>
            </a:r>
          </a:p>
        </p:txBody>
      </p:sp>
      <p:sp>
        <p:nvSpPr>
          <p:cNvPr id="4" name="テキスト プレースホルダー 3"/>
          <p:cNvSpPr>
            <a:spLocks noGrp="1"/>
          </p:cNvSpPr>
          <p:nvPr>
            <p:ph type="body" sz="half" idx="2"/>
          </p:nvPr>
        </p:nvSpPr>
        <p:spPr>
          <a:xfrm>
            <a:off x="342900" y="2072923"/>
            <a:ext cx="2256235" cy="6775980"/>
          </a:xfrm>
        </p:spPr>
        <p:txBody>
          <a:bodyPr rtlCol="0"/>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rtl="0"/>
            <a:r>
              <a:rPr lang="vi"/>
              <a:t>マスター テキストの書式設定</a:t>
            </a:r>
          </a:p>
        </p:txBody>
      </p:sp>
      <p:sp>
        <p:nvSpPr>
          <p:cNvPr id="5" name="日付プレースホルダー 4"/>
          <p:cNvSpPr>
            <a:spLocks noGrp="1"/>
          </p:cNvSpPr>
          <p:nvPr>
            <p:ph type="dt" sz="half" idx="10"/>
          </p:nvPr>
        </p:nvSpPr>
        <p:spPr/>
        <p:txBody>
          <a:bodyPr rtlCol="0"/>
          <a:lstStyle/>
          <a:p>
            <a:pPr rtl="0"/>
            <a:fld id="{7372D545-8467-428C-B4B7-668AFE11EB3F}" type="datetimeFigureOut">
              <a:rPr kumimoji="1" lang="ja-JP" altLang="en-US" smtClean="0"/>
              <a:t>2022/12/13</a:t>
            </a:fld>
            <a:endParaRPr kumimoji="1" lang="ja-JP" altLang="en-US"/>
          </a:p>
        </p:txBody>
      </p:sp>
      <p:sp>
        <p:nvSpPr>
          <p:cNvPr id="6" name="フッター プレースホルダー 5"/>
          <p:cNvSpPr>
            <a:spLocks noGrp="1"/>
          </p:cNvSpPr>
          <p:nvPr>
            <p:ph type="ftr" sz="quarter" idx="11"/>
          </p:nvPr>
        </p:nvSpPr>
        <p:spPr/>
        <p:txBody>
          <a:bodyPr rtlCol="0"/>
          <a:lstStyle/>
          <a:p>
            <a:pPr rtl="0"/>
            <a:endParaRPr kumimoji="1" lang="ja-JP" altLang="en-US"/>
          </a:p>
        </p:txBody>
      </p:sp>
      <p:sp>
        <p:nvSpPr>
          <p:cNvPr id="7" name="スライド番号プレースホルダー 6"/>
          <p:cNvSpPr>
            <a:spLocks noGrp="1"/>
          </p:cNvSpPr>
          <p:nvPr>
            <p:ph type="sldNum" sz="quarter" idx="12"/>
          </p:nvPr>
        </p:nvSpPr>
        <p:spPr/>
        <p:txBody>
          <a:bodyPr rtlCol="0"/>
          <a:lstStyle/>
          <a:p>
            <a:pPr rtl="0"/>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66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rtlCol="0" anchor="b"/>
          <a:lstStyle>
            <a:lvl1pPr algn="l">
              <a:defRPr sz="2889" b="1"/>
            </a:lvl1pPr>
          </a:lstStyle>
          <a:p>
            <a:pPr rtl="0"/>
            <a:r>
              <a:rPr lang="vi"/>
              <a:t>マスター タイトルの書式設定</a:t>
            </a:r>
          </a:p>
        </p:txBody>
      </p:sp>
      <p:sp>
        <p:nvSpPr>
          <p:cNvPr id="3" name="図プレースホルダー 2"/>
          <p:cNvSpPr>
            <a:spLocks noGrp="1"/>
          </p:cNvSpPr>
          <p:nvPr>
            <p:ph type="pic" idx="1"/>
          </p:nvPr>
        </p:nvSpPr>
        <p:spPr>
          <a:xfrm>
            <a:off x="1344216" y="885119"/>
            <a:ext cx="4114800" cy="5943600"/>
          </a:xfrm>
        </p:spPr>
        <p:txBody>
          <a:bodyPr rtlCol="0"/>
          <a:lstStyle>
            <a:lvl1pPr marL="0" indent="0">
              <a:buNone/>
              <a:defRPr sz="4622"/>
            </a:lvl1pPr>
            <a:lvl2pPr marL="660380" indent="0">
              <a:buNone/>
              <a:defRPr sz="4044"/>
            </a:lvl2pPr>
            <a:lvl3pPr marL="1320759" indent="0">
              <a:buNone/>
              <a:defRPr sz="3467"/>
            </a:lvl3pPr>
            <a:lvl4pPr marL="1981139" indent="0">
              <a:buNone/>
              <a:defRPr sz="2889"/>
            </a:lvl4pPr>
            <a:lvl5pPr marL="2641519" indent="0">
              <a:buNone/>
              <a:defRPr sz="2889"/>
            </a:lvl5pPr>
            <a:lvl6pPr marL="3301898" indent="0">
              <a:buNone/>
              <a:defRPr sz="2889"/>
            </a:lvl6pPr>
            <a:lvl7pPr marL="3962278" indent="0">
              <a:buNone/>
              <a:defRPr sz="2889"/>
            </a:lvl7pPr>
            <a:lvl8pPr marL="4622658" indent="0">
              <a:buNone/>
              <a:defRPr sz="2889"/>
            </a:lvl8pPr>
            <a:lvl9pPr marL="5283037" indent="0">
              <a:buNone/>
              <a:defRPr sz="2889"/>
            </a:lvl9pPr>
          </a:lstStyle>
          <a:p>
            <a:pPr rtl="0"/>
            <a:r>
              <a:rPr lang="vi"/>
              <a:t>図を追加</a:t>
            </a:r>
          </a:p>
        </p:txBody>
      </p:sp>
      <p:sp>
        <p:nvSpPr>
          <p:cNvPr id="4" name="テキスト プレースホルダー 3"/>
          <p:cNvSpPr>
            <a:spLocks noGrp="1"/>
          </p:cNvSpPr>
          <p:nvPr>
            <p:ph type="body" sz="half" idx="2"/>
          </p:nvPr>
        </p:nvSpPr>
        <p:spPr>
          <a:xfrm>
            <a:off x="1344216" y="7752822"/>
            <a:ext cx="4114800" cy="1162578"/>
          </a:xfrm>
        </p:spPr>
        <p:txBody>
          <a:bodyPr rtlCol="0"/>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rtl="0"/>
            <a:r>
              <a:rPr lang="vi"/>
              <a:t>マスター テキストの書式設定</a:t>
            </a:r>
          </a:p>
        </p:txBody>
      </p:sp>
      <p:sp>
        <p:nvSpPr>
          <p:cNvPr id="5" name="日付プレースホルダー 4"/>
          <p:cNvSpPr>
            <a:spLocks noGrp="1"/>
          </p:cNvSpPr>
          <p:nvPr>
            <p:ph type="dt" sz="half" idx="10"/>
          </p:nvPr>
        </p:nvSpPr>
        <p:spPr/>
        <p:txBody>
          <a:bodyPr rtlCol="0"/>
          <a:lstStyle/>
          <a:p>
            <a:pPr rtl="0"/>
            <a:fld id="{7372D545-8467-428C-B4B7-668AFE11EB3F}" type="datetimeFigureOut">
              <a:rPr kumimoji="1" lang="ja-JP" altLang="en-US" smtClean="0"/>
              <a:t>2022/12/13</a:t>
            </a:fld>
            <a:endParaRPr kumimoji="1" lang="ja-JP" altLang="en-US"/>
          </a:p>
        </p:txBody>
      </p:sp>
      <p:sp>
        <p:nvSpPr>
          <p:cNvPr id="6" name="フッター プレースホルダー 5"/>
          <p:cNvSpPr>
            <a:spLocks noGrp="1"/>
          </p:cNvSpPr>
          <p:nvPr>
            <p:ph type="ftr" sz="quarter" idx="11"/>
          </p:nvPr>
        </p:nvSpPr>
        <p:spPr/>
        <p:txBody>
          <a:bodyPr rtlCol="0"/>
          <a:lstStyle/>
          <a:p>
            <a:pPr rtl="0"/>
            <a:endParaRPr kumimoji="1" lang="ja-JP" altLang="en-US"/>
          </a:p>
        </p:txBody>
      </p:sp>
      <p:sp>
        <p:nvSpPr>
          <p:cNvPr id="7" name="スライド番号プレースホルダー 6"/>
          <p:cNvSpPr>
            <a:spLocks noGrp="1"/>
          </p:cNvSpPr>
          <p:nvPr>
            <p:ph type="sldNum" sz="quarter" idx="12"/>
          </p:nvPr>
        </p:nvSpPr>
        <p:spPr/>
        <p:txBody>
          <a:bodyPr rtlCol="0"/>
          <a:lstStyle/>
          <a:p>
            <a:pPr rtl="0"/>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528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pPr rtl="0"/>
            <a:r>
              <a:rPr lang="vi"/>
              <a:t>マスター タイトルの書式設定</a:t>
            </a:r>
          </a:p>
        </p:txBody>
      </p:sp>
      <p:sp>
        <p:nvSpPr>
          <p:cNvPr id="3" name="テキスト プレースホルダー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rtl="0"/>
            <a:r>
              <a:rPr lang="vi"/>
              <a:t>マスター テキストの書式設定</a:t>
            </a:r>
          </a:p>
          <a:p>
            <a:pPr lvl="1" rtl="0"/>
            <a:r>
              <a:rPr lang="vi"/>
              <a:t>第 2 レベル</a:t>
            </a:r>
          </a:p>
          <a:p>
            <a:pPr lvl="2" rtl="0"/>
            <a:r>
              <a:rPr lang="vi"/>
              <a:t>第 3 レベル</a:t>
            </a:r>
          </a:p>
          <a:p>
            <a:pPr lvl="3" rtl="0"/>
            <a:r>
              <a:rPr lang="vi"/>
              <a:t>第 4 レベル</a:t>
            </a:r>
          </a:p>
          <a:p>
            <a:pPr lvl="4" rtl="0"/>
            <a:r>
              <a:rPr lang="vi"/>
              <a:t>第 5 レベル</a:t>
            </a:r>
          </a:p>
        </p:txBody>
      </p:sp>
      <p:sp>
        <p:nvSpPr>
          <p:cNvPr id="4" name="日付プレースホルダー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733">
                <a:solidFill>
                  <a:schemeClr val="tx1">
                    <a:tint val="75000"/>
                  </a:schemeClr>
                </a:solidFill>
              </a:defRPr>
            </a:lvl1pPr>
          </a:lstStyle>
          <a:p>
            <a:pPr rtl="0"/>
            <a:fld id="{7372D545-8467-428C-B4B7-668AFE11EB3F}" type="datetimeFigureOut">
              <a:rPr kumimoji="1" lang="ja-JP" altLang="en-US" smtClean="0"/>
              <a:t>2022/12/13</a:t>
            </a:fld>
            <a:endParaRPr kumimoji="1" lang="ja-JP" altLang="en-US"/>
          </a:p>
        </p:txBody>
      </p:sp>
      <p:sp>
        <p:nvSpPr>
          <p:cNvPr id="5" name="フッター プレースホルダー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733">
                <a:solidFill>
                  <a:schemeClr val="tx1">
                    <a:tint val="75000"/>
                  </a:schemeClr>
                </a:solidFill>
              </a:defRPr>
            </a:lvl1pPr>
          </a:lstStyle>
          <a:p>
            <a:pPr rtl="0"/>
            <a:endParaRPr kumimoji="1" lang="ja-JP" altLang="en-US"/>
          </a:p>
        </p:txBody>
      </p:sp>
      <p:sp>
        <p:nvSpPr>
          <p:cNvPr id="6" name="スライド番号プレースホルダー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733">
                <a:solidFill>
                  <a:schemeClr val="tx1">
                    <a:tint val="75000"/>
                  </a:schemeClr>
                </a:solidFill>
              </a:defRPr>
            </a:lvl1pPr>
          </a:lstStyle>
          <a:p>
            <a:pPr rtl="0"/>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320759" rtl="0" eaLnBrk="1" latinLnBrk="0" hangingPunct="1">
        <a:spcBef>
          <a:spcPct val="0"/>
        </a:spcBef>
        <a:buNone/>
        <a:defRPr kumimoji="1" sz="6355" kern="1200">
          <a:solidFill>
            <a:schemeClr val="tx1"/>
          </a:solidFill>
          <a:latin typeface="+mj-lt"/>
          <a:ea typeface="+mj-ea"/>
          <a:cs typeface="+mj-cs"/>
        </a:defRPr>
      </a:lvl1pPr>
    </p:titleStyle>
    <p:bodyStyle>
      <a:lvl1pPr marL="495285" indent="-495285" algn="l" defTabSz="1320759" rtl="0" eaLnBrk="1" latinLnBrk="0" hangingPunct="1">
        <a:spcBef>
          <a:spcPct val="20000"/>
        </a:spcBef>
        <a:buFont typeface="Arial" pitchFamily="34" charset="0"/>
        <a:buChar char="•"/>
        <a:defRPr kumimoji="1" sz="4622" kern="1200">
          <a:solidFill>
            <a:schemeClr val="tx1"/>
          </a:solidFill>
          <a:latin typeface="+mn-lt"/>
          <a:ea typeface="+mn-ea"/>
          <a:cs typeface="+mn-cs"/>
        </a:defRPr>
      </a:lvl1pPr>
      <a:lvl2pPr marL="1073117" indent="-412737" algn="l" defTabSz="1320759" rtl="0" eaLnBrk="1" latinLnBrk="0" hangingPunct="1">
        <a:spcBef>
          <a:spcPct val="20000"/>
        </a:spcBef>
        <a:buFont typeface="Arial" pitchFamily="34" charset="0"/>
        <a:buChar char="–"/>
        <a:defRPr kumimoji="1" sz="4044" kern="1200">
          <a:solidFill>
            <a:schemeClr val="tx1"/>
          </a:solidFill>
          <a:latin typeface="+mn-lt"/>
          <a:ea typeface="+mn-ea"/>
          <a:cs typeface="+mn-cs"/>
        </a:defRPr>
      </a:lvl2pPr>
      <a:lvl3pPr marL="1650949" indent="-330190" algn="l" defTabSz="1320759" rtl="0" eaLnBrk="1" latinLnBrk="0" hangingPunct="1">
        <a:spcBef>
          <a:spcPct val="20000"/>
        </a:spcBef>
        <a:buFont typeface="Arial" pitchFamily="34" charset="0"/>
        <a:buChar char="•"/>
        <a:defRPr kumimoji="1" sz="3467" kern="1200">
          <a:solidFill>
            <a:schemeClr val="tx1"/>
          </a:solidFill>
          <a:latin typeface="+mn-lt"/>
          <a:ea typeface="+mn-ea"/>
          <a:cs typeface="+mn-cs"/>
        </a:defRPr>
      </a:lvl3pPr>
      <a:lvl4pPr marL="2311329"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4pPr>
      <a:lvl5pPr marL="2971709"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5pPr>
      <a:lvl6pPr marL="363208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6pPr>
      <a:lvl7pPr marL="429246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7pPr>
      <a:lvl8pPr marL="495284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8pPr>
      <a:lvl9pPr marL="5613227"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9pPr>
    </p:bodyStyle>
    <p:otherStyle>
      <a:defPPr>
        <a:defRPr lang="ja-JP"/>
      </a:defPPr>
      <a:lvl1pPr marL="0" algn="l" defTabSz="1320759" rtl="0" eaLnBrk="1" latinLnBrk="0" hangingPunct="1">
        <a:defRPr kumimoji="1" sz="2600" kern="1200">
          <a:solidFill>
            <a:schemeClr val="tx1"/>
          </a:solidFill>
          <a:latin typeface="+mn-lt"/>
          <a:ea typeface="+mn-ea"/>
          <a:cs typeface="+mn-cs"/>
        </a:defRPr>
      </a:lvl1pPr>
      <a:lvl2pPr marL="660380" algn="l" defTabSz="1320759" rtl="0" eaLnBrk="1" latinLnBrk="0" hangingPunct="1">
        <a:defRPr kumimoji="1" sz="2600" kern="1200">
          <a:solidFill>
            <a:schemeClr val="tx1"/>
          </a:solidFill>
          <a:latin typeface="+mn-lt"/>
          <a:ea typeface="+mn-ea"/>
          <a:cs typeface="+mn-cs"/>
        </a:defRPr>
      </a:lvl2pPr>
      <a:lvl3pPr marL="1320759" algn="l" defTabSz="1320759" rtl="0" eaLnBrk="1" latinLnBrk="0" hangingPunct="1">
        <a:defRPr kumimoji="1" sz="2600" kern="1200">
          <a:solidFill>
            <a:schemeClr val="tx1"/>
          </a:solidFill>
          <a:latin typeface="+mn-lt"/>
          <a:ea typeface="+mn-ea"/>
          <a:cs typeface="+mn-cs"/>
        </a:defRPr>
      </a:lvl3pPr>
      <a:lvl4pPr marL="1981139" algn="l" defTabSz="1320759" rtl="0" eaLnBrk="1" latinLnBrk="0" hangingPunct="1">
        <a:defRPr kumimoji="1" sz="2600" kern="1200">
          <a:solidFill>
            <a:schemeClr val="tx1"/>
          </a:solidFill>
          <a:latin typeface="+mn-lt"/>
          <a:ea typeface="+mn-ea"/>
          <a:cs typeface="+mn-cs"/>
        </a:defRPr>
      </a:lvl4pPr>
      <a:lvl5pPr marL="2641519" algn="l" defTabSz="1320759" rtl="0" eaLnBrk="1" latinLnBrk="0" hangingPunct="1">
        <a:defRPr kumimoji="1" sz="2600" kern="1200">
          <a:solidFill>
            <a:schemeClr val="tx1"/>
          </a:solidFill>
          <a:latin typeface="+mn-lt"/>
          <a:ea typeface="+mn-ea"/>
          <a:cs typeface="+mn-cs"/>
        </a:defRPr>
      </a:lvl5pPr>
      <a:lvl6pPr marL="3301898" algn="l" defTabSz="1320759" rtl="0" eaLnBrk="1" latinLnBrk="0" hangingPunct="1">
        <a:defRPr kumimoji="1" sz="2600" kern="1200">
          <a:solidFill>
            <a:schemeClr val="tx1"/>
          </a:solidFill>
          <a:latin typeface="+mn-lt"/>
          <a:ea typeface="+mn-ea"/>
          <a:cs typeface="+mn-cs"/>
        </a:defRPr>
      </a:lvl6pPr>
      <a:lvl7pPr marL="3962278" algn="l" defTabSz="1320759" rtl="0" eaLnBrk="1" latinLnBrk="0" hangingPunct="1">
        <a:defRPr kumimoji="1" sz="2600" kern="1200">
          <a:solidFill>
            <a:schemeClr val="tx1"/>
          </a:solidFill>
          <a:latin typeface="+mn-lt"/>
          <a:ea typeface="+mn-ea"/>
          <a:cs typeface="+mn-cs"/>
        </a:defRPr>
      </a:lvl7pPr>
      <a:lvl8pPr marL="4622658" algn="l" defTabSz="1320759" rtl="0" eaLnBrk="1" latinLnBrk="0" hangingPunct="1">
        <a:defRPr kumimoji="1" sz="2600" kern="1200">
          <a:solidFill>
            <a:schemeClr val="tx1"/>
          </a:solidFill>
          <a:latin typeface="+mn-lt"/>
          <a:ea typeface="+mn-ea"/>
          <a:cs typeface="+mn-cs"/>
        </a:defRPr>
      </a:lvl8pPr>
      <a:lvl9pPr marL="5283037" algn="l" defTabSz="1320759"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mhlw.go.jp/stf/seisakunitsuite/bunya/koyou_roudou/koyou/hellowork.html" TargetMode="External"/><Relationship Id="rId3" Type="http://schemas.openxmlformats.org/officeDocument/2006/relationships/image" Target="../media/image3.png"/><Relationship Id="rId7" Type="http://schemas.openxmlformats.org/officeDocument/2006/relationships/hyperlink" Target="https://www.mhlw.go.jp/content/000936284.pdf" TargetMode="External"/><Relationship Id="rId12"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hyperlink" Target="https://www.fsa.go.jp/soudan/" TargetMode="External"/><Relationship Id="rId11" Type="http://schemas.openxmlformats.org/officeDocument/2006/relationships/image" Target="../media/image7.png"/><Relationship Id="rId5" Type="http://schemas.openxmlformats.org/officeDocument/2006/relationships/hyperlink" Target="https://www.shiho-shoshi.or.jp/activity/consultation/center_list/" TargetMode="External"/><Relationship Id="rId10" Type="http://schemas.openxmlformats.org/officeDocument/2006/relationships/image" Target="../media/image6.png"/><Relationship Id="rId4" Type="http://schemas.openxmlformats.org/officeDocument/2006/relationships/image" Target="../media/image4.png"/><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0" y="9546647"/>
            <a:ext cx="6848930" cy="324498"/>
          </a:xfrm>
          <a:prstGeom prst="rect">
            <a:avLst/>
          </a:prstGeom>
          <a:solidFill>
            <a:srgbClr val="103185"/>
          </a:solidFill>
          <a:ln>
            <a:noFill/>
          </a:ln>
        </p:spPr>
        <p:style>
          <a:lnRef idx="2">
            <a:schemeClr val="accent6"/>
          </a:lnRef>
          <a:fillRef idx="1">
            <a:schemeClr val="lt1"/>
          </a:fillRef>
          <a:effectRef idx="0">
            <a:schemeClr val="accent6"/>
          </a:effectRef>
          <a:fontRef idx="minor">
            <a:schemeClr val="dk1"/>
          </a:fontRef>
        </p:style>
        <p:txBody>
          <a:bodyPr wrap="square" tIns="72000" bIns="36000" rtlCol="0" anchor="ctr" anchorCtr="0">
            <a:noAutofit/>
          </a:bodyPr>
          <a:lstStyle/>
          <a:p>
            <a:pPr algn="ctr" rtl="0"/>
            <a:r>
              <a:rPr lang="vi" sz="1000" b="1" dirty="0">
                <a:ln w="0"/>
                <a:solidFill>
                  <a:schemeClr val="bg1"/>
                </a:solidFill>
                <a:latin typeface="Times New Roman" panose="02020603050405020304" pitchFamily="18" charset="0"/>
                <a:ea typeface="メイリオ" panose="020B0604030504040204" pitchFamily="50" charset="-128"/>
                <a:cs typeface="Times New Roman" panose="02020603050405020304" pitchFamily="18" charset="0"/>
              </a:rPr>
              <a:t>Đối với những người cần phải hoàn trả nhưng gặp khó khăn trong việc hoàn trả, xin hãy xem hướng dẫn liên quan tới từng cơ quan tại mặt sau.</a:t>
            </a:r>
            <a:endParaRPr kumimoji="1" lang="en-US" altLang="ja-JP" sz="1000" b="1" dirty="0">
              <a:ln w="0"/>
              <a:solidFill>
                <a:srgbClr val="FF0000"/>
              </a:solidFill>
              <a:latin typeface="Times New Roman" panose="02020603050405020304" pitchFamily="18" charset="0"/>
              <a:ea typeface="メイリオ" panose="020B0604030504040204" pitchFamily="50" charset="-128"/>
              <a:cs typeface="Times New Roman" panose="02020603050405020304" pitchFamily="18" charset="0"/>
            </a:endParaRPr>
          </a:p>
        </p:txBody>
      </p:sp>
      <p:sp>
        <p:nvSpPr>
          <p:cNvPr id="29" name="テキスト ボックス 28"/>
          <p:cNvSpPr txBox="1"/>
          <p:nvPr/>
        </p:nvSpPr>
        <p:spPr>
          <a:xfrm>
            <a:off x="368999" y="1514800"/>
            <a:ext cx="6255969" cy="2656286"/>
          </a:xfrm>
          <a:prstGeom prst="rect">
            <a:avLst/>
          </a:prstGeom>
          <a:noFill/>
          <a:ln w="19050">
            <a:solidFill>
              <a:srgbClr val="103185"/>
            </a:solidFill>
          </a:ln>
        </p:spPr>
        <p:txBody>
          <a:bodyPr wrap="square" lIns="144000" tIns="144000" rtlCol="0">
            <a:spAutoFit/>
          </a:bodyPr>
          <a:lstStyle/>
          <a:p>
            <a:pPr marL="177800" indent="-177800" rtl="0">
              <a:lnSpc>
                <a:spcPct val="110000"/>
              </a:lnSpc>
              <a:buFont typeface="Wingdings" panose="05000000000000000000" pitchFamily="2" charset="2"/>
              <a:buChar char="n"/>
            </a:pPr>
            <a:r>
              <a:rPr lang="vi" sz="800" dirty="0">
                <a:latin typeface="Times New Roman" panose="02020603050405020304" pitchFamily="18" charset="0"/>
                <a:ea typeface="メイリオ" panose="020B0604030504040204" pitchFamily="50" charset="-128"/>
                <a:cs typeface="Times New Roman" panose="02020603050405020304" pitchFamily="18" charset="0"/>
              </a:rPr>
              <a:t>Miễn hoàn trả sẽ được tiến hành hết một lần cho từng loại quỹ.</a:t>
            </a:r>
            <a:r>
              <a:rPr kumimoji="1" lang="en-US" altLang="ja-JP" sz="800" dirty="0">
                <a:latin typeface="Times New Roman" panose="02020603050405020304" pitchFamily="18" charset="0"/>
                <a:ea typeface="メイリオ" panose="020B0604030504040204" pitchFamily="50" charset="-128"/>
                <a:cs typeface="Times New Roman" panose="02020603050405020304" pitchFamily="18" charset="0"/>
              </a:rPr>
              <a:t/>
            </a:r>
            <a:br>
              <a:rPr kumimoji="1" lang="en-US" altLang="ja-JP" sz="800" dirty="0">
                <a:latin typeface="Times New Roman" panose="02020603050405020304" pitchFamily="18" charset="0"/>
                <a:ea typeface="メイリオ" panose="020B0604030504040204" pitchFamily="50" charset="-128"/>
                <a:cs typeface="Times New Roman" panose="02020603050405020304" pitchFamily="18" charset="0"/>
              </a:rPr>
            </a:br>
            <a:r>
              <a:rPr lang="vi" sz="800" dirty="0">
                <a:latin typeface="Times New Roman" panose="02020603050405020304" pitchFamily="18" charset="0"/>
                <a:ea typeface="メイリオ" panose="020B0604030504040204" pitchFamily="50" charset="-128"/>
                <a:cs typeface="Times New Roman" panose="02020603050405020304" pitchFamily="18" charset="0"/>
              </a:rPr>
              <a:t>① Quỹ nhỏ khẩn cấp, ② phần cho vay lần đầu của quỹ hỗ trợ tổng hợp, ③ phần cho vay gia hạn của quỹ hỗ trợ tổng hợp, ④ cho vay lại quỹ hỗ trợ tổng hợp.</a:t>
            </a:r>
            <a:endParaRPr kumimoji="1" lang="en-US" altLang="ja-JP" sz="800" dirty="0">
              <a:latin typeface="Times New Roman" panose="02020603050405020304" pitchFamily="18" charset="0"/>
              <a:ea typeface="メイリオ" panose="020B0604030504040204" pitchFamily="50" charset="-128"/>
              <a:cs typeface="Times New Roman" panose="02020603050405020304" pitchFamily="18" charset="0"/>
            </a:endParaRPr>
          </a:p>
          <a:p>
            <a:pPr marL="177800" indent="-177800" rtl="0">
              <a:lnSpc>
                <a:spcPct val="110000"/>
              </a:lnSpc>
              <a:spcBef>
                <a:spcPts val="600"/>
              </a:spcBef>
              <a:buFont typeface="Wingdings" panose="05000000000000000000" pitchFamily="2" charset="2"/>
              <a:buChar char="n"/>
            </a:pPr>
            <a:r>
              <a:rPr lang="vi" sz="800" dirty="0">
                <a:latin typeface="Times New Roman" panose="02020603050405020304" pitchFamily="18" charset="0"/>
                <a:ea typeface="メイリオ" panose="020B0604030504040204" pitchFamily="50" charset="-128"/>
                <a:cs typeface="Times New Roman" panose="02020603050405020304" pitchFamily="18" charset="0"/>
              </a:rPr>
              <a:t>Nếu người vay và chủ hộ được miễn thuế cư trú (cả thuế bình quân cho mọi người, thuế thu nhập) thì sẽ là đối tượng được miễn hoàn trả. Không xét tới tình trạng đóng thuế của các thành viên khác trong gia đình (※ Về số tiền hoàn trả tại thời điểm quyết định miễn hoàn trả thì không thuộc đối tượng miễn hoàn trả)</a:t>
            </a:r>
            <a:endParaRPr kumimoji="1" lang="en-US" altLang="ja-JP" sz="800" dirty="0">
              <a:latin typeface="Times New Roman" panose="02020603050405020304" pitchFamily="18" charset="0"/>
              <a:ea typeface="メイリオ" panose="020B0604030504040204" pitchFamily="50" charset="-128"/>
              <a:cs typeface="Times New Roman" panose="02020603050405020304" pitchFamily="18" charset="0"/>
            </a:endParaRPr>
          </a:p>
          <a:p>
            <a:pPr marL="177800" indent="-177800" rtl="0">
              <a:lnSpc>
                <a:spcPct val="110000"/>
              </a:lnSpc>
              <a:spcBef>
                <a:spcPts val="600"/>
              </a:spcBef>
              <a:buFont typeface="Wingdings" panose="05000000000000000000" pitchFamily="2" charset="2"/>
              <a:buChar char="n"/>
            </a:pPr>
            <a:r>
              <a:rPr lang="vi" sz="800" dirty="0">
                <a:latin typeface="Times New Roman" panose="02020603050405020304" pitchFamily="18" charset="0"/>
                <a:ea typeface="メイリオ" panose="020B0604030504040204" pitchFamily="50" charset="-128"/>
                <a:cs typeface="Times New Roman" panose="02020603050405020304" pitchFamily="18" charset="0"/>
              </a:rPr>
              <a:t>Điều kiện miễn hoàn trả khác nhau tùy thuộc từng loại quỹ. (Tham khảo hình dưới đây)</a:t>
            </a:r>
            <a:endParaRPr kumimoji="1" lang="en-US" altLang="ja-JP" sz="800" dirty="0">
              <a:latin typeface="Times New Roman" panose="02020603050405020304" pitchFamily="18" charset="0"/>
              <a:ea typeface="メイリオ" panose="020B0604030504040204" pitchFamily="50" charset="-128"/>
              <a:cs typeface="Times New Roman" panose="02020603050405020304" pitchFamily="18" charset="0"/>
            </a:endParaRPr>
          </a:p>
          <a:p>
            <a:pPr marL="177800" indent="-177800">
              <a:lnSpc>
                <a:spcPct val="110000"/>
              </a:lnSpc>
              <a:spcBef>
                <a:spcPts val="600"/>
              </a:spcBef>
              <a:buFont typeface="Wingdings" panose="05000000000000000000" pitchFamily="2" charset="2"/>
              <a:buChar char="n"/>
            </a:pPr>
            <a:r>
              <a:rPr lang="vi" sz="800" b="1" dirty="0">
                <a:latin typeface="Times New Roman" panose="02020603050405020304" pitchFamily="18" charset="0"/>
                <a:ea typeface="メイリオ" panose="020B0604030504040204" pitchFamily="50" charset="-128"/>
                <a:cs typeface="Times New Roman" panose="02020603050405020304" pitchFamily="18" charset="0"/>
              </a:rPr>
              <a:t>Ngoài các điều trên, không chỉ từ năm tài khóa đã được quyết định mà người vay và chủ hộ trở thành đối tượng miễn thuế cư trú thành miễn hoàn trả hết một lần cho số nợ còn lại, mà còn nếu</a:t>
            </a:r>
            <a:r>
              <a:rPr lang="en-US" sz="800" b="1" dirty="0">
                <a:latin typeface="Times New Roman" panose="02020603050405020304" pitchFamily="18" charset="0"/>
                <a:ea typeface="メイリオ" panose="020B0604030504040204" pitchFamily="50" charset="-128"/>
                <a:cs typeface="Times New Roman" panose="02020603050405020304" pitchFamily="18" charset="0"/>
              </a:rPr>
              <a:t> </a:t>
            </a:r>
            <a:r>
              <a:rPr lang="en-US" sz="800" b="1" dirty="0" err="1">
                <a:latin typeface="Times New Roman" panose="02020603050405020304" pitchFamily="18" charset="0"/>
                <a:ea typeface="メイリオ" panose="020B0604030504040204" pitchFamily="50" charset="-128"/>
                <a:cs typeface="Times New Roman" panose="02020603050405020304" pitchFamily="18" charset="0"/>
              </a:rPr>
              <a:t>có</a:t>
            </a:r>
            <a:r>
              <a:rPr lang="vi" sz="800" b="1" dirty="0">
                <a:latin typeface="Times New Roman" panose="02020603050405020304" pitchFamily="18" charset="0"/>
                <a:ea typeface="メイリオ" panose="020B0604030504040204" pitchFamily="50" charset="-128"/>
                <a:cs typeface="Times New Roman" panose="02020603050405020304" pitchFamily="18" charset="0"/>
              </a:rPr>
              <a:t> khó khăn trong việc hoàn trả ví dụ như người vay bị tử vong hoặc mất </a:t>
            </a:r>
            <a:r>
              <a:rPr lang="vi" sz="800" b="1" dirty="0" smtClean="0">
                <a:latin typeface="Times New Roman" panose="02020603050405020304" pitchFamily="18" charset="0"/>
                <a:ea typeface="メイリオ" panose="020B0604030504040204" pitchFamily="50" charset="-128"/>
                <a:cs typeface="Times New Roman" panose="02020603050405020304" pitchFamily="18" charset="0"/>
              </a:rPr>
              <a:t>tích</a:t>
            </a:r>
            <a:r>
              <a:rPr lang="vi-VN" altLang="ja-JP" sz="800" b="1" dirty="0">
                <a:latin typeface="Times New Roman" panose="02020603050405020304" pitchFamily="18" charset="0"/>
                <a:ea typeface="メイリオ" panose="020B0604030504040204" pitchFamily="50" charset="-128"/>
              </a:rPr>
              <a:t> , </a:t>
            </a:r>
            <a:r>
              <a:rPr lang="en-US" altLang="ja-JP" sz="800" b="1" dirty="0" err="1">
                <a:latin typeface="Times New Roman" panose="02020603050405020304" pitchFamily="18" charset="0"/>
                <a:ea typeface="メイリオ" panose="020B0604030504040204" pitchFamily="50" charset="-128"/>
              </a:rPr>
              <a:t>trường</a:t>
            </a:r>
            <a:r>
              <a:rPr lang="en-US" altLang="ja-JP" sz="800" b="1" dirty="0">
                <a:latin typeface="Times New Roman" panose="02020603050405020304" pitchFamily="18" charset="0"/>
                <a:ea typeface="メイリオ" panose="020B0604030504040204" pitchFamily="50" charset="-128"/>
              </a:rPr>
              <a:t> </a:t>
            </a:r>
            <a:r>
              <a:rPr lang="en-US" altLang="ja-JP" sz="800" b="1" dirty="0" err="1">
                <a:latin typeface="Times New Roman" panose="02020603050405020304" pitchFamily="18" charset="0"/>
                <a:ea typeface="メイリオ" panose="020B0604030504040204" pitchFamily="50" charset="-128"/>
              </a:rPr>
              <a:t>hợp</a:t>
            </a:r>
            <a:r>
              <a:rPr lang="en-US" altLang="ja-JP" sz="800" b="1" dirty="0">
                <a:latin typeface="Times New Roman" panose="02020603050405020304" pitchFamily="18" charset="0"/>
                <a:ea typeface="メイリオ" panose="020B0604030504040204" pitchFamily="50" charset="-128"/>
              </a:rPr>
              <a:t> </a:t>
            </a:r>
            <a:r>
              <a:rPr lang="en-US" altLang="ja-JP" sz="800" b="1" dirty="0" err="1">
                <a:latin typeface="Times New Roman" panose="02020603050405020304" pitchFamily="18" charset="0"/>
                <a:ea typeface="メイリオ" panose="020B0604030504040204" pitchFamily="50" charset="-128"/>
              </a:rPr>
              <a:t>nhận</a:t>
            </a:r>
            <a:r>
              <a:rPr lang="en-US" altLang="ja-JP" sz="800" b="1" dirty="0">
                <a:latin typeface="Times New Roman" panose="02020603050405020304" pitchFamily="18" charset="0"/>
                <a:ea typeface="メイリオ" panose="020B0604030504040204" pitchFamily="50" charset="-128"/>
              </a:rPr>
              <a:t> </a:t>
            </a:r>
            <a:r>
              <a:rPr lang="en-US" altLang="ja-JP" sz="800" b="1" dirty="0" err="1">
                <a:latin typeface="Times New Roman" panose="02020603050405020304" pitchFamily="18" charset="0"/>
                <a:ea typeface="メイリオ" panose="020B0604030504040204" pitchFamily="50" charset="-128"/>
              </a:rPr>
              <a:t>trợ</a:t>
            </a:r>
            <a:r>
              <a:rPr lang="en-US" altLang="ja-JP" sz="800" b="1" dirty="0">
                <a:latin typeface="Times New Roman" panose="02020603050405020304" pitchFamily="18" charset="0"/>
                <a:ea typeface="メイリオ" panose="020B0604030504040204" pitchFamily="50" charset="-128"/>
              </a:rPr>
              <a:t> </a:t>
            </a:r>
            <a:r>
              <a:rPr lang="en-US" altLang="ja-JP" sz="800" b="1" dirty="0" err="1">
                <a:latin typeface="Times New Roman" panose="02020603050405020304" pitchFamily="18" charset="0"/>
                <a:ea typeface="メイリオ" panose="020B0604030504040204" pitchFamily="50" charset="-128"/>
              </a:rPr>
              <a:t>cấp</a:t>
            </a:r>
            <a:r>
              <a:rPr lang="en-US" altLang="ja-JP" sz="800" b="1" dirty="0">
                <a:latin typeface="Times New Roman" panose="02020603050405020304" pitchFamily="18" charset="0"/>
                <a:ea typeface="メイリオ" panose="020B0604030504040204" pitchFamily="50" charset="-128"/>
              </a:rPr>
              <a:t> </a:t>
            </a:r>
            <a:r>
              <a:rPr lang="en-US" altLang="ja-JP" sz="800" b="1" dirty="0" err="1">
                <a:latin typeface="Times New Roman" panose="02020603050405020304" pitchFamily="18" charset="0"/>
                <a:ea typeface="メイリオ" panose="020B0604030504040204" pitchFamily="50" charset="-128"/>
              </a:rPr>
              <a:t>bảo</a:t>
            </a:r>
            <a:r>
              <a:rPr lang="en-US" altLang="ja-JP" sz="800" b="1" dirty="0">
                <a:latin typeface="Times New Roman" panose="02020603050405020304" pitchFamily="18" charset="0"/>
                <a:ea typeface="メイリオ" panose="020B0604030504040204" pitchFamily="50" charset="-128"/>
              </a:rPr>
              <a:t> </a:t>
            </a:r>
            <a:r>
              <a:rPr lang="en-US" altLang="ja-JP" sz="800" b="1" dirty="0" err="1">
                <a:latin typeface="Times New Roman" panose="02020603050405020304" pitchFamily="18" charset="0"/>
                <a:ea typeface="メイリオ" panose="020B0604030504040204" pitchFamily="50" charset="-128"/>
              </a:rPr>
              <a:t>hộ</a:t>
            </a:r>
            <a:r>
              <a:rPr lang="en-US" altLang="ja-JP" sz="800" b="1" dirty="0">
                <a:latin typeface="Times New Roman" panose="02020603050405020304" pitchFamily="18" charset="0"/>
                <a:ea typeface="メイリオ" panose="020B0604030504040204" pitchFamily="50" charset="-128"/>
              </a:rPr>
              <a:t> </a:t>
            </a:r>
            <a:r>
              <a:rPr lang="en-US" altLang="ja-JP" sz="800" b="1" dirty="0" err="1">
                <a:latin typeface="Times New Roman" panose="02020603050405020304" pitchFamily="18" charset="0"/>
                <a:ea typeface="メイリオ" panose="020B0604030504040204" pitchFamily="50" charset="-128"/>
              </a:rPr>
              <a:t>sinh</a:t>
            </a:r>
            <a:r>
              <a:rPr lang="en-US" altLang="ja-JP" sz="800" b="1" dirty="0">
                <a:latin typeface="Times New Roman" panose="02020603050405020304" pitchFamily="18" charset="0"/>
                <a:ea typeface="メイリオ" panose="020B0604030504040204" pitchFamily="50" charset="-128"/>
              </a:rPr>
              <a:t> </a:t>
            </a:r>
            <a:r>
              <a:rPr lang="en-US" altLang="ja-JP" sz="800" b="1" dirty="0" err="1">
                <a:latin typeface="Times New Roman" panose="02020603050405020304" pitchFamily="18" charset="0"/>
                <a:ea typeface="メイリオ" panose="020B0604030504040204" pitchFamily="50" charset="-128"/>
              </a:rPr>
              <a:t>hoạt</a:t>
            </a:r>
            <a:r>
              <a:rPr lang="en-US" altLang="ja-JP" sz="800" b="1" dirty="0">
                <a:latin typeface="Times New Roman" panose="02020603050405020304" pitchFamily="18" charset="0"/>
                <a:ea typeface="メイリオ" panose="020B0604030504040204" pitchFamily="50" charset="-128"/>
              </a:rPr>
              <a:t>,  </a:t>
            </a:r>
            <a:r>
              <a:rPr lang="en-US" altLang="ja-JP" sz="800" b="1" dirty="0" err="1">
                <a:latin typeface="Times New Roman" panose="02020603050405020304" pitchFamily="18" charset="0"/>
                <a:ea typeface="メイリオ" panose="020B0604030504040204" pitchFamily="50" charset="-128"/>
              </a:rPr>
              <a:t>nhận</a:t>
            </a:r>
            <a:r>
              <a:rPr lang="en-US" altLang="ja-JP" sz="800" b="1" dirty="0">
                <a:latin typeface="Times New Roman" panose="02020603050405020304" pitchFamily="18" charset="0"/>
                <a:ea typeface="メイリオ" panose="020B0604030504040204" pitchFamily="50" charset="-128"/>
              </a:rPr>
              <a:t> </a:t>
            </a:r>
            <a:r>
              <a:rPr lang="en-US" altLang="ja-JP" sz="800" b="1" dirty="0" err="1">
                <a:latin typeface="Times New Roman" panose="02020603050405020304" pitchFamily="18" charset="0"/>
                <a:ea typeface="メイリオ" panose="020B0604030504040204" pitchFamily="50" charset="-128"/>
              </a:rPr>
              <a:t>sổ</a:t>
            </a:r>
            <a:r>
              <a:rPr lang="en-US" altLang="ja-JP" sz="800" b="1" dirty="0">
                <a:latin typeface="Times New Roman" panose="02020603050405020304" pitchFamily="18" charset="0"/>
                <a:ea typeface="メイリオ" panose="020B0604030504040204" pitchFamily="50" charset="-128"/>
              </a:rPr>
              <a:t> </a:t>
            </a:r>
            <a:r>
              <a:rPr lang="en-US" altLang="ja-JP" sz="800" b="1" dirty="0" err="1">
                <a:latin typeface="Times New Roman" panose="02020603050405020304" pitchFamily="18" charset="0"/>
                <a:ea typeface="メイリオ" panose="020B0604030504040204" pitchFamily="50" charset="-128"/>
              </a:rPr>
              <a:t>tay</a:t>
            </a:r>
            <a:r>
              <a:rPr lang="en-US" altLang="ja-JP" sz="800" b="1" dirty="0">
                <a:latin typeface="Times New Roman" panose="02020603050405020304" pitchFamily="18" charset="0"/>
                <a:ea typeface="メイリオ" panose="020B0604030504040204" pitchFamily="50" charset="-128"/>
              </a:rPr>
              <a:t> </a:t>
            </a:r>
            <a:r>
              <a:rPr lang="en-US" altLang="ja-JP" sz="800" b="1" dirty="0" err="1">
                <a:latin typeface="Times New Roman" panose="02020603050405020304" pitchFamily="18" charset="0"/>
                <a:ea typeface="メイリオ" panose="020B0604030504040204" pitchFamily="50" charset="-128"/>
              </a:rPr>
              <a:t>phúc</a:t>
            </a:r>
            <a:r>
              <a:rPr lang="en-US" altLang="ja-JP" sz="800" b="1" dirty="0">
                <a:latin typeface="Times New Roman" panose="02020603050405020304" pitchFamily="18" charset="0"/>
                <a:ea typeface="メイリオ" panose="020B0604030504040204" pitchFamily="50" charset="-128"/>
              </a:rPr>
              <a:t> </a:t>
            </a:r>
            <a:r>
              <a:rPr lang="en-US" altLang="ja-JP" sz="800" b="1" dirty="0" err="1">
                <a:latin typeface="Times New Roman" panose="02020603050405020304" pitchFamily="18" charset="0"/>
                <a:ea typeface="メイリオ" panose="020B0604030504040204" pitchFamily="50" charset="-128"/>
              </a:rPr>
              <a:t>lợi</a:t>
            </a:r>
            <a:r>
              <a:rPr lang="en-US" altLang="ja-JP" sz="800" b="1" dirty="0">
                <a:latin typeface="Times New Roman" panose="02020603050405020304" pitchFamily="18" charset="0"/>
                <a:ea typeface="メイリオ" panose="020B0604030504040204" pitchFamily="50" charset="-128"/>
              </a:rPr>
              <a:t> </a:t>
            </a:r>
            <a:r>
              <a:rPr lang="en-US" altLang="ja-JP" sz="800" b="1" dirty="0" err="1">
                <a:latin typeface="Times New Roman" panose="02020603050405020304" pitchFamily="18" charset="0"/>
                <a:ea typeface="メイリオ" panose="020B0604030504040204" pitchFamily="50" charset="-128"/>
              </a:rPr>
              <a:t>bảo</a:t>
            </a:r>
            <a:r>
              <a:rPr lang="en-US" altLang="ja-JP" sz="800" b="1" dirty="0">
                <a:latin typeface="Times New Roman" panose="02020603050405020304" pitchFamily="18" charset="0"/>
                <a:ea typeface="メイリオ" panose="020B0604030504040204" pitchFamily="50" charset="-128"/>
              </a:rPr>
              <a:t> </a:t>
            </a:r>
            <a:r>
              <a:rPr lang="en-US" altLang="ja-JP" sz="800" b="1" dirty="0" err="1">
                <a:latin typeface="Times New Roman" panose="02020603050405020304" pitchFamily="18" charset="0"/>
                <a:ea typeface="メイリオ" panose="020B0604030504040204" pitchFamily="50" charset="-128"/>
              </a:rPr>
              <a:t>hiểm</a:t>
            </a:r>
            <a:r>
              <a:rPr lang="en-US" altLang="ja-JP" sz="800" b="1" dirty="0">
                <a:latin typeface="Times New Roman" panose="02020603050405020304" pitchFamily="18" charset="0"/>
                <a:ea typeface="メイリオ" panose="020B0604030504040204" pitchFamily="50" charset="-128"/>
              </a:rPr>
              <a:t> </a:t>
            </a:r>
            <a:r>
              <a:rPr lang="en-US" altLang="ja-JP" sz="800" b="1" dirty="0" err="1">
                <a:latin typeface="Times New Roman" panose="02020603050405020304" pitchFamily="18" charset="0"/>
                <a:ea typeface="メイリオ" panose="020B0604030504040204" pitchFamily="50" charset="-128"/>
              </a:rPr>
              <a:t>sức</a:t>
            </a:r>
            <a:r>
              <a:rPr lang="en-US" altLang="ja-JP" sz="800" b="1" dirty="0">
                <a:latin typeface="Times New Roman" panose="02020603050405020304" pitchFamily="18" charset="0"/>
                <a:ea typeface="メイリオ" panose="020B0604030504040204" pitchFamily="50" charset="-128"/>
              </a:rPr>
              <a:t> </a:t>
            </a:r>
            <a:r>
              <a:rPr lang="en-US" altLang="ja-JP" sz="800" b="1" dirty="0" err="1">
                <a:latin typeface="Times New Roman" panose="02020603050405020304" pitchFamily="18" charset="0"/>
                <a:ea typeface="メイリオ" panose="020B0604030504040204" pitchFamily="50" charset="-128"/>
              </a:rPr>
              <a:t>khỏe</a:t>
            </a:r>
            <a:r>
              <a:rPr lang="en-US" altLang="ja-JP" sz="800" b="1" dirty="0">
                <a:latin typeface="Times New Roman" panose="02020603050405020304" pitchFamily="18" charset="0"/>
                <a:ea typeface="メイリオ" panose="020B0604030504040204" pitchFamily="50" charset="-128"/>
              </a:rPr>
              <a:t> </a:t>
            </a:r>
            <a:r>
              <a:rPr lang="en-US" altLang="ja-JP" sz="800" b="1" dirty="0" err="1">
                <a:latin typeface="Times New Roman" panose="02020603050405020304" pitchFamily="18" charset="0"/>
                <a:ea typeface="メイリオ" panose="020B0604030504040204" pitchFamily="50" charset="-128"/>
              </a:rPr>
              <a:t>tinh</a:t>
            </a:r>
            <a:r>
              <a:rPr lang="en-US" altLang="ja-JP" sz="800" b="1" dirty="0">
                <a:latin typeface="Times New Roman" panose="02020603050405020304" pitchFamily="18" charset="0"/>
                <a:ea typeface="メイリオ" panose="020B0604030504040204" pitchFamily="50" charset="-128"/>
              </a:rPr>
              <a:t> </a:t>
            </a:r>
            <a:r>
              <a:rPr lang="en-US" altLang="ja-JP" sz="800" b="1" dirty="0" err="1">
                <a:latin typeface="Times New Roman" panose="02020603050405020304" pitchFamily="18" charset="0"/>
                <a:ea typeface="メイリオ" panose="020B0604030504040204" pitchFamily="50" charset="-128"/>
              </a:rPr>
              <a:t>thần</a:t>
            </a:r>
            <a:r>
              <a:rPr lang="en-US" altLang="ja-JP" sz="800" b="1" dirty="0">
                <a:latin typeface="Times New Roman" panose="02020603050405020304" pitchFamily="18" charset="0"/>
                <a:ea typeface="メイリオ" panose="020B0604030504040204" pitchFamily="50" charset="-128"/>
              </a:rPr>
              <a:t> (</a:t>
            </a:r>
            <a:r>
              <a:rPr lang="en-US" altLang="ja-JP" sz="800" b="1" dirty="0" err="1">
                <a:latin typeface="Times New Roman" panose="02020603050405020304" pitchFamily="18" charset="0"/>
                <a:ea typeface="メイリオ" panose="020B0604030504040204" pitchFamily="50" charset="-128"/>
              </a:rPr>
              <a:t>cấp</a:t>
            </a:r>
            <a:r>
              <a:rPr lang="en-US" altLang="ja-JP" sz="800" b="1" dirty="0">
                <a:latin typeface="Times New Roman" panose="02020603050405020304" pitchFamily="18" charset="0"/>
                <a:ea typeface="メイリオ" panose="020B0604030504040204" pitchFamily="50" charset="-128"/>
              </a:rPr>
              <a:t> 1) </a:t>
            </a:r>
            <a:r>
              <a:rPr lang="en-US" altLang="ja-JP" sz="800" b="1" dirty="0" err="1">
                <a:latin typeface="Times New Roman" panose="02020603050405020304" pitchFamily="18" charset="0"/>
                <a:ea typeface="メイリオ" panose="020B0604030504040204" pitchFamily="50" charset="-128"/>
              </a:rPr>
              <a:t>hoặc</a:t>
            </a:r>
            <a:r>
              <a:rPr lang="en-US" altLang="ja-JP" sz="800" b="1" dirty="0">
                <a:latin typeface="Times New Roman" panose="02020603050405020304" pitchFamily="18" charset="0"/>
                <a:ea typeface="メイリオ" panose="020B0604030504040204" pitchFamily="50" charset="-128"/>
              </a:rPr>
              <a:t> </a:t>
            </a:r>
            <a:r>
              <a:rPr lang="en-US" altLang="ja-JP" sz="800" b="1" dirty="0" err="1">
                <a:latin typeface="Times New Roman" panose="02020603050405020304" pitchFamily="18" charset="0"/>
                <a:ea typeface="メイリオ" panose="020B0604030504040204" pitchFamily="50" charset="-128"/>
              </a:rPr>
              <a:t>sổ</a:t>
            </a:r>
            <a:r>
              <a:rPr lang="en-US" altLang="ja-JP" sz="800" b="1" dirty="0">
                <a:latin typeface="Times New Roman" panose="02020603050405020304" pitchFamily="18" charset="0"/>
                <a:ea typeface="メイリオ" panose="020B0604030504040204" pitchFamily="50" charset="-128"/>
              </a:rPr>
              <a:t> </a:t>
            </a:r>
            <a:r>
              <a:rPr lang="en-US" altLang="ja-JP" sz="800" b="1" dirty="0" err="1">
                <a:latin typeface="Times New Roman" panose="02020603050405020304" pitchFamily="18" charset="0"/>
                <a:ea typeface="メイリオ" panose="020B0604030504040204" pitchFamily="50" charset="-128"/>
              </a:rPr>
              <a:t>tay</a:t>
            </a:r>
            <a:r>
              <a:rPr lang="en-US" altLang="ja-JP" sz="800" b="1" dirty="0">
                <a:latin typeface="Times New Roman" panose="02020603050405020304" pitchFamily="18" charset="0"/>
                <a:ea typeface="メイリオ" panose="020B0604030504040204" pitchFamily="50" charset="-128"/>
              </a:rPr>
              <a:t> </a:t>
            </a:r>
            <a:r>
              <a:rPr lang="en-US" altLang="ja-JP" sz="800" b="1" dirty="0" err="1">
                <a:latin typeface="Times New Roman" panose="02020603050405020304" pitchFamily="18" charset="0"/>
                <a:ea typeface="メイリオ" panose="020B0604030504040204" pitchFamily="50" charset="-128"/>
              </a:rPr>
              <a:t>khuyết</a:t>
            </a:r>
            <a:r>
              <a:rPr lang="en-US" altLang="ja-JP" sz="800" b="1" dirty="0">
                <a:latin typeface="Times New Roman" panose="02020603050405020304" pitchFamily="18" charset="0"/>
                <a:ea typeface="メイリオ" panose="020B0604030504040204" pitchFamily="50" charset="-128"/>
              </a:rPr>
              <a:t> </a:t>
            </a:r>
            <a:r>
              <a:rPr lang="en-US" altLang="ja-JP" sz="800" b="1" dirty="0" err="1">
                <a:latin typeface="Times New Roman" panose="02020603050405020304" pitchFamily="18" charset="0"/>
                <a:ea typeface="メイリオ" panose="020B0604030504040204" pitchFamily="50" charset="-128"/>
              </a:rPr>
              <a:t>tật</a:t>
            </a:r>
            <a:r>
              <a:rPr lang="en-US" altLang="ja-JP" sz="800" b="1" dirty="0">
                <a:latin typeface="Times New Roman" panose="02020603050405020304" pitchFamily="18" charset="0"/>
                <a:ea typeface="メイリオ" panose="020B0604030504040204" pitchFamily="50" charset="-128"/>
              </a:rPr>
              <a:t> </a:t>
            </a:r>
            <a:r>
              <a:rPr lang="en-US" altLang="ja-JP" sz="800" b="1" dirty="0" err="1">
                <a:latin typeface="Times New Roman" panose="02020603050405020304" pitchFamily="18" charset="0"/>
                <a:ea typeface="メイリオ" panose="020B0604030504040204" pitchFamily="50" charset="-128"/>
              </a:rPr>
              <a:t>thể</a:t>
            </a:r>
            <a:r>
              <a:rPr lang="en-US" altLang="ja-JP" sz="800" b="1" dirty="0">
                <a:latin typeface="Times New Roman" panose="02020603050405020304" pitchFamily="18" charset="0"/>
                <a:ea typeface="メイリオ" panose="020B0604030504040204" pitchFamily="50" charset="-128"/>
              </a:rPr>
              <a:t> </a:t>
            </a:r>
            <a:r>
              <a:rPr lang="en-US" altLang="ja-JP" sz="800" b="1" dirty="0" err="1">
                <a:latin typeface="Times New Roman" panose="02020603050405020304" pitchFamily="18" charset="0"/>
                <a:ea typeface="メイリオ" panose="020B0604030504040204" pitchFamily="50" charset="-128"/>
              </a:rPr>
              <a:t>chất</a:t>
            </a:r>
            <a:r>
              <a:rPr lang="en-US" altLang="ja-JP" sz="800" b="1" dirty="0">
                <a:latin typeface="Times New Roman" panose="02020603050405020304" pitchFamily="18" charset="0"/>
                <a:ea typeface="メイリオ" panose="020B0604030504040204" pitchFamily="50" charset="-128"/>
              </a:rPr>
              <a:t> (</a:t>
            </a:r>
            <a:r>
              <a:rPr lang="en-US" altLang="ja-JP" sz="800" b="1" dirty="0" err="1">
                <a:latin typeface="Times New Roman" panose="02020603050405020304" pitchFamily="18" charset="0"/>
                <a:ea typeface="メイリオ" panose="020B0604030504040204" pitchFamily="50" charset="-128"/>
              </a:rPr>
              <a:t>cấp</a:t>
            </a:r>
            <a:r>
              <a:rPr lang="en-US" altLang="ja-JP" sz="800" b="1" dirty="0">
                <a:latin typeface="Times New Roman" panose="02020603050405020304" pitchFamily="18" charset="0"/>
                <a:ea typeface="メイリオ" panose="020B0604030504040204" pitchFamily="50" charset="-128"/>
              </a:rPr>
              <a:t> 1 </a:t>
            </a:r>
            <a:r>
              <a:rPr lang="en-US" altLang="ja-JP" sz="800" b="1" dirty="0" err="1">
                <a:latin typeface="Times New Roman" panose="02020603050405020304" pitchFamily="18" charset="0"/>
                <a:ea typeface="メイリオ" panose="020B0604030504040204" pitchFamily="50" charset="-128"/>
              </a:rPr>
              <a:t>hoặc</a:t>
            </a:r>
            <a:r>
              <a:rPr lang="en-US" altLang="ja-JP" sz="800" b="1" dirty="0">
                <a:latin typeface="Times New Roman" panose="02020603050405020304" pitchFamily="18" charset="0"/>
                <a:ea typeface="メイリオ" panose="020B0604030504040204" pitchFamily="50" charset="-128"/>
              </a:rPr>
              <a:t> </a:t>
            </a:r>
            <a:r>
              <a:rPr lang="en-US" altLang="ja-JP" sz="800" b="1" dirty="0" err="1">
                <a:latin typeface="Times New Roman" panose="02020603050405020304" pitchFamily="18" charset="0"/>
                <a:ea typeface="メイリオ" panose="020B0604030504040204" pitchFamily="50" charset="-128"/>
              </a:rPr>
              <a:t>cấp</a:t>
            </a:r>
            <a:r>
              <a:rPr lang="en-US" altLang="ja-JP" sz="800" b="1" dirty="0">
                <a:latin typeface="Times New Roman" panose="02020603050405020304" pitchFamily="18" charset="0"/>
                <a:ea typeface="メイリオ" panose="020B0604030504040204" pitchFamily="50" charset="-128"/>
              </a:rPr>
              <a:t> 2), </a:t>
            </a:r>
            <a:r>
              <a:rPr lang="vi-VN" altLang="ja-JP" sz="800" b="1" dirty="0">
                <a:latin typeface="Times New Roman" panose="02020603050405020304" pitchFamily="18" charset="0"/>
                <a:ea typeface="メイリオ" panose="020B0604030504040204" pitchFamily="50" charset="-128"/>
              </a:rPr>
              <a:t>phá sản cá nhân v.v. trong khi đang hoàn trả, thì có trường hợp có thể được miễn hoàn trả toàn bộ hoặc một phần.</a:t>
            </a:r>
            <a:endParaRPr lang="en-US" altLang="ja-JP" sz="800" b="1" dirty="0">
              <a:latin typeface="Times New Roman" panose="02020603050405020304" pitchFamily="18" charset="0"/>
              <a:ea typeface="メイリオ" panose="020B0604030504040204" pitchFamily="50" charset="-128"/>
              <a:cs typeface="Times New Roman" panose="02020603050405020304" pitchFamily="18" charset="0"/>
            </a:endParaRPr>
          </a:p>
          <a:p>
            <a:pPr marL="177800" indent="-177800" rtl="0">
              <a:lnSpc>
                <a:spcPct val="110000"/>
              </a:lnSpc>
              <a:spcBef>
                <a:spcPts val="600"/>
              </a:spcBef>
              <a:buFont typeface="Wingdings" panose="05000000000000000000" pitchFamily="2" charset="2"/>
              <a:buChar char="n"/>
            </a:pPr>
            <a:r>
              <a:rPr lang="vi" sz="800" b="1" dirty="0">
                <a:solidFill>
                  <a:srgbClr val="0070C0"/>
                </a:solidFill>
                <a:latin typeface="Times New Roman" panose="02020603050405020304" pitchFamily="18" charset="0"/>
                <a:ea typeface="メイリオ" panose="020B0604030504040204" pitchFamily="50" charset="-128"/>
                <a:cs typeface="Times New Roman" panose="02020603050405020304" pitchFamily="18" charset="0"/>
              </a:rPr>
              <a:t>Để miễn hoàn trả thì cần phải nộp đơn xin </a:t>
            </a:r>
            <a:r>
              <a:rPr lang="vi" sz="800" dirty="0">
                <a:latin typeface="Times New Roman" panose="02020603050405020304" pitchFamily="18" charset="0"/>
                <a:ea typeface="メイリオ" panose="020B0604030504040204" pitchFamily="50" charset="-128"/>
                <a:cs typeface="Times New Roman" panose="02020603050405020304" pitchFamily="18" charset="0"/>
              </a:rPr>
              <a:t>(※ Những người thuộc đối tượng miễn hoàn trả cũng không có nghĩa là sẽ được tự động miễn hoàn trả). Sau khi xác nhận các thông báo từ hội đồng phúc lợi xã hội, rất mong đơn xin được nộp trong kỳ hạn.</a:t>
            </a:r>
            <a:endParaRPr lang="en-US" altLang="ja-JP" sz="800" dirty="0">
              <a:latin typeface="Times New Roman" panose="02020603050405020304" pitchFamily="18" charset="0"/>
              <a:ea typeface="メイリオ" panose="020B0604030504040204" pitchFamily="50" charset="-128"/>
              <a:cs typeface="Times New Roman" panose="02020603050405020304" pitchFamily="18" charset="0"/>
            </a:endParaRPr>
          </a:p>
          <a:p>
            <a:pPr marL="177800" indent="-177800" rtl="0">
              <a:lnSpc>
                <a:spcPct val="110000"/>
              </a:lnSpc>
            </a:pPr>
            <a:r>
              <a:rPr lang="vi" sz="800" dirty="0">
                <a:latin typeface="Times New Roman" panose="02020603050405020304" pitchFamily="18" charset="0"/>
                <a:ea typeface="メイリオ" panose="020B0604030504040204" pitchFamily="50" charset="-128"/>
                <a:cs typeface="Times New Roman" panose="02020603050405020304" pitchFamily="18" charset="0"/>
              </a:rPr>
              <a:t>　 Trường hợp do thay đổi chỗ ở mà </a:t>
            </a:r>
            <a:r>
              <a:rPr lang="vi" sz="800" b="1" dirty="0">
                <a:latin typeface="Times New Roman" panose="02020603050405020304" pitchFamily="18" charset="0"/>
                <a:ea typeface="メイリオ" panose="020B0604030504040204" pitchFamily="50" charset="-128"/>
                <a:cs typeface="Times New Roman" panose="02020603050405020304" pitchFamily="18" charset="0"/>
              </a:rPr>
              <a:t>có sự khác nhau về địa chỉ tại thời điểm nộp đơn xin, thì hãy liên lạc tới hội đồng phúc lợi xã hội đã làm các thủ tục cho vay.</a:t>
            </a:r>
            <a:endParaRPr lang="en-US" altLang="ja-JP" sz="800" b="1" dirty="0">
              <a:latin typeface="Times New Roman" panose="02020603050405020304" pitchFamily="18" charset="0"/>
              <a:ea typeface="メイリオ" panose="020B0604030504040204" pitchFamily="50" charset="-128"/>
              <a:cs typeface="Times New Roman" panose="02020603050405020304" pitchFamily="18" charset="0"/>
            </a:endParaRPr>
          </a:p>
        </p:txBody>
      </p:sp>
      <p:sp>
        <p:nvSpPr>
          <p:cNvPr id="2" name="テキスト ボックス 1"/>
          <p:cNvSpPr txBox="1"/>
          <p:nvPr/>
        </p:nvSpPr>
        <p:spPr>
          <a:xfrm>
            <a:off x="4481171" y="130756"/>
            <a:ext cx="2376829" cy="276999"/>
          </a:xfrm>
          <a:prstGeom prst="rect">
            <a:avLst/>
          </a:prstGeom>
          <a:noFill/>
        </p:spPr>
        <p:txBody>
          <a:bodyPr wrap="square" rtlCol="0">
            <a:spAutoFit/>
          </a:bodyPr>
          <a:lstStyle/>
          <a:p>
            <a:pPr rtl="0"/>
            <a:r>
              <a:rPr lang="en-US" sz="1200" dirty="0">
                <a:latin typeface="Times New Roman" panose="02020603050405020304" pitchFamily="18" charset="0"/>
                <a:ea typeface="メイリオ" panose="020B0604030504040204" pitchFamily="50" charset="-128"/>
                <a:cs typeface="Times New Roman" panose="02020603050405020304" pitchFamily="18" charset="0"/>
              </a:rPr>
              <a:t>T</a:t>
            </a:r>
            <a:r>
              <a:rPr lang="vi" sz="1200" dirty="0">
                <a:latin typeface="Times New Roman" panose="02020603050405020304" pitchFamily="18" charset="0"/>
                <a:ea typeface="メイリオ" panose="020B0604030504040204" pitchFamily="50" charset="-128"/>
                <a:cs typeface="Times New Roman" panose="02020603050405020304" pitchFamily="18" charset="0"/>
              </a:rPr>
              <a:t>háng 8 năm 2022</a:t>
            </a:r>
            <a:r>
              <a:rPr lang="en-US" sz="1200" dirty="0">
                <a:latin typeface="Times New Roman" panose="02020603050405020304" pitchFamily="18" charset="0"/>
                <a:ea typeface="メイリオ" panose="020B0604030504040204" pitchFamily="50" charset="-128"/>
                <a:cs typeface="Times New Roman" panose="02020603050405020304" pitchFamily="18" charset="0"/>
              </a:rPr>
              <a:t> (</a:t>
            </a:r>
            <a:r>
              <a:rPr lang="en-US" sz="1200" dirty="0" err="1">
                <a:latin typeface="Times New Roman" panose="02020603050405020304" pitchFamily="18" charset="0"/>
                <a:ea typeface="メイリオ" panose="020B0604030504040204" pitchFamily="50" charset="-128"/>
                <a:cs typeface="Times New Roman" panose="02020603050405020304" pitchFamily="18" charset="0"/>
              </a:rPr>
              <a:t>Hiện</a:t>
            </a:r>
            <a:r>
              <a:rPr lang="en-US" sz="1200" dirty="0">
                <a:latin typeface="Times New Roman" panose="02020603050405020304" pitchFamily="18" charset="0"/>
                <a:ea typeface="メイリオ" panose="020B0604030504040204" pitchFamily="50" charset="-128"/>
                <a:cs typeface="Times New Roman" panose="02020603050405020304" pitchFamily="18" charset="0"/>
              </a:rPr>
              <a:t> </a:t>
            </a:r>
            <a:r>
              <a:rPr lang="en-US" sz="1200" dirty="0" err="1">
                <a:latin typeface="Times New Roman" panose="02020603050405020304" pitchFamily="18" charset="0"/>
                <a:ea typeface="メイリオ" panose="020B0604030504040204" pitchFamily="50" charset="-128"/>
                <a:cs typeface="Times New Roman" panose="02020603050405020304" pitchFamily="18" charset="0"/>
              </a:rPr>
              <a:t>tại</a:t>
            </a:r>
            <a:r>
              <a:rPr lang="en-US" sz="1200" dirty="0">
                <a:latin typeface="Times New Roman" panose="02020603050405020304" pitchFamily="18" charset="0"/>
                <a:ea typeface="メイリオ" panose="020B0604030504040204" pitchFamily="50" charset="-128"/>
                <a:cs typeface="Times New Roman" panose="02020603050405020304" pitchFamily="18" charset="0"/>
              </a:rPr>
              <a:t>)</a:t>
            </a:r>
            <a:endParaRPr lang="vi" sz="1200" dirty="0">
              <a:latin typeface="Times New Roman" panose="02020603050405020304" pitchFamily="18" charset="0"/>
              <a:ea typeface="メイリオ" panose="020B0604030504040204" pitchFamily="50" charset="-128"/>
              <a:cs typeface="Times New Roman" panose="02020603050405020304" pitchFamily="18" charset="0"/>
            </a:endParaRPr>
          </a:p>
        </p:txBody>
      </p: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9626" y="34855"/>
            <a:ext cx="2068722" cy="303014"/>
          </a:xfrm>
          <a:prstGeom prst="rect">
            <a:avLst/>
          </a:prstGeom>
        </p:spPr>
      </p:pic>
      <p:sp>
        <p:nvSpPr>
          <p:cNvPr id="30" name="正方形/長方形 29"/>
          <p:cNvSpPr>
            <a:spLocks noChangeArrowheads="1"/>
          </p:cNvSpPr>
          <p:nvPr/>
        </p:nvSpPr>
        <p:spPr bwMode="auto">
          <a:xfrm>
            <a:off x="0" y="531836"/>
            <a:ext cx="6858000" cy="578603"/>
          </a:xfrm>
          <a:prstGeom prst="rect">
            <a:avLst/>
          </a:prstGeom>
          <a:solidFill>
            <a:srgbClr val="103185"/>
          </a:solidFill>
          <a:ln>
            <a:noFill/>
          </a:ln>
        </p:spPr>
        <p:txBody>
          <a:bodyPr rot="0" vert="horz" wrap="square" lIns="72000" tIns="102857" rIns="72000" bIns="34286" rtlCol="0" anchor="t" anchorCtr="0" upright="1">
            <a:spAutoFit/>
          </a:bodyPr>
          <a:lstStyle/>
          <a:p>
            <a:pPr algn="ctr" rtl="0">
              <a:lnSpc>
                <a:spcPct val="110000"/>
              </a:lnSpc>
              <a:spcBef>
                <a:spcPts val="600"/>
              </a:spcBef>
            </a:pPr>
            <a:r>
              <a:rPr lang="vi" sz="1200" b="1" dirty="0">
                <a:ln w="0"/>
                <a:solidFill>
                  <a:schemeClr val="bg1"/>
                </a:solidFill>
                <a:latin typeface="Times New Roman" panose="02020603050405020304" pitchFamily="18" charset="0"/>
                <a:ea typeface="メイリオ" panose="020B0604030504040204" pitchFamily="50" charset="-128"/>
                <a:cs typeface="Times New Roman" panose="02020603050405020304" pitchFamily="18" charset="0"/>
              </a:rPr>
              <a:t>Các biện pháp đặc biệt đối với sự lây lan của bệnh lây nhiễm vi rút corona chủng mới</a:t>
            </a:r>
            <a:endParaRPr lang="en-US" altLang="ja-JP" sz="1200" b="1" dirty="0">
              <a:ln w="0"/>
              <a:solidFill>
                <a:schemeClr val="bg1"/>
              </a:solidFill>
              <a:latin typeface="Times New Roman" panose="02020603050405020304" pitchFamily="18" charset="0"/>
              <a:ea typeface="メイリオ" panose="020B0604030504040204" pitchFamily="50" charset="-128"/>
              <a:cs typeface="Times New Roman" panose="02020603050405020304" pitchFamily="18" charset="0"/>
            </a:endParaRPr>
          </a:p>
          <a:p>
            <a:pPr algn="ctr" rtl="0">
              <a:lnSpc>
                <a:spcPct val="110000"/>
              </a:lnSpc>
              <a:spcBef>
                <a:spcPts val="300"/>
              </a:spcBef>
            </a:pPr>
            <a:r>
              <a:rPr lang="vi" sz="1200" b="1" dirty="0">
                <a:ln w="0"/>
                <a:solidFill>
                  <a:schemeClr val="bg1"/>
                </a:solidFill>
                <a:latin typeface="Times New Roman" panose="02020603050405020304" pitchFamily="18" charset="0"/>
                <a:ea typeface="メイリオ" panose="020B0604030504040204" pitchFamily="50" charset="-128"/>
                <a:cs typeface="Times New Roman" panose="02020603050405020304" pitchFamily="18" charset="0"/>
              </a:rPr>
              <a:t>Về việc miễn hoàn trả “Khoản vay đặc biệt của quỹ nhỏ khẩn cấp v.v.”</a:t>
            </a:r>
            <a:endParaRPr lang="en-US" altLang="ja-JP" sz="1200" b="1" dirty="0">
              <a:ln w="0"/>
              <a:solidFill>
                <a:schemeClr val="bg1"/>
              </a:solidFill>
              <a:latin typeface="Times New Roman" panose="02020603050405020304" pitchFamily="18" charset="0"/>
              <a:ea typeface="メイリオ" panose="020B0604030504040204" pitchFamily="50" charset="-128"/>
              <a:cs typeface="Times New Roman" panose="02020603050405020304" pitchFamily="18" charset="0"/>
            </a:endParaRPr>
          </a:p>
        </p:txBody>
      </p:sp>
      <p:sp>
        <p:nvSpPr>
          <p:cNvPr id="32" name="テキスト ボックス 31"/>
          <p:cNvSpPr txBox="1"/>
          <p:nvPr/>
        </p:nvSpPr>
        <p:spPr>
          <a:xfrm>
            <a:off x="233032" y="1181851"/>
            <a:ext cx="3139131" cy="324498"/>
          </a:xfrm>
          <a:prstGeom prst="rect">
            <a:avLst/>
          </a:prstGeom>
          <a:solidFill>
            <a:schemeClr val="bg1"/>
          </a:solidFill>
        </p:spPr>
        <p:txBody>
          <a:bodyPr wrap="square" tIns="72000" bIns="36000" rtlCol="0">
            <a:spAutoFit/>
          </a:bodyPr>
          <a:lstStyle/>
          <a:p>
            <a:pPr rtl="0"/>
            <a:r>
              <a:rPr lang="vi" sz="1400" b="1" dirty="0">
                <a:solidFill>
                  <a:srgbClr val="103185"/>
                </a:solidFill>
                <a:latin typeface="Times New Roman" panose="02020603050405020304" pitchFamily="18" charset="0"/>
                <a:ea typeface="メイリオ" panose="020B0604030504040204" pitchFamily="50" charset="-128"/>
                <a:cs typeface="Times New Roman" panose="02020603050405020304" pitchFamily="18" charset="0"/>
              </a:rPr>
              <a:t>Các điểm miễn hoàn trả</a:t>
            </a:r>
          </a:p>
        </p:txBody>
      </p:sp>
      <p:sp>
        <p:nvSpPr>
          <p:cNvPr id="42" name="テキスト ボックス 41"/>
          <p:cNvSpPr txBox="1"/>
          <p:nvPr/>
        </p:nvSpPr>
        <p:spPr>
          <a:xfrm>
            <a:off x="233032" y="4251678"/>
            <a:ext cx="5664459" cy="324498"/>
          </a:xfrm>
          <a:prstGeom prst="rect">
            <a:avLst/>
          </a:prstGeom>
          <a:noFill/>
        </p:spPr>
        <p:txBody>
          <a:bodyPr wrap="square" tIns="72000" bIns="36000" rtlCol="0">
            <a:spAutoFit/>
          </a:bodyPr>
          <a:lstStyle/>
          <a:p>
            <a:pPr rtl="0"/>
            <a:r>
              <a:rPr lang="vi" sz="1400" b="1" dirty="0">
                <a:solidFill>
                  <a:srgbClr val="103185"/>
                </a:solidFill>
                <a:latin typeface="Times New Roman" panose="02020603050405020304" pitchFamily="18" charset="0"/>
                <a:ea typeface="メイリオ" panose="020B0604030504040204" pitchFamily="50" charset="-128"/>
                <a:cs typeface="Times New Roman" panose="02020603050405020304" pitchFamily="18" charset="0"/>
              </a:rPr>
              <a:t>Điều kiện miễn hoàn trả và số tiền miễn hoàn trả tối đa</a:t>
            </a:r>
          </a:p>
        </p:txBody>
      </p:sp>
      <p:graphicFrame>
        <p:nvGraphicFramePr>
          <p:cNvPr id="15" name="表 14">
            <a:extLst>
              <a:ext uri="{FF2B5EF4-FFF2-40B4-BE49-F238E27FC236}">
                <a16:creationId xmlns:a16="http://schemas.microsoft.com/office/drawing/2014/main" id="{ECEFD95E-D4D8-49BA-A6A0-0558EC69D895}"/>
              </a:ext>
            </a:extLst>
          </p:cNvPr>
          <p:cNvGraphicFramePr>
            <a:graphicFrameLocks noGrp="1"/>
          </p:cNvGraphicFramePr>
          <p:nvPr>
            <p:extLst>
              <p:ext uri="{D42A27DB-BD31-4B8C-83A1-F6EECF244321}">
                <p14:modId xmlns:p14="http://schemas.microsoft.com/office/powerpoint/2010/main" val="1994045609"/>
              </p:ext>
            </p:extLst>
          </p:nvPr>
        </p:nvGraphicFramePr>
        <p:xfrm>
          <a:off x="293996" y="4675542"/>
          <a:ext cx="6341912" cy="4067126"/>
        </p:xfrm>
        <a:graphic>
          <a:graphicData uri="http://schemas.openxmlformats.org/drawingml/2006/table">
            <a:tbl>
              <a:tblPr firstRow="1" bandRow="1">
                <a:tableStyleId>{5C22544A-7EE6-4342-B048-85BDC9FD1C3A}</a:tableStyleId>
              </a:tblPr>
              <a:tblGrid>
                <a:gridCol w="2221665">
                  <a:extLst>
                    <a:ext uri="{9D8B030D-6E8A-4147-A177-3AD203B41FA5}">
                      <a16:colId xmlns:a16="http://schemas.microsoft.com/office/drawing/2014/main" val="2265011780"/>
                    </a:ext>
                  </a:extLst>
                </a:gridCol>
                <a:gridCol w="1379331">
                  <a:extLst>
                    <a:ext uri="{9D8B030D-6E8A-4147-A177-3AD203B41FA5}">
                      <a16:colId xmlns:a16="http://schemas.microsoft.com/office/drawing/2014/main" val="2662162304"/>
                    </a:ext>
                  </a:extLst>
                </a:gridCol>
                <a:gridCol w="1405265">
                  <a:extLst>
                    <a:ext uri="{9D8B030D-6E8A-4147-A177-3AD203B41FA5}">
                      <a16:colId xmlns:a16="http://schemas.microsoft.com/office/drawing/2014/main" val="3883302559"/>
                    </a:ext>
                  </a:extLst>
                </a:gridCol>
                <a:gridCol w="1335651">
                  <a:extLst>
                    <a:ext uri="{9D8B030D-6E8A-4147-A177-3AD203B41FA5}">
                      <a16:colId xmlns:a16="http://schemas.microsoft.com/office/drawing/2014/main" val="4291502834"/>
                    </a:ext>
                  </a:extLst>
                </a:gridCol>
              </a:tblGrid>
              <a:tr h="644403">
                <a:tc>
                  <a:txBody>
                    <a:bodyPr/>
                    <a:lstStyle/>
                    <a:p>
                      <a:pPr algn="ctr" rtl="0"/>
                      <a:r>
                        <a:rPr lang="vi" sz="900" dirty="0">
                          <a:solidFill>
                            <a:schemeClr val="bg1"/>
                          </a:solidFill>
                          <a:latin typeface="Times New Roman" panose="02020603050405020304" pitchFamily="18" charset="0"/>
                          <a:ea typeface="メイリオ" panose="020B0604030504040204" pitchFamily="50" charset="-128"/>
                          <a:cs typeface="Times New Roman" panose="02020603050405020304" pitchFamily="18" charset="0"/>
                        </a:rPr>
                        <a:t>Loại quỹ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03185"/>
                    </a:solidFill>
                  </a:tcPr>
                </a:tc>
                <a:tc>
                  <a:txBody>
                    <a:bodyPr/>
                    <a:lstStyle/>
                    <a:p>
                      <a:pPr algn="ctr" rtl="0"/>
                      <a:r>
                        <a:rPr lang="vi" sz="900" dirty="0">
                          <a:solidFill>
                            <a:schemeClr val="bg1"/>
                          </a:solidFill>
                          <a:latin typeface="Times New Roman" panose="02020603050405020304" pitchFamily="18" charset="0"/>
                          <a:ea typeface="メイリオ" panose="020B0604030504040204" pitchFamily="50" charset="-128"/>
                          <a:cs typeface="Times New Roman" panose="02020603050405020304" pitchFamily="18" charset="0"/>
                        </a:rPr>
                        <a:t>Điều kiện miễn hoàn trả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03185"/>
                    </a:solidFill>
                  </a:tcPr>
                </a:tc>
                <a:tc>
                  <a:txBody>
                    <a:bodyPr/>
                    <a:lstStyle/>
                    <a:p>
                      <a:pPr algn="ctr" rtl="0"/>
                      <a:r>
                        <a:rPr lang="vi" sz="900">
                          <a:solidFill>
                            <a:schemeClr val="bg1"/>
                          </a:solidFill>
                          <a:latin typeface="Times New Roman" panose="02020603050405020304" pitchFamily="18" charset="0"/>
                          <a:ea typeface="メイリオ" panose="020B0604030504040204" pitchFamily="50" charset="-128"/>
                          <a:cs typeface="Times New Roman" panose="02020603050405020304" pitchFamily="18" charset="0"/>
                        </a:rPr>
                        <a:t>Số tiền miễn hoàn trả tối đa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03185"/>
                    </a:solidFill>
                  </a:tcPr>
                </a:tc>
                <a:tc>
                  <a:txBody>
                    <a:bodyPr/>
                    <a:lstStyle/>
                    <a:p>
                      <a:pPr algn="ctr" rtl="0"/>
                      <a:r>
                        <a:rPr lang="vi" sz="900" dirty="0">
                          <a:solidFill>
                            <a:schemeClr val="bg1"/>
                          </a:solidFill>
                          <a:latin typeface="Times New Roman" panose="02020603050405020304" pitchFamily="18" charset="0"/>
                          <a:ea typeface="メイリオ" panose="020B0604030504040204" pitchFamily="50" charset="-128"/>
                          <a:cs typeface="Times New Roman" panose="02020603050405020304" pitchFamily="18" charset="0"/>
                        </a:rPr>
                        <a:t>Thời kỳ bắt đầu hoàn trả</a:t>
                      </a:r>
                      <a:endParaRPr kumimoji="1" lang="en-US" altLang="ja-JP" sz="900" dirty="0">
                        <a:solidFill>
                          <a:schemeClr val="bg1"/>
                        </a:solidFill>
                        <a:latin typeface="Times New Roman" panose="02020603050405020304" pitchFamily="18" charset="0"/>
                        <a:ea typeface="メイリオ" panose="020B0604030504040204" pitchFamily="50" charset="-128"/>
                        <a:cs typeface="Times New Roman" panose="02020603050405020304" pitchFamily="18" charset="0"/>
                      </a:endParaRPr>
                    </a:p>
                    <a:p>
                      <a:pPr algn="ctr" rtl="0"/>
                      <a:r>
                        <a:rPr lang="vi" sz="900" b="0" dirty="0">
                          <a:solidFill>
                            <a:schemeClr val="bg1"/>
                          </a:solidFill>
                          <a:latin typeface="Times New Roman" panose="02020603050405020304" pitchFamily="18" charset="0"/>
                          <a:ea typeface="メイリオ" panose="020B0604030504040204" pitchFamily="50" charset="-128"/>
                          <a:cs typeface="Times New Roman" panose="02020603050405020304" pitchFamily="18" charset="0"/>
                        </a:rPr>
                        <a:t>※ Trường hợp không được miễn hoàn trả, v.v.</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03185"/>
                    </a:solidFill>
                  </a:tcPr>
                </a:tc>
                <a:extLst>
                  <a:ext uri="{0D108BD9-81ED-4DB2-BD59-A6C34878D82A}">
                    <a16:rowId xmlns:a16="http://schemas.microsoft.com/office/drawing/2014/main" val="976955525"/>
                  </a:ext>
                </a:extLst>
              </a:tr>
              <a:tr h="619619">
                <a:tc>
                  <a:txBody>
                    <a:bodyPr/>
                    <a:lstStyle/>
                    <a:p>
                      <a:pPr rtl="0"/>
                      <a:r>
                        <a:rPr lang="vi" sz="800"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Quỹ nhỏ khẩn cấp</a:t>
                      </a:r>
                      <a:endParaRPr kumimoji="1" lang="en-US" altLang="ja-JP" sz="800"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endParaRPr>
                    </a:p>
                    <a:p>
                      <a:pPr rtl="0"/>
                      <a:r>
                        <a:rPr lang="vi" sz="800"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Phần xin tới cuối tháng 3</a:t>
                      </a:r>
                      <a:r>
                        <a:rPr lang="en-US" sz="800"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a:t>
                      </a:r>
                      <a:r>
                        <a:rPr lang="vi" sz="800"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2022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a:r>
                        <a:rPr lang="vi" sz="800"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Năm tài khóa 2021 hoặc 2022 được </a:t>
                      </a:r>
                      <a:r>
                        <a:rPr lang="vi" sz="800" b="1"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miễn thuế cư trú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rtl="0"/>
                      <a:r>
                        <a:rPr lang="vi" sz="800"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200.000 yên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rtl="0"/>
                      <a:r>
                        <a:rPr lang="vi" sz="800"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Từ tháng 1</a:t>
                      </a:r>
                      <a:r>
                        <a:rPr lang="en-US" sz="800"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a:t>
                      </a:r>
                      <a:r>
                        <a:rPr lang="vi" sz="800" b="1"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2023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27290037"/>
                  </a:ext>
                </a:extLst>
              </a:tr>
              <a:tr h="446125">
                <a:tc>
                  <a:txBody>
                    <a:bodyPr/>
                    <a:lstStyle/>
                    <a:p>
                      <a:pPr rtl="0"/>
                      <a:r>
                        <a:rPr lang="vi" sz="800"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Quỹ nhỏ khẩn cấp</a:t>
                      </a:r>
                      <a:endParaRPr kumimoji="1" lang="en-US" altLang="ja-JP" sz="800"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endParaRPr>
                    </a:p>
                    <a:p>
                      <a:pPr rtl="0"/>
                      <a:r>
                        <a:rPr lang="vi" sz="800"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Phần xin từ tháng 4</a:t>
                      </a:r>
                      <a:r>
                        <a:rPr lang="en-US" sz="800"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a:t>
                      </a:r>
                      <a:r>
                        <a:rPr lang="vi" sz="800"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2022</a:t>
                      </a:r>
                      <a:r>
                        <a:rPr lang="en-US" sz="800"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 </a:t>
                      </a:r>
                      <a:r>
                        <a:rPr lang="en-US" sz="800" dirty="0" err="1">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trở</a:t>
                      </a:r>
                      <a:r>
                        <a:rPr lang="en-US" sz="800"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 </a:t>
                      </a:r>
                      <a:r>
                        <a:rPr lang="en-US" sz="800" dirty="0" err="1">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đi</a:t>
                      </a:r>
                      <a:endParaRPr lang="vi" sz="800"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a:r>
                        <a:rPr lang="vi" sz="800" b="0"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Năm tài khóa 2023 được </a:t>
                      </a:r>
                      <a:r>
                        <a:rPr lang="vi" sz="800" b="1"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miễn thuế cư trú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rtl="0"/>
                      <a:r>
                        <a:rPr lang="vi" sz="800"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200.000 yên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rtl="0"/>
                      <a:r>
                        <a:rPr lang="vi" sz="800"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Từ tháng </a:t>
                      </a:r>
                      <a:r>
                        <a:rPr lang="en-US" sz="800"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1/</a:t>
                      </a:r>
                      <a:r>
                        <a:rPr lang="vi" sz="800" b="1"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2024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49112311"/>
                  </a:ext>
                </a:extLst>
              </a:tr>
              <a:tr h="619619">
                <a:tc>
                  <a:txBody>
                    <a:bodyPr/>
                    <a:lstStyle/>
                    <a:p>
                      <a:pPr rtl="0"/>
                      <a:r>
                        <a:rPr lang="vi" sz="800"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Quỹ hỗ trợ tổng hợp (khoản vay lần đầu)</a:t>
                      </a:r>
                      <a:endParaRPr kumimoji="1" lang="en-US" altLang="ja-JP" sz="800"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endParaRPr>
                    </a:p>
                    <a:p>
                      <a:pPr rtl="0"/>
                      <a:r>
                        <a:rPr lang="vi" sz="800"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Phần xin tới cuối tháng 3</a:t>
                      </a:r>
                      <a:r>
                        <a:rPr lang="en-US" sz="800"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a:t>
                      </a:r>
                      <a:r>
                        <a:rPr lang="vi" sz="800"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2022</a:t>
                      </a:r>
                      <a:endParaRPr kumimoji="1" lang="en-US" altLang="ja-JP" sz="800"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a:r>
                        <a:rPr lang="vi" sz="800"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Năm tài khóa 2021 hoặc 2022 được </a:t>
                      </a:r>
                      <a:r>
                        <a:rPr lang="vi" sz="800" b="1"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miễn thuế cư trú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rtl="0"/>
                      <a:r>
                        <a:rPr lang="vi" sz="800"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450.000 yên (Hộ gia đình đơn thân)</a:t>
                      </a:r>
                      <a:endParaRPr kumimoji="1" lang="en-US" altLang="ja-JP" sz="800"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endParaRPr>
                    </a:p>
                    <a:p>
                      <a:pPr rtl="0"/>
                      <a:r>
                        <a:rPr lang="vi" sz="800"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600.000 yên (Hộ gia đình 2 người trở lên)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lang="vi" sz="800"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Từ tháng 1</a:t>
                      </a:r>
                      <a:r>
                        <a:rPr lang="en-US" sz="800"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a:t>
                      </a:r>
                      <a:r>
                        <a:rPr lang="vi" sz="800" b="1"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2023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49850853"/>
                  </a:ext>
                </a:extLst>
              </a:tr>
              <a:tr h="446125">
                <a:tc>
                  <a:txBody>
                    <a:bodyPr/>
                    <a:lstStyle/>
                    <a:p>
                      <a:pPr rtl="0"/>
                      <a:r>
                        <a:rPr lang="vi" sz="800"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Quỹ hỗ trợ tổng hợp (khoản vay lần đầu)</a:t>
                      </a:r>
                      <a:endParaRPr kumimoji="1" lang="en-US" altLang="ja-JP" sz="800"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endParaRPr>
                    </a:p>
                    <a:p>
                      <a:pPr rtl="0"/>
                      <a:r>
                        <a:rPr lang="vi" sz="800"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Phần xin từ tháng 4</a:t>
                      </a:r>
                      <a:r>
                        <a:rPr lang="en-US" sz="800"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a:t>
                      </a:r>
                      <a:r>
                        <a:rPr lang="vi" sz="800"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2022 trở đi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a:r>
                        <a:rPr lang="vi" sz="800" b="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Năm tài khóa 2023 được </a:t>
                      </a:r>
                      <a:r>
                        <a:rPr lang="vi" sz="800" b="1">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miễn thuế cư trú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rtl="0"/>
                      <a:r>
                        <a:rPr lang="vi" sz="80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450.000 yên (Hộ gia đình đơn thân)</a:t>
                      </a:r>
                      <a:endParaRPr kumimoji="1" lang="en-US" altLang="ja-JP" sz="800"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endParaRPr>
                    </a:p>
                    <a:p>
                      <a:pPr rtl="0"/>
                      <a:r>
                        <a:rPr lang="vi" sz="80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600.000 yên (Hộ gia đình 2 người trở lên)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lang="vi" sz="800"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Từ tháng 1</a:t>
                      </a:r>
                      <a:r>
                        <a:rPr lang="en-US" sz="800"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a:t>
                      </a:r>
                      <a:r>
                        <a:rPr lang="vi" sz="800" b="1"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2024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2477175"/>
                  </a:ext>
                </a:extLst>
              </a:tr>
              <a:tr h="446125">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lang="vi" sz="80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Quỹ hỗ trợ tổng hợp (khoản vay gia hạn)</a:t>
                      </a:r>
                      <a:endParaRPr kumimoji="1" lang="en-US" altLang="ja-JP" sz="800"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a:r>
                        <a:rPr lang="vi" sz="800" b="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Năm tài khóa 2023 được </a:t>
                      </a:r>
                      <a:r>
                        <a:rPr lang="vi" sz="800" b="1">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miễn thuế cư trú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rtl="0"/>
                      <a:r>
                        <a:rPr lang="vi" sz="800"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450.000 yên (Hộ gia đình đơn thân)</a:t>
                      </a:r>
                      <a:endParaRPr kumimoji="1" lang="en-US" altLang="ja-JP" sz="800"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endParaRPr>
                    </a:p>
                    <a:p>
                      <a:pPr rtl="0"/>
                      <a:r>
                        <a:rPr lang="vi" sz="800"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600.000 yên (Hộ gia đình 2 người trở lên)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lang="vi" sz="800"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Từ tháng 1</a:t>
                      </a:r>
                      <a:r>
                        <a:rPr lang="en-US" sz="800"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a:t>
                      </a:r>
                      <a:r>
                        <a:rPr lang="vi" sz="800" b="1"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2024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0302165"/>
                  </a:ext>
                </a:extLst>
              </a:tr>
              <a:tr h="446125">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lang="vi" sz="800"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Quỹ hỗ trợ tổng hợp (cho vay lại)</a:t>
                      </a:r>
                      <a:endParaRPr kumimoji="1" lang="en-US" altLang="ja-JP" sz="800"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a:r>
                        <a:rPr lang="vi" sz="800" b="0"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Năm tài khóa 2024 được </a:t>
                      </a:r>
                      <a:r>
                        <a:rPr lang="vi" sz="800" b="1"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miễn thuế cư trú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rtl="0"/>
                      <a:r>
                        <a:rPr lang="vi" sz="80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450.000 yên (Hộ gia đình đơn thân)</a:t>
                      </a:r>
                      <a:endParaRPr kumimoji="1" lang="en-US" altLang="ja-JP" sz="800"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endParaRPr>
                    </a:p>
                    <a:p>
                      <a:pPr rtl="0"/>
                      <a:r>
                        <a:rPr lang="vi" sz="80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600.000 yên (Hộ gia đình 2 người trở lên)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rtl="0"/>
                      <a:r>
                        <a:rPr lang="vi" sz="800"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Từ tháng 1</a:t>
                      </a:r>
                      <a:r>
                        <a:rPr lang="en-US" sz="800"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a:t>
                      </a:r>
                      <a:r>
                        <a:rPr lang="vi" sz="800" b="1"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2025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57451580"/>
                  </a:ext>
                </a:extLst>
              </a:tr>
            </a:tbl>
          </a:graphicData>
        </a:graphic>
      </p:graphicFrame>
      <p:sp>
        <p:nvSpPr>
          <p:cNvPr id="11" name="テキスト ボックス 22"/>
          <p:cNvSpPr txBox="1"/>
          <p:nvPr/>
        </p:nvSpPr>
        <p:spPr>
          <a:xfrm>
            <a:off x="293996" y="8742668"/>
            <a:ext cx="6286500" cy="1173480"/>
          </a:xfrm>
          <a:prstGeom prst="rect">
            <a:avLst/>
          </a:prstGeom>
          <a:noFill/>
        </p:spPr>
        <p:txBody>
          <a:bodyPr wrap="square" rtlCol="0">
            <a:spAutoFit/>
          </a:bodyPr>
          <a:lstStyle/>
          <a:p>
            <a:pPr>
              <a:lnSpc>
                <a:spcPct val="110000"/>
              </a:lnSpc>
              <a:spcAft>
                <a:spcPts val="0"/>
              </a:spcAft>
            </a:pPr>
            <a:r>
              <a:rPr kumimoji="1" lang="vi-VN" sz="800" kern="1200">
                <a:solidFill>
                  <a:srgbClr val="000000"/>
                </a:solidFill>
                <a:effectLst/>
                <a:latin typeface="Times New Roman" panose="02020603050405020304" pitchFamily="18" charset="0"/>
                <a:ea typeface="メイリオ" panose="020B0604030504040204" pitchFamily="50" charset="-128"/>
                <a:cs typeface="ＭＳ Ｐゴシック" panose="020B0600070205080204" pitchFamily="50" charset="-128"/>
              </a:rPr>
              <a:t>※1 Về phần đơn xin của khoản vay đặc biệt của quỹ nhỏ khẩn cấp, quỹ hỗ trợ tổng hợp (cho vay lần đầu) từ tháng 4 năm 2022 trở đi, thì quyết định miễn hoàn trả sẽ phụ thuộc vào miễn thuế cư trú năm 2023, kỳ hạn hoãn trả tiền </a:t>
            </a:r>
            <a:r>
              <a:rPr kumimoji="1" lang="en-US" sz="800" kern="1200">
                <a:solidFill>
                  <a:srgbClr val="000000"/>
                </a:solidFill>
                <a:effectLst/>
                <a:latin typeface="Times New Roman" panose="02020603050405020304" pitchFamily="18" charset="0"/>
                <a:ea typeface="メイリオ" panose="020B0604030504040204" pitchFamily="50" charset="-128"/>
                <a:cs typeface="ＭＳ Ｐゴシック" panose="020B0600070205080204" pitchFamily="50" charset="-128"/>
              </a:rPr>
              <a:t>g</a:t>
            </a:r>
            <a:r>
              <a:rPr kumimoji="1" lang="vi-VN" sz="800" kern="1200">
                <a:solidFill>
                  <a:srgbClr val="000000"/>
                </a:solidFill>
                <a:effectLst/>
                <a:latin typeface="Times New Roman" panose="02020603050405020304" pitchFamily="18" charset="0"/>
                <a:ea typeface="メイリオ" panose="020B0604030504040204" pitchFamily="50" charset="-128"/>
                <a:cs typeface="ＭＳ Ｐゴシック" panose="020B0600070205080204" pitchFamily="50" charset="-128"/>
              </a:rPr>
              <a:t>ốc được trì hoãn tới cuối tháng 12 năm 2023.</a:t>
            </a:r>
            <a:endParaRPr lang="ja-JP" sz="12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nSpc>
                <a:spcPct val="110000"/>
              </a:lnSpc>
              <a:spcBef>
                <a:spcPts val="300"/>
              </a:spcBef>
              <a:spcAft>
                <a:spcPts val="0"/>
              </a:spcAft>
            </a:pPr>
            <a:r>
              <a:rPr kumimoji="1" lang="vi-VN" sz="800" kern="1200">
                <a:solidFill>
                  <a:srgbClr val="000000"/>
                </a:solidFill>
                <a:effectLst/>
                <a:latin typeface="Times New Roman" panose="02020603050405020304" pitchFamily="18" charset="0"/>
                <a:ea typeface="メイリオ" panose="020B0604030504040204" pitchFamily="50" charset="-128"/>
                <a:cs typeface="ＭＳ Ｐゴシック" panose="020B0600070205080204" pitchFamily="50" charset="-128"/>
              </a:rPr>
              <a:t>※2 </a:t>
            </a:r>
            <a:r>
              <a:rPr kumimoji="1" lang="en-US" sz="800" kern="1200">
                <a:solidFill>
                  <a:srgbClr val="000000"/>
                </a:solidFill>
                <a:effectLst/>
                <a:latin typeface="Times New Roman" panose="02020603050405020304" pitchFamily="18" charset="0"/>
                <a:ea typeface="メイリオ" panose="020B0604030504040204" pitchFamily="50" charset="-128"/>
                <a:cs typeface="ＭＳ Ｐゴシック" panose="020B0600070205080204" pitchFamily="50" charset="-128"/>
              </a:rPr>
              <a:t>S</a:t>
            </a:r>
            <a:r>
              <a:rPr kumimoji="1" lang="vi-VN" sz="800" kern="1200">
                <a:solidFill>
                  <a:srgbClr val="000000"/>
                </a:solidFill>
                <a:effectLst/>
                <a:latin typeface="Times New Roman" panose="02020603050405020304" pitchFamily="18" charset="0"/>
                <a:ea typeface="メイリオ" panose="020B0604030504040204" pitchFamily="50" charset="-128"/>
                <a:cs typeface="ＭＳ Ｐゴシック" panose="020B0600070205080204" pitchFamily="50" charset="-128"/>
              </a:rPr>
              <a:t>au khi được miễn hoàn trả cũng </a:t>
            </a:r>
            <a:r>
              <a:rPr kumimoji="1" lang="en-US" sz="800" kern="1200">
                <a:effectLst/>
                <a:latin typeface="Times New Roman" panose="02020603050405020304" pitchFamily="18" charset="0"/>
                <a:ea typeface="メイリオ" panose="020B0604030504040204" pitchFamily="50" charset="-128"/>
                <a:cs typeface="ＭＳ Ｐゴシック" panose="020B0600070205080204" pitchFamily="50" charset="-128"/>
              </a:rPr>
              <a:t>vẫn được tiếp tục </a:t>
            </a:r>
            <a:r>
              <a:rPr kumimoji="1" lang="vi-VN" sz="800" kern="1200">
                <a:effectLst/>
                <a:latin typeface="Times New Roman" panose="02020603050405020304" pitchFamily="18" charset="0"/>
                <a:ea typeface="メイリオ" panose="020B0604030504040204" pitchFamily="50" charset="-128"/>
                <a:cs typeface="ＭＳ Ｐゴシック" panose="020B0600070205080204" pitchFamily="50" charset="-128"/>
              </a:rPr>
              <a:t>hỗ trợ </a:t>
            </a:r>
            <a:r>
              <a:rPr kumimoji="1" lang="vi-VN" sz="800" kern="1200">
                <a:solidFill>
                  <a:srgbClr val="000000"/>
                </a:solidFill>
                <a:effectLst/>
                <a:latin typeface="Times New Roman" panose="02020603050405020304" pitchFamily="18" charset="0"/>
                <a:ea typeface="メイリオ" panose="020B0604030504040204" pitchFamily="50" charset="-128"/>
                <a:cs typeface="ＭＳ Ｐゴシック" panose="020B0600070205080204" pitchFamily="50" charset="-128"/>
              </a:rPr>
              <a:t>từ các cơ quan hỗ trợ tư vấn tự lập.</a:t>
            </a:r>
            <a:endParaRPr lang="ja-JP" sz="12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nSpc>
                <a:spcPct val="110000"/>
              </a:lnSpc>
              <a:spcBef>
                <a:spcPts val="300"/>
              </a:spcBef>
              <a:spcAft>
                <a:spcPts val="0"/>
              </a:spcAft>
            </a:pPr>
            <a:r>
              <a:rPr kumimoji="1" lang="vi-VN" sz="800" kern="1200">
                <a:solidFill>
                  <a:srgbClr val="000000"/>
                </a:solidFill>
                <a:effectLst/>
                <a:latin typeface="Times New Roman" panose="02020603050405020304" pitchFamily="18" charset="0"/>
                <a:ea typeface="メイリオ" panose="020B0604030504040204" pitchFamily="50" charset="-128"/>
                <a:cs typeface="ＭＳ Ｐゴシック" panose="020B0600070205080204" pitchFamily="50" charset="-128"/>
              </a:rPr>
              <a:t>※3 Điều này không áp dụng nếu kỳ hạn hoãn trả tiền gốc ngắn lại theo nguyện vọng của người vay.</a:t>
            </a:r>
            <a:endParaRPr lang="ja-JP" sz="12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Tree>
    <p:extLst>
      <p:ext uri="{BB962C8B-B14F-4D97-AF65-F5344CB8AC3E}">
        <p14:creationId xmlns:p14="http://schemas.microsoft.com/office/powerpoint/2010/main" val="2391433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テキスト ボックス 18"/>
          <p:cNvSpPr txBox="1"/>
          <p:nvPr/>
        </p:nvSpPr>
        <p:spPr>
          <a:xfrm>
            <a:off x="186048" y="888795"/>
            <a:ext cx="5754600" cy="736740"/>
          </a:xfrm>
          <a:prstGeom prst="rect">
            <a:avLst/>
          </a:prstGeom>
          <a:noFill/>
        </p:spPr>
        <p:txBody>
          <a:bodyPr wrap="square" rtlCol="0">
            <a:spAutoFit/>
          </a:bodyPr>
          <a:lstStyle/>
          <a:p>
            <a:pPr rtl="0">
              <a:lnSpc>
                <a:spcPct val="110000"/>
              </a:lnSpc>
            </a:pPr>
            <a:r>
              <a:rPr lang="vi" sz="900" dirty="0">
                <a:latin typeface="Times New Roman" panose="02020603050405020304" pitchFamily="18" charset="0"/>
                <a:ea typeface="メイリオ" panose="020B0604030504040204" pitchFamily="50" charset="-128"/>
                <a:cs typeface="Times New Roman" panose="02020603050405020304" pitchFamily="18" charset="0"/>
              </a:rPr>
              <a:t>Ngoài việc sẽ cùng hỗ trợ xem xét lại tài chính gia đình, cải thiện tình trạng thu nhập và hướng dẫn tư vấn xử lý các khoản nợ, chúng tôi cũng hỗ trợ hướng tới xin việc làm có liên kết với văn phòng đảm bảo việc làm công cộng (Hellowork) v.v..</a:t>
            </a:r>
            <a:endParaRPr kumimoji="1" lang="en-US" altLang="ja-JP" sz="900" dirty="0">
              <a:latin typeface="Times New Roman" panose="02020603050405020304" pitchFamily="18" charset="0"/>
              <a:ea typeface="メイリオ" panose="020B0604030504040204" pitchFamily="50" charset="-128"/>
              <a:cs typeface="Times New Roman" panose="02020603050405020304" pitchFamily="18" charset="0"/>
            </a:endParaRPr>
          </a:p>
          <a:p>
            <a:pPr rtl="0">
              <a:lnSpc>
                <a:spcPct val="110000"/>
              </a:lnSpc>
              <a:spcBef>
                <a:spcPts val="300"/>
              </a:spcBef>
            </a:pPr>
            <a:r>
              <a:rPr lang="vi" sz="900" dirty="0">
                <a:latin typeface="Times New Roman" panose="02020603050405020304" pitchFamily="18" charset="0"/>
                <a:ea typeface="メイリオ" panose="020B0604030504040204" pitchFamily="50" charset="-128"/>
                <a:cs typeface="Times New Roman" panose="02020603050405020304" pitchFamily="18" charset="0"/>
              </a:rPr>
              <a:t>[Đối tượng sử dụng] Những người có sự bất an về thu nhập và tài chính gia đình</a:t>
            </a:r>
            <a:endParaRPr kumimoji="1" lang="en-US" altLang="ja-JP" sz="900" dirty="0">
              <a:latin typeface="Times New Roman" panose="02020603050405020304" pitchFamily="18" charset="0"/>
              <a:ea typeface="メイリオ" panose="020B0604030504040204" pitchFamily="50" charset="-128"/>
              <a:cs typeface="Times New Roman" panose="02020603050405020304" pitchFamily="18" charset="0"/>
            </a:endParaRPr>
          </a:p>
        </p:txBody>
      </p:sp>
      <p:pic>
        <p:nvPicPr>
          <p:cNvPr id="9" name="図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2311080">
            <a:off x="5986443" y="679477"/>
            <a:ext cx="293786" cy="249718"/>
          </a:xfrm>
          <a:prstGeom prst="rect">
            <a:avLst/>
          </a:prstGeom>
        </p:spPr>
      </p:pic>
      <p:pic>
        <p:nvPicPr>
          <p:cNvPr id="10" name="図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75300" y="7254187"/>
            <a:ext cx="844059" cy="704790"/>
          </a:xfrm>
          <a:prstGeom prst="rect">
            <a:avLst/>
          </a:prstGeom>
        </p:spPr>
      </p:pic>
      <p:pic>
        <p:nvPicPr>
          <p:cNvPr id="53" name="図 5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214267" y="352808"/>
            <a:ext cx="391732" cy="535569"/>
          </a:xfrm>
          <a:prstGeom prst="rect">
            <a:avLst/>
          </a:prstGeom>
        </p:spPr>
      </p:pic>
      <p:graphicFrame>
        <p:nvGraphicFramePr>
          <p:cNvPr id="4" name="表 3"/>
          <p:cNvGraphicFramePr>
            <a:graphicFrameLocks noGrp="1"/>
          </p:cNvGraphicFramePr>
          <p:nvPr>
            <p:extLst>
              <p:ext uri="{D42A27DB-BD31-4B8C-83A1-F6EECF244321}">
                <p14:modId xmlns:p14="http://schemas.microsoft.com/office/powerpoint/2010/main" val="2882491465"/>
              </p:ext>
            </p:extLst>
          </p:nvPr>
        </p:nvGraphicFramePr>
        <p:xfrm>
          <a:off x="260791" y="4202098"/>
          <a:ext cx="5382416" cy="3160464"/>
        </p:xfrm>
        <a:graphic>
          <a:graphicData uri="http://schemas.openxmlformats.org/drawingml/2006/table">
            <a:tbl>
              <a:tblPr firstRow="1" bandRow="1">
                <a:tableStyleId>{C4B1156A-380E-4F78-BDF5-A606A8083BF9}</a:tableStyleId>
              </a:tblPr>
              <a:tblGrid>
                <a:gridCol w="1578842">
                  <a:extLst>
                    <a:ext uri="{9D8B030D-6E8A-4147-A177-3AD203B41FA5}">
                      <a16:colId xmlns:a16="http://schemas.microsoft.com/office/drawing/2014/main" val="2997740211"/>
                    </a:ext>
                  </a:extLst>
                </a:gridCol>
                <a:gridCol w="610007">
                  <a:extLst>
                    <a:ext uri="{9D8B030D-6E8A-4147-A177-3AD203B41FA5}">
                      <a16:colId xmlns:a16="http://schemas.microsoft.com/office/drawing/2014/main" val="454930295"/>
                    </a:ext>
                  </a:extLst>
                </a:gridCol>
                <a:gridCol w="3193567">
                  <a:extLst>
                    <a:ext uri="{9D8B030D-6E8A-4147-A177-3AD203B41FA5}">
                      <a16:colId xmlns:a16="http://schemas.microsoft.com/office/drawing/2014/main" val="3504743626"/>
                    </a:ext>
                  </a:extLst>
                </a:gridCol>
              </a:tblGrid>
              <a:tr h="252000">
                <a:tc>
                  <a:txBody>
                    <a:bodyPr/>
                    <a:lstStyle/>
                    <a:p>
                      <a:pPr algn="ctr" rtl="0">
                        <a:lnSpc>
                          <a:spcPct val="110000"/>
                        </a:lnSpc>
                      </a:pPr>
                      <a:r>
                        <a:rPr sz="1100" dirty="0" err="1">
                          <a:latin typeface="Times New Roman" panose="02020603050405020304" pitchFamily="18" charset="0"/>
                          <a:cs typeface="Times New Roman" panose="02020603050405020304" pitchFamily="18" charset="0"/>
                        </a:rPr>
                        <a:t>Văn</a:t>
                      </a:r>
                      <a:r>
                        <a:rPr sz="1100" dirty="0">
                          <a:latin typeface="Times New Roman" panose="02020603050405020304" pitchFamily="18" charset="0"/>
                          <a:cs typeface="Times New Roman" panose="02020603050405020304" pitchFamily="18" charset="0"/>
                        </a:rPr>
                        <a:t> </a:t>
                      </a:r>
                      <a:r>
                        <a:rPr sz="1100" dirty="0" err="1">
                          <a:latin typeface="Times New Roman" panose="02020603050405020304" pitchFamily="18" charset="0"/>
                          <a:cs typeface="Times New Roman" panose="02020603050405020304" pitchFamily="18" charset="0"/>
                        </a:rPr>
                        <a:t>phòng</a:t>
                      </a:r>
                      <a:r>
                        <a:rPr sz="1100" dirty="0">
                          <a:latin typeface="Times New Roman" panose="02020603050405020304" pitchFamily="18" charset="0"/>
                          <a:cs typeface="Times New Roman" panose="02020603050405020304" pitchFamily="18" charset="0"/>
                        </a:rPr>
                        <a:t> </a:t>
                      </a:r>
                      <a:r>
                        <a:rPr sz="1100" dirty="0" err="1">
                          <a:latin typeface="Times New Roman" panose="02020603050405020304" pitchFamily="18" charset="0"/>
                          <a:cs typeface="Times New Roman" panose="02020603050405020304" pitchFamily="18" charset="0"/>
                        </a:rPr>
                        <a:t>tư</a:t>
                      </a:r>
                      <a:r>
                        <a:rPr sz="1100" dirty="0">
                          <a:latin typeface="Times New Roman" panose="02020603050405020304" pitchFamily="18" charset="0"/>
                          <a:cs typeface="Times New Roman" panose="02020603050405020304" pitchFamily="18" charset="0"/>
                        </a:rPr>
                        <a:t> </a:t>
                      </a:r>
                      <a:r>
                        <a:rPr sz="1100" dirty="0" err="1">
                          <a:latin typeface="Times New Roman" panose="02020603050405020304" pitchFamily="18" charset="0"/>
                          <a:cs typeface="Times New Roman" panose="02020603050405020304" pitchFamily="18" charset="0"/>
                        </a:rPr>
                        <a:t>vấn</a:t>
                      </a:r>
                      <a:r>
                        <a:rPr sz="1100" dirty="0">
                          <a:latin typeface="Times New Roman" panose="02020603050405020304" pitchFamily="18" charset="0"/>
                          <a:cs typeface="Times New Roman" panose="02020603050405020304" pitchFamily="18" charset="0"/>
                        </a:rPr>
                        <a:t> </a:t>
                      </a:r>
                      <a:r>
                        <a:rPr sz="1100" dirty="0" err="1">
                          <a:latin typeface="Times New Roman" panose="02020603050405020304" pitchFamily="18" charset="0"/>
                          <a:cs typeface="Times New Roman" panose="02020603050405020304" pitchFamily="18" charset="0"/>
                        </a:rPr>
                        <a:t>chính</a:t>
                      </a:r>
                      <a:endParaRPr kumimoji="1" lang="en-US" altLang="ja-JP" sz="200" b="1" dirty="0">
                        <a:latin typeface="Times New Roman" panose="02020603050405020304" pitchFamily="18" charset="0"/>
                        <a:ea typeface="メイリオ" panose="020B0604030504040204" pitchFamily="50" charset="-128"/>
                        <a:cs typeface="Times New Roman" panose="02020603050405020304" pitchFamily="18" charset="0"/>
                      </a:endParaRPr>
                    </a:p>
                  </a:txBody>
                  <a:tcPr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a:lnSpc>
                          <a:spcPct val="110000"/>
                        </a:lnSpc>
                      </a:pPr>
                      <a:r>
                        <a:rPr sz="1100">
                          <a:latin typeface="Times New Roman" panose="02020603050405020304" pitchFamily="18" charset="0"/>
                          <a:cs typeface="Times New Roman" panose="02020603050405020304" pitchFamily="18" charset="0"/>
                        </a:rPr>
                        <a:t>Điện thoại</a:t>
                      </a:r>
                    </a:p>
                  </a:txBody>
                  <a:tcPr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a:lnSpc>
                          <a:spcPct val="110000"/>
                        </a:lnSpc>
                      </a:pPr>
                      <a:r>
                        <a:rPr sz="1100" dirty="0" err="1">
                          <a:latin typeface="Times New Roman" panose="02020603050405020304" pitchFamily="18" charset="0"/>
                          <a:cs typeface="Times New Roman" panose="02020603050405020304" pitchFamily="18" charset="0"/>
                        </a:rPr>
                        <a:t>Nội</a:t>
                      </a:r>
                      <a:r>
                        <a:rPr sz="1100" dirty="0">
                          <a:latin typeface="Times New Roman" panose="02020603050405020304" pitchFamily="18" charset="0"/>
                          <a:cs typeface="Times New Roman" panose="02020603050405020304" pitchFamily="18" charset="0"/>
                        </a:rPr>
                        <a:t> dung </a:t>
                      </a:r>
                      <a:r>
                        <a:rPr sz="1100" dirty="0" err="1">
                          <a:latin typeface="Times New Roman" panose="02020603050405020304" pitchFamily="18" charset="0"/>
                          <a:cs typeface="Times New Roman" panose="02020603050405020304" pitchFamily="18" charset="0"/>
                        </a:rPr>
                        <a:t>hỗ</a:t>
                      </a:r>
                      <a:r>
                        <a:rPr sz="1100" dirty="0">
                          <a:latin typeface="Times New Roman" panose="02020603050405020304" pitchFamily="18" charset="0"/>
                          <a:cs typeface="Times New Roman" panose="02020603050405020304" pitchFamily="18" charset="0"/>
                        </a:rPr>
                        <a:t> </a:t>
                      </a:r>
                      <a:r>
                        <a:rPr sz="1100" dirty="0" err="1">
                          <a:latin typeface="Times New Roman" panose="02020603050405020304" pitchFamily="18" charset="0"/>
                          <a:cs typeface="Times New Roman" panose="02020603050405020304" pitchFamily="18" charset="0"/>
                        </a:rPr>
                        <a:t>trợ</a:t>
                      </a:r>
                      <a:endParaRPr sz="1100" dirty="0">
                        <a:latin typeface="Times New Roman" panose="02020603050405020304" pitchFamily="18" charset="0"/>
                        <a:cs typeface="Times New Roman" panose="02020603050405020304" pitchFamily="18" charset="0"/>
                      </a:endParaRPr>
                    </a:p>
                  </a:txBody>
                  <a:tcPr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513805579"/>
                  </a:ext>
                </a:extLst>
              </a:tr>
              <a:tr h="468000">
                <a:tc>
                  <a:txBody>
                    <a:bodyPr/>
                    <a:lstStyle/>
                    <a:p>
                      <a:pPr algn="ctr" rtl="0">
                        <a:lnSpc>
                          <a:spcPct val="110000"/>
                        </a:lnSpc>
                      </a:pPr>
                      <a:r>
                        <a:rPr lang="vi" sz="800" b="0" dirty="0">
                          <a:latin typeface="Times New Roman" panose="02020603050405020304" pitchFamily="18" charset="0"/>
                          <a:ea typeface="メイリオ" panose="020B0604030504040204" pitchFamily="50" charset="-128"/>
                          <a:cs typeface="Times New Roman" panose="02020603050405020304" pitchFamily="18" charset="0"/>
                        </a:rPr>
                        <a:t>Đường dây nóng cho người tiêu dùng</a:t>
                      </a:r>
                      <a:r>
                        <a:rPr kumimoji="1" lang="en-US" altLang="ja-JP" sz="800" b="0" dirty="0">
                          <a:latin typeface="Times New Roman" panose="02020603050405020304" pitchFamily="18" charset="0"/>
                          <a:ea typeface="メイリオ" panose="020B0604030504040204" pitchFamily="50" charset="-128"/>
                          <a:cs typeface="Times New Roman" panose="02020603050405020304" pitchFamily="18" charset="0"/>
                        </a:rPr>
                        <a:t/>
                      </a:r>
                      <a:br>
                        <a:rPr kumimoji="1" lang="en-US" altLang="ja-JP" sz="800" b="0" dirty="0">
                          <a:latin typeface="Times New Roman" panose="02020603050405020304" pitchFamily="18" charset="0"/>
                          <a:ea typeface="メイリオ" panose="020B0604030504040204" pitchFamily="50" charset="-128"/>
                          <a:cs typeface="Times New Roman" panose="02020603050405020304" pitchFamily="18" charset="0"/>
                        </a:rPr>
                      </a:br>
                      <a:r>
                        <a:rPr lang="vi" sz="800" b="0" dirty="0">
                          <a:latin typeface="Times New Roman" panose="02020603050405020304" pitchFamily="18" charset="0"/>
                          <a:ea typeface="メイリオ" panose="020B0604030504040204" pitchFamily="50" charset="-128"/>
                          <a:cs typeface="Times New Roman" panose="02020603050405020304" pitchFamily="18" charset="0"/>
                        </a:rPr>
                        <a:t>(Văn phòng tư vấn sinh hoạt tiêu dùng)</a:t>
                      </a:r>
                      <a:endParaRPr kumimoji="1" lang="en-US" altLang="ja-JP" sz="800" b="0" dirty="0">
                        <a:latin typeface="Times New Roman" panose="02020603050405020304" pitchFamily="18" charset="0"/>
                        <a:ea typeface="メイリオ" panose="020B0604030504040204" pitchFamily="50" charset="-128"/>
                        <a:cs typeface="Times New Roman" panose="02020603050405020304" pitchFamily="18" charset="0"/>
                      </a:endParaRPr>
                    </a:p>
                  </a:txBody>
                  <a:tcPr marL="36000" marR="36000" marT="72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rtl="0">
                        <a:lnSpc>
                          <a:spcPct val="110000"/>
                        </a:lnSpc>
                      </a:pPr>
                      <a:r>
                        <a:rPr lang="vi" sz="800" b="0">
                          <a:latin typeface="Times New Roman" panose="02020603050405020304" pitchFamily="18" charset="0"/>
                          <a:ea typeface="メイリオ" panose="020B0604030504040204" pitchFamily="50" charset="-128"/>
                          <a:cs typeface="Times New Roman" panose="02020603050405020304" pitchFamily="18" charset="0"/>
                        </a:rPr>
                        <a:t>188</a:t>
                      </a:r>
                      <a:endParaRPr kumimoji="1" lang="ja-JP" altLang="en-US" sz="800" b="0" dirty="0">
                        <a:latin typeface="Times New Roman" panose="02020603050405020304" pitchFamily="18" charset="0"/>
                        <a:ea typeface="メイリオ" panose="020B0604030504040204" pitchFamily="50" charset="-128"/>
                        <a:cs typeface="Times New Roman" panose="02020603050405020304" pitchFamily="18" charset="0"/>
                      </a:endParaRPr>
                    </a:p>
                  </a:txBody>
                  <a:tcPr marL="36000" marR="36000" marT="72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rtl="0">
                        <a:lnSpc>
                          <a:spcPct val="110000"/>
                        </a:lnSpc>
                      </a:pPr>
                      <a:r>
                        <a:rPr lang="vi" sz="800" b="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Chúng tôi hướng dẫn tới văn phòng tư vấn sinh hoạt tiêu dùng gần nhất mà có thể tư vấn về các khó khăn của người tiêu dùng.</a:t>
                      </a:r>
                    </a:p>
                  </a:txBody>
                  <a:tcPr marT="72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49779498"/>
                  </a:ext>
                </a:extLst>
              </a:tr>
              <a:tr h="468000">
                <a:tc>
                  <a:txBody>
                    <a:bodyPr/>
                    <a:lstStyle/>
                    <a:p>
                      <a:pPr algn="ctr" rtl="0">
                        <a:lnSpc>
                          <a:spcPct val="110000"/>
                        </a:lnSpc>
                      </a:pPr>
                      <a:r>
                        <a:rPr lang="vi" sz="800" b="0" dirty="0">
                          <a:latin typeface="Times New Roman" panose="02020603050405020304" pitchFamily="18" charset="0"/>
                          <a:ea typeface="メイリオ" panose="020B0604030504040204" pitchFamily="50" charset="-128"/>
                          <a:cs typeface="Times New Roman" panose="02020603050405020304" pitchFamily="18" charset="0"/>
                        </a:rPr>
                        <a:t>Trung tâm hỗ trợ tư pháp Nhật Bản</a:t>
                      </a:r>
                      <a:endParaRPr kumimoji="1" lang="en-US" altLang="ja-JP" sz="800" b="0" dirty="0">
                        <a:latin typeface="Times New Roman" panose="02020603050405020304" pitchFamily="18" charset="0"/>
                        <a:ea typeface="メイリオ" panose="020B0604030504040204" pitchFamily="50" charset="-128"/>
                        <a:cs typeface="Times New Roman" panose="02020603050405020304" pitchFamily="18" charset="0"/>
                      </a:endParaRPr>
                    </a:p>
                    <a:p>
                      <a:pPr algn="ctr" rtl="0">
                        <a:lnSpc>
                          <a:spcPct val="110000"/>
                        </a:lnSpc>
                      </a:pPr>
                      <a:r>
                        <a:rPr lang="vi" sz="800" b="0" dirty="0">
                          <a:latin typeface="Times New Roman" panose="02020603050405020304" pitchFamily="18" charset="0"/>
                          <a:ea typeface="メイリオ" panose="020B0604030504040204" pitchFamily="50" charset="-128"/>
                          <a:cs typeface="Times New Roman" panose="02020603050405020304" pitchFamily="18" charset="0"/>
                        </a:rPr>
                        <a:t>(Houterasu, số tổng đài hỗ trợ)</a:t>
                      </a:r>
                    </a:p>
                  </a:txBody>
                  <a:tcPr marL="36000" marR="36000" marT="72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rtl="0">
                        <a:lnSpc>
                          <a:spcPct val="110000"/>
                        </a:lnSpc>
                      </a:pPr>
                      <a:r>
                        <a:rPr lang="vi" sz="800" b="0" dirty="0">
                          <a:latin typeface="Times New Roman" panose="02020603050405020304" pitchFamily="18" charset="0"/>
                          <a:ea typeface="メイリオ" panose="020B0604030504040204" pitchFamily="50" charset="-128"/>
                          <a:cs typeface="Times New Roman" panose="02020603050405020304" pitchFamily="18" charset="0"/>
                        </a:rPr>
                        <a:t>0570-078374</a:t>
                      </a:r>
                      <a:endParaRPr kumimoji="1" lang="ja-JP" altLang="en-US" sz="800" b="0" dirty="0">
                        <a:latin typeface="Times New Roman" panose="02020603050405020304" pitchFamily="18" charset="0"/>
                        <a:ea typeface="メイリオ" panose="020B0604030504040204" pitchFamily="50" charset="-128"/>
                        <a:cs typeface="Times New Roman" panose="02020603050405020304" pitchFamily="18" charset="0"/>
                      </a:endParaRPr>
                    </a:p>
                  </a:txBody>
                  <a:tcPr marL="36000" marR="36000" marT="72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rtl="0">
                        <a:lnSpc>
                          <a:spcPct val="110000"/>
                        </a:lnSpc>
                      </a:pPr>
                      <a:r>
                        <a:rPr lang="vi" sz="800" b="0"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Chúng tôi hướng dẫn về tư vẫn luật pháp miễn phí, chế độ chi phí ứng trước của luật sư, chuyên viên tư pháp, v.v. cho những người không có điều kiện về tài chính.</a:t>
                      </a:r>
                    </a:p>
                  </a:txBody>
                  <a:tcPr marT="72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4899101"/>
                  </a:ext>
                </a:extLst>
              </a:tr>
              <a:tr h="468000">
                <a:tc>
                  <a:txBody>
                    <a:bodyPr/>
                    <a:lstStyle/>
                    <a:p>
                      <a:pPr algn="ctr" rtl="0">
                        <a:lnSpc>
                          <a:spcPct val="110000"/>
                        </a:lnSpc>
                      </a:pPr>
                      <a:r>
                        <a:rPr lang="vi" sz="800" b="0">
                          <a:latin typeface="Times New Roman" panose="02020603050405020304" pitchFamily="18" charset="0"/>
                          <a:ea typeface="メイリオ" panose="020B0604030504040204" pitchFamily="50" charset="-128"/>
                          <a:cs typeface="Times New Roman" panose="02020603050405020304" pitchFamily="18" charset="0"/>
                        </a:rPr>
                        <a:t>Liên đoàn Luật sư Nhật Bản</a:t>
                      </a:r>
                      <a:endParaRPr kumimoji="1" lang="en-US" altLang="ja-JP" sz="800" b="0" dirty="0">
                        <a:latin typeface="Times New Roman" panose="02020603050405020304" pitchFamily="18" charset="0"/>
                        <a:ea typeface="メイリオ" panose="020B0604030504040204" pitchFamily="50" charset="-128"/>
                        <a:cs typeface="Times New Roman" panose="02020603050405020304" pitchFamily="18" charset="0"/>
                      </a:endParaRPr>
                    </a:p>
                    <a:p>
                      <a:pPr algn="ctr" rtl="0">
                        <a:lnSpc>
                          <a:spcPct val="110000"/>
                        </a:lnSpc>
                      </a:pPr>
                      <a:r>
                        <a:rPr lang="vi" sz="800" b="0">
                          <a:latin typeface="Times New Roman" panose="02020603050405020304" pitchFamily="18" charset="0"/>
                          <a:ea typeface="メイリオ" panose="020B0604030504040204" pitchFamily="50" charset="-128"/>
                          <a:cs typeface="Times New Roman" panose="02020603050405020304" pitchFamily="18" charset="0"/>
                        </a:rPr>
                        <a:t>(Số 110 Tư vấn Himawari)</a:t>
                      </a:r>
                    </a:p>
                  </a:txBody>
                  <a:tcPr marL="36000" marR="36000" marT="72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rtl="0">
                        <a:lnSpc>
                          <a:spcPct val="110000"/>
                        </a:lnSpc>
                      </a:pPr>
                      <a:r>
                        <a:rPr lang="vi" sz="800" b="0">
                          <a:latin typeface="Times New Roman" panose="02020603050405020304" pitchFamily="18" charset="0"/>
                          <a:ea typeface="メイリオ" panose="020B0604030504040204" pitchFamily="50" charset="-128"/>
                          <a:cs typeface="Times New Roman" panose="02020603050405020304" pitchFamily="18" charset="0"/>
                        </a:rPr>
                        <a:t>0570-783-110</a:t>
                      </a:r>
                      <a:endParaRPr kumimoji="1" lang="ja-JP" altLang="en-US" sz="800" b="0" dirty="0">
                        <a:latin typeface="Times New Roman" panose="02020603050405020304" pitchFamily="18" charset="0"/>
                        <a:ea typeface="メイリオ" panose="020B0604030504040204" pitchFamily="50" charset="-128"/>
                        <a:cs typeface="Times New Roman" panose="02020603050405020304" pitchFamily="18" charset="0"/>
                      </a:endParaRPr>
                    </a:p>
                  </a:txBody>
                  <a:tcPr marL="36000" marR="36000" marT="72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rtl="0">
                        <a:lnSpc>
                          <a:spcPct val="110000"/>
                        </a:lnSpc>
                      </a:pPr>
                      <a:r>
                        <a:rPr lang="vi" sz="800" b="0"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Điện thoại sẽ tự động kết nối tới trung tâm tư vấn của hiệp hội luật sư gần nhất, và chúng tôi sẽ hỗ trợ việc đặt trước tư vấn, v.v.</a:t>
                      </a:r>
                    </a:p>
                  </a:txBody>
                  <a:tcPr marT="72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29658108"/>
                  </a:ext>
                </a:extLst>
              </a:tr>
              <a:tr h="501269">
                <a:tc>
                  <a:txBody>
                    <a:bodyPr/>
                    <a:lstStyle/>
                    <a:p>
                      <a:pPr marL="0" marR="0" lvl="0" indent="0" algn="ctr" defTabSz="1320759" rtl="0" eaLnBrk="1" fontAlgn="auto" latinLnBrk="0" hangingPunct="1">
                        <a:lnSpc>
                          <a:spcPct val="110000"/>
                        </a:lnSpc>
                        <a:spcBef>
                          <a:spcPts val="0"/>
                        </a:spcBef>
                        <a:spcAft>
                          <a:spcPts val="0"/>
                        </a:spcAft>
                        <a:buClrTx/>
                        <a:buSzTx/>
                        <a:buFontTx/>
                        <a:buNone/>
                        <a:tabLst/>
                        <a:defRPr/>
                      </a:pPr>
                      <a:r>
                        <a:rPr lang="vi" sz="800" b="0" dirty="0">
                          <a:latin typeface="Times New Roman" panose="02020603050405020304" pitchFamily="18" charset="0"/>
                          <a:ea typeface="メイリオ" panose="020B0604030504040204" pitchFamily="50" charset="-128"/>
                          <a:cs typeface="Times New Roman" panose="02020603050405020304" pitchFamily="18" charset="0"/>
                        </a:rPr>
                        <a:t>Trung tâm tư vấn tổng hợp với chuyên viên tư pháp</a:t>
                      </a:r>
                    </a:p>
                  </a:txBody>
                  <a:tcPr marL="36000" marR="36000" marT="72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gridSpan="2">
                  <a:txBody>
                    <a:bodyPr/>
                    <a:lstStyle/>
                    <a:p>
                      <a:pPr algn="l" rtl="0">
                        <a:lnSpc>
                          <a:spcPct val="110000"/>
                        </a:lnSpc>
                      </a:pPr>
                      <a:r>
                        <a:rPr lang="vi" sz="800" b="0"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Tại các trung tâm tư vấn tổng hợp với chuyên viên tư pháp gần đó, có thể được tư vấn về việc xác nhận có hay không việc trả quá mức khoản nợ phải trả.</a:t>
                      </a:r>
                      <a:endParaRPr kumimoji="1" lang="en-US" altLang="ja-JP" sz="800" b="0"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endParaRPr>
                    </a:p>
                    <a:p>
                      <a:pPr algn="l" rtl="0">
                        <a:lnSpc>
                          <a:spcPct val="110000"/>
                        </a:lnSpc>
                        <a:spcBef>
                          <a:spcPts val="300"/>
                        </a:spcBef>
                      </a:pPr>
                      <a:r>
                        <a:rPr lang="vi" sz="800" b="0" dirty="0">
                          <a:latin typeface="Times New Roman" panose="02020603050405020304" pitchFamily="18" charset="0"/>
                          <a:ea typeface="メイリオ" panose="020B0604030504040204" pitchFamily="50" charset="-128"/>
                          <a:cs typeface="Times New Roman" panose="02020603050405020304" pitchFamily="18" charset="0"/>
                          <a:hlinkClick r:id="rId5"/>
                        </a:rPr>
                        <a:t>https://www.shiho-shoshi.or.jp/activity/consultation/center_list/</a:t>
                      </a:r>
                      <a:endParaRPr kumimoji="1" lang="ja-JP" altLang="en-US" sz="800" b="0" dirty="0">
                        <a:latin typeface="Times New Roman" panose="02020603050405020304" pitchFamily="18" charset="0"/>
                        <a:ea typeface="メイリオ" panose="020B0604030504040204" pitchFamily="50" charset="-128"/>
                        <a:cs typeface="Times New Roman" panose="02020603050405020304" pitchFamily="18" charset="0"/>
                      </a:endParaRPr>
                    </a:p>
                  </a:txBody>
                  <a:tcPr marT="72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pPr algn="l" rtl="0"/>
                      <a:endParaRPr kumimoji="1" lang="ja-JP" altLang="en-US" sz="1050" b="1" dirty="0"/>
                    </a:p>
                  </a:txBody>
                  <a:tcPr anchor="ctr"/>
                </a:tc>
                <a:extLst>
                  <a:ext uri="{0D108BD9-81ED-4DB2-BD59-A6C34878D82A}">
                    <a16:rowId xmlns:a16="http://schemas.microsoft.com/office/drawing/2014/main" val="3578096389"/>
                  </a:ext>
                </a:extLst>
              </a:tr>
              <a:tr h="409187">
                <a:tc>
                  <a:txBody>
                    <a:bodyPr/>
                    <a:lstStyle/>
                    <a:p>
                      <a:pPr algn="ctr" rtl="0">
                        <a:lnSpc>
                          <a:spcPct val="110000"/>
                        </a:lnSpc>
                      </a:pPr>
                      <a:r>
                        <a:rPr lang="vi" sz="800" b="0" dirty="0">
                          <a:latin typeface="Times New Roman" panose="02020603050405020304" pitchFamily="18" charset="0"/>
                          <a:ea typeface="メイリオ" panose="020B0604030504040204" pitchFamily="50" charset="-128"/>
                          <a:cs typeface="Times New Roman" panose="02020603050405020304" pitchFamily="18" charset="0"/>
                        </a:rPr>
                        <a:t>Văn phòng tư vấn nhiều khoản nợ chồng chất</a:t>
                      </a:r>
                    </a:p>
                  </a:txBody>
                  <a:tcPr marL="36000" marR="36000" marT="72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rtl="0">
                        <a:lnSpc>
                          <a:spcPct val="110000"/>
                        </a:lnSpc>
                        <a:spcBef>
                          <a:spcPts val="300"/>
                        </a:spcBef>
                      </a:pPr>
                      <a:r>
                        <a:rPr lang="vi" sz="800" b="0"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rPr>
                        <a:t>Trên trang web của sở tài chính, có đăng tải danh sách các văn phòng tư vấn nhiều khoản nợ chồng chất.</a:t>
                      </a:r>
                      <a:endParaRPr kumimoji="1" lang="en-US" altLang="ja-JP" sz="800" b="0" dirty="0">
                        <a:solidFill>
                          <a:schemeClr val="tx1"/>
                        </a:solidFill>
                        <a:latin typeface="Times New Roman" panose="02020603050405020304" pitchFamily="18" charset="0"/>
                        <a:ea typeface="メイリオ" panose="020B0604030504040204" pitchFamily="50" charset="-128"/>
                        <a:cs typeface="Times New Roman" panose="02020603050405020304" pitchFamily="18" charset="0"/>
                      </a:endParaRPr>
                    </a:p>
                    <a:p>
                      <a:pPr algn="l" rtl="0">
                        <a:lnSpc>
                          <a:spcPct val="110000"/>
                        </a:lnSpc>
                        <a:spcBef>
                          <a:spcPts val="300"/>
                        </a:spcBef>
                      </a:pPr>
                      <a:r>
                        <a:rPr lang="vi" sz="800" b="0" dirty="0">
                          <a:latin typeface="Times New Roman" panose="02020603050405020304" pitchFamily="18" charset="0"/>
                          <a:ea typeface="メイリオ" panose="020B0604030504040204" pitchFamily="50" charset="-128"/>
                          <a:cs typeface="Times New Roman" panose="02020603050405020304" pitchFamily="18" charset="0"/>
                          <a:hlinkClick r:id="rId6"/>
                        </a:rPr>
                        <a:t>https://www.fsa.go.jp/soudan/</a:t>
                      </a:r>
                      <a:endParaRPr kumimoji="1" lang="ja-JP" altLang="en-US" sz="800" b="0" dirty="0">
                        <a:latin typeface="Times New Roman" panose="02020603050405020304" pitchFamily="18" charset="0"/>
                        <a:ea typeface="メイリオ" panose="020B0604030504040204" pitchFamily="50" charset="-128"/>
                        <a:cs typeface="Times New Roman" panose="02020603050405020304" pitchFamily="18" charset="0"/>
                      </a:endParaRPr>
                    </a:p>
                  </a:txBody>
                  <a:tcPr marT="72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rtl="0"/>
                      <a:endParaRPr kumimoji="1" lang="ja-JP" altLang="en-US" sz="1050" b="1" dirty="0"/>
                    </a:p>
                  </a:txBody>
                  <a:tcPr anchor="ctr"/>
                </a:tc>
                <a:extLst>
                  <a:ext uri="{0D108BD9-81ED-4DB2-BD59-A6C34878D82A}">
                    <a16:rowId xmlns:a16="http://schemas.microsoft.com/office/drawing/2014/main" val="1789878073"/>
                  </a:ext>
                </a:extLst>
              </a:tr>
            </a:tbl>
          </a:graphicData>
        </a:graphic>
      </p:graphicFrame>
      <p:sp>
        <p:nvSpPr>
          <p:cNvPr id="56" name="テキスト ボックス 55"/>
          <p:cNvSpPr txBox="1"/>
          <p:nvPr/>
        </p:nvSpPr>
        <p:spPr>
          <a:xfrm>
            <a:off x="5596043" y="6037428"/>
            <a:ext cx="1324186" cy="439223"/>
          </a:xfrm>
          <a:prstGeom prst="rect">
            <a:avLst/>
          </a:prstGeom>
          <a:noFill/>
        </p:spPr>
        <p:txBody>
          <a:bodyPr wrap="square" rtlCol="0">
            <a:spAutoFit/>
          </a:bodyPr>
          <a:lstStyle/>
          <a:p>
            <a:pPr algn="ctr" rtl="0">
              <a:lnSpc>
                <a:spcPct val="110000"/>
              </a:lnSpc>
            </a:pPr>
            <a:r>
              <a:rPr lang="vi" sz="700" dirty="0">
                <a:latin typeface="Times New Roman" panose="02020603050405020304" pitchFamily="18" charset="0"/>
                <a:ea typeface="メイリオ" panose="020B0604030504040204" pitchFamily="50" charset="-128"/>
                <a:cs typeface="Times New Roman" panose="02020603050405020304" pitchFamily="18" charset="0"/>
              </a:rPr>
              <a:t>Danh sách các văn phòng tư vấn nhiều khoản nợ chồng chất</a:t>
            </a:r>
            <a:endParaRPr kumimoji="1" lang="en-US" altLang="ja-JP" sz="700" dirty="0">
              <a:latin typeface="Times New Roman" panose="02020603050405020304" pitchFamily="18" charset="0"/>
              <a:ea typeface="メイリオ" panose="020B0604030504040204" pitchFamily="50" charset="-128"/>
              <a:cs typeface="Times New Roman" panose="02020603050405020304" pitchFamily="18" charset="0"/>
            </a:endParaRPr>
          </a:p>
          <a:p>
            <a:pPr algn="ctr" rtl="0">
              <a:lnSpc>
                <a:spcPct val="110000"/>
              </a:lnSpc>
            </a:pPr>
            <a:r>
              <a:rPr lang="vi" sz="700" dirty="0">
                <a:latin typeface="Times New Roman" panose="02020603050405020304" pitchFamily="18" charset="0"/>
                <a:ea typeface="メイリオ" panose="020B0604030504040204" pitchFamily="50" charset="-128"/>
                <a:cs typeface="Times New Roman" panose="02020603050405020304" pitchFamily="18" charset="0"/>
              </a:rPr>
              <a:t>(Trang web của Sở Tài Chính)</a:t>
            </a:r>
          </a:p>
        </p:txBody>
      </p:sp>
      <p:sp>
        <p:nvSpPr>
          <p:cNvPr id="57" name="テキスト ボックス 56"/>
          <p:cNvSpPr txBox="1"/>
          <p:nvPr/>
        </p:nvSpPr>
        <p:spPr>
          <a:xfrm>
            <a:off x="5575300" y="4164804"/>
            <a:ext cx="1324186" cy="794705"/>
          </a:xfrm>
          <a:prstGeom prst="rect">
            <a:avLst/>
          </a:prstGeom>
          <a:noFill/>
        </p:spPr>
        <p:txBody>
          <a:bodyPr wrap="square" rtlCol="0">
            <a:spAutoFit/>
          </a:bodyPr>
          <a:lstStyle/>
          <a:p>
            <a:pPr algn="ctr" rtl="0">
              <a:lnSpc>
                <a:spcPct val="110000"/>
              </a:lnSpc>
            </a:pPr>
            <a:r>
              <a:rPr lang="vi" sz="700" dirty="0">
                <a:latin typeface="Times New Roman" panose="02020603050405020304" pitchFamily="18" charset="0"/>
                <a:ea typeface="メイリオ" panose="020B0604030504040204" pitchFamily="50" charset="-128"/>
                <a:cs typeface="Times New Roman" panose="02020603050405020304" pitchFamily="18" charset="0"/>
              </a:rPr>
              <a:t>Danh sách các trung tâm tư vấn tổng hợp với chuyên viên tư pháp</a:t>
            </a:r>
            <a:endParaRPr kumimoji="1" lang="en-US" altLang="ja-JP" sz="700" dirty="0">
              <a:latin typeface="Times New Roman" panose="02020603050405020304" pitchFamily="18" charset="0"/>
              <a:ea typeface="メイリオ" panose="020B0604030504040204" pitchFamily="50" charset="-128"/>
              <a:cs typeface="Times New Roman" panose="02020603050405020304" pitchFamily="18" charset="0"/>
            </a:endParaRPr>
          </a:p>
          <a:p>
            <a:pPr algn="ctr" rtl="0">
              <a:lnSpc>
                <a:spcPct val="110000"/>
              </a:lnSpc>
            </a:pPr>
            <a:r>
              <a:rPr lang="vi" sz="700" dirty="0">
                <a:latin typeface="Times New Roman" panose="02020603050405020304" pitchFamily="18" charset="0"/>
                <a:ea typeface="メイリオ" panose="020B0604030504040204" pitchFamily="50" charset="-128"/>
                <a:cs typeface="Times New Roman" panose="02020603050405020304" pitchFamily="18" charset="0"/>
              </a:rPr>
              <a:t>(Trang web</a:t>
            </a:r>
            <a:r>
              <a:rPr kumimoji="1" lang="en-US" altLang="ja-JP" sz="700" dirty="0">
                <a:latin typeface="Times New Roman" panose="02020603050405020304" pitchFamily="18" charset="0"/>
                <a:ea typeface="メイリオ" panose="020B0604030504040204" pitchFamily="50" charset="-128"/>
                <a:cs typeface="Times New Roman" panose="02020603050405020304" pitchFamily="18" charset="0"/>
              </a:rPr>
              <a:t/>
            </a:r>
            <a:br>
              <a:rPr kumimoji="1" lang="en-US" altLang="ja-JP" sz="700" dirty="0">
                <a:latin typeface="Times New Roman" panose="02020603050405020304" pitchFamily="18" charset="0"/>
                <a:ea typeface="メイリオ" panose="020B0604030504040204" pitchFamily="50" charset="-128"/>
                <a:cs typeface="Times New Roman" panose="02020603050405020304" pitchFamily="18" charset="0"/>
              </a:rPr>
            </a:br>
            <a:r>
              <a:rPr lang="vi" sz="700" dirty="0">
                <a:latin typeface="Times New Roman" panose="02020603050405020304" pitchFamily="18" charset="0"/>
                <a:ea typeface="メイリオ" panose="020B0604030504040204" pitchFamily="50" charset="-128"/>
                <a:cs typeface="Times New Roman" panose="02020603050405020304" pitchFamily="18" charset="0"/>
              </a:rPr>
              <a:t>　 của Liên đoàn các Hiệp hội chuyên viên tư pháp Nhật Bản)</a:t>
            </a:r>
          </a:p>
        </p:txBody>
      </p:sp>
      <p:graphicFrame>
        <p:nvGraphicFramePr>
          <p:cNvPr id="14" name="表 13"/>
          <p:cNvGraphicFramePr>
            <a:graphicFrameLocks noGrp="1"/>
          </p:cNvGraphicFramePr>
          <p:nvPr>
            <p:extLst>
              <p:ext uri="{D42A27DB-BD31-4B8C-83A1-F6EECF244321}">
                <p14:modId xmlns:p14="http://schemas.microsoft.com/office/powerpoint/2010/main" val="3434083426"/>
              </p:ext>
            </p:extLst>
          </p:nvPr>
        </p:nvGraphicFramePr>
        <p:xfrm>
          <a:off x="252000" y="1655317"/>
          <a:ext cx="5400000" cy="1601244"/>
        </p:xfrm>
        <a:graphic>
          <a:graphicData uri="http://schemas.openxmlformats.org/drawingml/2006/table">
            <a:tbl>
              <a:tblPr firstRow="1" bandRow="1">
                <a:tableStyleId>{C4B1156A-380E-4F78-BDF5-A606A8083BF9}</a:tableStyleId>
              </a:tblPr>
              <a:tblGrid>
                <a:gridCol w="1541631">
                  <a:extLst>
                    <a:ext uri="{9D8B030D-6E8A-4147-A177-3AD203B41FA5}">
                      <a16:colId xmlns:a16="http://schemas.microsoft.com/office/drawing/2014/main" val="1848496945"/>
                    </a:ext>
                  </a:extLst>
                </a:gridCol>
                <a:gridCol w="3858369">
                  <a:extLst>
                    <a:ext uri="{9D8B030D-6E8A-4147-A177-3AD203B41FA5}">
                      <a16:colId xmlns:a16="http://schemas.microsoft.com/office/drawing/2014/main" val="4188972107"/>
                    </a:ext>
                  </a:extLst>
                </a:gridCol>
              </a:tblGrid>
              <a:tr h="252000">
                <a:tc>
                  <a:txBody>
                    <a:bodyPr/>
                    <a:lstStyle/>
                    <a:p>
                      <a:pPr algn="ctr" rtl="0">
                        <a:lnSpc>
                          <a:spcPct val="110000"/>
                        </a:lnSpc>
                      </a:pPr>
                      <a:r>
                        <a:rPr sz="1100" dirty="0" err="1">
                          <a:latin typeface="Times New Roman" panose="02020603050405020304" pitchFamily="18" charset="0"/>
                          <a:cs typeface="Times New Roman" panose="02020603050405020304" pitchFamily="18" charset="0"/>
                        </a:rPr>
                        <a:t>Văn</a:t>
                      </a:r>
                      <a:r>
                        <a:rPr sz="1100" dirty="0">
                          <a:latin typeface="Times New Roman" panose="02020603050405020304" pitchFamily="18" charset="0"/>
                          <a:cs typeface="Times New Roman" panose="02020603050405020304" pitchFamily="18" charset="0"/>
                        </a:rPr>
                        <a:t> </a:t>
                      </a:r>
                      <a:r>
                        <a:rPr sz="1100" dirty="0" err="1">
                          <a:latin typeface="Times New Roman" panose="02020603050405020304" pitchFamily="18" charset="0"/>
                          <a:cs typeface="Times New Roman" panose="02020603050405020304" pitchFamily="18" charset="0"/>
                        </a:rPr>
                        <a:t>phòng</a:t>
                      </a:r>
                      <a:r>
                        <a:rPr sz="1100" dirty="0">
                          <a:latin typeface="Times New Roman" panose="02020603050405020304" pitchFamily="18" charset="0"/>
                          <a:cs typeface="Times New Roman" panose="02020603050405020304" pitchFamily="18" charset="0"/>
                        </a:rPr>
                        <a:t> </a:t>
                      </a:r>
                      <a:r>
                        <a:rPr sz="1100" dirty="0" err="1">
                          <a:latin typeface="Times New Roman" panose="02020603050405020304" pitchFamily="18" charset="0"/>
                          <a:cs typeface="Times New Roman" panose="02020603050405020304" pitchFamily="18" charset="0"/>
                        </a:rPr>
                        <a:t>tư</a:t>
                      </a:r>
                      <a:r>
                        <a:rPr sz="1100" dirty="0">
                          <a:latin typeface="Times New Roman" panose="02020603050405020304" pitchFamily="18" charset="0"/>
                          <a:cs typeface="Times New Roman" panose="02020603050405020304" pitchFamily="18" charset="0"/>
                        </a:rPr>
                        <a:t> </a:t>
                      </a:r>
                      <a:r>
                        <a:rPr sz="1100" dirty="0" err="1">
                          <a:latin typeface="Times New Roman" panose="02020603050405020304" pitchFamily="18" charset="0"/>
                          <a:cs typeface="Times New Roman" panose="02020603050405020304" pitchFamily="18" charset="0"/>
                        </a:rPr>
                        <a:t>vấn</a:t>
                      </a:r>
                      <a:r>
                        <a:rPr sz="1100" dirty="0">
                          <a:latin typeface="Times New Roman" panose="02020603050405020304" pitchFamily="18" charset="0"/>
                          <a:cs typeface="Times New Roman" panose="02020603050405020304" pitchFamily="18" charset="0"/>
                        </a:rPr>
                        <a:t> </a:t>
                      </a:r>
                      <a:r>
                        <a:rPr sz="1100" dirty="0" err="1">
                          <a:latin typeface="Times New Roman" panose="02020603050405020304" pitchFamily="18" charset="0"/>
                          <a:cs typeface="Times New Roman" panose="02020603050405020304" pitchFamily="18" charset="0"/>
                        </a:rPr>
                        <a:t>chính</a:t>
                      </a:r>
                      <a:endParaRPr sz="1100" dirty="0">
                        <a:latin typeface="Times New Roman" panose="02020603050405020304" pitchFamily="18" charset="0"/>
                        <a:cs typeface="Times New Roman" panose="02020603050405020304" pitchFamily="18" charset="0"/>
                      </a:endParaRPr>
                    </a:p>
                  </a:txBody>
                  <a:tcPr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a:lnSpc>
                          <a:spcPct val="110000"/>
                        </a:lnSpc>
                        <a:spcBef>
                          <a:spcPts val="300"/>
                        </a:spcBef>
                      </a:pPr>
                      <a:r>
                        <a:rPr sz="1100" dirty="0" err="1">
                          <a:latin typeface="Times New Roman" panose="02020603050405020304" pitchFamily="18" charset="0"/>
                          <a:cs typeface="Times New Roman" panose="02020603050405020304" pitchFamily="18" charset="0"/>
                        </a:rPr>
                        <a:t>Nội</a:t>
                      </a:r>
                      <a:r>
                        <a:rPr sz="1100" dirty="0">
                          <a:latin typeface="Times New Roman" panose="02020603050405020304" pitchFamily="18" charset="0"/>
                          <a:cs typeface="Times New Roman" panose="02020603050405020304" pitchFamily="18" charset="0"/>
                        </a:rPr>
                        <a:t> dung </a:t>
                      </a:r>
                      <a:r>
                        <a:rPr sz="1100" dirty="0" err="1">
                          <a:latin typeface="Times New Roman" panose="02020603050405020304" pitchFamily="18" charset="0"/>
                          <a:cs typeface="Times New Roman" panose="02020603050405020304" pitchFamily="18" charset="0"/>
                        </a:rPr>
                        <a:t>hỗ</a:t>
                      </a:r>
                      <a:r>
                        <a:rPr sz="1100" dirty="0">
                          <a:latin typeface="Times New Roman" panose="02020603050405020304" pitchFamily="18" charset="0"/>
                          <a:cs typeface="Times New Roman" panose="02020603050405020304" pitchFamily="18" charset="0"/>
                        </a:rPr>
                        <a:t> </a:t>
                      </a:r>
                      <a:r>
                        <a:rPr sz="1100" dirty="0" err="1">
                          <a:latin typeface="Times New Roman" panose="02020603050405020304" pitchFamily="18" charset="0"/>
                          <a:cs typeface="Times New Roman" panose="02020603050405020304" pitchFamily="18" charset="0"/>
                        </a:rPr>
                        <a:t>trợ</a:t>
                      </a:r>
                      <a:endParaRPr kumimoji="1" lang="en-US" altLang="ja-JP" sz="200" b="1" dirty="0">
                        <a:latin typeface="Times New Roman" panose="02020603050405020304" pitchFamily="18" charset="0"/>
                        <a:ea typeface="メイリオ" panose="020B0604030504040204" pitchFamily="50" charset="-128"/>
                        <a:cs typeface="Times New Roman" panose="02020603050405020304" pitchFamily="18" charset="0"/>
                      </a:endParaRPr>
                    </a:p>
                  </a:txBody>
                  <a:tcPr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97187888"/>
                  </a:ext>
                </a:extLst>
              </a:tr>
              <a:tr h="468000">
                <a:tc>
                  <a:txBody>
                    <a:bodyPr/>
                    <a:lstStyle/>
                    <a:p>
                      <a:pPr algn="ctr" rtl="0">
                        <a:lnSpc>
                          <a:spcPct val="110000"/>
                        </a:lnSpc>
                      </a:pPr>
                      <a:r>
                        <a:rPr lang="vi" sz="800" b="0" dirty="0">
                          <a:latin typeface="Times New Roman" panose="02020603050405020304" pitchFamily="18" charset="0"/>
                          <a:ea typeface="メイリオ" panose="020B0604030504040204" pitchFamily="50" charset="-128"/>
                          <a:cs typeface="Times New Roman" panose="02020603050405020304" pitchFamily="18" charset="0"/>
                        </a:rPr>
                        <a:t>Cơ quan hỗ trợ tư vấn tự lập</a:t>
                      </a:r>
                    </a:p>
                  </a:txBody>
                  <a:tcPr marL="36000" marR="36000" marT="72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rtl="0">
                        <a:lnSpc>
                          <a:spcPct val="110000"/>
                        </a:lnSpc>
                      </a:pPr>
                      <a:r>
                        <a:rPr lang="vi" sz="800" dirty="0">
                          <a:latin typeface="Times New Roman" panose="02020603050405020304" pitchFamily="18" charset="0"/>
                          <a:ea typeface="メイリオ" panose="020B0604030504040204" pitchFamily="50" charset="-128"/>
                          <a:cs typeface="Times New Roman" panose="02020603050405020304" pitchFamily="18" charset="0"/>
                        </a:rPr>
                        <a:t>Chúng tôi tiến hành hỗ trợ tư vấn cho từng rắc rối trên khắp các mặt của đời sống như các dự án hỗ trợ cải thiện tài chính gia đình v.v.</a:t>
                      </a:r>
                      <a:endParaRPr lang="en-US" altLang="ja-JP" sz="800" dirty="0">
                        <a:latin typeface="Times New Roman" panose="02020603050405020304" pitchFamily="18" charset="0"/>
                        <a:ea typeface="メイリオ" panose="020B0604030504040204" pitchFamily="50" charset="-128"/>
                        <a:cs typeface="Times New Roman" panose="02020603050405020304" pitchFamily="18" charset="0"/>
                      </a:endParaRPr>
                    </a:p>
                    <a:p>
                      <a:pPr rtl="0">
                        <a:lnSpc>
                          <a:spcPct val="110000"/>
                        </a:lnSpc>
                        <a:spcBef>
                          <a:spcPts val="300"/>
                        </a:spcBef>
                      </a:pPr>
                      <a:r>
                        <a:rPr lang="vi" sz="800" b="0" dirty="0">
                          <a:latin typeface="Times New Roman" panose="02020603050405020304" pitchFamily="18" charset="0"/>
                          <a:ea typeface="メイリオ" panose="020B0604030504040204" pitchFamily="50" charset="-128"/>
                          <a:cs typeface="Times New Roman" panose="02020603050405020304" pitchFamily="18" charset="0"/>
                          <a:hlinkClick r:id="rId7"/>
                        </a:rPr>
                        <a:t>https://www.mhlw.go.jp/content/000936284.pdf</a:t>
                      </a:r>
                      <a:endParaRPr kumimoji="1" lang="en-US" altLang="ja-JP" sz="800" b="0" dirty="0">
                        <a:latin typeface="Times New Roman" panose="02020603050405020304" pitchFamily="18" charset="0"/>
                        <a:ea typeface="メイリオ" panose="020B0604030504040204" pitchFamily="50" charset="-128"/>
                        <a:cs typeface="Times New Roman" panose="02020603050405020304" pitchFamily="18" charset="0"/>
                      </a:endParaRPr>
                    </a:p>
                  </a:txBody>
                  <a:tcPr marT="72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11393575"/>
                  </a:ext>
                </a:extLst>
              </a:tr>
              <a:tr h="612000">
                <a:tc>
                  <a:txBody>
                    <a:bodyPr/>
                    <a:lstStyle/>
                    <a:p>
                      <a:pPr algn="ctr" rtl="0">
                        <a:lnSpc>
                          <a:spcPct val="110000"/>
                        </a:lnSpc>
                      </a:pPr>
                      <a:r>
                        <a:rPr lang="vi" sz="800" b="0" dirty="0">
                          <a:latin typeface="Times New Roman" panose="02020603050405020304" pitchFamily="18" charset="0"/>
                          <a:ea typeface="メイリオ" panose="020B0604030504040204" pitchFamily="50" charset="-128"/>
                          <a:cs typeface="Times New Roman" panose="02020603050405020304" pitchFamily="18" charset="0"/>
                        </a:rPr>
                        <a:t>Văn phòng đảm bảo việc làm công cộng (Hellowork)</a:t>
                      </a:r>
                    </a:p>
                  </a:txBody>
                  <a:tcPr marL="36000" marR="36000" marT="72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rtl="0">
                        <a:lnSpc>
                          <a:spcPct val="110000"/>
                        </a:lnSpc>
                      </a:pPr>
                      <a:r>
                        <a:rPr lang="vi" sz="800" dirty="0">
                          <a:latin typeface="Times New Roman" panose="02020603050405020304" pitchFamily="18" charset="0"/>
                          <a:ea typeface="メイリオ" panose="020B0604030504040204" pitchFamily="50" charset="-128"/>
                          <a:cs typeface="Times New Roman" panose="02020603050405020304" pitchFamily="18" charset="0"/>
                        </a:rPr>
                        <a:t>Không chỉ tư vấn/giới thiệu việc làm, chúng tôi còn tiến hành hỗ trợ cho việc chuẩn bị lao động, đào tạo nghề v.v.</a:t>
                      </a:r>
                      <a:endParaRPr lang="en-US" altLang="ja-JP" sz="800" dirty="0">
                        <a:latin typeface="Times New Roman" panose="02020603050405020304" pitchFamily="18" charset="0"/>
                        <a:ea typeface="メイリオ" panose="020B0604030504040204" pitchFamily="50" charset="-128"/>
                        <a:cs typeface="Times New Roman" panose="02020603050405020304" pitchFamily="18" charset="0"/>
                      </a:endParaRPr>
                    </a:p>
                    <a:p>
                      <a:pPr rtl="0">
                        <a:lnSpc>
                          <a:spcPct val="110000"/>
                        </a:lnSpc>
                        <a:spcBef>
                          <a:spcPts val="300"/>
                        </a:spcBef>
                      </a:pPr>
                      <a:r>
                        <a:rPr lang="vi" sz="800" b="0" dirty="0">
                          <a:latin typeface="Times New Roman" panose="02020603050405020304" pitchFamily="18" charset="0"/>
                          <a:ea typeface="メイリオ" panose="020B0604030504040204" pitchFamily="50" charset="-128"/>
                          <a:cs typeface="Times New Roman" panose="02020603050405020304" pitchFamily="18" charset="0"/>
                          <a:hlinkClick r:id="rId8"/>
                        </a:rPr>
                        <a:t>https://www.mhlw.go.jp/stf/seisakunitsuite/bunya/koyou_roudou/koyou/hellowork.html</a:t>
                      </a:r>
                      <a:endParaRPr kumimoji="1" lang="ja-JP" altLang="en-US" sz="800" b="0" dirty="0">
                        <a:latin typeface="Times New Roman" panose="02020603050405020304" pitchFamily="18" charset="0"/>
                        <a:ea typeface="メイリオ" panose="020B0604030504040204" pitchFamily="50" charset="-128"/>
                        <a:cs typeface="Times New Roman" panose="02020603050405020304" pitchFamily="18" charset="0"/>
                      </a:endParaRPr>
                    </a:p>
                  </a:txBody>
                  <a:tcPr marT="72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89159688"/>
                  </a:ext>
                </a:extLst>
              </a:tr>
            </a:tbl>
          </a:graphicData>
        </a:graphic>
      </p:graphicFrame>
      <p:sp>
        <p:nvSpPr>
          <p:cNvPr id="63" name="テキスト ボックス 62"/>
          <p:cNvSpPr txBox="1"/>
          <p:nvPr/>
        </p:nvSpPr>
        <p:spPr>
          <a:xfrm>
            <a:off x="5657894" y="949776"/>
            <a:ext cx="1158997" cy="557717"/>
          </a:xfrm>
          <a:prstGeom prst="rect">
            <a:avLst/>
          </a:prstGeom>
          <a:noFill/>
        </p:spPr>
        <p:txBody>
          <a:bodyPr wrap="square" rtlCol="0">
            <a:spAutoFit/>
          </a:bodyPr>
          <a:lstStyle/>
          <a:p>
            <a:pPr algn="ctr" rtl="0">
              <a:lnSpc>
                <a:spcPct val="110000"/>
              </a:lnSpc>
            </a:pPr>
            <a:r>
              <a:rPr lang="vi" sz="700" dirty="0">
                <a:latin typeface="Times New Roman" panose="02020603050405020304" pitchFamily="18" charset="0"/>
                <a:ea typeface="メイリオ" panose="020B0604030504040204" pitchFamily="50" charset="-128"/>
                <a:cs typeface="Times New Roman" panose="02020603050405020304" pitchFamily="18" charset="0"/>
              </a:rPr>
              <a:t>Danh sách cơ quan hỗ trợ tư vấn tự lập</a:t>
            </a:r>
            <a:endParaRPr kumimoji="1" lang="en-US" altLang="ja-JP" sz="700" dirty="0">
              <a:latin typeface="Times New Roman" panose="02020603050405020304" pitchFamily="18" charset="0"/>
              <a:ea typeface="メイリオ" panose="020B0604030504040204" pitchFamily="50" charset="-128"/>
              <a:cs typeface="Times New Roman" panose="02020603050405020304" pitchFamily="18" charset="0"/>
            </a:endParaRPr>
          </a:p>
          <a:p>
            <a:pPr algn="ctr" rtl="0">
              <a:lnSpc>
                <a:spcPct val="110000"/>
              </a:lnSpc>
            </a:pPr>
            <a:r>
              <a:rPr lang="vi" sz="700" dirty="0">
                <a:latin typeface="Times New Roman" panose="02020603050405020304" pitchFamily="18" charset="0"/>
                <a:ea typeface="メイリオ" panose="020B0604030504040204" pitchFamily="50" charset="-128"/>
                <a:cs typeface="Times New Roman" panose="02020603050405020304" pitchFamily="18" charset="0"/>
              </a:rPr>
              <a:t>(Trang web của Bộ Y tế, Lao động và Phúc lợi)</a:t>
            </a:r>
            <a:endParaRPr kumimoji="1" lang="en-US" altLang="ja-JP" sz="700" dirty="0">
              <a:latin typeface="Times New Roman" panose="02020603050405020304" pitchFamily="18" charset="0"/>
              <a:ea typeface="メイリオ" panose="020B0604030504040204" pitchFamily="50" charset="-128"/>
              <a:cs typeface="Times New Roman" panose="02020603050405020304" pitchFamily="18" charset="0"/>
            </a:endParaRPr>
          </a:p>
        </p:txBody>
      </p:sp>
      <p:sp>
        <p:nvSpPr>
          <p:cNvPr id="54" name="正方形/長方形 53"/>
          <p:cNvSpPr>
            <a:spLocks noChangeArrowheads="1"/>
          </p:cNvSpPr>
          <p:nvPr/>
        </p:nvSpPr>
        <p:spPr bwMode="auto">
          <a:xfrm>
            <a:off x="107950" y="-19819"/>
            <a:ext cx="6636926" cy="338537"/>
          </a:xfrm>
          <a:prstGeom prst="rect">
            <a:avLst/>
          </a:prstGeom>
          <a:noFill/>
          <a:ln>
            <a:noFill/>
          </a:ln>
        </p:spPr>
        <p:txBody>
          <a:bodyPr rot="0" vert="horz" wrap="square" lIns="72000" tIns="102857" rIns="72000" bIns="34286" rtlCol="0" anchor="t" anchorCtr="0" upright="1">
            <a:spAutoFit/>
          </a:bodyPr>
          <a:lstStyle/>
          <a:p>
            <a:pPr algn="ctr" rtl="0"/>
            <a:r>
              <a:rPr lang="vi" sz="1300" b="1" dirty="0">
                <a:solidFill>
                  <a:srgbClr val="103185"/>
                </a:solidFill>
                <a:latin typeface="Times New Roman" panose="02020603050405020304" pitchFamily="18" charset="0"/>
                <a:ea typeface="メイリオ" panose="020B0604030504040204" pitchFamily="50" charset="-128"/>
                <a:cs typeface="Times New Roman" panose="02020603050405020304" pitchFamily="18" charset="0"/>
              </a:rPr>
              <a:t>Hướng dẫn liên quan tới từng cơ quan dành cho những người gặp khó khăn khi hoàn trả</a:t>
            </a:r>
          </a:p>
        </p:txBody>
      </p:sp>
      <p:sp>
        <p:nvSpPr>
          <p:cNvPr id="64" name="テキスト ボックス 63"/>
          <p:cNvSpPr txBox="1"/>
          <p:nvPr/>
        </p:nvSpPr>
        <p:spPr>
          <a:xfrm>
            <a:off x="5616786" y="2274433"/>
            <a:ext cx="1282700" cy="676211"/>
          </a:xfrm>
          <a:prstGeom prst="rect">
            <a:avLst/>
          </a:prstGeom>
          <a:noFill/>
        </p:spPr>
        <p:txBody>
          <a:bodyPr wrap="square" rtlCol="0">
            <a:spAutoFit/>
          </a:bodyPr>
          <a:lstStyle/>
          <a:p>
            <a:pPr algn="ctr" rtl="0">
              <a:lnSpc>
                <a:spcPct val="110000"/>
              </a:lnSpc>
            </a:pPr>
            <a:r>
              <a:rPr lang="vi" sz="700" dirty="0">
                <a:latin typeface="Times New Roman" panose="02020603050405020304" pitchFamily="18" charset="0"/>
                <a:ea typeface="メイリオ" panose="020B0604030504040204" pitchFamily="50" charset="-128"/>
                <a:cs typeface="Times New Roman" panose="02020603050405020304" pitchFamily="18" charset="0"/>
              </a:rPr>
              <a:t>Danh sách văn phòng đảm bảo việc làm công cộng (Hellowork)</a:t>
            </a:r>
            <a:endParaRPr kumimoji="1" lang="en-US" altLang="ja-JP" sz="700" dirty="0">
              <a:latin typeface="Times New Roman" panose="02020603050405020304" pitchFamily="18" charset="0"/>
              <a:ea typeface="メイリオ" panose="020B0604030504040204" pitchFamily="50" charset="-128"/>
              <a:cs typeface="Times New Roman" panose="02020603050405020304" pitchFamily="18" charset="0"/>
            </a:endParaRPr>
          </a:p>
          <a:p>
            <a:pPr algn="ctr" rtl="0">
              <a:lnSpc>
                <a:spcPct val="110000"/>
              </a:lnSpc>
            </a:pPr>
            <a:r>
              <a:rPr lang="vi" sz="700" dirty="0">
                <a:latin typeface="Times New Roman" panose="02020603050405020304" pitchFamily="18" charset="0"/>
                <a:ea typeface="メイリオ" panose="020B0604030504040204" pitchFamily="50" charset="-128"/>
                <a:cs typeface="Times New Roman" panose="02020603050405020304" pitchFamily="18" charset="0"/>
              </a:rPr>
              <a:t>(Trang web của Bộ Y tế, Lao động và Phúc lợi)</a:t>
            </a:r>
            <a:endParaRPr kumimoji="1" lang="en-US" altLang="ja-JP" sz="700" dirty="0">
              <a:latin typeface="Times New Roman" panose="02020603050405020304" pitchFamily="18" charset="0"/>
              <a:ea typeface="メイリオ" panose="020B0604030504040204" pitchFamily="50" charset="-128"/>
              <a:cs typeface="Times New Roman" panose="02020603050405020304" pitchFamily="18" charset="0"/>
            </a:endParaRPr>
          </a:p>
        </p:txBody>
      </p:sp>
      <p:sp>
        <p:nvSpPr>
          <p:cNvPr id="60" name="テキスト ボックス 59"/>
          <p:cNvSpPr txBox="1"/>
          <p:nvPr/>
        </p:nvSpPr>
        <p:spPr>
          <a:xfrm>
            <a:off x="252001" y="582536"/>
            <a:ext cx="2700749" cy="272233"/>
          </a:xfrm>
          <a:prstGeom prst="rect">
            <a:avLst/>
          </a:prstGeom>
          <a:solidFill>
            <a:srgbClr val="103185"/>
          </a:solidFill>
        </p:spPr>
        <p:txBody>
          <a:bodyPr wrap="none" tIns="72000" bIns="36000" rtlCol="0" anchor="ctr" anchorCtr="0">
            <a:noAutofit/>
          </a:bodyPr>
          <a:lstStyle/>
          <a:p>
            <a:pPr rtl="0"/>
            <a:r>
              <a:rPr lang="vi" sz="1200" b="1" dirty="0">
                <a:solidFill>
                  <a:schemeClr val="bg1"/>
                </a:solidFill>
                <a:latin typeface="Times New Roman" panose="02020603050405020304" pitchFamily="18" charset="0"/>
                <a:ea typeface="メイリオ" panose="020B0604030504040204" pitchFamily="50" charset="-128"/>
                <a:cs typeface="Times New Roman" panose="02020603050405020304" pitchFamily="18" charset="0"/>
              </a:rPr>
              <a:t>Hỗ trợ lao động, tài chính gia đình v.v.</a:t>
            </a:r>
          </a:p>
        </p:txBody>
      </p:sp>
      <p:sp>
        <p:nvSpPr>
          <p:cNvPr id="65" name="テキスト ボックス 64"/>
          <p:cNvSpPr txBox="1"/>
          <p:nvPr/>
        </p:nvSpPr>
        <p:spPr>
          <a:xfrm>
            <a:off x="186048" y="3808529"/>
            <a:ext cx="6480000" cy="418641"/>
          </a:xfrm>
          <a:prstGeom prst="rect">
            <a:avLst/>
          </a:prstGeom>
          <a:noFill/>
        </p:spPr>
        <p:txBody>
          <a:bodyPr wrap="square" rtlCol="0">
            <a:spAutoFit/>
          </a:bodyPr>
          <a:lstStyle/>
          <a:p>
            <a:pPr rtl="0">
              <a:lnSpc>
                <a:spcPct val="110000"/>
              </a:lnSpc>
            </a:pPr>
            <a:r>
              <a:rPr lang="vi" sz="1000" dirty="0">
                <a:latin typeface="Times New Roman" panose="02020603050405020304" pitchFamily="18" charset="0"/>
                <a:ea typeface="メイリオ" panose="020B0604030504040204" pitchFamily="50" charset="-128"/>
                <a:cs typeface="Times New Roman" panose="02020603050405020304" pitchFamily="18" charset="0"/>
              </a:rPr>
              <a:t>Kết nối tới các chuyên gia pháp luật để tư vấn pháp luật và xử lý các khoản nợ (Thanh toán nợ cá nhân, phá sản cá nhân, v.v.).</a:t>
            </a:r>
            <a:r>
              <a:rPr lang="en-US" sz="1000" dirty="0">
                <a:latin typeface="Times New Roman" panose="02020603050405020304" pitchFamily="18" charset="0"/>
                <a:ea typeface="メイリオ" panose="020B0604030504040204" pitchFamily="50" charset="-128"/>
                <a:cs typeface="Times New Roman" panose="02020603050405020304" pitchFamily="18" charset="0"/>
              </a:rPr>
              <a:t> </a:t>
            </a:r>
            <a:r>
              <a:rPr lang="vi" sz="1000" dirty="0">
                <a:latin typeface="Times New Roman" panose="02020603050405020304" pitchFamily="18" charset="0"/>
                <a:ea typeface="メイリオ" panose="020B0604030504040204" pitchFamily="50" charset="-128"/>
                <a:cs typeface="Times New Roman" panose="02020603050405020304" pitchFamily="18" charset="0"/>
              </a:rPr>
              <a:t>[Đối tượng sử dụng] Những người gặp khó khăn với những khoản nợ ngoài khoản vay đặc biệt</a:t>
            </a:r>
            <a:endParaRPr kumimoji="1" lang="en-US" altLang="ja-JP" sz="1000" dirty="0">
              <a:latin typeface="Times New Roman" panose="02020603050405020304" pitchFamily="18" charset="0"/>
              <a:ea typeface="メイリオ" panose="020B0604030504040204" pitchFamily="50" charset="-128"/>
              <a:cs typeface="Times New Roman" panose="02020603050405020304" pitchFamily="18" charset="0"/>
            </a:endParaRPr>
          </a:p>
        </p:txBody>
      </p:sp>
      <p:sp>
        <p:nvSpPr>
          <p:cNvPr id="66" name="テキスト ボックス 65"/>
          <p:cNvSpPr txBox="1"/>
          <p:nvPr/>
        </p:nvSpPr>
        <p:spPr>
          <a:xfrm>
            <a:off x="251999" y="3456561"/>
            <a:ext cx="4637501" cy="324498"/>
          </a:xfrm>
          <a:prstGeom prst="rect">
            <a:avLst/>
          </a:prstGeom>
          <a:solidFill>
            <a:srgbClr val="103185"/>
          </a:solidFill>
        </p:spPr>
        <p:txBody>
          <a:bodyPr wrap="none" tIns="72000" bIns="36000" rtlCol="0" anchor="ctr" anchorCtr="0">
            <a:noAutofit/>
          </a:bodyPr>
          <a:lstStyle/>
          <a:p>
            <a:pPr rtl="0"/>
            <a:r>
              <a:rPr lang="vi" sz="1200" b="1" dirty="0">
                <a:solidFill>
                  <a:schemeClr val="bg1"/>
                </a:solidFill>
                <a:latin typeface="Times New Roman" panose="02020603050405020304" pitchFamily="18" charset="0"/>
                <a:ea typeface="メイリオ" panose="020B0604030504040204" pitchFamily="50" charset="-128"/>
                <a:cs typeface="Times New Roman" panose="02020603050405020304" pitchFamily="18" charset="0"/>
              </a:rPr>
              <a:t>Tư vấn về nhiều khoản nợ chồng chất hay các liên quan về pháp luật</a:t>
            </a:r>
          </a:p>
        </p:txBody>
      </p:sp>
      <p:sp>
        <p:nvSpPr>
          <p:cNvPr id="68" name="テキスト ボックス 67"/>
          <p:cNvSpPr txBox="1"/>
          <p:nvPr/>
        </p:nvSpPr>
        <p:spPr>
          <a:xfrm>
            <a:off x="260791" y="7500130"/>
            <a:ext cx="2584009" cy="324498"/>
          </a:xfrm>
          <a:prstGeom prst="rect">
            <a:avLst/>
          </a:prstGeom>
          <a:solidFill>
            <a:srgbClr val="103185"/>
          </a:solidFill>
        </p:spPr>
        <p:txBody>
          <a:bodyPr wrap="none" tIns="72000" bIns="36000" rtlCol="0" anchor="ctr" anchorCtr="0">
            <a:noAutofit/>
          </a:bodyPr>
          <a:lstStyle/>
          <a:p>
            <a:pPr rtl="0"/>
            <a:r>
              <a:rPr lang="vi" sz="1200" b="1" dirty="0">
                <a:solidFill>
                  <a:schemeClr val="bg1"/>
                </a:solidFill>
                <a:latin typeface="Times New Roman" panose="02020603050405020304" pitchFamily="18" charset="0"/>
                <a:ea typeface="メイリオ" panose="020B0604030504040204" pitchFamily="50" charset="-128"/>
                <a:cs typeface="Times New Roman" panose="02020603050405020304" pitchFamily="18" charset="0"/>
              </a:rPr>
              <a:t>Tư vấn có liên quan tới việc hoàn trả</a:t>
            </a:r>
          </a:p>
        </p:txBody>
      </p:sp>
      <p:sp>
        <p:nvSpPr>
          <p:cNvPr id="27" name="テキスト ボックス 26"/>
          <p:cNvSpPr txBox="1"/>
          <p:nvPr/>
        </p:nvSpPr>
        <p:spPr>
          <a:xfrm>
            <a:off x="-39770" y="9068276"/>
            <a:ext cx="6897770" cy="816546"/>
          </a:xfrm>
          <a:prstGeom prst="rect">
            <a:avLst/>
          </a:prstGeom>
          <a:solidFill>
            <a:srgbClr val="103185"/>
          </a:solidFill>
          <a:ln>
            <a:noFill/>
          </a:ln>
        </p:spPr>
        <p:style>
          <a:lnRef idx="2">
            <a:schemeClr val="accent6"/>
          </a:lnRef>
          <a:fillRef idx="1">
            <a:schemeClr val="lt1"/>
          </a:fillRef>
          <a:effectRef idx="0">
            <a:schemeClr val="accent6"/>
          </a:effectRef>
          <a:fontRef idx="minor">
            <a:schemeClr val="dk1"/>
          </a:fontRef>
        </p:style>
        <p:txBody>
          <a:bodyPr wrap="square" tIns="72000" bIns="36000" rtlCol="0" anchor="ctr" anchorCtr="0">
            <a:noAutofit/>
          </a:bodyPr>
          <a:lstStyle/>
          <a:p>
            <a:pPr rtl="0"/>
            <a:r>
              <a:rPr lang="vi" sz="1200" b="1" dirty="0">
                <a:solidFill>
                  <a:schemeClr val="bg1"/>
                </a:solidFill>
                <a:latin typeface="Times New Roman" panose="02020603050405020304" pitchFamily="18" charset="0"/>
                <a:ea typeface="メイリオ" panose="020B0604030504040204" pitchFamily="50" charset="-128"/>
                <a:cs typeface="Times New Roman" panose="02020603050405020304" pitchFamily="18" charset="0"/>
              </a:rPr>
              <a:t>[Các thắc mắc liên hệ khác] Tổng đài tư vấn cho vay phúc lợi đời sống</a:t>
            </a:r>
            <a:endParaRPr lang="en-US" altLang="ja-JP" sz="1200" b="1" dirty="0">
              <a:solidFill>
                <a:schemeClr val="bg1"/>
              </a:solidFill>
              <a:latin typeface="Times New Roman" panose="02020603050405020304" pitchFamily="18" charset="0"/>
              <a:ea typeface="メイリオ" panose="020B0604030504040204" pitchFamily="50" charset="-128"/>
              <a:cs typeface="Times New Roman" panose="02020603050405020304" pitchFamily="18" charset="0"/>
            </a:endParaRPr>
          </a:p>
          <a:p>
            <a:pPr rtl="0"/>
            <a:endParaRPr lang="en-US" altLang="ja-JP" sz="300" b="1" dirty="0">
              <a:solidFill>
                <a:schemeClr val="bg1"/>
              </a:solidFill>
              <a:latin typeface="Times New Roman" panose="02020603050405020304" pitchFamily="18" charset="0"/>
              <a:ea typeface="メイリオ" panose="020B0604030504040204" pitchFamily="50" charset="-128"/>
              <a:cs typeface="Times New Roman" panose="02020603050405020304" pitchFamily="18" charset="0"/>
            </a:endParaRPr>
          </a:p>
          <a:p>
            <a:pPr algn="ctr" rtl="0"/>
            <a:r>
              <a:rPr lang="vi" sz="1100" b="1" dirty="0">
                <a:solidFill>
                  <a:schemeClr val="bg1"/>
                </a:solidFill>
                <a:latin typeface="Times New Roman" panose="02020603050405020304" pitchFamily="18" charset="0"/>
                <a:ea typeface="メイリオ" panose="020B0604030504040204" pitchFamily="50" charset="-128"/>
                <a:cs typeface="Times New Roman" panose="02020603050405020304" pitchFamily="18" charset="0"/>
              </a:rPr>
              <a:t>　　　　　　　　　　　　　</a:t>
            </a:r>
            <a:r>
              <a:rPr lang="vi" b="1" dirty="0">
                <a:solidFill>
                  <a:schemeClr val="bg1"/>
                </a:solidFill>
                <a:latin typeface="Times New Roman" panose="02020603050405020304" pitchFamily="18" charset="0"/>
                <a:ea typeface="メイリオ" panose="020B0604030504040204" pitchFamily="50" charset="-128"/>
                <a:cs typeface="Times New Roman" panose="02020603050405020304" pitchFamily="18" charset="0"/>
              </a:rPr>
              <a:t> 0120-46-1999 </a:t>
            </a:r>
            <a:r>
              <a:rPr lang="vi" sz="1050" b="1" dirty="0">
                <a:solidFill>
                  <a:schemeClr val="bg1"/>
                </a:solidFill>
                <a:latin typeface="Times New Roman" panose="02020603050405020304" pitchFamily="18" charset="0"/>
                <a:ea typeface="メイリオ" panose="020B0604030504040204" pitchFamily="50" charset="-128"/>
                <a:cs typeface="Times New Roman" panose="02020603050405020304" pitchFamily="18" charset="0"/>
              </a:rPr>
              <a:t>（9:00～17:00　Trừ thứ 7, CN và ngày nghỉ lễ）</a:t>
            </a:r>
            <a:endParaRPr kumimoji="1" lang="en-US" altLang="ja-JP" sz="1100" b="1" dirty="0">
              <a:ln w="0"/>
              <a:solidFill>
                <a:schemeClr val="bg1"/>
              </a:solidFill>
              <a:latin typeface="Times New Roman" panose="02020603050405020304" pitchFamily="18" charset="0"/>
              <a:ea typeface="メイリオ" panose="020B0604030504040204" pitchFamily="50" charset="-128"/>
              <a:cs typeface="Times New Roman" panose="02020603050405020304" pitchFamily="18" charset="0"/>
            </a:endParaRPr>
          </a:p>
        </p:txBody>
      </p:sp>
      <p:pic>
        <p:nvPicPr>
          <p:cNvPr id="3" name="図 2">
            <a:extLst>
              <a:ext uri="{FF2B5EF4-FFF2-40B4-BE49-F238E27FC236}">
                <a16:creationId xmlns:a16="http://schemas.microsoft.com/office/drawing/2014/main" id="{76AAB276-0AFD-B01D-8ECA-796A45F65F60}"/>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854250" y="1447661"/>
            <a:ext cx="826438" cy="802131"/>
          </a:xfrm>
          <a:prstGeom prst="rect">
            <a:avLst/>
          </a:prstGeom>
        </p:spPr>
      </p:pic>
      <p:pic>
        <p:nvPicPr>
          <p:cNvPr id="6" name="図 5">
            <a:extLst>
              <a:ext uri="{FF2B5EF4-FFF2-40B4-BE49-F238E27FC236}">
                <a16:creationId xmlns:a16="http://schemas.microsoft.com/office/drawing/2014/main" id="{BAAF67EB-97A1-FE88-DD7E-B31AC8D47476}"/>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842515" y="2938287"/>
            <a:ext cx="866455" cy="858431"/>
          </a:xfrm>
          <a:prstGeom prst="rect">
            <a:avLst/>
          </a:prstGeom>
        </p:spPr>
      </p:pic>
      <p:pic>
        <p:nvPicPr>
          <p:cNvPr id="8" name="図 7">
            <a:extLst>
              <a:ext uri="{FF2B5EF4-FFF2-40B4-BE49-F238E27FC236}">
                <a16:creationId xmlns:a16="http://schemas.microsoft.com/office/drawing/2014/main" id="{B98C9F32-A596-D46E-8F35-CB0C3C8E3873}"/>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5813043" y="4920341"/>
            <a:ext cx="867645" cy="860475"/>
          </a:xfrm>
          <a:prstGeom prst="rect">
            <a:avLst/>
          </a:prstGeom>
        </p:spPr>
      </p:pic>
      <p:pic>
        <p:nvPicPr>
          <p:cNvPr id="12" name="図 11">
            <a:extLst>
              <a:ext uri="{FF2B5EF4-FFF2-40B4-BE49-F238E27FC236}">
                <a16:creationId xmlns:a16="http://schemas.microsoft.com/office/drawing/2014/main" id="{759F3420-93C9-EBC7-83E3-5F1F050CF12E}"/>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5782712" y="6466641"/>
            <a:ext cx="897976" cy="837536"/>
          </a:xfrm>
          <a:prstGeom prst="rect">
            <a:avLst/>
          </a:prstGeom>
        </p:spPr>
      </p:pic>
      <p:sp>
        <p:nvSpPr>
          <p:cNvPr id="23" name="テキスト ボックス 66"/>
          <p:cNvSpPr txBox="1"/>
          <p:nvPr/>
        </p:nvSpPr>
        <p:spPr>
          <a:xfrm>
            <a:off x="251999" y="7869115"/>
            <a:ext cx="6380480" cy="1729740"/>
          </a:xfrm>
          <a:prstGeom prst="rect">
            <a:avLst/>
          </a:prstGeom>
          <a:noFill/>
        </p:spPr>
        <p:txBody>
          <a:bodyPr wrap="square" rtlCol="0">
            <a:spAutoFit/>
          </a:bodyPr>
          <a:lstStyle/>
          <a:p>
            <a:pPr>
              <a:spcAft>
                <a:spcPts val="0"/>
              </a:spcAft>
            </a:pPr>
            <a:r>
              <a:rPr kumimoji="1" lang="en-US" sz="1000" kern="1200">
                <a:effectLst/>
                <a:latin typeface="Times New Roman" panose="02020603050405020304" pitchFamily="18" charset="0"/>
                <a:ea typeface="メイリオ" panose="020B0604030504040204" pitchFamily="50" charset="-128"/>
                <a:cs typeface="ＭＳ Ｐゴシック" panose="020B0600070205080204" pitchFamily="50" charset="-128"/>
              </a:rPr>
              <a:t>Những người gặp khó khăn trong việc hoàn trả, trước hết hãy xin tư vấn tại văn phòng tư vấn</a:t>
            </a:r>
            <a:r>
              <a:rPr kumimoji="1" lang="vi-VN" sz="1000" kern="1200">
                <a:effectLst/>
                <a:latin typeface="Times New Roman" panose="02020603050405020304" pitchFamily="18" charset="0"/>
                <a:ea typeface="メイリオ" panose="020B0604030504040204" pitchFamily="50" charset="-128"/>
                <a:cs typeface="ＭＳ Ｐゴシック" panose="020B0600070205080204" pitchFamily="50" charset="-128"/>
              </a:rPr>
              <a:t>. </a:t>
            </a:r>
            <a:r>
              <a:rPr kumimoji="1" lang="en-US" sz="1000" kern="1200">
                <a:effectLst/>
                <a:latin typeface="Times New Roman" panose="02020603050405020304" pitchFamily="18" charset="0"/>
                <a:ea typeface="メイリオ" panose="020B0604030504040204" pitchFamily="50" charset="-128"/>
                <a:cs typeface="ＭＳ Ｐゴシック" panose="020B0600070205080204" pitchFamily="50" charset="-128"/>
              </a:rPr>
              <a:t>Ngoài trường hợp có thể giảm số tiền hoàn trả hàng tháng trong một thời gian nhất định, có thể tạm hoãn hoàn trả, mà còn có trường hợp được miễn hoàn trả ngay cả đang trong kỳ trả (tham khảo “Các điểm miễn hoàn trả” ở mặt trước)..</a:t>
            </a:r>
            <a:r>
              <a:rPr kumimoji="1" lang="en-US" sz="1000" kern="1200">
                <a:solidFill>
                  <a:srgbClr val="000000"/>
                </a:solidFill>
                <a:effectLst/>
                <a:latin typeface="Times New Roman" panose="02020603050405020304" pitchFamily="18" charset="0"/>
                <a:ea typeface="メイリオ" panose="020B0604030504040204" pitchFamily="50" charset="-128"/>
                <a:cs typeface="ＭＳ Ｐゴシック" panose="020B0600070205080204" pitchFamily="50" charset="-128"/>
              </a:rPr>
              <a:t/>
            </a:r>
            <a:br>
              <a:rPr kumimoji="1" lang="en-US" sz="1000" kern="1200">
                <a:solidFill>
                  <a:srgbClr val="000000"/>
                </a:solidFill>
                <a:effectLst/>
                <a:latin typeface="Times New Roman" panose="02020603050405020304" pitchFamily="18" charset="0"/>
                <a:ea typeface="メイリオ" panose="020B0604030504040204" pitchFamily="50" charset="-128"/>
                <a:cs typeface="ＭＳ Ｐゴシック" panose="020B0600070205080204" pitchFamily="50" charset="-128"/>
              </a:rPr>
            </a:br>
            <a:r>
              <a:rPr kumimoji="1" lang="vi-VN" sz="1000" kern="1200">
                <a:solidFill>
                  <a:srgbClr val="000000"/>
                </a:solidFill>
                <a:effectLst/>
                <a:latin typeface="Times New Roman" panose="02020603050405020304" pitchFamily="18" charset="0"/>
                <a:ea typeface="メイリオ" panose="020B0604030504040204" pitchFamily="50" charset="-128"/>
                <a:cs typeface="ＭＳ Ｐゴシック" panose="020B0600070205080204" pitchFamily="50" charset="-128"/>
              </a:rPr>
              <a:t>Thêm nữa, kết nối tới các hỗ trợ cần thiết liên quan của từng cơ quan.</a:t>
            </a:r>
            <a:endParaRPr lang="ja-JP" sz="12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spcBef>
                <a:spcPts val="300"/>
              </a:spcBef>
              <a:spcAft>
                <a:spcPts val="0"/>
              </a:spcAft>
            </a:pPr>
            <a:r>
              <a:rPr kumimoji="1" lang="vi-VN" sz="1000" kern="1200">
                <a:solidFill>
                  <a:srgbClr val="000000"/>
                </a:solidFill>
                <a:effectLst/>
                <a:latin typeface="Times New Roman" panose="02020603050405020304" pitchFamily="18" charset="0"/>
                <a:ea typeface="メイリオ" panose="020B0604030504040204" pitchFamily="50" charset="-128"/>
                <a:cs typeface="ＭＳ Ｐゴシック" panose="020B0600070205080204" pitchFamily="50" charset="-128"/>
              </a:rPr>
              <a:t>[Đối tượng sử dụng] Những người tuy không phải là đối tượng được miễn hoàn trả nhưng gặp khó khăn hoàn trả</a:t>
            </a:r>
            <a:r>
              <a:rPr kumimoji="1" lang="en-US" sz="1000" kern="1200">
                <a:solidFill>
                  <a:srgbClr val="000000"/>
                </a:solidFill>
                <a:effectLst/>
                <a:latin typeface="Times New Roman" panose="02020603050405020304" pitchFamily="18" charset="0"/>
                <a:ea typeface="メイリオ" panose="020B0604030504040204" pitchFamily="50" charset="-128"/>
                <a:cs typeface="ＭＳ Ｐゴシック" panose="020B0600070205080204" pitchFamily="50" charset="-128"/>
              </a:rPr>
              <a:t/>
            </a:r>
            <a:br>
              <a:rPr kumimoji="1" lang="en-US" sz="1000" kern="1200">
                <a:solidFill>
                  <a:srgbClr val="000000"/>
                </a:solidFill>
                <a:effectLst/>
                <a:latin typeface="Times New Roman" panose="02020603050405020304" pitchFamily="18" charset="0"/>
                <a:ea typeface="メイリオ" panose="020B0604030504040204" pitchFamily="50" charset="-128"/>
                <a:cs typeface="ＭＳ Ｐゴシック" panose="020B0600070205080204" pitchFamily="50" charset="-128"/>
              </a:rPr>
            </a:br>
            <a:r>
              <a:rPr kumimoji="1" lang="vi-VN" sz="1000" kern="1200">
                <a:solidFill>
                  <a:srgbClr val="000000"/>
                </a:solidFill>
                <a:effectLst/>
                <a:latin typeface="Times New Roman" panose="02020603050405020304" pitchFamily="18" charset="0"/>
                <a:ea typeface="メイリオ" panose="020B0604030504040204" pitchFamily="50" charset="-128"/>
                <a:cs typeface="ＭＳ Ｐゴシック" panose="020B0600070205080204" pitchFamily="50" charset="-128"/>
              </a:rPr>
              <a:t>[Văn phòng tư vấn] Khác nhau tùy thuộc vào tỉnh thành nơi sống. Mọi chi tiết xin hãy xác nhận trên trang web hoặc các hướng dẫn về miễn hoàn trả được gửi tới từ hội đồng phúc lợi xã hội các tỉnh thành.</a:t>
            </a:r>
            <a:endParaRPr lang="ja-JP" sz="12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Tree>
    <p:extLst>
      <p:ext uri="{BB962C8B-B14F-4D97-AF65-F5344CB8AC3E}">
        <p14:creationId xmlns:p14="http://schemas.microsoft.com/office/powerpoint/2010/main" val="54975428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1736</Words>
  <Application>Microsoft Office PowerPoint</Application>
  <PresentationFormat>A4 210 x 297 mm</PresentationFormat>
  <Paragraphs>100</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ＭＳ Ｐゴシック</vt:lpstr>
      <vt:lpstr>メイリオ</vt:lpstr>
      <vt:lpstr>游ゴシック</vt:lpstr>
      <vt:lpstr>Arial</vt:lpstr>
      <vt:lpstr>Calibri</vt:lpstr>
      <vt:lpstr>Times New Roman</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2022-12-12T23:51:10Z</dcterms:modified>
</cp:coreProperties>
</file>