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FEDFE1"/>
    <a:srgbClr val="FF5050"/>
    <a:srgbClr val="FF6699"/>
    <a:srgbClr val="FF00FF"/>
    <a:srgbClr val="FDF3B9"/>
    <a:srgbClr val="C9E7E7"/>
    <a:srgbClr val="FFFFCC"/>
    <a:srgbClr val="8064A2"/>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9" autoAdjust="0"/>
    <p:restoredTop sz="94249" autoAdjust="0"/>
  </p:normalViewPr>
  <p:slideViewPr>
    <p:cSldViewPr snapToGrid="0">
      <p:cViewPr varScale="1">
        <p:scale>
          <a:sx n="80" d="100"/>
          <a:sy n="80" d="100"/>
        </p:scale>
        <p:origin x="3390" y="108"/>
      </p:cViewPr>
      <p:guideLst>
        <p:guide orient="horz" pos="561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2394"/>
  <ax:ocxPr ax:name="_cy" ax:value="2483"/>
  <ax:ocxPr ax:name="Style" ax:value="11"/>
  <ax:ocxPr ax:name="SubStyle" ax:value="-1"/>
  <ax:ocxPr ax:name="Validation" ax:value="2"/>
  <ax:ocxPr ax:name="LineWeight" ax:value="3"/>
  <ax:ocxPr ax:name="Direction" ax:value="0"/>
  <ax:ocxPr ax:name="ShowData" ax:value="1"/>
  <ax:ocxPr ax:name="Value" ax:value="https://www.mhlw.go.jp/stf/seisakunitsuite/bunya/koyou_roudou/koyou/hellowork.html"/>
  <ax:ocxPr ax:name="ForeColor" ax:value="0"/>
  <ax:ocxPr ax:name="BackColor" ax:value="16777215"/>
</ax:ocx>
</file>

<file path=ppt/activeX/activeX2.xml><?xml version="1.0" encoding="utf-8"?>
<ax:ocx xmlns:ax="http://schemas.microsoft.com/office/2006/activeX" xmlns:r="http://schemas.openxmlformats.org/officeDocument/2006/relationships" ax:classid="{D9347033-9612-11D1-9D75-00C04FCC8CDC}" ax:persistence="persistPropertyBag">
  <ax:ocxPr ax:name="_cx" ax:value="2849"/>
  <ax:ocxPr ax:name="_cy" ax:value="2465"/>
  <ax:ocxPr ax:name="Style" ax:value="11"/>
  <ax:ocxPr ax:name="SubStyle" ax:value="-1"/>
  <ax:ocxPr ax:name="Validation" ax:value="2"/>
  <ax:ocxPr ax:name="LineWeight" ax:value="3"/>
  <ax:ocxPr ax:name="Direction" ax:value="0"/>
  <ax:ocxPr ax:name="ShowData" ax:value="1"/>
  <ax:ocxPr ax:name="Value" ax:value="https://www.fsa.go.jp/soudan/"/>
  <ax:ocxPr ax:name="ForeColor" ax:value="0"/>
  <ax:ocxPr ax:name="BackColor" ax:value="16777215"/>
</ax:ocx>
</file>

<file path=ppt/activeX/activeX3.xml><?xml version="1.0" encoding="utf-8"?>
<ax:ocx xmlns:ax="http://schemas.microsoft.com/office/2006/activeX" xmlns:r="http://schemas.openxmlformats.org/officeDocument/2006/relationships" ax:classid="{D9347033-9612-11D1-9D75-00C04FCC8CDC}" ax:persistence="persistPropertyBag">
  <ax:ocxPr ax:name="_cx" ax:value="2390"/>
  <ax:ocxPr ax:name="_cy" ax:value="2465"/>
  <ax:ocxPr ax:name="Style" ax:value="11"/>
  <ax:ocxPr ax:name="SubStyle" ax:value="-1"/>
  <ax:ocxPr ax:name="Validation" ax:value="2"/>
  <ax:ocxPr ax:name="LineWeight" ax:value="3"/>
  <ax:ocxPr ax:name="Direction" ax:value="0"/>
  <ax:ocxPr ax:name="ShowData" ax:value="1"/>
  <ax:ocxPr ax:name="Value" ax:value="https://www.mhlw.go.jp/content/000936284.pdf"/>
  <ax:ocxPr ax:name="ForeColor" ax:value="0"/>
  <ax:ocxPr ax:name="BackColor" ax:value="16777215"/>
</ax:ocx>
</file>

<file path=ppt/activeX/activeX4.xml><?xml version="1.0" encoding="utf-8"?>
<ax:ocx xmlns:ax="http://schemas.microsoft.com/office/2006/activeX" xmlns:r="http://schemas.openxmlformats.org/officeDocument/2006/relationships" ax:classid="{D9347033-9612-11D1-9D75-00C04FCC8CDC}" ax:persistence="persistPropertyBag">
  <ax:ocxPr ax:name="_cx" ax:value="2999"/>
  <ax:ocxPr ax:name="_cy" ax:value="2796"/>
  <ax:ocxPr ax:name="Style" ax:value="11"/>
  <ax:ocxPr ax:name="SubStyle" ax:value="-1"/>
  <ax:ocxPr ax:name="Validation" ax:value="2"/>
  <ax:ocxPr ax:name="LineWeight" ax:value="3"/>
  <ax:ocxPr ax:name="Direction" ax:value="0"/>
  <ax:ocxPr ax:name="ShowData" ax:value="1"/>
  <ax:ocxPr ax:name="Value" ax:value="https://www.shiho-shoshi.or.jp/activity/consultation/center_list/"/>
  <ax:ocxPr ax:name="ForeColor" ax:value="0"/>
  <ax:ocxPr ax:name="BackColor" ax:value="16777215"/>
</ax:ocx>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DF4B830-BF77-4B48-A560-CB59709B7208}" type="datetimeFigureOut">
              <a:rPr kumimoji="1" lang="ja-JP" altLang="en-US" smtClean="0"/>
              <a:t>2022/12/13</a:t>
            </a:fld>
            <a:endParaRPr kumimoji="1" lang="en-US" altLang="en-US" dirty="0"/>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7C9D7EC-84D7-42B6-AF3F-807B5762792C}" type="slidenum">
              <a:rPr kumimoji="1" lang="ja-JP" altLang="en-US" smtClean="0"/>
              <a:t>‹#›</a:t>
            </a:fld>
            <a:endParaRPr kumimoji="1" lang="en-US" altLang="en-US" dirty="0"/>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7C9D7EC-84D7-42B6-AF3F-807B5762792C}" type="slidenum">
              <a:rPr kumimoji="1" lang="ja-JP" altLang="en-US" smtClean="0"/>
              <a:t>1</a:t>
            </a:fld>
            <a:endParaRPr kumimoji="1" lang="en-US" altLang="en-US" dirty="0"/>
          </a:p>
        </p:txBody>
      </p:sp>
    </p:spTree>
    <p:extLst>
      <p:ext uri="{BB962C8B-B14F-4D97-AF65-F5344CB8AC3E}">
        <p14:creationId xmlns:p14="http://schemas.microsoft.com/office/powerpoint/2010/main" val="1649647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7C9D7EC-84D7-42B6-AF3F-807B5762792C}" type="slidenum">
              <a:rPr kumimoji="1" lang="ja-JP" altLang="en-US" smtClean="0"/>
              <a:t>2</a:t>
            </a:fld>
            <a:endParaRPr kumimoji="1" lang="en-US" altLang="en-US" dirty="0"/>
          </a:p>
        </p:txBody>
      </p:sp>
    </p:spTree>
    <p:extLst>
      <p:ext uri="{BB962C8B-B14F-4D97-AF65-F5344CB8AC3E}">
        <p14:creationId xmlns:p14="http://schemas.microsoft.com/office/powerpoint/2010/main" val="395461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2022/12/13</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www.mhlw.go.jp/content/000936284.pdf" TargetMode="External"/><Relationship Id="rId18" Type="http://schemas.openxmlformats.org/officeDocument/2006/relationships/image" Target="../media/image5.wmf"/><Relationship Id="rId3" Type="http://schemas.openxmlformats.org/officeDocument/2006/relationships/control" Target="../activeX/activeX2.xml"/><Relationship Id="rId7" Type="http://schemas.openxmlformats.org/officeDocument/2006/relationships/notesSlide" Target="../notesSlides/notesSlide2.xml"/><Relationship Id="rId12" Type="http://schemas.openxmlformats.org/officeDocument/2006/relationships/hyperlink" Target="https://www.fsa.go.jp/soudan/" TargetMode="External"/><Relationship Id="rId17" Type="http://schemas.openxmlformats.org/officeDocument/2006/relationships/image" Target="../media/image4.wmf"/><Relationship Id="rId2" Type="http://schemas.openxmlformats.org/officeDocument/2006/relationships/control" Target="../activeX/activeX1.xml"/><Relationship Id="rId16" Type="http://schemas.openxmlformats.org/officeDocument/2006/relationships/image" Target="../media/image3.wmf"/><Relationship Id="rId1" Type="http://schemas.openxmlformats.org/officeDocument/2006/relationships/vmlDrawing" Target="../drawings/vmlDrawing1.vml"/><Relationship Id="rId6" Type="http://schemas.openxmlformats.org/officeDocument/2006/relationships/slideLayout" Target="../slideLayouts/slideLayout1.xml"/><Relationship Id="rId11" Type="http://schemas.openxmlformats.org/officeDocument/2006/relationships/hyperlink" Target="https://www.shiho-shoshi.or.jp/activity/consultation/center_list/" TargetMode="External"/><Relationship Id="rId5" Type="http://schemas.openxmlformats.org/officeDocument/2006/relationships/control" Target="../activeX/activeX4.xml"/><Relationship Id="rId15" Type="http://schemas.openxmlformats.org/officeDocument/2006/relationships/image" Target="../media/image2.wmf"/><Relationship Id="rId10" Type="http://schemas.openxmlformats.org/officeDocument/2006/relationships/image" Target="../media/image8.png"/><Relationship Id="rId4" Type="http://schemas.openxmlformats.org/officeDocument/2006/relationships/control" Target="../activeX/activeX3.xml"/><Relationship Id="rId9" Type="http://schemas.openxmlformats.org/officeDocument/2006/relationships/image" Target="../media/image7.png"/><Relationship Id="rId14" Type="http://schemas.openxmlformats.org/officeDocument/2006/relationships/hyperlink" Target="https://www.mhlw.go.jp/stf/seisakunitsuite/bunya/koyou_roudou/koyou/hellowork.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552252"/>
            <a:ext cx="6858000" cy="324498"/>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a:r>
              <a:rPr kumimoji="1" lang="en-US" altLang="en-US" sz="900" b="1" spc="150" dirty="0">
                <a:ln w="0"/>
                <a:solidFill>
                  <a:schemeClr val="bg1"/>
                </a:solidFill>
                <a:latin typeface="メイリオ" panose="020B0604030504040204" pitchFamily="50" charset="-128"/>
              </a:rPr>
              <a:t>If you need to repay and you have difficulty in doing so, please refer to the information on the reverse side about relevant organizations.</a:t>
            </a:r>
            <a:endParaRPr kumimoji="1" lang="en-US" altLang="ja-JP" sz="900" b="1" dirty="0">
              <a:ln w="0"/>
              <a:solidFill>
                <a:srgbClr val="FF0000"/>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146732" y="1216372"/>
            <a:ext cx="6564533" cy="3620204"/>
          </a:xfrm>
          <a:prstGeom prst="rect">
            <a:avLst/>
          </a:prstGeom>
          <a:noFill/>
          <a:ln w="19050">
            <a:solidFill>
              <a:srgbClr val="103185"/>
            </a:solidFill>
          </a:ln>
        </p:spPr>
        <p:txBody>
          <a:bodyPr wrap="square" lIns="144000" tIns="144000" rtlCol="0">
            <a:spAutoFit/>
          </a:bodyPr>
          <a:lstStyle/>
          <a:p>
            <a:pPr marL="177800" indent="-177800">
              <a:lnSpc>
                <a:spcPct val="110000"/>
              </a:lnSpc>
              <a:buFont typeface="Wingdings" panose="05000000000000000000" pitchFamily="2" charset="2"/>
              <a:buChar char="n"/>
            </a:pPr>
            <a:r>
              <a:rPr kumimoji="1" lang="en-US" altLang="en-US" sz="900" dirty="0">
                <a:latin typeface="メイリオ" panose="020B0604030504040204" pitchFamily="50" charset="-128"/>
              </a:rPr>
              <a:t>A loan borrower may be entitled to repayment forgiveness for all loans of the same type at once:</a:t>
            </a:r>
            <a:r>
              <a:rPr sz="900" dirty="0"/>
              <a:t/>
            </a:r>
            <a:br>
              <a:rPr sz="900" dirty="0"/>
            </a:br>
            <a:r>
              <a:rPr kumimoji="1" lang="en-US" altLang="en-US" sz="900" dirty="0">
                <a:latin typeface="メイリオ" panose="020B0604030504040204" pitchFamily="50" charset="-128"/>
              </a:rPr>
              <a:t>(1) Temporary Loan Emergency Funds; (2) Comprehensive Support Funds (Initial Loan); (3) Comprehensive Support Funds (Additional Loan); and (4) Comprehensive Support Funds (Relending)</a:t>
            </a:r>
          </a:p>
          <a:p>
            <a:pPr marL="177800" indent="-177800">
              <a:lnSpc>
                <a:spcPct val="110000"/>
              </a:lnSpc>
              <a:buFont typeface="Wingdings" panose="05000000000000000000" pitchFamily="2" charset="2"/>
              <a:buChar char="n"/>
            </a:pPr>
            <a:endParaRPr lang="en-US" altLang="en-US" sz="900" dirty="0">
              <a:latin typeface="メイリオ" panose="020B0604030504040204" pitchFamily="50" charset="-128"/>
            </a:endParaRPr>
          </a:p>
          <a:p>
            <a:pPr marL="177800" indent="-177800">
              <a:lnSpc>
                <a:spcPct val="110000"/>
              </a:lnSpc>
              <a:buFont typeface="Wingdings" panose="05000000000000000000" pitchFamily="2" charset="2"/>
              <a:buChar char="n"/>
            </a:pPr>
            <a:r>
              <a:rPr kumimoji="1" lang="en-US" altLang="en-US" sz="900" dirty="0">
                <a:latin typeface="メイリオ" panose="020B0604030504040204" pitchFamily="50" charset="-128"/>
              </a:rPr>
              <a:t> If a loan borrower and the head of its household are exempt from municipal tax (both per capita and income-based portions), the loan borrower is deemed to be eligible for repayment forgiveness, regardless of whether other household members are exempt from municipal tax. (Any amounts already repaid by the time of the repayment forgiveness decision will not be returned.)</a:t>
            </a:r>
          </a:p>
          <a:p>
            <a:pPr marL="177800" indent="-177800">
              <a:lnSpc>
                <a:spcPct val="110000"/>
              </a:lnSpc>
              <a:buFont typeface="Wingdings" panose="05000000000000000000" pitchFamily="2" charset="2"/>
              <a:buChar char="n"/>
            </a:pPr>
            <a:endParaRPr lang="en-US" altLang="en-US" sz="900" dirty="0">
              <a:latin typeface="メイリオ" panose="020B0604030504040204" pitchFamily="50" charset="-128"/>
            </a:endParaRPr>
          </a:p>
          <a:p>
            <a:pPr marL="177800" indent="-177800">
              <a:lnSpc>
                <a:spcPct val="110000"/>
              </a:lnSpc>
              <a:buFont typeface="Wingdings" panose="05000000000000000000" pitchFamily="2" charset="2"/>
              <a:buChar char="n"/>
            </a:pPr>
            <a:r>
              <a:rPr kumimoji="1" lang="en-US" altLang="en-US" sz="900" dirty="0">
                <a:latin typeface="メイリオ" panose="020B0604030504040204" pitchFamily="50" charset="-128"/>
              </a:rPr>
              <a:t>The requirements for forgiveness vary depending on the type of fund (see the figure below).</a:t>
            </a:r>
          </a:p>
          <a:p>
            <a:pPr marL="177800" indent="-177800">
              <a:lnSpc>
                <a:spcPct val="110000"/>
              </a:lnSpc>
              <a:buFont typeface="Wingdings" panose="05000000000000000000" pitchFamily="2" charset="2"/>
              <a:buChar char="n"/>
            </a:pPr>
            <a:endParaRPr lang="en-US" altLang="en-US" sz="900" b="1" dirty="0">
              <a:latin typeface="メイリオ" panose="020B0604030504040204" pitchFamily="50" charset="-128"/>
            </a:endParaRPr>
          </a:p>
          <a:p>
            <a:pPr marL="177800" indent="-177800">
              <a:lnSpc>
                <a:spcPct val="110000"/>
              </a:lnSpc>
              <a:buFont typeface="Wingdings" panose="05000000000000000000" pitchFamily="2" charset="2"/>
              <a:buChar char="n"/>
            </a:pPr>
            <a:r>
              <a:rPr lang="en-US" altLang="en-US" sz="900" b="1" dirty="0">
                <a:latin typeface="メイリオ" panose="020B0604030504040204" pitchFamily="50" charset="-128"/>
              </a:rPr>
              <a:t>In addition to the above, any outstanding debts will be forgiven in whole if a loan borrower and the head of its household come to be exempted from municipal tax after the fiscal year of the decision. </a:t>
            </a:r>
            <a:r>
              <a:rPr lang="en-US" altLang="ja-JP" sz="900" b="1" dirty="0">
                <a:latin typeface="メイリオ" panose="020B0604030504040204" pitchFamily="50" charset="-128"/>
              </a:rPr>
              <a:t>Similarly, a loan borrower may be entitled to repayment forgiveness in whole or in part if, during repayment, a loan borrower becomes unable to continue the repayment due to circumstances such as death, disappearance, receipt of public assistance benefits, issuance of Mental Disability Certificate (1st grade) or Physical Disability Certificate (1st or 2nd grade), or personal bankruptcy</a:t>
            </a:r>
            <a:r>
              <a:rPr lang="en-US" altLang="ja-JP" sz="900" b="1" dirty="0" smtClean="0">
                <a:latin typeface="メイリオ" panose="020B0604030504040204" pitchFamily="50" charset="-128"/>
              </a:rPr>
              <a:t>.</a:t>
            </a:r>
          </a:p>
          <a:p>
            <a:pPr>
              <a:lnSpc>
                <a:spcPct val="110000"/>
              </a:lnSpc>
            </a:pPr>
            <a:endParaRPr lang="en-US" altLang="ja-JP" sz="900" b="1" dirty="0" smtClean="0">
              <a:latin typeface="メイリオ" panose="020B0604030504040204" pitchFamily="50" charset="-128"/>
            </a:endParaRPr>
          </a:p>
          <a:p>
            <a:pPr marL="177800" indent="-177800">
              <a:lnSpc>
                <a:spcPct val="110000"/>
              </a:lnSpc>
              <a:buFont typeface="Wingdings" panose="05000000000000000000" pitchFamily="2" charset="2"/>
              <a:buChar char="n"/>
            </a:pPr>
            <a:r>
              <a:rPr lang="en-US" altLang="en-US" sz="900" b="1" dirty="0" smtClean="0">
                <a:solidFill>
                  <a:srgbClr val="0070C0"/>
                </a:solidFill>
                <a:latin typeface="メイリオ" panose="020B0604030504040204" pitchFamily="50" charset="-128"/>
              </a:rPr>
              <a:t>You need to apply for repayment forgiveness. </a:t>
            </a:r>
            <a:r>
              <a:rPr lang="en-US" altLang="en-US" sz="900" dirty="0" smtClean="0">
                <a:latin typeface="メイリオ" panose="020B0604030504040204" pitchFamily="50" charset="-128"/>
              </a:rPr>
              <a:t>(The forgiveness is not given automatically.) Please read the notice from the Council of Social Welfare carefully and file an application by the deadline.</a:t>
            </a:r>
          </a:p>
          <a:p>
            <a:pPr>
              <a:lnSpc>
                <a:spcPct val="110000"/>
              </a:lnSpc>
              <a:spcBef>
                <a:spcPts val="600"/>
              </a:spcBef>
            </a:pPr>
            <a:r>
              <a:rPr lang="en-US" altLang="en-US" sz="900" b="1" dirty="0" smtClean="0">
                <a:latin typeface="メイリオ" panose="020B0604030504040204" pitchFamily="50" charset="-128"/>
              </a:rPr>
              <a:t>If</a:t>
            </a:r>
            <a:r>
              <a:rPr lang="en-US" altLang="en-US" sz="900" b="1" dirty="0">
                <a:latin typeface="メイリオ" panose="020B0604030504040204" pitchFamily="50" charset="-128"/>
              </a:rPr>
              <a:t>,</a:t>
            </a:r>
            <a:r>
              <a:rPr lang="en-US" altLang="en-US" sz="900" dirty="0">
                <a:latin typeface="メイリオ" panose="020B0604030504040204" pitchFamily="50" charset="-128"/>
              </a:rPr>
              <a:t> for the reason of relocation or others, </a:t>
            </a:r>
            <a:r>
              <a:rPr lang="en-US" altLang="en-US" sz="900" b="1" dirty="0">
                <a:latin typeface="メイリオ" panose="020B0604030504040204" pitchFamily="50" charset="-128"/>
              </a:rPr>
              <a:t>your residence has changed since the time of your loan application,</a:t>
            </a:r>
            <a:r>
              <a:rPr lang="en-US" altLang="en-US" sz="900" dirty="0">
                <a:latin typeface="メイリオ" panose="020B0604030504040204" pitchFamily="50" charset="-128"/>
              </a:rPr>
              <a:t> </a:t>
            </a:r>
            <a:r>
              <a:rPr lang="en-US" altLang="en-US" sz="900" b="1" dirty="0">
                <a:latin typeface="メイリオ" panose="020B0604030504040204" pitchFamily="50" charset="-128"/>
              </a:rPr>
              <a:t>please contact the Council of Social Welfare with which you filed the application.</a:t>
            </a:r>
            <a:endParaRPr lang="en-US" altLang="ja-JP" sz="9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453950" y="113244"/>
            <a:ext cx="1626764" cy="246221"/>
          </a:xfrm>
          <a:prstGeom prst="rect">
            <a:avLst/>
          </a:prstGeom>
          <a:noFill/>
        </p:spPr>
        <p:txBody>
          <a:bodyPr wrap="square" rtlCol="0">
            <a:spAutoFit/>
          </a:bodyPr>
          <a:lstStyle/>
          <a:p>
            <a:r>
              <a:rPr kumimoji="1" lang="en-US" altLang="en-US" sz="1000" dirty="0">
                <a:latin typeface="メイリオ" panose="020B0604030504040204" pitchFamily="50" charset="-128"/>
              </a:rPr>
              <a:t>As of October 2022</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23" name="テキスト ボックス 22"/>
          <p:cNvSpPr txBox="1"/>
          <p:nvPr/>
        </p:nvSpPr>
        <p:spPr>
          <a:xfrm>
            <a:off x="1" y="8677696"/>
            <a:ext cx="6857999" cy="707886"/>
          </a:xfrm>
          <a:prstGeom prst="rect">
            <a:avLst/>
          </a:prstGeom>
          <a:noFill/>
        </p:spPr>
        <p:txBody>
          <a:bodyPr wrap="square" rtlCol="0">
            <a:spAutoFit/>
          </a:bodyPr>
          <a:lstStyle/>
          <a:p>
            <a:pPr>
              <a:lnSpc>
                <a:spcPts val="800"/>
              </a:lnSpc>
            </a:pPr>
            <a:r>
              <a:rPr kumimoji="1" lang="en-US" altLang="ja-JP" sz="900" dirty="0">
                <a:latin typeface="メイリオ" panose="020B0604030504040204" pitchFamily="50" charset="-128"/>
                <a:ea typeface="メイリオ" panose="020B0604030504040204" pitchFamily="50" charset="-128"/>
              </a:rPr>
              <a:t>*1</a:t>
            </a:r>
            <a:r>
              <a:rPr lang="en-US" sz="900" dirty="0">
                <a:latin typeface="メイリオ" panose="020B0604030504040204" pitchFamily="50" charset="-128"/>
                <a:ea typeface="メイリオ" panose="020B0604030504040204" pitchFamily="50" charset="-128"/>
              </a:rPr>
              <a:t> R</a:t>
            </a:r>
            <a:r>
              <a:rPr lang="en-US" altLang="ja-JP" sz="900" dirty="0">
                <a:latin typeface="メイリオ" panose="020B0604030504040204" pitchFamily="50" charset="-128"/>
                <a:ea typeface="メイリオ" panose="020B0604030504040204" pitchFamily="50" charset="-128"/>
              </a:rPr>
              <a:t>epayment forgiveness of Temporary Loan Emergency Funds and Comprehensive Support Funds (Initial Loan) applied for in or after April 2022 </a:t>
            </a:r>
            <a:r>
              <a:rPr lang="en-US" altLang="en-US" sz="900" dirty="0">
                <a:latin typeface="メイリオ" panose="020B0604030504040204" pitchFamily="50" charset="-128"/>
                <a:ea typeface="メイリオ" panose="020B0604030504040204" pitchFamily="50" charset="-128"/>
              </a:rPr>
              <a:t>will be decided on the basis of municipal tax exemption in FY2023, and the deferment period will last until the end of December 2023.</a:t>
            </a:r>
            <a:endParaRPr lang="en-US" altLang="ja-JP" sz="900" dirty="0">
              <a:latin typeface="メイリオ" panose="020B0604030504040204" pitchFamily="50" charset="-128"/>
              <a:ea typeface="メイリオ" panose="020B0604030504040204" pitchFamily="50" charset="-128"/>
            </a:endParaRPr>
          </a:p>
          <a:p>
            <a:pPr>
              <a:lnSpc>
                <a:spcPts val="800"/>
              </a:lnSpc>
            </a:pPr>
            <a:r>
              <a:rPr lang="en-US" altLang="ja-JP" sz="900" dirty="0">
                <a:latin typeface="メイリオ" panose="020B0604030504040204" pitchFamily="50" charset="-128"/>
                <a:cs typeface="Times New Roman" panose="02020603050405020304" pitchFamily="18" charset="0"/>
              </a:rPr>
              <a:t>*2 After the exemption, independence consultation and support centers or other organizations will offer continued support</a:t>
            </a:r>
            <a:r>
              <a:rPr lang="en-US" altLang="ja-JP" sz="900" dirty="0" smtClean="0">
                <a:latin typeface="メイリオ" panose="020B0604030504040204" pitchFamily="50" charset="-128"/>
                <a:cs typeface="Times New Roman" panose="02020603050405020304" pitchFamily="18" charset="0"/>
              </a:rPr>
              <a:t>.</a:t>
            </a:r>
          </a:p>
          <a:p>
            <a:pPr>
              <a:lnSpc>
                <a:spcPts val="800"/>
              </a:lnSpc>
            </a:pPr>
            <a:r>
              <a:rPr lang="en-US" altLang="ja-JP" sz="900" dirty="0" smtClean="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3 This shall not apply to cases in which the borrower has opted for a shorter deferment period.</a:t>
            </a:r>
          </a:p>
        </p:txBody>
      </p:sp>
      <p:sp>
        <p:nvSpPr>
          <p:cNvPr id="30" name="正方形/長方形 29"/>
          <p:cNvSpPr>
            <a:spLocks noChangeArrowheads="1"/>
          </p:cNvSpPr>
          <p:nvPr/>
        </p:nvSpPr>
        <p:spPr bwMode="auto">
          <a:xfrm>
            <a:off x="0" y="422250"/>
            <a:ext cx="6858000" cy="618179"/>
          </a:xfrm>
          <a:prstGeom prst="rect">
            <a:avLst/>
          </a:prstGeom>
          <a:solidFill>
            <a:srgbClr val="103185"/>
          </a:solidFill>
          <a:ln>
            <a:noFill/>
          </a:ln>
        </p:spPr>
        <p:txBody>
          <a:bodyPr rot="0" vert="horz" wrap="square" lIns="72000" tIns="102857" rIns="72000" bIns="34286" anchor="t" anchorCtr="0" upright="1">
            <a:spAutoFit/>
          </a:bodyPr>
          <a:lstStyle/>
          <a:p>
            <a:pPr algn="ctr">
              <a:lnSpc>
                <a:spcPct val="110000"/>
              </a:lnSpc>
              <a:spcBef>
                <a:spcPts val="600"/>
              </a:spcBef>
            </a:pPr>
            <a:r>
              <a:rPr lang="en-US" altLang="en-US" sz="1100" b="1" dirty="0">
                <a:ln w="0"/>
                <a:solidFill>
                  <a:schemeClr val="bg1"/>
                </a:solidFill>
                <a:latin typeface="メイリオ" panose="020B0604030504040204" pitchFamily="50" charset="-128"/>
              </a:rPr>
              <a:t> Repayment Forgiveness of Temporary Loan Emergency Funds and Other Special Loan Funds that are Especially Granted to Address the Impact of the COVID-19 Pandemic</a:t>
            </a:r>
            <a:endParaRPr lang="en-US" altLang="ja-JP" sz="1400" b="1" dirty="0">
              <a:ln w="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97114" y="1032999"/>
            <a:ext cx="3825727" cy="324498"/>
          </a:xfrm>
          <a:prstGeom prst="rect">
            <a:avLst/>
          </a:prstGeom>
          <a:solidFill>
            <a:schemeClr val="bg1"/>
          </a:solidFill>
        </p:spPr>
        <p:txBody>
          <a:bodyPr wrap="none" tIns="72000" bIns="36000" rtlCol="0">
            <a:spAutoFit/>
          </a:bodyPr>
          <a:lstStyle/>
          <a:p>
            <a:r>
              <a:rPr kumimoji="1" lang="en-US" altLang="en-US" sz="1400" b="1" dirty="0">
                <a:solidFill>
                  <a:srgbClr val="103185"/>
                </a:solidFill>
                <a:latin typeface="メイリオ" panose="020B0604030504040204" pitchFamily="50" charset="-128"/>
              </a:rPr>
              <a:t>Key points for repayment forgiveness</a:t>
            </a:r>
            <a:endParaRPr kumimoji="1" lang="en-US" altLang="en-US" sz="1400" b="1" dirty="0">
              <a:solidFill>
                <a:srgbClr val="103185"/>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95480" y="4784216"/>
            <a:ext cx="4415825" cy="324498"/>
          </a:xfrm>
          <a:prstGeom prst="rect">
            <a:avLst/>
          </a:prstGeom>
          <a:noFill/>
        </p:spPr>
        <p:txBody>
          <a:bodyPr wrap="none" tIns="72000" bIns="36000" rtlCol="0">
            <a:spAutoFit/>
          </a:bodyPr>
          <a:lstStyle/>
          <a:p>
            <a:pPr algn="ctr"/>
            <a:r>
              <a:rPr lang="en-US" altLang="en-US" sz="1400" b="1" dirty="0">
                <a:solidFill>
                  <a:srgbClr val="103185"/>
                </a:solidFill>
                <a:latin typeface="メイリオ" panose="020B0604030504040204" pitchFamily="50" charset="-128"/>
              </a:rPr>
              <a:t>Exemption requirements and exemption</a:t>
            </a:r>
            <a:r>
              <a:rPr lang="ja-JP" altLang="en-US" sz="1400" b="1" dirty="0">
                <a:solidFill>
                  <a:srgbClr val="103185"/>
                </a:solidFill>
                <a:latin typeface="メイリオ" panose="020B0604030504040204" pitchFamily="50" charset="-128"/>
              </a:rPr>
              <a:t> </a:t>
            </a:r>
            <a:r>
              <a:rPr lang="en-US" altLang="ja-JP" sz="1400" b="1" dirty="0">
                <a:solidFill>
                  <a:srgbClr val="103185"/>
                </a:solidFill>
                <a:latin typeface="メイリオ" panose="020B0604030504040204" pitchFamily="50" charset="-128"/>
              </a:rPr>
              <a:t>cap</a:t>
            </a:r>
            <a:endParaRPr lang="en-US" altLang="en-US" sz="1400" b="1" dirty="0">
              <a:solidFill>
                <a:srgbClr val="103185"/>
              </a:solidFill>
              <a:latin typeface="メイリオ" panose="020B0604030504040204" pitchFamily="50" charset="-128"/>
              <a:ea typeface="メイリオ" panose="020B0604030504040204" pitchFamily="50" charset="-128"/>
            </a:endParaRP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476632516"/>
              </p:ext>
            </p:extLst>
          </p:nvPr>
        </p:nvGraphicFramePr>
        <p:xfrm>
          <a:off x="197114" y="5064009"/>
          <a:ext cx="6427854" cy="3573513"/>
        </p:xfrm>
        <a:graphic>
          <a:graphicData uri="http://schemas.openxmlformats.org/drawingml/2006/table">
            <a:tbl>
              <a:tblPr firstRow="1" bandRow="1">
                <a:tableStyleId>{5C22544A-7EE6-4342-B048-85BDC9FD1C3A}</a:tableStyleId>
              </a:tblPr>
              <a:tblGrid>
                <a:gridCol w="2161075">
                  <a:extLst>
                    <a:ext uri="{9D8B030D-6E8A-4147-A177-3AD203B41FA5}">
                      <a16:colId xmlns:a16="http://schemas.microsoft.com/office/drawing/2014/main" val="2265011780"/>
                    </a:ext>
                  </a:extLst>
                </a:gridCol>
                <a:gridCol w="1191127">
                  <a:extLst>
                    <a:ext uri="{9D8B030D-6E8A-4147-A177-3AD203B41FA5}">
                      <a16:colId xmlns:a16="http://schemas.microsoft.com/office/drawing/2014/main" val="2662162304"/>
                    </a:ext>
                  </a:extLst>
                </a:gridCol>
                <a:gridCol w="1858940">
                  <a:extLst>
                    <a:ext uri="{9D8B030D-6E8A-4147-A177-3AD203B41FA5}">
                      <a16:colId xmlns:a16="http://schemas.microsoft.com/office/drawing/2014/main" val="3883302559"/>
                    </a:ext>
                  </a:extLst>
                </a:gridCol>
                <a:gridCol w="1216712">
                  <a:extLst>
                    <a:ext uri="{9D8B030D-6E8A-4147-A177-3AD203B41FA5}">
                      <a16:colId xmlns:a16="http://schemas.microsoft.com/office/drawing/2014/main" val="4291502834"/>
                    </a:ext>
                  </a:extLst>
                </a:gridCol>
              </a:tblGrid>
              <a:tr h="505475">
                <a:tc>
                  <a:txBody>
                    <a:bodyPr/>
                    <a:lstStyle/>
                    <a:p>
                      <a:pPr algn="ctr"/>
                      <a:r>
                        <a:rPr kumimoji="1" lang="en-US" altLang="en-US" sz="900" dirty="0">
                          <a:solidFill>
                            <a:schemeClr val="bg1"/>
                          </a:solidFill>
                          <a:latin typeface="メイリオ" panose="020B0604030504040204" pitchFamily="50" charset="-128"/>
                        </a:rPr>
                        <a:t>Fund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en-US" altLang="en-US" sz="900" dirty="0">
                          <a:solidFill>
                            <a:schemeClr val="bg1"/>
                          </a:solidFill>
                          <a:latin typeface="メイリオ" panose="020B0604030504040204" pitchFamily="50" charset="-128"/>
                        </a:rPr>
                        <a:t>Requirements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en-US" altLang="en-US" sz="900" dirty="0">
                          <a:solidFill>
                            <a:schemeClr val="bg1"/>
                          </a:solidFill>
                          <a:latin typeface="メイリオ" panose="020B0604030504040204" pitchFamily="50" charset="-128"/>
                        </a:rPr>
                        <a:t>Maximum sum</a:t>
                      </a:r>
                      <a:br>
                        <a:rPr kumimoji="1" lang="en-US" altLang="en-US" sz="900" dirty="0">
                          <a:solidFill>
                            <a:schemeClr val="bg1"/>
                          </a:solidFill>
                          <a:latin typeface="メイリオ" panose="020B0604030504040204" pitchFamily="50" charset="-128"/>
                        </a:rPr>
                      </a:br>
                      <a:r>
                        <a:rPr kumimoji="1" lang="en-US" altLang="en-US" sz="900" dirty="0">
                          <a:solidFill>
                            <a:schemeClr val="bg1"/>
                          </a:solidFill>
                          <a:latin typeface="メイリオ" panose="020B0604030504040204" pitchFamily="50" charset="-128"/>
                        </a:rPr>
                        <a:t> of repayment forgiveness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en-US" altLang="en-US" sz="900" dirty="0">
                          <a:solidFill>
                            <a:schemeClr val="bg1"/>
                          </a:solidFill>
                          <a:latin typeface="メイリオ" panose="020B0604030504040204" pitchFamily="50" charset="-128"/>
                        </a:rPr>
                        <a:t>Repayment start</a:t>
                      </a:r>
                      <a:endParaRPr kumimoji="1" lang="en-US" altLang="ja-JP" sz="900" dirty="0">
                        <a:solidFill>
                          <a:schemeClr val="bg1"/>
                        </a:solidFill>
                        <a:latin typeface="メイリオ" panose="020B0604030504040204" pitchFamily="50" charset="-128"/>
                        <a:ea typeface="メイリオ" panose="020B0604030504040204" pitchFamily="50" charset="-128"/>
                      </a:endParaRPr>
                    </a:p>
                    <a:p>
                      <a:pPr algn="ctr"/>
                      <a:r>
                        <a:rPr kumimoji="1" lang="en-US" altLang="ja-JP" sz="900" b="0" dirty="0">
                          <a:solidFill>
                            <a:schemeClr val="bg1"/>
                          </a:solidFill>
                          <a:latin typeface="メイリオ" panose="020B0604030504040204" pitchFamily="50" charset="-128"/>
                        </a:rPr>
                        <a:t>* If forgiveness is not given,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pPr algn="ctr"/>
                      <a:r>
                        <a:rPr kumimoji="1" lang="en-US" altLang="en-US" sz="800" b="0" dirty="0">
                          <a:solidFill>
                            <a:schemeClr val="tx1"/>
                          </a:solidFill>
                          <a:latin typeface="メイリオ" panose="020B0604030504040204" pitchFamily="50" charset="-128"/>
                        </a:rPr>
                        <a:t>Temporary Loan Emergency Funds</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en-US" sz="800" b="0" dirty="0">
                          <a:solidFill>
                            <a:schemeClr val="tx1"/>
                          </a:solidFill>
                          <a:latin typeface="メイリオ" panose="020B0604030504040204" pitchFamily="50" charset="-128"/>
                        </a:rPr>
                        <a:t>Loan applied for by the end of March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en-US" sz="800" b="1" dirty="0">
                          <a:solidFill>
                            <a:schemeClr val="tx1"/>
                          </a:solidFill>
                          <a:latin typeface="メイリオ" panose="020B0604030504040204" pitchFamily="50" charset="-128"/>
                        </a:rPr>
                        <a:t>Exempt from </a:t>
                      </a:r>
                    </a:p>
                    <a:p>
                      <a:pPr algn="ctr"/>
                      <a:r>
                        <a:rPr kumimoji="1" lang="en-US" altLang="en-US" sz="800" b="1" dirty="0">
                          <a:solidFill>
                            <a:schemeClr val="tx1"/>
                          </a:solidFill>
                          <a:latin typeface="メイリオ" panose="020B0604030504040204" pitchFamily="50" charset="-128"/>
                        </a:rPr>
                        <a:t>municipal tax </a:t>
                      </a:r>
                      <a:r>
                        <a:rPr kumimoji="1" lang="en-US" altLang="en-US" sz="800" b="0" dirty="0">
                          <a:solidFill>
                            <a:schemeClr val="tx1"/>
                          </a:solidFill>
                          <a:latin typeface="メイリオ" panose="020B0604030504040204" pitchFamily="50" charset="-128"/>
                        </a:rPr>
                        <a:t>for </a:t>
                      </a:r>
                    </a:p>
                    <a:p>
                      <a:pPr algn="ctr"/>
                      <a:r>
                        <a:rPr kumimoji="1" lang="en-US" altLang="en-US" sz="800" b="0" dirty="0">
                          <a:solidFill>
                            <a:schemeClr val="tx1"/>
                          </a:solidFill>
                          <a:latin typeface="メイリオ" panose="020B0604030504040204" pitchFamily="50" charset="-128"/>
                        </a:rPr>
                        <a:t>FY2021 or </a:t>
                      </a:r>
                    </a:p>
                    <a:p>
                      <a:pPr algn="ctr"/>
                      <a:r>
                        <a:rPr kumimoji="1" lang="en-US" altLang="en-US" sz="800" b="0" dirty="0">
                          <a:solidFill>
                            <a:schemeClr val="tx1"/>
                          </a:solidFill>
                          <a:latin typeface="メイリオ" panose="020B0604030504040204" pitchFamily="50" charset="-128"/>
                        </a:rPr>
                        <a:t>FY2022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b="0" dirty="0">
                          <a:solidFill>
                            <a:schemeClr val="tx1"/>
                          </a:solidFill>
                          <a:latin typeface="メイリオ" panose="020B0604030504040204" pitchFamily="50" charset="-128"/>
                        </a:rPr>
                        <a:t>¥200,000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en-US" sz="800" b="0" dirty="0">
                          <a:solidFill>
                            <a:schemeClr val="tx1"/>
                          </a:solidFill>
                          <a:latin typeface="メイリオ" panose="020B0604030504040204" pitchFamily="50" charset="-128"/>
                        </a:rPr>
                        <a:t>January </a:t>
                      </a:r>
                      <a:r>
                        <a:rPr kumimoji="1" lang="en-US" altLang="en-US" sz="800" b="1" dirty="0">
                          <a:solidFill>
                            <a:schemeClr val="tx1"/>
                          </a:solidFill>
                          <a:latin typeface="メイリオ" panose="020B0604030504040204" pitchFamily="50" charset="-128"/>
                        </a:rPr>
                        <a:t>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pPr algn="ctr"/>
                      <a:r>
                        <a:rPr kumimoji="1" lang="en-US" altLang="en-US" sz="800" b="0" dirty="0">
                          <a:solidFill>
                            <a:schemeClr val="tx1"/>
                          </a:solidFill>
                          <a:latin typeface="メイリオ" panose="020B0604030504040204" pitchFamily="50" charset="-128"/>
                        </a:rPr>
                        <a:t>Temporary Loan Emergency Funds</a:t>
                      </a:r>
                    </a:p>
                    <a:p>
                      <a:pPr algn="ctr"/>
                      <a:r>
                        <a:rPr kumimoji="1" lang="en-US" altLang="en-US" sz="800" b="0" dirty="0">
                          <a:solidFill>
                            <a:schemeClr val="tx1"/>
                          </a:solidFill>
                          <a:latin typeface="メイリオ" panose="020B0604030504040204" pitchFamily="50" charset="-128"/>
                        </a:rPr>
                        <a:t>Loan applied for in or after April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en-US" sz="800" b="1" dirty="0">
                          <a:solidFill>
                            <a:schemeClr val="tx1"/>
                          </a:solidFill>
                          <a:latin typeface="メイリオ" panose="020B0604030504040204" pitchFamily="50" charset="-128"/>
                        </a:rPr>
                        <a:t>Exempt from </a:t>
                      </a:r>
                    </a:p>
                    <a:p>
                      <a:pPr algn="ctr"/>
                      <a:r>
                        <a:rPr kumimoji="1" lang="en-US" altLang="en-US" sz="800" b="1" dirty="0">
                          <a:solidFill>
                            <a:schemeClr val="tx1"/>
                          </a:solidFill>
                          <a:latin typeface="メイリオ" panose="020B0604030504040204" pitchFamily="50" charset="-128"/>
                        </a:rPr>
                        <a:t>municipal tax </a:t>
                      </a:r>
                      <a:r>
                        <a:rPr kumimoji="1" lang="en-US" altLang="en-US" sz="800" b="0" dirty="0">
                          <a:solidFill>
                            <a:schemeClr val="tx1"/>
                          </a:solidFill>
                          <a:latin typeface="メイリオ" panose="020B0604030504040204" pitchFamily="50" charset="-128"/>
                        </a:rPr>
                        <a:t>for </a:t>
                      </a:r>
                    </a:p>
                    <a:p>
                      <a:pPr algn="ctr"/>
                      <a:r>
                        <a:rPr kumimoji="1" lang="en-US" altLang="en-US" sz="800" b="0" dirty="0">
                          <a:solidFill>
                            <a:schemeClr val="tx1"/>
                          </a:solidFill>
                          <a:latin typeface="メイリオ" panose="020B0604030504040204" pitchFamily="50" charset="-128"/>
                        </a:rPr>
                        <a:t>FY2023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b="0" dirty="0">
                          <a:solidFill>
                            <a:schemeClr val="tx1"/>
                          </a:solidFill>
                          <a:latin typeface="メイリオ" panose="020B0604030504040204" pitchFamily="50" charset="-128"/>
                        </a:rPr>
                        <a:t>¥200,000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en-US" sz="800" b="0" dirty="0">
                          <a:solidFill>
                            <a:schemeClr val="tx1"/>
                          </a:solidFill>
                          <a:latin typeface="メイリオ" panose="020B0604030504040204" pitchFamily="50" charset="-128"/>
                        </a:rPr>
                        <a:t>January </a:t>
                      </a:r>
                      <a:r>
                        <a:rPr kumimoji="1" lang="en-US" altLang="en-US" sz="800" b="1" dirty="0">
                          <a:solidFill>
                            <a:schemeClr val="tx1"/>
                          </a:solidFill>
                          <a:latin typeface="メイリオ" panose="020B0604030504040204" pitchFamily="50" charset="-128"/>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pPr algn="ctr"/>
                      <a:r>
                        <a:rPr kumimoji="1" lang="en-US" altLang="en-US" sz="800" b="0" dirty="0">
                          <a:solidFill>
                            <a:schemeClr val="tx1"/>
                          </a:solidFill>
                          <a:latin typeface="メイリオ" panose="020B0604030504040204" pitchFamily="50" charset="-128"/>
                        </a:rPr>
                        <a:t>Comprehensive Support Funds (Initial Loan)</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en-US" sz="800" b="0" dirty="0">
                          <a:solidFill>
                            <a:schemeClr val="tx1"/>
                          </a:solidFill>
                          <a:latin typeface="メイリオ" panose="020B0604030504040204" pitchFamily="50" charset="-128"/>
                        </a:rPr>
                        <a:t>Loan applied for by the end of March 2022</a:t>
                      </a:r>
                      <a:endParaRPr kumimoji="1" lang="en-US" altLang="ja-JP" sz="8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en-US" sz="800" b="1" dirty="0">
                          <a:solidFill>
                            <a:schemeClr val="tx1"/>
                          </a:solidFill>
                          <a:latin typeface="メイリオ" panose="020B0604030504040204" pitchFamily="50" charset="-128"/>
                        </a:rPr>
                        <a:t>Exempt from </a:t>
                      </a:r>
                    </a:p>
                    <a:p>
                      <a:pPr algn="ctr"/>
                      <a:r>
                        <a:rPr kumimoji="1" lang="en-US" altLang="en-US" sz="800" b="1" dirty="0">
                          <a:solidFill>
                            <a:schemeClr val="tx1"/>
                          </a:solidFill>
                          <a:latin typeface="メイリオ" panose="020B0604030504040204" pitchFamily="50" charset="-128"/>
                        </a:rPr>
                        <a:t>municipal tax </a:t>
                      </a:r>
                      <a:r>
                        <a:rPr kumimoji="1" lang="en-US" altLang="en-US" sz="800" b="0" dirty="0">
                          <a:solidFill>
                            <a:schemeClr val="tx1"/>
                          </a:solidFill>
                          <a:latin typeface="メイリオ" panose="020B0604030504040204" pitchFamily="50" charset="-128"/>
                        </a:rPr>
                        <a:t>for </a:t>
                      </a:r>
                    </a:p>
                    <a:p>
                      <a:pPr algn="ctr"/>
                      <a:r>
                        <a:rPr kumimoji="1" lang="en-US" altLang="en-US" sz="800" b="0" dirty="0">
                          <a:solidFill>
                            <a:schemeClr val="tx1"/>
                          </a:solidFill>
                          <a:latin typeface="メイリオ" panose="020B0604030504040204" pitchFamily="50" charset="-128"/>
                        </a:rPr>
                        <a:t>FY2021 or </a:t>
                      </a:r>
                    </a:p>
                    <a:p>
                      <a:pPr algn="ctr"/>
                      <a:r>
                        <a:rPr kumimoji="1" lang="en-US" altLang="en-US" sz="800" b="0" dirty="0">
                          <a:solidFill>
                            <a:schemeClr val="tx1"/>
                          </a:solidFill>
                          <a:latin typeface="メイリオ" panose="020B0604030504040204" pitchFamily="50" charset="-128"/>
                        </a:rPr>
                        <a:t>FY2022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b="0" dirty="0">
                          <a:solidFill>
                            <a:schemeClr val="tx1"/>
                          </a:solidFill>
                          <a:latin typeface="メイリオ" panose="020B0604030504040204" pitchFamily="50" charset="-128"/>
                        </a:rPr>
                        <a:t>¥450,000 (single-member household)</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800" b="0" dirty="0">
                          <a:solidFill>
                            <a:schemeClr val="tx1"/>
                          </a:solidFill>
                          <a:latin typeface="メイリオ" panose="020B0604030504040204" pitchFamily="50" charset="-128"/>
                        </a:rPr>
                        <a:t>¥600,000 (≥2 members)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en-US" altLang="en-US" sz="800" b="0" dirty="0">
                          <a:solidFill>
                            <a:schemeClr val="tx1"/>
                          </a:solidFill>
                          <a:latin typeface="メイリオ" panose="020B0604030504040204" pitchFamily="50" charset="-128"/>
                        </a:rPr>
                        <a:t>January </a:t>
                      </a:r>
                      <a:r>
                        <a:rPr kumimoji="1" lang="en-US" altLang="en-US" sz="800" b="1" dirty="0">
                          <a:solidFill>
                            <a:schemeClr val="tx1"/>
                          </a:solidFill>
                          <a:latin typeface="メイリオ" panose="020B0604030504040204" pitchFamily="50" charset="-128"/>
                        </a:rPr>
                        <a:t>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446125">
                <a:tc>
                  <a:txBody>
                    <a:bodyPr/>
                    <a:lstStyle/>
                    <a:p>
                      <a:pPr algn="ctr"/>
                      <a:r>
                        <a:rPr kumimoji="1" lang="en-US" altLang="en-US" sz="800" b="0" dirty="0">
                          <a:solidFill>
                            <a:schemeClr val="tx1"/>
                          </a:solidFill>
                          <a:latin typeface="メイリオ" panose="020B0604030504040204" pitchFamily="50" charset="-128"/>
                        </a:rPr>
                        <a:t>Comprehensive Support Funds (Initial Loan)</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en-US" sz="800" b="0" dirty="0">
                          <a:solidFill>
                            <a:schemeClr val="tx1"/>
                          </a:solidFill>
                          <a:latin typeface="メイリオ" panose="020B0604030504040204" pitchFamily="50" charset="-128"/>
                        </a:rPr>
                        <a:t>Loan applied for in or after April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en-US" sz="800" b="1" dirty="0">
                          <a:solidFill>
                            <a:schemeClr val="tx1"/>
                          </a:solidFill>
                          <a:latin typeface="メイリオ" panose="020B0604030504040204" pitchFamily="50" charset="-128"/>
                        </a:rPr>
                        <a:t>Exempt from </a:t>
                      </a:r>
                    </a:p>
                    <a:p>
                      <a:pPr algn="ctr"/>
                      <a:r>
                        <a:rPr kumimoji="1" lang="en-US" altLang="en-US" sz="800" b="1" dirty="0">
                          <a:solidFill>
                            <a:schemeClr val="tx1"/>
                          </a:solidFill>
                          <a:latin typeface="メイリオ" panose="020B0604030504040204" pitchFamily="50" charset="-128"/>
                        </a:rPr>
                        <a:t>municipal tax</a:t>
                      </a:r>
                      <a:r>
                        <a:rPr kumimoji="1" lang="en-US" altLang="en-US" sz="800" b="0" dirty="0">
                          <a:solidFill>
                            <a:schemeClr val="tx1"/>
                          </a:solidFill>
                          <a:latin typeface="メイリオ" panose="020B0604030504040204" pitchFamily="50" charset="-128"/>
                        </a:rPr>
                        <a:t> for </a:t>
                      </a:r>
                    </a:p>
                    <a:p>
                      <a:pPr algn="ctr"/>
                      <a:r>
                        <a:rPr kumimoji="1" lang="en-US" altLang="en-US" sz="800" b="0" dirty="0">
                          <a:solidFill>
                            <a:schemeClr val="tx1"/>
                          </a:solidFill>
                          <a:latin typeface="メイリオ" panose="020B0604030504040204" pitchFamily="50" charset="-128"/>
                        </a:rPr>
                        <a:t>FY2023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b="0" dirty="0">
                          <a:solidFill>
                            <a:schemeClr val="tx1"/>
                          </a:solidFill>
                          <a:latin typeface="メイリオ" panose="020B0604030504040204" pitchFamily="50" charset="-128"/>
                        </a:rPr>
                        <a:t>¥450,000 (single-member household)</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800" b="0" dirty="0">
                          <a:solidFill>
                            <a:schemeClr val="tx1"/>
                          </a:solidFill>
                          <a:latin typeface="メイリオ" panose="020B0604030504040204" pitchFamily="50" charset="-128"/>
                        </a:rPr>
                        <a:t>¥600,000 (≥2 members)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en-US" altLang="en-US" sz="800" b="0" dirty="0">
                          <a:solidFill>
                            <a:schemeClr val="tx1"/>
                          </a:solidFill>
                          <a:latin typeface="メイリオ" panose="020B0604030504040204" pitchFamily="50" charset="-128"/>
                        </a:rPr>
                        <a:t>January </a:t>
                      </a:r>
                      <a:r>
                        <a:rPr kumimoji="1" lang="en-US" altLang="en-US" sz="800" b="1" dirty="0">
                          <a:solidFill>
                            <a:schemeClr val="tx1"/>
                          </a:solidFill>
                          <a:latin typeface="メイリオ" panose="020B0604030504040204" pitchFamily="50" charset="-128"/>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en-US" altLang="en-US" sz="800" b="0" dirty="0">
                          <a:solidFill>
                            <a:schemeClr val="tx1"/>
                          </a:solidFill>
                          <a:latin typeface="メイリオ" panose="020B0604030504040204" pitchFamily="50" charset="-128"/>
                        </a:rPr>
                        <a:t>Comprehensive Support Funds (Additional Loan)</a:t>
                      </a:r>
                      <a:endParaRPr kumimoji="1" lang="en-US" altLang="ja-JP" sz="8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en-US" sz="800" b="1" dirty="0">
                          <a:solidFill>
                            <a:schemeClr val="tx1"/>
                          </a:solidFill>
                          <a:latin typeface="メイリオ" panose="020B0604030504040204" pitchFamily="50" charset="-128"/>
                        </a:rPr>
                        <a:t>Exempt from </a:t>
                      </a:r>
                    </a:p>
                    <a:p>
                      <a:pPr algn="ctr"/>
                      <a:r>
                        <a:rPr kumimoji="1" lang="en-US" altLang="en-US" sz="800" b="1" dirty="0">
                          <a:solidFill>
                            <a:schemeClr val="tx1"/>
                          </a:solidFill>
                          <a:latin typeface="メイリオ" panose="020B0604030504040204" pitchFamily="50" charset="-128"/>
                        </a:rPr>
                        <a:t>municipal tax </a:t>
                      </a:r>
                      <a:r>
                        <a:rPr kumimoji="1" lang="en-US" altLang="en-US" sz="800" b="0" dirty="0">
                          <a:solidFill>
                            <a:schemeClr val="tx1"/>
                          </a:solidFill>
                          <a:latin typeface="メイリオ" panose="020B0604030504040204" pitchFamily="50" charset="-128"/>
                        </a:rPr>
                        <a:t>for </a:t>
                      </a:r>
                    </a:p>
                    <a:p>
                      <a:pPr algn="ctr"/>
                      <a:r>
                        <a:rPr kumimoji="1" lang="en-US" altLang="en-US" sz="800" b="0" dirty="0">
                          <a:solidFill>
                            <a:schemeClr val="tx1"/>
                          </a:solidFill>
                          <a:latin typeface="メイリオ" panose="020B0604030504040204" pitchFamily="50" charset="-128"/>
                        </a:rPr>
                        <a:t>FY2023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b="0" dirty="0">
                          <a:solidFill>
                            <a:schemeClr val="tx1"/>
                          </a:solidFill>
                          <a:latin typeface="メイリオ" panose="020B0604030504040204" pitchFamily="50" charset="-128"/>
                        </a:rPr>
                        <a:t>¥450,000 (single-member household)</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800" b="0" dirty="0">
                          <a:solidFill>
                            <a:schemeClr val="tx1"/>
                          </a:solidFill>
                          <a:latin typeface="メイリオ" panose="020B0604030504040204" pitchFamily="50" charset="-128"/>
                        </a:rPr>
                        <a:t>Y600,000 (≥2 members)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en-US" altLang="en-US" sz="800" b="0" dirty="0">
                          <a:solidFill>
                            <a:schemeClr val="tx1"/>
                          </a:solidFill>
                          <a:latin typeface="メイリオ" panose="020B0604030504040204" pitchFamily="50" charset="-128"/>
                        </a:rPr>
                        <a:t>January </a:t>
                      </a:r>
                      <a:r>
                        <a:rPr kumimoji="1" lang="en-US" altLang="en-US" sz="800" b="1" dirty="0">
                          <a:solidFill>
                            <a:schemeClr val="tx1"/>
                          </a:solidFill>
                          <a:latin typeface="メイリオ" panose="020B0604030504040204" pitchFamily="50" charset="-128"/>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446125">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en-US" altLang="en-US" sz="800" b="0" dirty="0">
                          <a:solidFill>
                            <a:schemeClr val="tx1"/>
                          </a:solidFill>
                          <a:latin typeface="メイリオ" panose="020B0604030504040204" pitchFamily="50" charset="-128"/>
                        </a:rPr>
                        <a:t>Comprehensive Support Funds </a:t>
                      </a:r>
                      <a:br>
                        <a:rPr kumimoji="1" lang="en-US" altLang="en-US" sz="800" b="0" dirty="0">
                          <a:solidFill>
                            <a:schemeClr val="tx1"/>
                          </a:solidFill>
                          <a:latin typeface="メイリオ" panose="020B0604030504040204" pitchFamily="50" charset="-128"/>
                        </a:rPr>
                      </a:br>
                      <a:r>
                        <a:rPr kumimoji="1" lang="en-US" altLang="en-US" sz="800" b="0" dirty="0">
                          <a:solidFill>
                            <a:schemeClr val="tx1"/>
                          </a:solidFill>
                          <a:latin typeface="メイリオ" panose="020B0604030504040204" pitchFamily="50" charset="-128"/>
                        </a:rPr>
                        <a:t>(Relending)</a:t>
                      </a:r>
                      <a:endParaRPr kumimoji="1" lang="en-US" altLang="ja-JP" sz="8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en-US" sz="800" b="1" dirty="0">
                          <a:solidFill>
                            <a:schemeClr val="tx1"/>
                          </a:solidFill>
                          <a:latin typeface="メイリオ" panose="020B0604030504040204" pitchFamily="50" charset="-128"/>
                        </a:rPr>
                        <a:t>Exempt from </a:t>
                      </a:r>
                    </a:p>
                    <a:p>
                      <a:pPr algn="ctr"/>
                      <a:r>
                        <a:rPr kumimoji="1" lang="en-US" altLang="en-US" sz="800" b="1" dirty="0">
                          <a:solidFill>
                            <a:schemeClr val="tx1"/>
                          </a:solidFill>
                          <a:latin typeface="メイリオ" panose="020B0604030504040204" pitchFamily="50" charset="-128"/>
                        </a:rPr>
                        <a:t>municipal tax </a:t>
                      </a:r>
                      <a:r>
                        <a:rPr kumimoji="1" lang="en-US" altLang="en-US" sz="800" b="0" dirty="0">
                          <a:solidFill>
                            <a:schemeClr val="tx1"/>
                          </a:solidFill>
                          <a:latin typeface="メイリオ" panose="020B0604030504040204" pitchFamily="50" charset="-128"/>
                        </a:rPr>
                        <a:t>for </a:t>
                      </a:r>
                    </a:p>
                    <a:p>
                      <a:pPr algn="ctr"/>
                      <a:r>
                        <a:rPr kumimoji="1" lang="en-US" altLang="en-US" sz="800" b="0" dirty="0">
                          <a:solidFill>
                            <a:schemeClr val="tx1"/>
                          </a:solidFill>
                          <a:latin typeface="メイリオ" panose="020B0604030504040204" pitchFamily="50" charset="-128"/>
                        </a:rPr>
                        <a:t>FY2024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b="0" dirty="0">
                          <a:solidFill>
                            <a:schemeClr val="tx1"/>
                          </a:solidFill>
                          <a:latin typeface="メイリオ" panose="020B0604030504040204" pitchFamily="50" charset="-128"/>
                        </a:rPr>
                        <a:t>¥450,000 (single-member household)</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800" b="0" dirty="0">
                          <a:solidFill>
                            <a:schemeClr val="tx1"/>
                          </a:solidFill>
                          <a:latin typeface="メイリオ" panose="020B0604030504040204" pitchFamily="50" charset="-128"/>
                        </a:rPr>
                        <a:t>¥600,000 (≥2 members)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en-US" sz="800" b="0" dirty="0">
                          <a:solidFill>
                            <a:schemeClr val="tx1"/>
                          </a:solidFill>
                          <a:latin typeface="メイリオ" panose="020B0604030504040204" pitchFamily="50" charset="-128"/>
                        </a:rPr>
                        <a:t>January </a:t>
                      </a:r>
                      <a:r>
                        <a:rPr kumimoji="1" lang="en-US" altLang="en-US" sz="800" b="1" dirty="0">
                          <a:solidFill>
                            <a:schemeClr val="tx1"/>
                          </a:solidFill>
                          <a:latin typeface="メイリオ" panose="020B0604030504040204" pitchFamily="50" charset="-128"/>
                        </a:rPr>
                        <a:t>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p:cNvSpPr txBox="1"/>
          <p:nvPr/>
        </p:nvSpPr>
        <p:spPr>
          <a:xfrm>
            <a:off x="227807" y="7870384"/>
            <a:ext cx="6480000" cy="1238801"/>
          </a:xfrm>
          <a:prstGeom prst="rect">
            <a:avLst/>
          </a:prstGeom>
          <a:noFill/>
        </p:spPr>
        <p:txBody>
          <a:bodyPr wrap="square" rtlCol="0">
            <a:spAutoFit/>
          </a:bodyPr>
          <a:lstStyle/>
          <a:p>
            <a:r>
              <a:rPr lang="en-US" altLang="ja-JP" sz="800" dirty="0">
                <a:latin typeface="メイリオ" panose="020B0604030504040204" pitchFamily="50" charset="-128"/>
              </a:rPr>
              <a:t>If you face difficulties in making the repayment, please contact the consultation desk.</a:t>
            </a:r>
            <a:endParaRPr lang="ja-JP"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r>
              <a:rPr lang="en-US" altLang="ja-JP" sz="800" dirty="0">
                <a:latin typeface="メイリオ" panose="020B0604030504040204" pitchFamily="50" charset="-128"/>
              </a:rPr>
              <a:t>Your monthly repayment amount may be reduced for a certain period of time or deferred depending on the case. Further, the repayment obligation during the repayment period may be forgiven in some cases (please refer to the Key points for repayment forgiveness on the front page</a:t>
            </a:r>
            <a:r>
              <a:rPr lang="en-US" altLang="ja-JP" sz="800" dirty="0" smtClean="0">
                <a:latin typeface="メイリオ" panose="020B0604030504040204" pitchFamily="50" charset="-128"/>
              </a:rPr>
              <a:t>).</a:t>
            </a:r>
          </a:p>
          <a:p>
            <a:r>
              <a:rPr lang="en-US" altLang="en-US" sz="800" dirty="0" smtClean="0">
                <a:latin typeface="メイリオ" panose="020B0604030504040204" pitchFamily="50" charset="-128"/>
              </a:rPr>
              <a:t>We can also refer you for needed assistance by an appropriate organization/institution.</a:t>
            </a:r>
            <a:endParaRPr kumimoji="1" lang="en-US" altLang="ja-JP" sz="800" dirty="0" smtClean="0">
              <a:latin typeface="メイリオ" panose="020B0604030504040204" pitchFamily="50" charset="-128"/>
              <a:ea typeface="メイリオ" panose="020B0604030504040204" pitchFamily="50" charset="-128"/>
            </a:endParaRPr>
          </a:p>
          <a:p>
            <a:pPr>
              <a:spcBef>
                <a:spcPts val="300"/>
              </a:spcBef>
            </a:pPr>
            <a:r>
              <a:rPr lang="en-US" altLang="ja-JP" sz="800" dirty="0" smtClean="0">
                <a:latin typeface="メイリオ" panose="020B0604030504040204" pitchFamily="50" charset="-128"/>
              </a:rPr>
              <a:t>[</a:t>
            </a:r>
            <a:r>
              <a:rPr lang="en-US" altLang="ja-JP" sz="800" dirty="0">
                <a:latin typeface="メイリオ" panose="020B0604030504040204" pitchFamily="50" charset="-128"/>
              </a:rPr>
              <a:t>Eligible for consultation] Individuals not eligible for the present repayment forgiveness measures but having difficulty in the repayment</a:t>
            </a:r>
            <a:r>
              <a:rPr sz="800" dirty="0"/>
              <a:t/>
            </a:r>
            <a:br>
              <a:rPr sz="800" dirty="0"/>
            </a:br>
            <a:r>
              <a:rPr lang="en-US" altLang="ja-JP" sz="800" dirty="0">
                <a:latin typeface="メイリオ" panose="020B0604030504040204" pitchFamily="50" charset="-128"/>
              </a:rPr>
              <a:t>[</a:t>
            </a:r>
            <a:r>
              <a:rPr lang="en-US" altLang="en-US" sz="800" dirty="0">
                <a:latin typeface="メイリオ" panose="020B0604030504040204" pitchFamily="50" charset="-128"/>
              </a:rPr>
              <a:t>Consultation desk</a:t>
            </a:r>
            <a:r>
              <a:rPr lang="en-US" altLang="ja-JP" sz="800" dirty="0">
                <a:latin typeface="メイリオ" panose="020B0604030504040204" pitchFamily="50" charset="-128"/>
              </a:rPr>
              <a:t>] Depends on the prefecture of your residence. For more information, please read the repayment forgiveness notice sent to you from the prefectural Council of Social Welfare, or visit its official website.</a:t>
            </a:r>
            <a:endParaRPr lang="en-US" altLang="ja-JP" sz="8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89000" y="995196"/>
            <a:ext cx="6480000" cy="684803"/>
          </a:xfrm>
          <a:prstGeom prst="rect">
            <a:avLst/>
          </a:prstGeom>
          <a:noFill/>
        </p:spPr>
        <p:txBody>
          <a:bodyPr wrap="square" rtlCol="0">
            <a:spAutoFit/>
          </a:bodyPr>
          <a:lstStyle/>
          <a:p>
            <a:r>
              <a:rPr kumimoji="1" lang="en-US" altLang="en-US" sz="900" dirty="0">
                <a:latin typeface="メイリオ" panose="020B0604030504040204" pitchFamily="50" charset="-128"/>
                <a:ea typeface="メイリオ" panose="020B0604030504040204" pitchFamily="50" charset="-128"/>
              </a:rPr>
              <a:t>Together with you, the adviser will review your family finances, make suggestions</a:t>
            </a:r>
            <a:br>
              <a:rPr kumimoji="1" lang="en-US" altLang="en-US" sz="900" dirty="0">
                <a:latin typeface="メイリオ" panose="020B0604030504040204" pitchFamily="50" charset="-128"/>
                <a:ea typeface="メイリオ" panose="020B0604030504040204" pitchFamily="50" charset="-128"/>
              </a:rPr>
            </a:br>
            <a:r>
              <a:rPr kumimoji="1" lang="en-US" altLang="en-US" sz="900" dirty="0">
                <a:latin typeface="メイリオ" panose="020B0604030504040204" pitchFamily="50" charset="-128"/>
                <a:ea typeface="メイリオ" panose="020B0604030504040204" pitchFamily="50" charset="-128"/>
              </a:rPr>
              <a:t>for improvement or debt rearrangement. </a:t>
            </a:r>
            <a:r>
              <a:rPr sz="900" dirty="0">
                <a:latin typeface="メイリオ" panose="020B0604030504040204" pitchFamily="50" charset="-128"/>
                <a:ea typeface="メイリオ" panose="020B0604030504040204" pitchFamily="50" charset="-128"/>
              </a:rPr>
              <a:t/>
            </a:r>
            <a:br>
              <a:rPr sz="900" dirty="0">
                <a:latin typeface="メイリオ" panose="020B0604030504040204" pitchFamily="50" charset="-128"/>
                <a:ea typeface="メイリオ" panose="020B0604030504040204" pitchFamily="50" charset="-128"/>
              </a:rPr>
            </a:br>
            <a:r>
              <a:rPr kumimoji="1" lang="en-US" altLang="en-US" sz="900" dirty="0">
                <a:latin typeface="メイリオ" panose="020B0604030504040204" pitchFamily="50" charset="-128"/>
                <a:ea typeface="メイリオ" panose="020B0604030504040204" pitchFamily="50" charset="-128"/>
              </a:rPr>
              <a:t>They will also coordinate with Hello Work to help you start working.</a:t>
            </a:r>
            <a:endParaRPr kumimoji="1" lang="en-US" altLang="ja-JP" sz="900" dirty="0">
              <a:latin typeface="メイリオ" panose="020B0604030504040204" pitchFamily="50" charset="-128"/>
              <a:ea typeface="メイリオ" panose="020B0604030504040204" pitchFamily="50" charset="-128"/>
            </a:endParaRPr>
          </a:p>
          <a:p>
            <a:pPr>
              <a:spcBef>
                <a:spcPts val="300"/>
              </a:spcBef>
            </a:pPr>
            <a:r>
              <a:rPr lang="en-US" altLang="ja-JP" sz="900" dirty="0">
                <a:latin typeface="メイリオ" panose="020B0604030504040204" pitchFamily="50" charset="-128"/>
                <a:ea typeface="メイリオ" panose="020B0604030504040204" pitchFamily="50" charset="-128"/>
              </a:rPr>
              <a:t>[Eligible for consultation] Individuals who have concerns about income or family finances</a:t>
            </a:r>
            <a:endParaRPr kumimoji="1" lang="en-US" altLang="ja-JP" sz="900"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2311080">
            <a:off x="5863853" y="958170"/>
            <a:ext cx="293786" cy="249718"/>
          </a:xfrm>
          <a:prstGeom prst="rect">
            <a:avLst/>
          </a:prstGeom>
        </p:spPr>
      </p:pic>
      <p:pic>
        <p:nvPicPr>
          <p:cNvPr id="10" name="図 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89375" y="7173272"/>
            <a:ext cx="844059" cy="704790"/>
          </a:xfrm>
          <a:prstGeom prst="rect">
            <a:avLst/>
          </a:prstGeom>
        </p:spPr>
      </p:pic>
      <p:pic>
        <p:nvPicPr>
          <p:cNvPr id="53" name="図 5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175124" y="695298"/>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4292277056"/>
              </p:ext>
            </p:extLst>
          </p:nvPr>
        </p:nvGraphicFramePr>
        <p:xfrm>
          <a:off x="227807" y="4559956"/>
          <a:ext cx="5400000" cy="2655413"/>
        </p:xfrm>
        <a:graphic>
          <a:graphicData uri="http://schemas.openxmlformats.org/drawingml/2006/table">
            <a:tbl>
              <a:tblPr firstRow="1" bandRow="1">
                <a:tableStyleId>{C4B1156A-380E-4F78-BDF5-A606A8083BF9}</a:tableStyleId>
              </a:tblPr>
              <a:tblGrid>
                <a:gridCol w="1632952">
                  <a:extLst>
                    <a:ext uri="{9D8B030D-6E8A-4147-A177-3AD203B41FA5}">
                      <a16:colId xmlns:a16="http://schemas.microsoft.com/office/drawing/2014/main" val="2997740211"/>
                    </a:ext>
                  </a:extLst>
                </a:gridCol>
                <a:gridCol w="563048">
                  <a:extLst>
                    <a:ext uri="{9D8B030D-6E8A-4147-A177-3AD203B41FA5}">
                      <a16:colId xmlns:a16="http://schemas.microsoft.com/office/drawing/2014/main" val="454930295"/>
                    </a:ext>
                  </a:extLst>
                </a:gridCol>
                <a:gridCol w="3204000">
                  <a:extLst>
                    <a:ext uri="{9D8B030D-6E8A-4147-A177-3AD203B41FA5}">
                      <a16:colId xmlns:a16="http://schemas.microsoft.com/office/drawing/2014/main" val="3504743626"/>
                    </a:ext>
                  </a:extLst>
                </a:gridCol>
              </a:tblGrid>
              <a:tr h="252000">
                <a:tc>
                  <a:txBody>
                    <a:bodyPr/>
                    <a:lstStyle/>
                    <a:p>
                      <a:pPr algn="ctr">
                        <a:lnSpc>
                          <a:spcPct val="110000"/>
                        </a:lnSpc>
                      </a:pPr>
                      <a:r>
                        <a:rPr kumimoji="1" lang="en-US" altLang="en-US" sz="800" b="1" kern="1200" spc="0" baseline="0" dirty="0">
                          <a:solidFill>
                            <a:schemeClr val="tx1"/>
                          </a:solidFill>
                          <a:latin typeface="メイリオ" panose="020B0604030504040204" pitchFamily="50" charset="-128"/>
                          <a:ea typeface="+mn-ea"/>
                          <a:cs typeface="+mn-cs"/>
                        </a:rPr>
                        <a:t>Major consultation desk</a:t>
                      </a:r>
                      <a:endParaRPr kumimoji="1" lang="en-US" altLang="ja-JP" sz="800" b="1" kern="1200" spc="0" baseline="0" dirty="0">
                        <a:solidFill>
                          <a:schemeClr val="tx1"/>
                        </a:solidFill>
                        <a:latin typeface="メイリオ" panose="020B0604030504040204" pitchFamily="50" charset="-128"/>
                        <a:ea typeface="+mn-ea"/>
                        <a:cs typeface="+mn-cs"/>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pPr>
                      <a:r>
                        <a:rPr kumimoji="1" lang="en-US" altLang="en-US" sz="800" b="1" kern="1200" spc="0" baseline="0" dirty="0">
                          <a:solidFill>
                            <a:schemeClr val="tx1"/>
                          </a:solidFill>
                          <a:latin typeface="メイリオ" panose="020B0604030504040204" pitchFamily="50" charset="-128"/>
                          <a:ea typeface="+mn-ea"/>
                          <a:cs typeface="+mn-cs"/>
                        </a:rPr>
                        <a:t>Phone</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1320759" rtl="0" eaLnBrk="1" latinLnBrk="0" hangingPunct="1">
                        <a:lnSpc>
                          <a:spcPct val="110000"/>
                        </a:lnSpc>
                      </a:pPr>
                      <a:r>
                        <a:rPr kumimoji="1" lang="en-US" altLang="en-US" sz="800" b="1" kern="1200" spc="0" baseline="0" dirty="0">
                          <a:solidFill>
                            <a:schemeClr val="tx1"/>
                          </a:solidFill>
                          <a:latin typeface="メイリオ" panose="020B0604030504040204" pitchFamily="50" charset="-128"/>
                          <a:ea typeface="+mn-ea"/>
                          <a:cs typeface="+mn-cs"/>
                        </a:rPr>
                        <a:t>Assistances</a:t>
                      </a: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a:lnSpc>
                          <a:spcPct val="110000"/>
                        </a:lnSpc>
                      </a:pPr>
                      <a:r>
                        <a:rPr kumimoji="1" lang="en-US" altLang="en-US" sz="700" b="0" dirty="0">
                          <a:solidFill>
                            <a:schemeClr val="tx1"/>
                          </a:solidFill>
                          <a:latin typeface="メイリオ" panose="020B0604030504040204" pitchFamily="50" charset="-128"/>
                        </a:rPr>
                        <a:t>Consumer Hotline</a:t>
                      </a:r>
                      <a:r>
                        <a:rPr sz="700" dirty="0">
                          <a:solidFill>
                            <a:schemeClr val="tx1"/>
                          </a:solidFill>
                        </a:rPr>
                        <a:t/>
                      </a:r>
                      <a:br>
                        <a:rPr sz="700" dirty="0">
                          <a:solidFill>
                            <a:schemeClr val="tx1"/>
                          </a:solidFill>
                        </a:rPr>
                      </a:br>
                      <a:r>
                        <a:rPr kumimoji="1" lang="en-US" altLang="en-US" sz="700" b="0" dirty="0">
                          <a:solidFill>
                            <a:schemeClr val="tx1"/>
                          </a:solidFill>
                          <a:latin typeface="メイリオ" panose="020B0604030504040204" pitchFamily="50" charset="-128"/>
                        </a:rPr>
                        <a:t>(consumer consultation contact points)</a:t>
                      </a:r>
                      <a:endParaRPr kumimoji="1" lang="en-US" altLang="ja-JP"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700" b="0" dirty="0">
                          <a:solidFill>
                            <a:schemeClr val="tx1"/>
                          </a:solidFill>
                          <a:latin typeface="メイリオ" panose="020B0604030504040204" pitchFamily="50" charset="-128"/>
                        </a:rPr>
                        <a:t>188</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en-US" altLang="en-US" sz="700" b="0" dirty="0">
                          <a:solidFill>
                            <a:schemeClr val="tx1"/>
                          </a:solidFill>
                          <a:latin typeface="メイリオ" panose="020B0604030504040204" pitchFamily="50" charset="-128"/>
                        </a:rPr>
                        <a:t>Will direct you to the nearest consumer consultation contact point to discuss your consumer troubles.</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a:lnSpc>
                          <a:spcPct val="110000"/>
                        </a:lnSpc>
                      </a:pPr>
                      <a:r>
                        <a:rPr kumimoji="1" lang="en-US" altLang="en-US" sz="700" b="0" dirty="0">
                          <a:solidFill>
                            <a:schemeClr val="tx1"/>
                          </a:solidFill>
                          <a:latin typeface="メイリオ" panose="020B0604030504040204" pitchFamily="50" charset="-128"/>
                        </a:rPr>
                        <a:t>Japan Legal Support Center</a:t>
                      </a:r>
                      <a:endParaRPr kumimoji="1" lang="en-US" altLang="ja-JP" sz="700" b="0"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en-US" altLang="en-US" sz="700" b="0" dirty="0">
                          <a:solidFill>
                            <a:schemeClr val="tx1"/>
                          </a:solidFill>
                          <a:latin typeface="メイリオ" panose="020B0604030504040204" pitchFamily="50" charset="-128"/>
                        </a:rPr>
                        <a:t>(Houterasu Support Dial)</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700" b="0" dirty="0">
                          <a:solidFill>
                            <a:schemeClr val="tx1"/>
                          </a:solidFill>
                          <a:latin typeface="メイリオ" panose="020B0604030504040204" pitchFamily="50" charset="-128"/>
                        </a:rPr>
                        <a:t>0570-</a:t>
                      </a:r>
                      <a:r>
                        <a:rPr sz="700" dirty="0">
                          <a:solidFill>
                            <a:schemeClr val="tx1"/>
                          </a:solidFill>
                        </a:rPr>
                        <a:t/>
                      </a:r>
                      <a:br>
                        <a:rPr sz="700" dirty="0">
                          <a:solidFill>
                            <a:schemeClr val="tx1"/>
                          </a:solidFill>
                        </a:rPr>
                      </a:br>
                      <a:r>
                        <a:rPr kumimoji="1" lang="en-US" altLang="ja-JP" sz="700" b="0" dirty="0">
                          <a:solidFill>
                            <a:schemeClr val="tx1"/>
                          </a:solidFill>
                          <a:latin typeface="メイリオ" panose="020B0604030504040204" pitchFamily="50" charset="-128"/>
                        </a:rPr>
                        <a:t>078374</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en-US" altLang="en-US" sz="700" b="0" dirty="0">
                          <a:solidFill>
                            <a:schemeClr val="tx1"/>
                          </a:solidFill>
                          <a:latin typeface="メイリオ" panose="020B0604030504040204" pitchFamily="50" charset="-128"/>
                        </a:rPr>
                        <a:t>Will guide you to free legal consultation for those who cannot afford it as well as to available programs such as advance payment of lawyer’s or shiho-shoshi </a:t>
                      </a:r>
                      <a:r>
                        <a:rPr kumimoji="1" lang="en-US" altLang="en-US" sz="700" b="0" dirty="0">
                          <a:solidFill>
                            <a:schemeClr val="tx1"/>
                          </a:solidFill>
                          <a:latin typeface="メイリオ" panose="020B0604030504040204" pitchFamily="50" charset="-128"/>
                          <a:ea typeface="メイリオ" panose="020B0604030504040204" pitchFamily="50" charset="-128"/>
                        </a:rPr>
                        <a:t>(</a:t>
                      </a:r>
                      <a:r>
                        <a:rPr lang="en-US" altLang="ja-JP" sz="700" dirty="0">
                          <a:solidFill>
                            <a:schemeClr val="tx1"/>
                          </a:solidFill>
                          <a:latin typeface="メイリオ" panose="020B0604030504040204" pitchFamily="50" charset="-128"/>
                          <a:ea typeface="メイリオ" panose="020B0604030504040204" pitchFamily="50" charset="-128"/>
                        </a:rPr>
                        <a:t>judicial scrivener</a:t>
                      </a:r>
                      <a:r>
                        <a:rPr kumimoji="1" lang="en-US" altLang="en-US" sz="700" b="0" dirty="0">
                          <a:solidFill>
                            <a:schemeClr val="tx1"/>
                          </a:solidFill>
                          <a:latin typeface="メイリオ" panose="020B0604030504040204" pitchFamily="50" charset="-128"/>
                          <a:ea typeface="メイリオ" panose="020B0604030504040204" pitchFamily="50" charset="-128"/>
                        </a:rPr>
                        <a:t>)</a:t>
                      </a:r>
                      <a:r>
                        <a:rPr kumimoji="1" lang="en-US" altLang="en-US" sz="700" b="0" dirty="0">
                          <a:solidFill>
                            <a:schemeClr val="tx1"/>
                          </a:solidFill>
                          <a:latin typeface="メイリオ" panose="020B0604030504040204" pitchFamily="50" charset="-128"/>
                        </a:rPr>
                        <a:t>’s fee. </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a:lnSpc>
                          <a:spcPct val="110000"/>
                        </a:lnSpc>
                      </a:pPr>
                      <a:r>
                        <a:rPr kumimoji="1" lang="en-US" altLang="en-US" sz="700" b="0" dirty="0">
                          <a:solidFill>
                            <a:schemeClr val="tx1"/>
                          </a:solidFill>
                          <a:latin typeface="メイリオ" panose="020B0604030504040204" pitchFamily="50" charset="-128"/>
                        </a:rPr>
                        <a:t>Japan Federation of Bar Associations</a:t>
                      </a:r>
                      <a:endParaRPr kumimoji="1" lang="en-US" altLang="ja-JP" sz="700" b="0"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en-US" altLang="en-US" sz="700" b="0" dirty="0">
                          <a:solidFill>
                            <a:schemeClr val="tx1"/>
                          </a:solidFill>
                          <a:latin typeface="メイリオ" panose="020B0604030504040204" pitchFamily="50" charset="-128"/>
                        </a:rPr>
                        <a:t>(Himawari Consultation Hotline)</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700" b="0" dirty="0">
                          <a:solidFill>
                            <a:schemeClr val="tx1"/>
                          </a:solidFill>
                          <a:latin typeface="メイリオ" panose="020B0604030504040204" pitchFamily="50" charset="-128"/>
                        </a:rPr>
                        <a:t>0570-</a:t>
                      </a:r>
                      <a:r>
                        <a:rPr sz="700" dirty="0">
                          <a:solidFill>
                            <a:schemeClr val="tx1"/>
                          </a:solidFill>
                        </a:rPr>
                        <a:t/>
                      </a:r>
                      <a:br>
                        <a:rPr sz="700" dirty="0">
                          <a:solidFill>
                            <a:schemeClr val="tx1"/>
                          </a:solidFill>
                        </a:rPr>
                      </a:br>
                      <a:r>
                        <a:rPr kumimoji="1" lang="en-US" altLang="ja-JP" sz="700" b="0" dirty="0">
                          <a:solidFill>
                            <a:schemeClr val="tx1"/>
                          </a:solidFill>
                          <a:latin typeface="メイリオ" panose="020B0604030504040204" pitchFamily="50" charset="-128"/>
                        </a:rPr>
                        <a:t>783-110</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en-US" altLang="en-US" sz="700" b="0" dirty="0">
                          <a:solidFill>
                            <a:schemeClr val="tx1"/>
                          </a:solidFill>
                          <a:latin typeface="メイリオ" panose="020B0604030504040204" pitchFamily="50" charset="-128"/>
                        </a:rPr>
                        <a:t>Will direct you to the legal counseling center operated by the bar association near you and will guide you to make a consultation appointment, etc.</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kumimoji="1" lang="en-US" altLang="en-US" sz="700" b="0" dirty="0">
                          <a:solidFill>
                            <a:schemeClr val="tx1"/>
                          </a:solidFill>
                          <a:latin typeface="メイリオ" panose="020B0604030504040204" pitchFamily="50" charset="-128"/>
                        </a:rPr>
                        <a:t>Shiho-shoshi Consultation Centers</a:t>
                      </a:r>
                      <a:endParaRPr kumimoji="1" lang="en-US" altLang="ja-JP"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a:lnSpc>
                          <a:spcPct val="110000"/>
                        </a:lnSpc>
                      </a:pPr>
                      <a:r>
                        <a:rPr kumimoji="1" lang="en-US" altLang="en-US" sz="700" b="0" dirty="0">
                          <a:solidFill>
                            <a:schemeClr val="tx1"/>
                          </a:solidFill>
                          <a:latin typeface="メイリオ" panose="020B0604030504040204" pitchFamily="50" charset="-128"/>
                        </a:rPr>
                        <a:t>The Shiho-shoshi Consultation Center in your area will help you look into any excessive repayment you may have made.</a:t>
                      </a:r>
                      <a:endParaRPr kumimoji="1" lang="en-US" altLang="ja-JP" sz="700" b="0" dirty="0">
                        <a:solidFill>
                          <a:schemeClr val="tx1"/>
                        </a:solidFill>
                        <a:latin typeface="メイリオ" panose="020B0604030504040204" pitchFamily="50" charset="-128"/>
                        <a:ea typeface="メイリオ" panose="020B0604030504040204" pitchFamily="50" charset="-128"/>
                      </a:endParaRPr>
                    </a:p>
                    <a:p>
                      <a:pPr algn="l">
                        <a:lnSpc>
                          <a:spcPct val="110000"/>
                        </a:lnSpc>
                        <a:spcBef>
                          <a:spcPts val="300"/>
                        </a:spcBef>
                      </a:pPr>
                      <a:r>
                        <a:rPr kumimoji="1" lang="en-US" altLang="ja-JP" sz="700" b="0" dirty="0">
                          <a:latin typeface="メイリオ" panose="020B0604030504040204" pitchFamily="50" charset="-128"/>
                          <a:hlinkClick r:id="rId11"/>
                        </a:rPr>
                        <a:t>https://www.shiho-shoshi.or.jp/activity/consultation/center_list/</a:t>
                      </a:r>
                      <a:endParaRPr kumimoji="1" lang="en-US" altLang="en-US" sz="7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a:lnSpc>
                          <a:spcPct val="110000"/>
                        </a:lnSpc>
                      </a:pPr>
                      <a:r>
                        <a:rPr kumimoji="1" lang="en-US" altLang="en-US" sz="700" b="0" dirty="0">
                          <a:solidFill>
                            <a:schemeClr val="tx1"/>
                          </a:solidFill>
                          <a:latin typeface="メイリオ" panose="020B0604030504040204" pitchFamily="50" charset="-128"/>
                        </a:rPr>
                        <a:t>Multiple-debt consultation counters</a:t>
                      </a:r>
                      <a:endParaRPr kumimoji="1" lang="en-US" altLang="en-US" sz="7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lnSpc>
                          <a:spcPct val="110000"/>
                        </a:lnSpc>
                        <a:spcBef>
                          <a:spcPts val="300"/>
                        </a:spcBef>
                      </a:pPr>
                      <a:r>
                        <a:rPr kumimoji="1" lang="en-US" altLang="en-US" sz="700" b="0" dirty="0">
                          <a:solidFill>
                            <a:schemeClr val="tx1"/>
                          </a:solidFill>
                          <a:latin typeface="メイリオ" panose="020B0604030504040204" pitchFamily="50" charset="-128"/>
                        </a:rPr>
                        <a:t>A list of multiple-debt consultation counters across the country is found on the offical website of the Financial Services Agency.</a:t>
                      </a:r>
                      <a:endParaRPr kumimoji="1" lang="en-US" altLang="ja-JP" sz="700" b="0" dirty="0">
                        <a:solidFill>
                          <a:schemeClr val="tx1"/>
                        </a:solidFill>
                        <a:latin typeface="メイリオ" panose="020B0604030504040204" pitchFamily="50" charset="-128"/>
                        <a:ea typeface="メイリオ" panose="020B0604030504040204" pitchFamily="50" charset="-128"/>
                      </a:endParaRPr>
                    </a:p>
                    <a:p>
                      <a:pPr algn="l">
                        <a:lnSpc>
                          <a:spcPct val="110000"/>
                        </a:lnSpc>
                        <a:spcBef>
                          <a:spcPts val="300"/>
                        </a:spcBef>
                      </a:pPr>
                      <a:r>
                        <a:rPr kumimoji="1" lang="en-US" altLang="ja-JP" sz="700" b="0" dirty="0">
                          <a:latin typeface="メイリオ" panose="020B0604030504040204" pitchFamily="50" charset="-128"/>
                          <a:hlinkClick r:id="rId12"/>
                        </a:rPr>
                        <a:t>https://www.fsa.go.jp/soudan/</a:t>
                      </a:r>
                      <a:endParaRPr kumimoji="1" lang="en-US" altLang="en-US" sz="7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523150" y="6276592"/>
            <a:ext cx="1446093" cy="515680"/>
          </a:xfrm>
          <a:prstGeom prst="rect">
            <a:avLst/>
          </a:prstGeom>
          <a:noFill/>
        </p:spPr>
        <p:txBody>
          <a:bodyPr wrap="square" rtlCol="0">
            <a:spAutoFit/>
          </a:bodyPr>
          <a:lstStyle/>
          <a:p>
            <a:pPr algn="ctr">
              <a:lnSpc>
                <a:spcPct val="110000"/>
              </a:lnSpc>
            </a:pPr>
            <a:r>
              <a:rPr kumimoji="1" lang="en-US" altLang="en-US" sz="800" dirty="0">
                <a:latin typeface="メイリオ" panose="020B0604030504040204" pitchFamily="50" charset="-128"/>
              </a:rPr>
              <a:t>A list of multiple-debt consultation counters</a:t>
            </a:r>
            <a:endParaRPr kumimoji="1" lang="en-US" altLang="ja-JP" sz="800" dirty="0">
              <a:latin typeface="メイリオ" panose="020B0604030504040204" pitchFamily="50" charset="-128"/>
              <a:ea typeface="メイリオ" panose="020B0604030504040204" pitchFamily="50" charset="-128"/>
            </a:endParaRPr>
          </a:p>
          <a:p>
            <a:pPr algn="ctr">
              <a:lnSpc>
                <a:spcPct val="110000"/>
              </a:lnSpc>
            </a:pPr>
            <a:r>
              <a:rPr kumimoji="1" lang="en-US" altLang="en-US" sz="800" dirty="0">
                <a:latin typeface="メイリオ" panose="020B0604030504040204" pitchFamily="50" charset="-128"/>
              </a:rPr>
              <a:t>(FSA official website)</a:t>
            </a:r>
            <a:endParaRPr kumimoji="1" lang="en-US" altLang="en-US" sz="800" dirty="0">
              <a:latin typeface="メイリオ" panose="020B0604030504040204" pitchFamily="50" charset="-128"/>
              <a:ea typeface="メイリオ" panose="020B0604030504040204" pitchFamily="50" charset="-128"/>
            </a:endParaRPr>
          </a:p>
        </p:txBody>
      </p:sp>
      <p:sp>
        <p:nvSpPr>
          <p:cNvPr id="57" name="テキスト ボックス 56"/>
          <p:cNvSpPr txBox="1"/>
          <p:nvPr/>
        </p:nvSpPr>
        <p:spPr>
          <a:xfrm>
            <a:off x="5531919" y="4559956"/>
            <a:ext cx="1446093" cy="769441"/>
          </a:xfrm>
          <a:prstGeom prst="rect">
            <a:avLst/>
          </a:prstGeom>
          <a:noFill/>
        </p:spPr>
        <p:txBody>
          <a:bodyPr wrap="square" rtlCol="0">
            <a:spAutoFit/>
          </a:bodyPr>
          <a:lstStyle/>
          <a:p>
            <a:pPr algn="ctr">
              <a:lnSpc>
                <a:spcPct val="110000"/>
              </a:lnSpc>
            </a:pPr>
            <a:r>
              <a:rPr kumimoji="1" lang="en-US" altLang="en-US" sz="800" dirty="0">
                <a:latin typeface="メイリオ" panose="020B0604030504040204" pitchFamily="50" charset="-128"/>
              </a:rPr>
              <a:t>List of Shiho-shoshi Consultation Centers</a:t>
            </a:r>
            <a:endParaRPr kumimoji="1" lang="en-US" altLang="ja-JP" sz="800" dirty="0">
              <a:latin typeface="メイリオ" panose="020B0604030504040204" pitchFamily="50" charset="-128"/>
              <a:ea typeface="メイリオ" panose="020B0604030504040204" pitchFamily="50" charset="-128"/>
            </a:endParaRPr>
          </a:p>
          <a:p>
            <a:pPr algn="ctr">
              <a:lnSpc>
                <a:spcPct val="110000"/>
              </a:lnSpc>
            </a:pPr>
            <a:r>
              <a:rPr kumimoji="1" lang="en-US" altLang="en-US" sz="800" dirty="0">
                <a:latin typeface="メイリオ" panose="020B0604030504040204" pitchFamily="50" charset="-128"/>
              </a:rPr>
              <a:t>(Japan Federation of Shiho-shoshi’s Associations website)</a:t>
            </a:r>
            <a:endParaRPr kumimoji="1" lang="en-US" altLang="en-US" sz="800" dirty="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931086365"/>
              </p:ext>
            </p:extLst>
          </p:nvPr>
        </p:nvGraphicFramePr>
        <p:xfrm>
          <a:off x="252000" y="1693157"/>
          <a:ext cx="5400000" cy="1734276"/>
        </p:xfrm>
        <a:graphic>
          <a:graphicData uri="http://schemas.openxmlformats.org/drawingml/2006/table">
            <a:tbl>
              <a:tblPr firstRow="1" bandRow="1">
                <a:tableStyleId>{C4B1156A-380E-4F78-BDF5-A606A8083BF9}</a:tableStyleId>
              </a:tblPr>
              <a:tblGrid>
                <a:gridCol w="1300074">
                  <a:extLst>
                    <a:ext uri="{9D8B030D-6E8A-4147-A177-3AD203B41FA5}">
                      <a16:colId xmlns:a16="http://schemas.microsoft.com/office/drawing/2014/main" val="1848496945"/>
                    </a:ext>
                  </a:extLst>
                </a:gridCol>
                <a:gridCol w="4099926">
                  <a:extLst>
                    <a:ext uri="{9D8B030D-6E8A-4147-A177-3AD203B41FA5}">
                      <a16:colId xmlns:a16="http://schemas.microsoft.com/office/drawing/2014/main" val="4188972107"/>
                    </a:ext>
                  </a:extLst>
                </a:gridCol>
              </a:tblGrid>
              <a:tr h="252000">
                <a:tc>
                  <a:txBody>
                    <a:bodyPr/>
                    <a:lstStyle/>
                    <a:p>
                      <a:pPr algn="ctr">
                        <a:lnSpc>
                          <a:spcPct val="110000"/>
                        </a:lnSpc>
                      </a:pPr>
                      <a:r>
                        <a:rPr kumimoji="1" lang="en-US" altLang="en-US" sz="900" b="1" spc="0" baseline="0" dirty="0">
                          <a:solidFill>
                            <a:schemeClr val="tx1"/>
                          </a:solidFill>
                          <a:latin typeface="メイリオ" panose="020B0604030504040204" pitchFamily="50" charset="-128"/>
                        </a:rPr>
                        <a:t>Major consultation desk</a:t>
                      </a:r>
                      <a:endParaRPr kumimoji="1" lang="en-US" altLang="en-US" sz="900" b="1" spc="0" baseline="0" dirty="0">
                        <a:solidFill>
                          <a:schemeClr val="tx1"/>
                        </a:solidFill>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spcBef>
                          <a:spcPts val="300"/>
                        </a:spcBef>
                      </a:pPr>
                      <a:r>
                        <a:rPr kumimoji="1" lang="en-US" altLang="en-US" sz="900" b="1" spc="0" baseline="0" dirty="0">
                          <a:latin typeface="メイリオ" panose="020B0604030504040204" pitchFamily="50" charset="-128"/>
                        </a:rPr>
                        <a:t>Assistances</a:t>
                      </a:r>
                      <a:endParaRPr kumimoji="1" lang="en-US" altLang="ja-JP" sz="900" b="1" spc="0" baseline="0"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a:lnSpc>
                          <a:spcPct val="110000"/>
                        </a:lnSpc>
                      </a:pPr>
                      <a:r>
                        <a:rPr kumimoji="1" lang="en-US" altLang="en-US" sz="1000" b="0" dirty="0">
                          <a:solidFill>
                            <a:schemeClr val="tx1"/>
                          </a:solidFill>
                          <a:latin typeface="メイリオ" panose="020B0604030504040204" pitchFamily="50" charset="-128"/>
                        </a:rPr>
                        <a:t>Independence consultation and </a:t>
                      </a:r>
                    </a:p>
                    <a:p>
                      <a:pPr algn="ctr">
                        <a:lnSpc>
                          <a:spcPct val="110000"/>
                        </a:lnSpc>
                      </a:pPr>
                      <a:r>
                        <a:rPr kumimoji="1" lang="en-US" altLang="en-US" sz="1000" b="0" dirty="0">
                          <a:solidFill>
                            <a:schemeClr val="tx1"/>
                          </a:solidFill>
                          <a:latin typeface="メイリオ" panose="020B0604030504040204" pitchFamily="50" charset="-128"/>
                        </a:rPr>
                        <a:t>support centers</a:t>
                      </a:r>
                      <a:endParaRPr kumimoji="1" lang="en-US" altLang="en-US" sz="10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r>
                        <a:rPr kumimoji="1" lang="en-US" altLang="en-US" sz="900" b="0" dirty="0">
                          <a:latin typeface="メイリオ" panose="020B0604030504040204" pitchFamily="50" charset="-128"/>
                        </a:rPr>
                        <a:t>Family finances improvement assistance and any other problems in your overall living</a:t>
                      </a:r>
                      <a:r>
                        <a:rPr kumimoji="1" lang="en-US" altLang="en-US" sz="900" b="0" dirty="0">
                          <a:solidFill>
                            <a:schemeClr val="tx1"/>
                          </a:solidFill>
                          <a:latin typeface="メイリオ" panose="020B0604030504040204" pitchFamily="50" charset="-128"/>
                        </a:rPr>
                        <a:t>.</a:t>
                      </a:r>
                      <a:endParaRPr kumimoji="1" lang="en-US" altLang="ja-JP" sz="900" b="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kumimoji="1" lang="en-US" altLang="ja-JP" sz="900" b="0" dirty="0">
                          <a:latin typeface="メイリオ" panose="020B0604030504040204" pitchFamily="50" charset="-128"/>
                          <a:hlinkClick r:id="rId13"/>
                        </a:rPr>
                        <a:t>https://www.mhlw.go.jp/content/000936284.pdf</a:t>
                      </a:r>
                      <a:endParaRPr kumimoji="1" lang="en-US" altLang="ja-JP"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a:lnSpc>
                          <a:spcPct val="110000"/>
                        </a:lnSpc>
                      </a:pPr>
                      <a:r>
                        <a:rPr kumimoji="1" lang="en-US" altLang="en-US" sz="1000" b="0" dirty="0">
                          <a:solidFill>
                            <a:schemeClr val="tx1"/>
                          </a:solidFill>
                          <a:latin typeface="メイリオ" panose="020B0604030504040204" pitchFamily="50" charset="-128"/>
                        </a:rPr>
                        <a:t>Hello Work</a:t>
                      </a:r>
                      <a:endParaRPr kumimoji="1" lang="en-US" altLang="en-US" sz="1000" b="0" dirty="0">
                        <a:solidFill>
                          <a:schemeClr val="tx1"/>
                        </a:solidFill>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r>
                        <a:rPr kumimoji="1" lang="en-US" altLang="en-US" sz="900" b="0" dirty="0">
                          <a:latin typeface="メイリオ" panose="020B0604030504040204" pitchFamily="50" charset="-128"/>
                        </a:rPr>
                        <a:t>Not only employment counseling and placement but also assistances for work preparation and vocational training</a:t>
                      </a:r>
                      <a:endParaRPr kumimoji="1" lang="en-US" altLang="ja-JP" sz="900" b="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kumimoji="1" lang="en-US" altLang="ja-JP" sz="900" b="0" dirty="0">
                          <a:latin typeface="メイリオ" panose="020B0604030504040204" pitchFamily="50" charset="-128"/>
                          <a:hlinkClick r:id="rId14"/>
                        </a:rPr>
                        <a:t>https://www.mhlw.go.jp/stf/seisakunitsuite/bunya/koyou_roudou/koyou/hellowork.html</a:t>
                      </a:r>
                      <a:endParaRPr kumimoji="1" lang="en-US"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717952" y="1231424"/>
            <a:ext cx="1140048" cy="713016"/>
          </a:xfrm>
          <a:prstGeom prst="rect">
            <a:avLst/>
          </a:prstGeom>
          <a:noFill/>
        </p:spPr>
        <p:txBody>
          <a:bodyPr wrap="square" rtlCol="0">
            <a:spAutoFit/>
          </a:bodyPr>
          <a:lstStyle/>
          <a:p>
            <a:pPr algn="ctr">
              <a:lnSpc>
                <a:spcPts val="800"/>
              </a:lnSpc>
            </a:pPr>
            <a:r>
              <a:rPr kumimoji="1" lang="en-US" altLang="en-US" sz="800" dirty="0">
                <a:latin typeface="メイリオ" panose="020B0604030504040204" pitchFamily="50" charset="-128"/>
              </a:rPr>
              <a:t>List of independence consultation and </a:t>
            </a:r>
          </a:p>
          <a:p>
            <a:pPr algn="ctr">
              <a:lnSpc>
                <a:spcPts val="800"/>
              </a:lnSpc>
            </a:pPr>
            <a:r>
              <a:rPr kumimoji="1" lang="en-US" altLang="en-US" sz="800" dirty="0">
                <a:latin typeface="メイリオ" panose="020B0604030504040204" pitchFamily="50" charset="-128"/>
              </a:rPr>
              <a:t>support centers</a:t>
            </a:r>
          </a:p>
          <a:p>
            <a:pPr algn="ctr">
              <a:lnSpc>
                <a:spcPts val="800"/>
              </a:lnSpc>
            </a:pPr>
            <a:endParaRPr kumimoji="1" lang="en-US" altLang="ja-JP" sz="800" dirty="0">
              <a:latin typeface="メイリオ" panose="020B0604030504040204" pitchFamily="50" charset="-128"/>
              <a:ea typeface="メイリオ" panose="020B0604030504040204" pitchFamily="50" charset="-128"/>
            </a:endParaRPr>
          </a:p>
          <a:p>
            <a:pPr algn="ctr">
              <a:lnSpc>
                <a:spcPts val="800"/>
              </a:lnSpc>
            </a:pPr>
            <a:r>
              <a:rPr kumimoji="1" lang="en-US" altLang="en-US" sz="800" dirty="0">
                <a:latin typeface="メイリオ" panose="020B0604030504040204" pitchFamily="50" charset="-128"/>
              </a:rPr>
              <a:t>(MHLW website)</a:t>
            </a:r>
            <a:endParaRPr kumimoji="1" lang="en-US" altLang="ja-JP" sz="800" dirty="0">
              <a:latin typeface="メイリオ" panose="020B0604030504040204" pitchFamily="50" charset="-128"/>
              <a:ea typeface="メイリオ" panose="020B0604030504040204" pitchFamily="50" charset="-128"/>
            </a:endParaRPr>
          </a:p>
        </p:txBody>
      </p:sp>
      <p:sp>
        <p:nvSpPr>
          <p:cNvPr id="54" name="正方形/長方形 53"/>
          <p:cNvSpPr>
            <a:spLocks noChangeArrowheads="1"/>
          </p:cNvSpPr>
          <p:nvPr/>
        </p:nvSpPr>
        <p:spPr bwMode="auto">
          <a:xfrm>
            <a:off x="0" y="21178"/>
            <a:ext cx="6858000" cy="569369"/>
          </a:xfrm>
          <a:prstGeom prst="rect">
            <a:avLst/>
          </a:prstGeom>
          <a:noFill/>
          <a:ln>
            <a:noFill/>
          </a:ln>
        </p:spPr>
        <p:txBody>
          <a:bodyPr rot="0" vert="horz" wrap="square" lIns="72000" tIns="102857" rIns="72000" bIns="34286" anchor="t" anchorCtr="0" upright="1">
            <a:spAutoFit/>
          </a:bodyPr>
          <a:lstStyle/>
          <a:p>
            <a:pPr algn="ctr"/>
            <a:r>
              <a:rPr lang="en-US" altLang="en-US" sz="1400" b="1" spc="100" dirty="0">
                <a:solidFill>
                  <a:srgbClr val="103185"/>
                </a:solidFill>
                <a:latin typeface="メイリオ" panose="020B0604030504040204" pitchFamily="50" charset="-128"/>
              </a:rPr>
              <a:t>Are you having difficulty in repaying?</a:t>
            </a:r>
          </a:p>
          <a:p>
            <a:pPr algn="ctr"/>
            <a:r>
              <a:rPr lang="en-US" altLang="en-US" sz="1400" b="1" spc="100" dirty="0">
                <a:solidFill>
                  <a:srgbClr val="103185"/>
                </a:solidFill>
                <a:latin typeface="メイリオ" panose="020B0604030504040204" pitchFamily="50" charset="-128"/>
              </a:rPr>
              <a:t>These organizations are ready to assist.</a:t>
            </a:r>
            <a:endParaRPr lang="en-US" altLang="en-US" sz="1400" b="1" dirty="0">
              <a:solidFill>
                <a:srgbClr val="103185"/>
              </a:solidFill>
              <a:latin typeface="メイリオ" panose="020B0604030504040204" pitchFamily="50" charset="-128"/>
              <a:ea typeface="メイリオ" panose="020B0604030504040204" pitchFamily="50" charset="-128"/>
            </a:endParaRPr>
          </a:p>
        </p:txBody>
      </p:sp>
      <p:sp>
        <p:nvSpPr>
          <p:cNvPr id="64" name="テキスト ボックス 63"/>
          <p:cNvSpPr txBox="1"/>
          <p:nvPr/>
        </p:nvSpPr>
        <p:spPr>
          <a:xfrm>
            <a:off x="5685853" y="2491254"/>
            <a:ext cx="1172147" cy="405239"/>
          </a:xfrm>
          <a:prstGeom prst="rect">
            <a:avLst/>
          </a:prstGeom>
          <a:noFill/>
        </p:spPr>
        <p:txBody>
          <a:bodyPr wrap="square" rtlCol="0">
            <a:spAutoFit/>
          </a:bodyPr>
          <a:lstStyle/>
          <a:p>
            <a:pPr algn="ctr">
              <a:lnSpc>
                <a:spcPts val="800"/>
              </a:lnSpc>
            </a:pPr>
            <a:r>
              <a:rPr kumimoji="1" lang="en-US" altLang="en-US" sz="800" dirty="0">
                <a:latin typeface="メイリオ" panose="020B0604030504040204" pitchFamily="50" charset="-128"/>
              </a:rPr>
              <a:t>List of Hello Work offices</a:t>
            </a:r>
            <a:endParaRPr kumimoji="1" lang="en-US" altLang="ja-JP" sz="800" dirty="0">
              <a:latin typeface="メイリオ" panose="020B0604030504040204" pitchFamily="50" charset="-128"/>
              <a:ea typeface="メイリオ" panose="020B0604030504040204" pitchFamily="50" charset="-128"/>
            </a:endParaRPr>
          </a:p>
          <a:p>
            <a:pPr algn="ctr">
              <a:lnSpc>
                <a:spcPts val="800"/>
              </a:lnSpc>
            </a:pPr>
            <a:r>
              <a:rPr kumimoji="1" lang="en-US" altLang="en-US" sz="800" dirty="0">
                <a:latin typeface="メイリオ" panose="020B0604030504040204" pitchFamily="50" charset="-128"/>
              </a:rPr>
              <a:t>(MHLW website)</a:t>
            </a:r>
            <a:endParaRPr kumimoji="1" lang="en-US" altLang="ja-JP" sz="800"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291144" y="610425"/>
            <a:ext cx="4058148" cy="324498"/>
          </a:xfrm>
          <a:prstGeom prst="rect">
            <a:avLst/>
          </a:prstGeom>
          <a:solidFill>
            <a:srgbClr val="103185"/>
          </a:solidFill>
        </p:spPr>
        <p:txBody>
          <a:bodyPr wrap="none" tIns="72000" bIns="36000" rtlCol="0" anchor="ctr" anchorCtr="0">
            <a:noAutofit/>
          </a:bodyPr>
          <a:lstStyle/>
          <a:p>
            <a:pPr algn="ctr"/>
            <a:r>
              <a:rPr kumimoji="1" lang="en-US" altLang="en-US" sz="1200" b="1" dirty="0">
                <a:solidFill>
                  <a:schemeClr val="bg1"/>
                </a:solidFill>
                <a:latin typeface="メイリオ" panose="020B0604030504040204" pitchFamily="50" charset="-128"/>
              </a:rPr>
              <a:t>Assistances for employment, family finances, etc.</a:t>
            </a:r>
            <a:endParaRPr kumimoji="1" lang="en-US" altLang="en-US" sz="1200" b="1" dirty="0">
              <a:solidFill>
                <a:schemeClr val="bg1"/>
              </a:solidFill>
              <a:latin typeface="メイリオ" panose="020B0604030504040204" pitchFamily="50" charset="-128"/>
              <a:ea typeface="メイリオ" panose="020B0604030504040204" pitchFamily="50" charset="-128"/>
            </a:endParaRPr>
          </a:p>
        </p:txBody>
      </p:sp>
      <p:sp>
        <p:nvSpPr>
          <p:cNvPr id="65" name="テキスト ボックス 64"/>
          <p:cNvSpPr txBox="1"/>
          <p:nvPr/>
        </p:nvSpPr>
        <p:spPr>
          <a:xfrm>
            <a:off x="124956" y="3787237"/>
            <a:ext cx="6480000" cy="684803"/>
          </a:xfrm>
          <a:prstGeom prst="rect">
            <a:avLst/>
          </a:prstGeom>
          <a:noFill/>
        </p:spPr>
        <p:txBody>
          <a:bodyPr wrap="square" rtlCol="0">
            <a:spAutoFit/>
          </a:bodyPr>
          <a:lstStyle/>
          <a:p>
            <a:r>
              <a:rPr lang="en-US" altLang="en-US" sz="900" dirty="0">
                <a:latin typeface="メイリオ" panose="020B0604030504040204" pitchFamily="50" charset="-128"/>
              </a:rPr>
              <a:t>The desk will refer you to legal professionals for consultation or debt rearrangement (individual rehabilitation, personal bankruptcy, etc.).</a:t>
            </a:r>
            <a:endParaRPr kumimoji="1" lang="en-US" altLang="ja-JP" sz="900" dirty="0">
              <a:latin typeface="メイリオ" panose="020B0604030504040204" pitchFamily="50" charset="-128"/>
              <a:ea typeface="メイリオ" panose="020B0604030504040204" pitchFamily="50" charset="-128"/>
            </a:endParaRPr>
          </a:p>
          <a:p>
            <a:pPr>
              <a:spcBef>
                <a:spcPts val="300"/>
              </a:spcBef>
            </a:pPr>
            <a:r>
              <a:rPr lang="en-US" altLang="ja-JP" sz="900" dirty="0">
                <a:latin typeface="メイリオ" panose="020B0604030504040204" pitchFamily="50" charset="-128"/>
              </a:rPr>
              <a:t>[Eligible for consultation] Individuals who are in trouble with financial liabilities other than the government’s special loan funds</a:t>
            </a:r>
            <a:endParaRPr kumimoji="1" lang="en-US" altLang="ja-JP" sz="900" dirty="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227807" y="3530962"/>
            <a:ext cx="4151558" cy="256275"/>
          </a:xfrm>
          <a:prstGeom prst="rect">
            <a:avLst/>
          </a:prstGeom>
          <a:solidFill>
            <a:srgbClr val="103185"/>
          </a:solidFill>
        </p:spPr>
        <p:txBody>
          <a:bodyPr wrap="none" tIns="72000" bIns="36000" rtlCol="0" anchor="ctr" anchorCtr="0">
            <a:noAutofit/>
          </a:bodyPr>
          <a:lstStyle/>
          <a:p>
            <a:pPr algn="ctr"/>
            <a:r>
              <a:rPr kumimoji="1" lang="en-US" altLang="en-US" sz="1200" b="1" dirty="0">
                <a:solidFill>
                  <a:schemeClr val="bg1"/>
                </a:solidFill>
                <a:latin typeface="メイリオ" panose="020B0604030504040204" pitchFamily="50" charset="-128"/>
              </a:rPr>
              <a:t>Consultation on multiple debts and legal matters</a:t>
            </a:r>
            <a:endParaRPr kumimoji="1" lang="en-US" altLang="en-US" sz="1200" b="1" dirty="0">
              <a:solidFill>
                <a:schemeClr val="bg1"/>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227807" y="7515669"/>
            <a:ext cx="4458392" cy="324498"/>
          </a:xfrm>
          <a:prstGeom prst="rect">
            <a:avLst/>
          </a:prstGeom>
          <a:solidFill>
            <a:srgbClr val="103185"/>
          </a:solidFill>
        </p:spPr>
        <p:txBody>
          <a:bodyPr wrap="none" tIns="72000" bIns="36000" rtlCol="0" anchor="ctr" anchorCtr="0">
            <a:noAutofit/>
          </a:bodyPr>
          <a:lstStyle/>
          <a:p>
            <a:pPr algn="ctr"/>
            <a:r>
              <a:rPr lang="en-US" altLang="en-US" sz="1200" b="1" dirty="0">
                <a:solidFill>
                  <a:schemeClr val="bg1"/>
                </a:solidFill>
                <a:latin typeface="メイリオ" panose="020B0604030504040204" pitchFamily="50" charset="-128"/>
              </a:rPr>
              <a:t>Consultation on repayment of the special loan funds</a:t>
            </a:r>
            <a:endParaRPr kumimoji="1" lang="en-US" altLang="en-US" sz="1200" b="1" dirty="0">
              <a:solidFill>
                <a:schemeClr val="bg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9094881"/>
            <a:ext cx="685800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ＭＳ Ｐゴシック" panose="020B0600070205080204" pitchFamily="50" charset="-128"/>
                <a:cs typeface="+mn-cs"/>
              </a:rPr>
              <a:t>[Other inquiries] Monetary Assistance for Everyday </a:t>
            </a:r>
            <a:r>
              <a:rPr kumimoji="1" lang="en-US" altLang="ja-JP" sz="1400" b="1" i="0" u="none" strike="noStrike" kern="1200" cap="none" spc="0" normalizeH="0" baseline="0" noProof="0" dirty="0">
                <a:ln>
                  <a:noFill/>
                </a:ln>
                <a:solidFill>
                  <a:schemeClr val="bg1"/>
                </a:solidFill>
                <a:effectLst/>
                <a:uLnTx/>
                <a:uFillTx/>
                <a:latin typeface="メイリオ" panose="020B0604030504040204" pitchFamily="50" charset="-128"/>
                <a:ea typeface="ＭＳ Ｐゴシック" panose="020B0600070205080204" pitchFamily="50" charset="-128"/>
                <a:cs typeface="+mn-cs"/>
              </a:rPr>
              <a:t>Life Call Center </a:t>
            </a:r>
            <a:r>
              <a:rPr kumimoji="1" lang="en-US" altLang="en-US" sz="900" b="0" i="0" u="none" strike="noStrike" kern="1200" cap="none" spc="0" normalizeH="0" baseline="0" noProof="0" dirty="0">
                <a:ln>
                  <a:noFill/>
                </a:ln>
                <a:solidFill>
                  <a:schemeClr val="bg1"/>
                </a:solidFill>
                <a:effectLst/>
                <a:uLnTx/>
                <a:uFillTx/>
                <a:latin typeface="メイリオ" panose="020B0604030504040204" pitchFamily="50" charset="-128"/>
                <a:ea typeface="+mn-ea"/>
                <a:cs typeface="+mn-cs"/>
              </a:rPr>
              <a:t>　　　　</a:t>
            </a:r>
            <a:endParaRPr lang="en-US" altLang="ja-JP" sz="1400" b="1" dirty="0">
              <a:solidFill>
                <a:schemeClr val="bg1"/>
              </a:solidFill>
              <a:latin typeface="メイリオ" panose="020B0604030504040204" pitchFamily="50" charset="-128"/>
              <a:ea typeface="メイリオ" panose="020B0604030504040204" pitchFamily="50" charset="-128"/>
            </a:endParaRPr>
          </a:p>
          <a:p>
            <a:endParaRPr lang="en-US" altLang="ja-JP" sz="400" b="1" dirty="0">
              <a:solidFill>
                <a:schemeClr val="bg1"/>
              </a:solidFill>
              <a:latin typeface="メイリオ" panose="020B0604030504040204" pitchFamily="50" charset="-128"/>
              <a:ea typeface="メイリオ" panose="020B0604030504040204" pitchFamily="50" charset="-128"/>
            </a:endParaRPr>
          </a:p>
          <a:p>
            <a:pPr algn="ctr"/>
            <a:r>
              <a:rPr lang="en-US" altLang="en-US" sz="1200" b="1" dirty="0">
                <a:solidFill>
                  <a:schemeClr val="bg1"/>
                </a:solidFill>
                <a:latin typeface="メイリオ" panose="020B0604030504040204" pitchFamily="50" charset="-128"/>
              </a:rPr>
              <a:t>　　　　　　　  </a:t>
            </a:r>
            <a:r>
              <a:rPr lang="en-US" altLang="ja-JP" sz="2000" b="1" dirty="0">
                <a:solidFill>
                  <a:schemeClr val="bg1"/>
                </a:solidFill>
                <a:latin typeface="メイリオ" panose="020B0604030504040204" pitchFamily="50" charset="-128"/>
              </a:rPr>
              <a:t>0120-46-1999 </a:t>
            </a:r>
            <a:r>
              <a:rPr lang="en-US" altLang="en-US" sz="1100" b="1" dirty="0">
                <a:solidFill>
                  <a:schemeClr val="bg1"/>
                </a:solidFill>
                <a:latin typeface="メイリオ" panose="020B0604030504040204" pitchFamily="50" charset="-128"/>
              </a:rPr>
              <a:t>（9:00–17:00, except Sat, Sun, and Holidays）</a:t>
            </a:r>
            <a:endParaRPr kumimoji="1" lang="en-US" altLang="ja-JP" sz="1200" b="1" dirty="0">
              <a:ln w="0"/>
              <a:solidFill>
                <a:schemeClr val="bg1"/>
              </a:solidFill>
              <a:latin typeface="メイリオ" panose="020B0604030504040204" pitchFamily="50" charset="-128"/>
              <a:ea typeface="メイリオ" panose="020B0604030504040204" pitchFamily="50" charset="-128"/>
            </a:endParaRPr>
          </a:p>
        </p:txBody>
      </p:sp>
    </p:spTree>
    <p:controls>
      <mc:AlternateContent xmlns:mc="http://schemas.openxmlformats.org/markup-compatibility/2006">
        <mc:Choice xmlns:v="urn:schemas-microsoft-com:vml" Requires="v">
          <p:control spid="1026" name="BarCodeCtrl6" r:id="rId2" imgW="861840" imgH="893880"/>
        </mc:Choice>
        <mc:Fallback>
          <p:control name="BarCodeCtrl6" r:id="rId2" imgW="861840" imgH="893880">
            <p:pic>
              <p:nvPicPr>
                <p:cNvPr id="2" name="BarCodeCtrl6"/>
                <p:cNvPicPr preferRelativeResize="0">
                  <a:picLocks noChangeArrowheads="1" noChangeShapeType="1"/>
                </p:cNvPicPr>
                <p:nvPr/>
              </p:nvPicPr>
              <p:blipFill>
                <a:blip r:embed="rId15"/>
                <a:srcRect/>
                <a:stretch>
                  <a:fillRect/>
                </a:stretch>
              </p:blipFill>
              <p:spPr bwMode="auto">
                <a:xfrm>
                  <a:off x="5851525" y="2830513"/>
                  <a:ext cx="862013" cy="893762"/>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spid="1027" name="BarCodeCtrl3" r:id="rId3" imgW="1025640" imgH="887400"/>
        </mc:Choice>
        <mc:Fallback>
          <p:control name="BarCodeCtrl3" r:id="rId3" imgW="1025640" imgH="887400">
            <p:pic>
              <p:nvPicPr>
                <p:cNvPr id="3" name="BarCodeCtrl3"/>
                <p:cNvPicPr preferRelativeResize="0">
                  <a:picLocks noChangeAspect="1" noChangeArrowheads="1" noChangeShapeType="1"/>
                </p:cNvPicPr>
                <p:nvPr/>
              </p:nvPicPr>
              <p:blipFill>
                <a:blip r:embed="rId16"/>
                <a:srcRect/>
                <a:stretch>
                  <a:fillRect/>
                </a:stretch>
              </p:blipFill>
              <p:spPr bwMode="auto">
                <a:xfrm>
                  <a:off x="5732463" y="6692900"/>
                  <a:ext cx="1025525" cy="885825"/>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spid="1028" name="BarCodeCtrl4" r:id="rId4" imgW="860400" imgH="887400"/>
        </mc:Choice>
        <mc:Fallback>
          <p:control name="BarCodeCtrl4" r:id="rId4" imgW="860400" imgH="887400">
            <p:pic>
              <p:nvPicPr>
                <p:cNvPr id="5" name="BarCodeCtrl4"/>
                <p:cNvPicPr preferRelativeResize="0">
                  <a:picLocks noChangeArrowheads="1" noChangeShapeType="1"/>
                </p:cNvPicPr>
                <p:nvPr/>
              </p:nvPicPr>
              <p:blipFill>
                <a:blip r:embed="rId17"/>
                <a:srcRect/>
                <a:stretch>
                  <a:fillRect/>
                </a:stretch>
              </p:blipFill>
              <p:spPr bwMode="auto">
                <a:xfrm>
                  <a:off x="5851525" y="1654175"/>
                  <a:ext cx="860425" cy="887413"/>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spid="1029" name="BarCodeCtrl5" r:id="rId5" imgW="1079640" imgH="1006560"/>
        </mc:Choice>
        <mc:Fallback>
          <p:control name="BarCodeCtrl5" r:id="rId5" imgW="1079640" imgH="1006560">
            <p:pic>
              <p:nvPicPr>
                <p:cNvPr id="6" name="BarCodeCtrl5"/>
                <p:cNvPicPr preferRelativeResize="0">
                  <a:picLocks noChangeArrowheads="1" noChangeShapeType="1"/>
                </p:cNvPicPr>
                <p:nvPr/>
              </p:nvPicPr>
              <p:blipFill>
                <a:blip r:embed="rId18"/>
                <a:srcRect/>
                <a:stretch>
                  <a:fillRect/>
                </a:stretch>
              </p:blipFill>
              <p:spPr bwMode="auto">
                <a:xfrm>
                  <a:off x="5732463" y="5305425"/>
                  <a:ext cx="1079500" cy="1006475"/>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Lst>
              </p:spPr>
            </p:pic>
          </p:control>
        </mc:Fallback>
      </mc:AlternateContent>
    </p:controls>
    <p:extLst>
      <p:ext uri="{BB962C8B-B14F-4D97-AF65-F5344CB8AC3E}">
        <p14:creationId xmlns:p14="http://schemas.microsoft.com/office/powerpoint/2010/main" val="5497542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1236</Words>
  <Application>Microsoft Office PowerPoint</Application>
  <PresentationFormat>A4 210 x 297 mm</PresentationFormat>
  <Paragraphs>126</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Ｐゴシック</vt:lpstr>
      <vt:lpstr>メイリオ</vt:lpstr>
      <vt:lpstr>游ゴシック</vt:lpstr>
      <vt:lpstr>游明朝</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2022-12-13T00:17:45Z</dcterms:modified>
</cp:coreProperties>
</file>