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3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2021/3/12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1733371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2021/3/12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2073934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2021/3/12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3801547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2021/3/12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4259257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4B6C7FE-E913-4493-B007-D3A74BB0E212}" type="datetimeFigureOut">
              <a:rPr kumimoji="1" lang="ja-JP" altLang="en-US" smtClean="0"/>
              <a:t>2021/3/12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1440823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4B6C7FE-E913-4493-B007-D3A74BB0E212}" type="datetimeFigureOut">
              <a:rPr kumimoji="1" lang="ja-JP" altLang="en-US" smtClean="0"/>
              <a:t>2021/3/12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904809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4B6C7FE-E913-4493-B007-D3A74BB0E212}" type="datetimeFigureOut">
              <a:rPr kumimoji="1" lang="ja-JP" altLang="en-US" smtClean="0"/>
              <a:t>2021/3/12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2653951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4B6C7FE-E913-4493-B007-D3A74BB0E212}" type="datetimeFigureOut">
              <a:rPr kumimoji="1" lang="ja-JP" altLang="en-US" smtClean="0"/>
              <a:t>2021/3/12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905563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6C7FE-E913-4493-B007-D3A74BB0E212}" type="datetimeFigureOut">
              <a:rPr kumimoji="1" lang="ja-JP" altLang="en-US" smtClean="0"/>
              <a:t>2021/3/12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1072498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4B6C7FE-E913-4493-B007-D3A74BB0E212}" type="datetimeFigureOut">
              <a:rPr kumimoji="1" lang="ja-JP" altLang="en-US" smtClean="0"/>
              <a:t>2021/3/12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1264910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4B6C7FE-E913-4493-B007-D3A74BB0E212}" type="datetimeFigureOut">
              <a:rPr kumimoji="1" lang="ja-JP" altLang="en-US" smtClean="0"/>
              <a:t>2021/3/12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3565967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4B6C7FE-E913-4493-B007-D3A74BB0E212}" type="datetimeFigureOut">
              <a:rPr kumimoji="1" lang="ja-JP" altLang="en-US" smtClean="0"/>
              <a:t>2021/3/12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30DC93F-3F60-4238-A29B-3B49E16C38B7}" type="slidenum">
              <a:rPr kumimoji="1" lang="ja-JP" altLang="en-US" smtClean="0"/>
              <a:t>‹#›</a:t>
            </a:fld>
            <a:endParaRPr kumimoji="1" lang="ja-JP" altLang="en-US"/>
          </a:p>
        </p:txBody>
      </p:sp>
    </p:spTree>
    <p:extLst>
      <p:ext uri="{BB962C8B-B14F-4D97-AF65-F5344CB8AC3E}">
        <p14:creationId xmlns:p14="http://schemas.microsoft.com/office/powerpoint/2010/main" val="322003055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76200" y="914401"/>
            <a:ext cx="6705600" cy="1130300"/>
          </a:xfrm>
          <a:prstGeom prst="roundRect">
            <a:avLst/>
          </a:prstGeom>
          <a:solidFill>
            <a:srgbClr val="00B0F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17" dirty="0">
                <a:solidFill>
                  <a:schemeClr val="bg1"/>
                </a:solidFill>
                <a:latin typeface="HG創英角ｺﾞｼｯｸUB" panose="020B0909000000000000" pitchFamily="49" charset="-128"/>
                <a:ea typeface="HG創英角ｺﾞｼｯｸUB" panose="020B0909000000000000" pitchFamily="49" charset="-128"/>
              </a:rPr>
              <a:t>オフィス以外でも仕事ができるよう</a:t>
            </a:r>
            <a:endParaRPr lang="en-US" altLang="ja-JP" sz="2817" dirty="0">
              <a:solidFill>
                <a:schemeClr val="bg1"/>
              </a:solidFill>
              <a:latin typeface="HG創英角ｺﾞｼｯｸUB" panose="020B0909000000000000" pitchFamily="49" charset="-128"/>
              <a:ea typeface="HG創英角ｺﾞｼｯｸUB" panose="020B0909000000000000" pitchFamily="49" charset="-128"/>
            </a:endParaRPr>
          </a:p>
          <a:p>
            <a:pPr algn="ctr"/>
            <a:r>
              <a:rPr lang="ja-JP" altLang="en-US" sz="2817" dirty="0">
                <a:solidFill>
                  <a:schemeClr val="bg1"/>
                </a:solidFill>
                <a:latin typeface="HG創英角ｺﾞｼｯｸUB" panose="020B0909000000000000" pitchFamily="49" charset="-128"/>
                <a:ea typeface="HG創英角ｺﾞｼｯｸUB" panose="020B0909000000000000" pitchFamily="49" charset="-128"/>
              </a:rPr>
              <a:t>テレワーク制度を設けました！</a:t>
            </a:r>
          </a:p>
        </p:txBody>
      </p:sp>
      <p:sp>
        <p:nvSpPr>
          <p:cNvPr id="6" name="テキスト ボックス 5"/>
          <p:cNvSpPr txBox="1"/>
          <p:nvPr/>
        </p:nvSpPr>
        <p:spPr>
          <a:xfrm>
            <a:off x="252636" y="2285066"/>
            <a:ext cx="4787900" cy="646331"/>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当社では●年●月●日から</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テレワーク制度を導入しています。</a:t>
            </a:r>
            <a:endParaRPr kumimoji="1" lang="en-US" altLang="ja-JP" dirty="0" smtClean="0">
              <a:latin typeface="メイリオ" panose="020B0604030504040204" pitchFamily="50" charset="-128"/>
              <a:ea typeface="メイリオ" panose="020B0604030504040204" pitchFamily="50" charset="-128"/>
            </a:endParaRPr>
          </a:p>
        </p:txBody>
      </p:sp>
      <p:sp>
        <p:nvSpPr>
          <p:cNvPr id="9" name="角丸四角形 8"/>
          <p:cNvSpPr/>
          <p:nvPr/>
        </p:nvSpPr>
        <p:spPr>
          <a:xfrm>
            <a:off x="177908" y="2931398"/>
            <a:ext cx="6502184" cy="1835179"/>
          </a:xfrm>
          <a:prstGeom prst="roundRect">
            <a:avLst>
              <a:gd name="adj" fmla="val 0"/>
            </a:avLst>
          </a:prstGeom>
          <a:solidFill>
            <a:schemeClr val="accent1">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メイリオ" panose="020B0604030504040204" pitchFamily="50" charset="-128"/>
                <a:ea typeface="メイリオ" panose="020B0604030504040204" pitchFamily="50" charset="-128"/>
              </a:rPr>
              <a:t>・自宅で集中して仕事をしたい。</a:t>
            </a:r>
            <a:endParaRPr lang="en-US" altLang="ja-JP" dirty="0" smtClean="0">
              <a:solidFill>
                <a:schemeClr val="tx1"/>
              </a:solidFill>
              <a:latin typeface="メイリオ" panose="020B0604030504040204" pitchFamily="50" charset="-128"/>
              <a:ea typeface="メイリオ" panose="020B0604030504040204" pitchFamily="50" charset="-128"/>
            </a:endParaRPr>
          </a:p>
          <a:p>
            <a:pPr>
              <a:spcBef>
                <a:spcPts val="600"/>
              </a:spcBef>
            </a:pPr>
            <a:r>
              <a:rPr lang="ja-JP" altLang="en-US" dirty="0" smtClean="0">
                <a:solidFill>
                  <a:schemeClr val="tx1"/>
                </a:solidFill>
                <a:latin typeface="メイリオ" panose="020B0604030504040204" pitchFamily="50" charset="-128"/>
                <a:ea typeface="メイリオ" panose="020B0604030504040204" pitchFamily="50" charset="-128"/>
              </a:rPr>
              <a:t>・オフィスへの通勤に伴う満員電車がつらい</a:t>
            </a:r>
            <a:r>
              <a:rPr lang="ja-JP" altLang="en-US" dirty="0" smtClean="0">
                <a:solidFill>
                  <a:schemeClr val="tx1"/>
                </a:solidFill>
                <a:latin typeface="メイリオ" panose="020B0604030504040204" pitchFamily="50" charset="-128"/>
                <a:ea typeface="メイリオ" panose="020B0604030504040204" pitchFamily="50" charset="-128"/>
              </a:rPr>
              <a:t>。</a:t>
            </a:r>
            <a:endParaRPr lang="en-US" altLang="ja-JP" dirty="0" smtClean="0">
              <a:solidFill>
                <a:schemeClr val="tx1"/>
              </a:solidFill>
              <a:latin typeface="メイリオ" panose="020B0604030504040204" pitchFamily="50" charset="-128"/>
              <a:ea typeface="メイリオ" panose="020B0604030504040204" pitchFamily="50" charset="-128"/>
            </a:endParaRPr>
          </a:p>
          <a:p>
            <a:pPr>
              <a:spcBef>
                <a:spcPts val="600"/>
              </a:spcBef>
            </a:pPr>
            <a:r>
              <a:rPr lang="ja-JP" altLang="en-US" dirty="0" smtClean="0">
                <a:solidFill>
                  <a:schemeClr val="tx1"/>
                </a:solidFill>
                <a:latin typeface="メイリオ" panose="020B0604030504040204" pitchFamily="50" charset="-128"/>
                <a:ea typeface="メイリオ" panose="020B0604030504040204" pitchFamily="50" charset="-128"/>
              </a:rPr>
              <a:t>・家族を介護する必要があるため、自宅で仕事をしたい。</a:t>
            </a:r>
            <a:endParaRPr lang="en-US" altLang="ja-JP" dirty="0" smtClean="0">
              <a:solidFill>
                <a:schemeClr val="tx1"/>
              </a:solidFill>
              <a:latin typeface="メイリオ" panose="020B0604030504040204" pitchFamily="50" charset="-128"/>
              <a:ea typeface="メイリオ" panose="020B0604030504040204" pitchFamily="50" charset="-128"/>
            </a:endParaRPr>
          </a:p>
          <a:p>
            <a:pPr marL="203200" indent="-203200">
              <a:spcBef>
                <a:spcPts val="600"/>
              </a:spcBef>
            </a:pPr>
            <a:r>
              <a:rPr lang="ja-JP" altLang="en-US" dirty="0" smtClean="0">
                <a:solidFill>
                  <a:schemeClr val="tx1"/>
                </a:solidFill>
                <a:latin typeface="メイリオ" panose="020B0604030504040204" pitchFamily="50" charset="-128"/>
                <a:ea typeface="メイリオ" panose="020B0604030504040204" pitchFamily="50" charset="-128"/>
              </a:rPr>
              <a:t>・子どもが通っている学校が急遽休校になり、家で子どもの面倒をみる必要がある（</a:t>
            </a:r>
            <a:r>
              <a:rPr lang="en-US" altLang="ja-JP" dirty="0" smtClean="0">
                <a:solidFill>
                  <a:schemeClr val="tx1"/>
                </a:solidFill>
                <a:latin typeface="メイリオ" panose="020B0604030504040204" pitchFamily="50" charset="-128"/>
                <a:ea typeface="メイリオ" panose="020B0604030504040204" pitchFamily="50" charset="-128"/>
              </a:rPr>
              <a:t>※</a:t>
            </a:r>
            <a:r>
              <a:rPr lang="ja-JP" altLang="en-US" dirty="0" smtClean="0">
                <a:solidFill>
                  <a:schemeClr val="tx1"/>
                </a:solidFill>
                <a:latin typeface="メイリオ" panose="020B0604030504040204" pitchFamily="50" charset="-128"/>
                <a:ea typeface="メイリオ" panose="020B0604030504040204" pitchFamily="50" charset="-128"/>
              </a:rPr>
              <a:t>）。</a:t>
            </a:r>
            <a:endParaRPr lang="ja-JP" altLang="en-US" dirty="0">
              <a:solidFill>
                <a:schemeClr val="tx1"/>
              </a:solidFill>
              <a:latin typeface="メイリオ" panose="020B0604030504040204" pitchFamily="50" charset="-128"/>
              <a:ea typeface="メイリオ" panose="020B0604030504040204" pitchFamily="50" charset="-128"/>
            </a:endParaRPr>
          </a:p>
        </p:txBody>
      </p:sp>
      <p:sp>
        <p:nvSpPr>
          <p:cNvPr id="10" name="楕円 9"/>
          <p:cNvSpPr/>
          <p:nvPr/>
        </p:nvSpPr>
        <p:spPr>
          <a:xfrm rot="1602971">
            <a:off x="5264794" y="2516724"/>
            <a:ext cx="1586785" cy="76478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5508239" y="2668284"/>
            <a:ext cx="1310279" cy="461665"/>
          </a:xfrm>
          <a:prstGeom prst="rect">
            <a:avLst/>
          </a:prstGeom>
          <a:noFill/>
        </p:spPr>
        <p:txBody>
          <a:bodyPr wrap="squar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こんなとき</a:t>
            </a:r>
            <a:endParaRPr kumimoji="1" lang="en-US" altLang="ja-JP" sz="1200" dirty="0" smtClean="0">
              <a:solidFill>
                <a:schemeClr val="bg1"/>
              </a:solidFill>
              <a:latin typeface="メイリオ" panose="020B0604030504040204" pitchFamily="50" charset="-128"/>
              <a:ea typeface="メイリオ" panose="020B0604030504040204" pitchFamily="50" charset="-128"/>
            </a:endParaRPr>
          </a:p>
          <a:p>
            <a:r>
              <a:rPr kumimoji="1" lang="ja-JP" altLang="en-US" sz="1200" dirty="0" smtClean="0">
                <a:solidFill>
                  <a:schemeClr val="bg1"/>
                </a:solidFill>
                <a:latin typeface="メイリオ" panose="020B0604030504040204" pitchFamily="50" charset="-128"/>
                <a:ea typeface="メイリオ" panose="020B0604030504040204" pitchFamily="50" charset="-128"/>
              </a:rPr>
              <a:t>ありませんか？</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252636" y="5774665"/>
            <a:ext cx="4787900" cy="369332"/>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■テレワークをしたい場合は？</a:t>
            </a:r>
            <a:endParaRPr kumimoji="1" lang="en-US" altLang="ja-JP" dirty="0" smtClean="0">
              <a:latin typeface="メイリオ" panose="020B0604030504040204" pitchFamily="50" charset="-128"/>
              <a:ea typeface="メイリオ" panose="020B0604030504040204" pitchFamily="50" charset="-128"/>
            </a:endParaRPr>
          </a:p>
        </p:txBody>
      </p:sp>
      <p:cxnSp>
        <p:nvCxnSpPr>
          <p:cNvPr id="15" name="直線コネクタ 14"/>
          <p:cNvCxnSpPr/>
          <p:nvPr/>
        </p:nvCxnSpPr>
        <p:spPr>
          <a:xfrm>
            <a:off x="303436" y="6105995"/>
            <a:ext cx="326526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392444" y="6189399"/>
            <a:ext cx="6287648" cy="923330"/>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下記の人事総務部担当者にお問い合わせください。</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a:t>
            </a:r>
            <a:r>
              <a:rPr kumimoji="1" lang="ja-JP" altLang="en-US" dirty="0" smtClean="0">
                <a:latin typeface="メイリオ" panose="020B0604030504040204" pitchFamily="50" charset="-128"/>
                <a:ea typeface="メイリオ" panose="020B0604030504040204" pitchFamily="50" charset="-128"/>
              </a:rPr>
              <a:t>＜担当　●●＞</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　</a:t>
            </a:r>
            <a:r>
              <a:rPr kumimoji="1" lang="en-US" altLang="ja-JP" dirty="0" err="1" smtClean="0">
                <a:latin typeface="メイリオ" panose="020B0604030504040204" pitchFamily="50" charset="-128"/>
                <a:ea typeface="メイリオ" panose="020B0604030504040204" pitchFamily="50" charset="-128"/>
              </a:rPr>
              <a:t>Email:aaabbbccc@administrator.co.jp</a:t>
            </a:r>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内線</a:t>
            </a:r>
            <a:r>
              <a:rPr kumimoji="1" lang="en-US" altLang="ja-JP" dirty="0" smtClean="0">
                <a:latin typeface="メイリオ" panose="020B0604030504040204" pitchFamily="50" charset="-128"/>
                <a:ea typeface="メイリオ" panose="020B0604030504040204" pitchFamily="50" charset="-128"/>
              </a:rPr>
              <a:t>××××)</a:t>
            </a:r>
          </a:p>
        </p:txBody>
      </p:sp>
      <p:sp>
        <p:nvSpPr>
          <p:cNvPr id="19" name="テキスト ボックス 18"/>
          <p:cNvSpPr txBox="1"/>
          <p:nvPr/>
        </p:nvSpPr>
        <p:spPr>
          <a:xfrm>
            <a:off x="252636" y="7467930"/>
            <a:ext cx="4787900" cy="369332"/>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■人事総務部からのお願い</a:t>
            </a:r>
            <a:endParaRPr kumimoji="1" lang="en-US" altLang="ja-JP" dirty="0" smtClean="0">
              <a:latin typeface="メイリオ" panose="020B0604030504040204" pitchFamily="50" charset="-128"/>
              <a:ea typeface="メイリオ" panose="020B0604030504040204" pitchFamily="50" charset="-128"/>
            </a:endParaRPr>
          </a:p>
        </p:txBody>
      </p:sp>
      <p:cxnSp>
        <p:nvCxnSpPr>
          <p:cNvPr id="20" name="直線コネクタ 19"/>
          <p:cNvCxnSpPr/>
          <p:nvPr/>
        </p:nvCxnSpPr>
        <p:spPr>
          <a:xfrm>
            <a:off x="303436" y="7799260"/>
            <a:ext cx="326526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392444" y="7892766"/>
            <a:ext cx="6287648" cy="1477328"/>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　新型コロナウイルス</a:t>
            </a:r>
            <a:r>
              <a:rPr kumimoji="1" lang="ja-JP" altLang="en-US" dirty="0" smtClean="0">
                <a:latin typeface="メイリオ" panose="020B0604030504040204" pitchFamily="50" charset="-128"/>
                <a:ea typeface="メイリオ" panose="020B0604030504040204" pitchFamily="50" charset="-128"/>
              </a:rPr>
              <a:t>感染防止</a:t>
            </a:r>
            <a:r>
              <a:rPr kumimoji="1" lang="ja-JP" altLang="en-US" dirty="0" smtClean="0">
                <a:latin typeface="メイリオ" panose="020B0604030504040204" pitchFamily="50" charset="-128"/>
                <a:ea typeface="メイリオ" panose="020B0604030504040204" pitchFamily="50" charset="-128"/>
              </a:rPr>
              <a:t>による観点から、テレワークを会社から指示することがあります。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　従業員の皆様におかれましては、突然の変更をご依頼することがあるかもしれませんが、事前にご理解の程お願いいたします。</a:t>
            </a:r>
            <a:endParaRPr kumimoji="1" lang="en-US" altLang="ja-JP" dirty="0" smtClean="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810180" y="4795955"/>
            <a:ext cx="5932156" cy="738664"/>
          </a:xfrm>
          <a:prstGeom prst="rect">
            <a:avLst/>
          </a:prstGeom>
          <a:noFill/>
        </p:spPr>
        <p:txBody>
          <a:bodyPr wrap="square" rtlCol="0">
            <a:spAutoFit/>
          </a:bodyPr>
          <a:lstStyle/>
          <a:p>
            <a:pPr marL="177800" indent="-177800"/>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臨時休校等の理由が新型コロナウイルス感染症によるものである場合、年次有給休暇とは別の特別有給休暇を取得できる制度も設けました。詳細は、人事総務部●●までお問い合わせください。</a:t>
            </a:r>
            <a:endParaRPr kumimoji="1" lang="en-US" altLang="ja-JP" sz="1400" dirty="0" smtClean="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1214096" y="103051"/>
            <a:ext cx="4644343" cy="461665"/>
          </a:xfrm>
          <a:prstGeom prst="rect">
            <a:avLst/>
          </a:prstGeom>
          <a:noFill/>
        </p:spPr>
        <p:txBody>
          <a:bodyPr wrap="square" rtlCol="0">
            <a:spAutoFit/>
          </a:bodyPr>
          <a:lstStyle/>
          <a:p>
            <a:pPr algn="ctr"/>
            <a:r>
              <a:rPr kumimoji="1" lang="ja-JP" altLang="en-US" sz="2400" b="1" dirty="0" smtClean="0">
                <a:latin typeface="メイリオ" panose="020B0604030504040204" pitchFamily="50" charset="-128"/>
                <a:ea typeface="メイリオ" panose="020B0604030504040204" pitchFamily="50" charset="-128"/>
              </a:rPr>
              <a:t>株式会社○○　従業員の皆様へ</a:t>
            </a:r>
            <a:endParaRPr kumimoji="1" lang="en-US" altLang="ja-JP" sz="2400" b="1" dirty="0" smtClean="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4682551" y="546399"/>
            <a:ext cx="2256242" cy="307777"/>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rPr>
              <a:t>　　　年　　月　　日</a:t>
            </a:r>
            <a:endParaRPr kumimoji="1" lang="en-US" altLang="ja-JP" sz="14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235908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228</TotalTime>
  <Words>246</Words>
  <Application>Microsoft Office PowerPoint</Application>
  <PresentationFormat>A4 210 x 297 mm</PresentationFormat>
  <Paragraphs>20</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HG創英角ｺﾞｼｯｸUB</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17</cp:revision>
  <cp:lastPrinted>2021-03-11T04:15:27Z</cp:lastPrinted>
  <dcterms:created xsi:type="dcterms:W3CDTF">2021-03-11T00:23:35Z</dcterms:created>
  <dcterms:modified xsi:type="dcterms:W3CDTF">2021-03-12T00:59:17Z</dcterms:modified>
</cp:coreProperties>
</file>