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9900"/>
    <a:srgbClr val="FF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87" d="100"/>
          <a:sy n="87" d="100"/>
        </p:scale>
        <p:origin x="2904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C865BD-B8E5-4E48-A6F2-5AFBDB05D177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5B7D25-8FFA-45E9-BF63-881220EEDF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444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9170" rtl="0" eaLnBrk="1" latinLnBrk="0" hangingPunct="1"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901592" y="8814060"/>
            <a:ext cx="39656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年　　月　　日　株式会社○○　人事総務部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66678" y="211913"/>
            <a:ext cx="57246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新型コロナウイルス感染症の影響で学校が休校になるなど</a:t>
            </a:r>
            <a:endParaRPr kumimoji="1" lang="en-US" altLang="ja-JP" sz="1600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急遽子どもの世話をする必要が出てしまう保護者の皆様へ</a:t>
            </a:r>
            <a:endParaRPr kumimoji="1" lang="en-US" altLang="ja-JP" sz="1600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261" y="81825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当社では働きやすい環境作りに取り組んでおりますので、</a:t>
            </a:r>
            <a:endParaRPr kumimoji="1" lang="en-US" altLang="ja-JP" sz="20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0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次の制度を積極的にご活用ください！</a:t>
            </a:r>
            <a:endParaRPr kumimoji="1" lang="en-US" altLang="ja-JP" sz="20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746708" y="2211549"/>
            <a:ext cx="5544615" cy="63048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時短勤務制度</a:t>
            </a:r>
            <a:r>
              <a:rPr lang="en-US" altLang="ja-JP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en-US" altLang="ja-JP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１日の労働時間を短縮できる制度です。</a:t>
            </a:r>
            <a:endParaRPr lang="en-US" altLang="ja-JP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700428" y="3528346"/>
            <a:ext cx="5546886" cy="61631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テレワーク制度</a:t>
            </a:r>
            <a:r>
              <a:rPr lang="en-US" altLang="ja-JP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lang="ja-JP" altLang="en-US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在宅中に仕事ができる制度です。</a:t>
            </a:r>
            <a:endParaRPr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768327" y="5637343"/>
            <a:ext cx="5448337" cy="907735"/>
          </a:xfrm>
          <a:prstGeom prst="round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フレックスタイム</a:t>
            </a:r>
            <a:r>
              <a:rPr lang="en-US" altLang="ja-JP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11138" indent="-211138"/>
            <a:r>
              <a:rPr lang="ja-JP" altLang="en-US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総労働時間を変えずに日々の始業・終業時刻を自ら決めることができる制度です。</a:t>
            </a:r>
            <a:endParaRPr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774141" y="7245034"/>
            <a:ext cx="5422878" cy="89365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ベビーシッター費用補助</a:t>
            </a:r>
            <a:r>
              <a:rPr lang="en-US" altLang="ja-JP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11138" indent="-211138"/>
            <a:r>
              <a:rPr lang="ja-JP" altLang="en-US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会社がベビーシッターの利用料を一部補助する制度です。</a:t>
            </a:r>
            <a:endParaRPr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60648" y="1618919"/>
            <a:ext cx="626469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・子どもにご飯を作り置きするため、遅めに出勤したい。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・学校が午後から休校になるため、仕事を午前で切り上げたい。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曲折矢印 20"/>
          <p:cNvSpPr/>
          <p:nvPr/>
        </p:nvSpPr>
        <p:spPr>
          <a:xfrm rot="10800000">
            <a:off x="408179" y="2233273"/>
            <a:ext cx="354251" cy="319970"/>
          </a:xfrm>
          <a:prstGeom prst="bentArrow">
            <a:avLst>
              <a:gd name="adj1" fmla="val 25000"/>
              <a:gd name="adj2" fmla="val 37823"/>
              <a:gd name="adj3" fmla="val 50000"/>
              <a:gd name="adj4" fmla="val 40086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60648" y="3178797"/>
            <a:ext cx="6264696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・子どもを留守番させるのは不安なので、家で仕事をしたい。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曲折矢印 27"/>
          <p:cNvSpPr/>
          <p:nvPr/>
        </p:nvSpPr>
        <p:spPr>
          <a:xfrm rot="10800000">
            <a:off x="408179" y="3536990"/>
            <a:ext cx="354251" cy="319970"/>
          </a:xfrm>
          <a:prstGeom prst="bentArrow">
            <a:avLst>
              <a:gd name="adj1" fmla="val 25000"/>
              <a:gd name="adj2" fmla="val 37823"/>
              <a:gd name="adj3" fmla="val 50000"/>
              <a:gd name="adj4" fmla="val 40086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60648" y="4547592"/>
            <a:ext cx="6264696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6213" indent="-176213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・子どもの世話をするため今日はあまり働けないから、明日不足分を働きたい。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6213" indent="-176213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・今週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一杯は学校が休校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するため今週は働く時間を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減らし、来週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以降働く時間を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増やしたい。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曲折矢印 29"/>
          <p:cNvSpPr/>
          <p:nvPr/>
        </p:nvSpPr>
        <p:spPr>
          <a:xfrm rot="10800000">
            <a:off x="408179" y="5670990"/>
            <a:ext cx="354251" cy="319970"/>
          </a:xfrm>
          <a:prstGeom prst="bentArrow">
            <a:avLst>
              <a:gd name="adj1" fmla="val 25000"/>
              <a:gd name="adj2" fmla="val 37823"/>
              <a:gd name="adj3" fmla="val 50000"/>
              <a:gd name="adj4" fmla="val 40086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60648" y="6884408"/>
            <a:ext cx="6264696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・子どもの留守番中にベビーシッターに観てもらいたい。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曲折矢印 33"/>
          <p:cNvSpPr/>
          <p:nvPr/>
        </p:nvSpPr>
        <p:spPr>
          <a:xfrm rot="10800000">
            <a:off x="419308" y="7245034"/>
            <a:ext cx="354251" cy="319970"/>
          </a:xfrm>
          <a:prstGeom prst="bentArrow">
            <a:avLst>
              <a:gd name="adj1" fmla="val 25000"/>
              <a:gd name="adj2" fmla="val 37823"/>
              <a:gd name="adj3" fmla="val 50000"/>
              <a:gd name="adj4" fmla="val 40086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07395" y="8464568"/>
            <a:ext cx="60779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詳細は人事総務部●●まで　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内線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××××,</a:t>
            </a:r>
            <a:r>
              <a:rPr kumimoji="1" lang="en-US" altLang="ja-JP" sz="12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Email:aaabbbccc@administrator.co.jp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143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245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2022-02-04T02:56:23Z</dcterms:created>
  <dcterms:modified xsi:type="dcterms:W3CDTF">2022-02-04T02:56:29Z</dcterms:modified>
</cp:coreProperties>
</file>