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EDFF"/>
    <a:srgbClr val="D1F3FF"/>
    <a:srgbClr val="EFF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7310" autoAdjust="0"/>
  </p:normalViewPr>
  <p:slideViewPr>
    <p:cSldViewPr>
      <p:cViewPr varScale="1">
        <p:scale>
          <a:sx n="90" d="100"/>
          <a:sy n="90" d="100"/>
        </p:scale>
        <p:origin x="1638" y="84"/>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notesMaster" Target="notesMasters/notesMaster1.xml" />
  <Relationship Id="rId7" Type="http://schemas.openxmlformats.org/officeDocument/2006/relationships/tableStyles" Target="tableStyle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heme" Target="theme/theme1.xml" />
  <Relationship Id="rId5" Type="http://schemas.openxmlformats.org/officeDocument/2006/relationships/viewProps" Target="viewProps.xml" />
  <Relationship Id="rId4" Type="http://schemas.openxmlformats.org/officeDocument/2006/relationships/presProps" Target="pres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18830" cy="493316"/>
          </a:xfrm>
          <a:prstGeom prst="rect">
            <a:avLst/>
          </a:prstGeom>
        </p:spPr>
        <p:txBody>
          <a:bodyPr vert="horz" lIns="94847" tIns="47423" rIns="94847" bIns="47423"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5" y="1"/>
            <a:ext cx="2918830" cy="493316"/>
          </a:xfrm>
          <a:prstGeom prst="rect">
            <a:avLst/>
          </a:prstGeom>
        </p:spPr>
        <p:txBody>
          <a:bodyPr vert="horz" lIns="94847" tIns="47423" rIns="94847" bIns="47423" rtlCol="0"/>
          <a:lstStyle>
            <a:lvl1pPr algn="r">
              <a:defRPr sz="1200"/>
            </a:lvl1pPr>
          </a:lstStyle>
          <a:p>
            <a:fld id="{16B17AE3-4726-4B77-9012-D206F9A79D7C}" type="datetimeFigureOut">
              <a:rPr kumimoji="1" lang="ja-JP" altLang="en-US" smtClean="0"/>
              <a:pPr/>
              <a:t>2020/2/24</a:t>
            </a:fld>
            <a:endParaRPr kumimoji="1" lang="ja-JP" altLang="en-US"/>
          </a:p>
        </p:txBody>
      </p:sp>
      <p:sp>
        <p:nvSpPr>
          <p:cNvPr id="4" name="スライド イメージ プレースホルダ 3"/>
          <p:cNvSpPr>
            <a:spLocks noGrp="1" noRot="1" noChangeAspect="1"/>
          </p:cNvSpPr>
          <p:nvPr>
            <p:ph type="sldImg" idx="2"/>
          </p:nvPr>
        </p:nvSpPr>
        <p:spPr>
          <a:xfrm>
            <a:off x="2087563" y="739775"/>
            <a:ext cx="2560637" cy="3698875"/>
          </a:xfrm>
          <a:prstGeom prst="rect">
            <a:avLst/>
          </a:prstGeom>
          <a:noFill/>
          <a:ln w="12700">
            <a:solidFill>
              <a:prstClr val="black"/>
            </a:solidFill>
          </a:ln>
        </p:spPr>
        <p:txBody>
          <a:bodyPr vert="horz" lIns="94847" tIns="47423" rIns="94847" bIns="47423"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4847" tIns="47423" rIns="94847" bIns="4742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6"/>
            <a:ext cx="2918830" cy="493316"/>
          </a:xfrm>
          <a:prstGeom prst="rect">
            <a:avLst/>
          </a:prstGeom>
        </p:spPr>
        <p:txBody>
          <a:bodyPr vert="horz" lIns="94847" tIns="47423" rIns="94847" bIns="47423"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5" y="9371286"/>
            <a:ext cx="2918830" cy="493316"/>
          </a:xfrm>
          <a:prstGeom prst="rect">
            <a:avLst/>
          </a:prstGeom>
        </p:spPr>
        <p:txBody>
          <a:bodyPr vert="horz" lIns="94847" tIns="47423" rIns="94847" bIns="47423" rtlCol="0" anchor="b"/>
          <a:lstStyle>
            <a:lvl1pPr algn="r">
              <a:defRPr sz="12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6402733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5672591" y="56456"/>
            <a:ext cx="1068779" cy="322799"/>
          </a:xfrm>
          <a:prstGeom prst="rect">
            <a:avLst/>
          </a:prstGeom>
          <a:ln>
            <a:solidFill>
              <a:srgbClr val="C00000"/>
            </a:solidFill>
          </a:ln>
        </p:spPr>
        <p:txBody>
          <a:bodyPr/>
          <a:lstStyle>
            <a:lvl1pPr algn="ctr">
              <a:defRPr b="1">
                <a:solidFill>
                  <a:srgbClr val="C00000"/>
                </a:solidFill>
              </a:defRPr>
            </a:lvl1pPr>
          </a:lstStyle>
          <a:p>
            <a:r>
              <a:rPr lang="ja-JP" altLang="en-US"/>
              <a:t>プラン案</a:t>
            </a:r>
            <a:endParaRPr lang="ja-JP" altLang="en-US" dirty="0"/>
          </a:p>
        </p:txBody>
      </p:sp>
      <p:sp>
        <p:nvSpPr>
          <p:cNvPr id="6" name="スライド番号プレースホルダ 5"/>
          <p:cNvSpPr>
            <a:spLocks noGrp="1"/>
          </p:cNvSpPr>
          <p:nvPr>
            <p:ph type="sldNum" sz="quarter" idx="12"/>
          </p:nvPr>
        </p:nvSpPr>
        <p:spPr>
          <a:xfrm>
            <a:off x="2924944" y="9489506"/>
            <a:ext cx="1600200" cy="239370"/>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2020/2/24</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a:prstGeom prst="rect">
            <a:avLst/>
          </a:prstGeo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96703"/>
            <a:ext cx="4514850" cy="845220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2020/2/24</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2020/2/24</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a:prstGeom prst="rect">
            <a:avLst/>
          </a:prstGeo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2020/2/24</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2020/2/24</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1" y="2217387"/>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1" y="3141488"/>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1" y="2217387"/>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1" y="3141488"/>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2020/2/24</a:t>
            </a:fld>
            <a:endParaRPr kumimoji="1" lang="ja-JP" altLang="en-US"/>
          </a:p>
        </p:txBody>
      </p:sp>
      <p:sp>
        <p:nvSpPr>
          <p:cNvPr id="8" name="フッター プレースホルダ 7"/>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2020/2/24</a:t>
            </a:fld>
            <a:endParaRPr kumimoji="1" lang="ja-JP" altLang="en-US"/>
          </a:p>
        </p:txBody>
      </p:sp>
      <p:sp>
        <p:nvSpPr>
          <p:cNvPr id="4" name="フッター プレースホルダ 3"/>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2020/2/24</a:t>
            </a:fld>
            <a:endParaRPr kumimoji="1" lang="ja-JP" altLang="en-US"/>
          </a:p>
        </p:txBody>
      </p:sp>
      <p:sp>
        <p:nvSpPr>
          <p:cNvPr id="3" name="フッター プレースホルダ 2"/>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a:prstGeom prst="rect">
            <a:avLst/>
          </a:prstGeo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8"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2020/2/24</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a:prstGeom prst="rect">
            <a:avLst/>
          </a:prstGeo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2020/2/24</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42900" y="632523"/>
            <a:ext cx="6172200" cy="821638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2836912" y="9633520"/>
            <a:ext cx="1600200" cy="272480"/>
          </a:xfrm>
          <a:prstGeom prst="rect">
            <a:avLst/>
          </a:prstGeom>
        </p:spPr>
        <p:txBody>
          <a:bodyPr vert="horz" lIns="91440" tIns="45720" rIns="91440" bIns="45720" rtlCol="0" anchor="ctr"/>
          <a:lstStyle>
            <a:lvl1pPr algn="ctr">
              <a:defRPr sz="1200">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1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11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105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2.png" />
  <Relationship Id="rId2" Type="http://schemas.openxmlformats.org/officeDocument/2006/relationships/image" Target="../media/image1.png" />
  <Relationship Id="rId1" Type="http://schemas.openxmlformats.org/officeDocument/2006/relationships/slideLayout" Target="../slideLayouts/slideLayout7.xml" />
  <Relationship Id="rId4" Type="http://schemas.openxmlformats.org/officeDocument/2006/relationships/image" Target="../media/image3.png"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A36692E-29DA-4248-A502-DC5C1490375B}"/>
              </a:ext>
            </a:extLst>
          </p:cNvPr>
          <p:cNvSpPr txBox="1"/>
          <p:nvPr/>
        </p:nvSpPr>
        <p:spPr>
          <a:xfrm>
            <a:off x="116632" y="128464"/>
            <a:ext cx="1042273" cy="246221"/>
          </a:xfrm>
          <a:prstGeom prst="rect">
            <a:avLst/>
          </a:prstGeom>
          <a:noFill/>
          <a:ln>
            <a:solidFill>
              <a:schemeClr val="tx1"/>
            </a:solidFill>
          </a:ln>
        </p:spPr>
        <p:txBody>
          <a:bodyPr wrap="none" rtlCol="0">
            <a:spAutoFit/>
          </a:bodyPr>
          <a:lstStyle/>
          <a:p>
            <a:r>
              <a:rPr kumimoji="1" lang="ja-JP" altLang="en-US" sz="1000" dirty="0"/>
              <a:t>（出）参考様式２</a:t>
            </a:r>
          </a:p>
        </p:txBody>
      </p:sp>
      <p:sp>
        <p:nvSpPr>
          <p:cNvPr id="3" name="テキスト ボックス 2">
            <a:extLst>
              <a:ext uri="{FF2B5EF4-FFF2-40B4-BE49-F238E27FC236}">
                <a16:creationId xmlns:a16="http://schemas.microsoft.com/office/drawing/2014/main" id="{88076902-F933-49F2-9556-3E36B360C6EF}"/>
              </a:ext>
            </a:extLst>
          </p:cNvPr>
          <p:cNvSpPr txBox="1"/>
          <p:nvPr/>
        </p:nvSpPr>
        <p:spPr>
          <a:xfrm>
            <a:off x="1541113" y="115614"/>
            <a:ext cx="3860352" cy="400110"/>
          </a:xfrm>
          <a:prstGeom prst="rect">
            <a:avLst/>
          </a:prstGeom>
          <a:noFill/>
        </p:spPr>
        <p:txBody>
          <a:bodyPr wrap="none" rtlCol="0">
            <a:spAutoFit/>
          </a:bodyPr>
          <a:lstStyle/>
          <a:p>
            <a:r>
              <a:rPr kumimoji="1" lang="ja-JP" altLang="en-US" sz="2000" dirty="0">
                <a:latin typeface="HGS創英角ｺﾞｼｯｸUB" panose="020B0900000000000000" pitchFamily="50" charset="-128"/>
                <a:ea typeface="HGS創英角ｺﾞｼｯｸUB" panose="020B0900000000000000" pitchFamily="50" charset="-128"/>
              </a:rPr>
              <a:t>株式会社 両立商事　社員の皆様</a:t>
            </a:r>
          </a:p>
        </p:txBody>
      </p:sp>
      <p:sp>
        <p:nvSpPr>
          <p:cNvPr id="5" name="テキスト ボックス 4">
            <a:extLst>
              <a:ext uri="{FF2B5EF4-FFF2-40B4-BE49-F238E27FC236}">
                <a16:creationId xmlns:a16="http://schemas.microsoft.com/office/drawing/2014/main" id="{ED2D66C1-D8EC-4B01-AB34-D846FBF1AEB4}"/>
              </a:ext>
            </a:extLst>
          </p:cNvPr>
          <p:cNvSpPr txBox="1"/>
          <p:nvPr/>
        </p:nvSpPr>
        <p:spPr>
          <a:xfrm>
            <a:off x="4602304" y="508117"/>
            <a:ext cx="2345514" cy="276999"/>
          </a:xfrm>
          <a:prstGeom prst="rect">
            <a:avLst/>
          </a:prstGeom>
          <a:noFill/>
        </p:spPr>
        <p:txBody>
          <a:bodyPr wrap="none" rtlCol="0">
            <a:spAutoFit/>
          </a:bodyPr>
          <a:lstStyle/>
          <a:p>
            <a:r>
              <a:rPr kumimoji="1" lang="ja-JP" altLang="en-US" sz="1200" dirty="0"/>
              <a:t>令和○年（２０</a:t>
            </a:r>
            <a:r>
              <a:rPr lang="ja-JP" altLang="en-US" sz="1200" dirty="0"/>
              <a:t>○○</a:t>
            </a:r>
            <a:r>
              <a:rPr kumimoji="1" lang="ja-JP" altLang="en-US" sz="1200" dirty="0"/>
              <a:t>）年　○月○日</a:t>
            </a:r>
          </a:p>
        </p:txBody>
      </p:sp>
      <p:sp>
        <p:nvSpPr>
          <p:cNvPr id="9" name="四角形: 角を丸くする 8">
            <a:extLst>
              <a:ext uri="{FF2B5EF4-FFF2-40B4-BE49-F238E27FC236}">
                <a16:creationId xmlns:a16="http://schemas.microsoft.com/office/drawing/2014/main" id="{2F110A3C-B748-4DC0-930E-E5664FA889FA}"/>
              </a:ext>
            </a:extLst>
          </p:cNvPr>
          <p:cNvSpPr/>
          <p:nvPr/>
        </p:nvSpPr>
        <p:spPr bwMode="auto">
          <a:xfrm>
            <a:off x="58315" y="779256"/>
            <a:ext cx="6741368" cy="1005392"/>
          </a:xfrm>
          <a:prstGeom prst="roundRect">
            <a:avLst/>
          </a:prstGeom>
          <a:solidFill>
            <a:srgbClr val="B9EDFF"/>
          </a:solidFill>
          <a:ln w="57150">
            <a:solidFill>
              <a:srgbClr val="002060"/>
            </a:solidFill>
            <a:round/>
            <a:headEnd/>
            <a:tailEnd type="triangle" w="med" len="sm"/>
          </a:ln>
        </p:spPr>
        <p:txBody>
          <a:bodyPr lIns="68415" tIns="34208" rIns="68415" bIns="34208" rtlCol="0" anchor="ctr"/>
          <a:lstStyle/>
          <a:p>
            <a:pPr algn="ctr"/>
            <a:r>
              <a:rPr kumimoji="1" lang="ja-JP" altLang="en-US" sz="2400" dirty="0">
                <a:latin typeface="HGS創英角ﾎﾟｯﾌﾟ体" panose="040B0A00000000000000" pitchFamily="50" charset="-128"/>
                <a:ea typeface="HGS創英角ﾎﾟｯﾌﾟ体" panose="040B0A00000000000000" pitchFamily="50" charset="-128"/>
              </a:rPr>
              <a:t>子育ての</a:t>
            </a:r>
            <a:r>
              <a:rPr lang="ja-JP" altLang="en-US" sz="2400" dirty="0">
                <a:latin typeface="HGS創英角ﾎﾟｯﾌﾟ体" panose="040B0A00000000000000" pitchFamily="50" charset="-128"/>
                <a:ea typeface="HGS創英角ﾎﾟｯﾌﾟ体" panose="040B0A00000000000000" pitchFamily="50" charset="-128"/>
              </a:rPr>
              <a:t>ために男性社員も休暇</a:t>
            </a:r>
            <a:r>
              <a:rPr kumimoji="1" lang="ja-JP" altLang="en-US" sz="2400" dirty="0">
                <a:latin typeface="HGS創英角ﾎﾟｯﾌﾟ体" panose="040B0A00000000000000" pitchFamily="50" charset="-128"/>
                <a:ea typeface="HGS創英角ﾎﾟｯﾌﾟ体" panose="040B0A00000000000000" pitchFamily="50" charset="-128"/>
              </a:rPr>
              <a:t>を取得できる</a:t>
            </a:r>
            <a:endParaRPr kumimoji="1" lang="en-US" altLang="ja-JP" sz="2400" dirty="0">
              <a:latin typeface="HGS創英角ﾎﾟｯﾌﾟ体" panose="040B0A00000000000000" pitchFamily="50" charset="-128"/>
              <a:ea typeface="HGS創英角ﾎﾟｯﾌﾟ体" panose="040B0A00000000000000" pitchFamily="50" charset="-128"/>
            </a:endParaRPr>
          </a:p>
          <a:p>
            <a:pPr algn="ctr"/>
            <a:r>
              <a:rPr kumimoji="1" lang="ja-JP" altLang="en-US" sz="2400" dirty="0">
                <a:solidFill>
                  <a:srgbClr val="FF0000"/>
                </a:solidFill>
                <a:latin typeface="HGS創英角ﾎﾟｯﾌﾟ体" panose="040B0A00000000000000" pitchFamily="50" charset="-128"/>
                <a:ea typeface="HGS創英角ﾎﾟｯﾌﾟ体" panose="040B0A00000000000000" pitchFamily="50" charset="-128"/>
              </a:rPr>
              <a:t>育児目的休暇制度</a:t>
            </a:r>
            <a:r>
              <a:rPr kumimoji="1" lang="ja-JP" altLang="en-US" sz="2400" dirty="0">
                <a:latin typeface="HGS創英角ﾎﾟｯﾌﾟ体" panose="040B0A00000000000000" pitchFamily="50" charset="-128"/>
                <a:ea typeface="HGS創英角ﾎﾟｯﾌﾟ体" panose="040B0A00000000000000" pitchFamily="50" charset="-128"/>
              </a:rPr>
              <a:t>を活用しましょう！</a:t>
            </a:r>
          </a:p>
        </p:txBody>
      </p:sp>
      <p:sp>
        <p:nvSpPr>
          <p:cNvPr id="12" name="テキスト ボックス 11">
            <a:extLst>
              <a:ext uri="{FF2B5EF4-FFF2-40B4-BE49-F238E27FC236}">
                <a16:creationId xmlns:a16="http://schemas.microsoft.com/office/drawing/2014/main" id="{1F87E265-7D93-44A3-8928-AEC92AE6C2AE}"/>
              </a:ext>
            </a:extLst>
          </p:cNvPr>
          <p:cNvSpPr txBox="1"/>
          <p:nvPr/>
        </p:nvSpPr>
        <p:spPr>
          <a:xfrm>
            <a:off x="0" y="1895406"/>
            <a:ext cx="6881010" cy="1200329"/>
          </a:xfrm>
          <a:prstGeom prst="rect">
            <a:avLst/>
          </a:prstGeom>
          <a:noFill/>
        </p:spPr>
        <p:txBody>
          <a:bodyPr wrap="square" rtlCol="0">
            <a:spAutoFit/>
          </a:bodyPr>
          <a:lstStyle/>
          <a:p>
            <a:r>
              <a:rPr kumimoji="1" lang="ja-JP" altLang="en-US" b="1" dirty="0">
                <a:latin typeface="HGS創英角ﾎﾟｯﾌﾟ体" panose="040B0A00000000000000" pitchFamily="50" charset="-128"/>
                <a:ea typeface="HGS創英角ﾎﾟｯﾌﾟ体" panose="040B0A00000000000000" pitchFamily="50" charset="-128"/>
              </a:rPr>
              <a:t>＜育児目的休暇とは＞</a:t>
            </a:r>
            <a:endParaRPr kumimoji="1" lang="en-US" altLang="ja-JP" b="1" dirty="0">
              <a:latin typeface="HGS創英角ﾎﾟｯﾌﾟ体" panose="040B0A00000000000000" pitchFamily="50" charset="-128"/>
              <a:ea typeface="HGS創英角ﾎﾟｯﾌﾟ体" panose="040B0A00000000000000" pitchFamily="50" charset="-128"/>
            </a:endParaRPr>
          </a:p>
          <a:p>
            <a:r>
              <a:rPr lang="ja-JP" altLang="en-US" dirty="0">
                <a:latin typeface="+mn-ea"/>
              </a:rPr>
              <a:t>　配偶者の出産支援や小学校就学の始期に達するまでの子どもの育児のために、「年次有給休暇」とは別に取得することができる休暇制度です。</a:t>
            </a:r>
            <a:endParaRPr lang="en-US" altLang="ja-JP" dirty="0">
              <a:latin typeface="+mn-ea"/>
            </a:endParaRPr>
          </a:p>
        </p:txBody>
      </p:sp>
      <p:sp>
        <p:nvSpPr>
          <p:cNvPr id="14" name="テキスト ボックス 13">
            <a:extLst>
              <a:ext uri="{FF2B5EF4-FFF2-40B4-BE49-F238E27FC236}">
                <a16:creationId xmlns:a16="http://schemas.microsoft.com/office/drawing/2014/main" id="{2E7DB055-E2C6-429D-A9D3-244362F732C2}"/>
              </a:ext>
            </a:extLst>
          </p:cNvPr>
          <p:cNvSpPr txBox="1"/>
          <p:nvPr/>
        </p:nvSpPr>
        <p:spPr>
          <a:xfrm>
            <a:off x="12906" y="5130049"/>
            <a:ext cx="6934912" cy="923330"/>
          </a:xfrm>
          <a:prstGeom prst="rect">
            <a:avLst/>
          </a:prstGeom>
          <a:noFill/>
        </p:spPr>
        <p:txBody>
          <a:bodyPr wrap="none" rtlCol="0">
            <a:spAutoFit/>
          </a:bodyPr>
          <a:lstStyle/>
          <a:p>
            <a:r>
              <a:rPr kumimoji="1" lang="ja-JP" altLang="en-US" b="1" dirty="0">
                <a:latin typeface="HGS創英角ﾎﾟｯﾌﾟ体" panose="040B0A00000000000000" pitchFamily="50" charset="-128"/>
                <a:ea typeface="HGS創英角ﾎﾟｯﾌﾟ体" panose="040B0A00000000000000" pitchFamily="50" charset="-128"/>
              </a:rPr>
              <a:t>＜取得要件について＞</a:t>
            </a:r>
            <a:endParaRPr kumimoji="1" lang="en-US" altLang="ja-JP" b="1" dirty="0">
              <a:latin typeface="HGS創英角ﾎﾟｯﾌﾟ体" panose="040B0A00000000000000" pitchFamily="50" charset="-128"/>
              <a:ea typeface="HGS創英角ﾎﾟｯﾌﾟ体" panose="040B0A00000000000000" pitchFamily="50" charset="-128"/>
            </a:endParaRPr>
          </a:p>
          <a:p>
            <a:r>
              <a:rPr kumimoji="1" lang="ja-JP" altLang="en-US" dirty="0"/>
              <a:t>・１年間につき</a:t>
            </a:r>
            <a:r>
              <a:rPr kumimoji="1" lang="ja-JP" altLang="en-US" u="sng" dirty="0">
                <a:solidFill>
                  <a:srgbClr val="FF0000"/>
                </a:solidFill>
              </a:rPr>
              <a:t>○</a:t>
            </a:r>
            <a:r>
              <a:rPr kumimoji="1" lang="ja-JP" altLang="en-US" b="1" u="sng" dirty="0">
                <a:solidFill>
                  <a:srgbClr val="FF0000"/>
                </a:solidFill>
              </a:rPr>
              <a:t>日まで</a:t>
            </a:r>
            <a:r>
              <a:rPr kumimoji="1" lang="ja-JP" altLang="en-US" dirty="0"/>
              <a:t>取得可能です。</a:t>
            </a:r>
            <a:r>
              <a:rPr kumimoji="1" lang="ja-JP" altLang="en-US" dirty="0">
                <a:solidFill>
                  <a:srgbClr val="FF0000"/>
                </a:solidFill>
                <a:latin typeface="HGS創英角ﾎﾟｯﾌﾟ体" panose="040B0A00000000000000" pitchFamily="50" charset="-128"/>
                <a:ea typeface="HGS創英角ﾎﾟｯﾌﾟ体" panose="040B0A00000000000000" pitchFamily="50" charset="-128"/>
              </a:rPr>
              <a:t>（１日単位の取得も</a:t>
            </a:r>
            <a:r>
              <a:rPr kumimoji="1" lang="en-US" altLang="ja-JP" dirty="0">
                <a:solidFill>
                  <a:srgbClr val="FF0000"/>
                </a:solidFill>
                <a:latin typeface="HGS創英角ﾎﾟｯﾌﾟ体" panose="040B0A00000000000000" pitchFamily="50" charset="-128"/>
                <a:ea typeface="HGS創英角ﾎﾟｯﾌﾟ体" panose="040B0A00000000000000" pitchFamily="50" charset="-128"/>
              </a:rPr>
              <a:t>OK</a:t>
            </a:r>
            <a:r>
              <a:rPr kumimoji="1" lang="ja-JP" altLang="en-US" dirty="0">
                <a:solidFill>
                  <a:srgbClr val="FF0000"/>
                </a:solidFill>
                <a:latin typeface="HGS創英角ﾎﾟｯﾌﾟ体" panose="040B0A00000000000000" pitchFamily="50" charset="-128"/>
                <a:ea typeface="HGS創英角ﾎﾟｯﾌﾟ体" panose="040B0A00000000000000" pitchFamily="50" charset="-128"/>
              </a:rPr>
              <a:t>！）</a:t>
            </a:r>
            <a:endParaRPr kumimoji="1" lang="en-US" altLang="ja-JP" dirty="0">
              <a:solidFill>
                <a:srgbClr val="FF0000"/>
              </a:solidFill>
              <a:latin typeface="HGS創英角ﾎﾟｯﾌﾟ体" panose="040B0A00000000000000" pitchFamily="50" charset="-128"/>
              <a:ea typeface="HGS創英角ﾎﾟｯﾌﾟ体" panose="040B0A00000000000000" pitchFamily="50" charset="-128"/>
            </a:endParaRPr>
          </a:p>
          <a:p>
            <a:r>
              <a:rPr kumimoji="1" lang="ja-JP" altLang="en-US" dirty="0">
                <a:latin typeface="+mn-ea"/>
              </a:rPr>
              <a:t>・育児目的休暇中の賃金は</a:t>
            </a:r>
            <a:r>
              <a:rPr kumimoji="1" lang="ja-JP" altLang="en-US" b="1" u="sng" dirty="0">
                <a:solidFill>
                  <a:srgbClr val="FF0000"/>
                </a:solidFill>
                <a:latin typeface="+mn-ea"/>
              </a:rPr>
              <a:t>有（無）給</a:t>
            </a:r>
            <a:r>
              <a:rPr kumimoji="1" lang="ja-JP" altLang="en-US" dirty="0">
                <a:latin typeface="+mn-ea"/>
              </a:rPr>
              <a:t>とします。</a:t>
            </a:r>
          </a:p>
        </p:txBody>
      </p:sp>
      <p:sp>
        <p:nvSpPr>
          <p:cNvPr id="19" name="正方形/長方形 18">
            <a:extLst>
              <a:ext uri="{FF2B5EF4-FFF2-40B4-BE49-F238E27FC236}">
                <a16:creationId xmlns:a16="http://schemas.microsoft.com/office/drawing/2014/main" id="{5D9D9C80-FC95-4796-A460-C0BFD9E71F66}"/>
              </a:ext>
            </a:extLst>
          </p:cNvPr>
          <p:cNvSpPr/>
          <p:nvPr/>
        </p:nvSpPr>
        <p:spPr bwMode="auto">
          <a:xfrm>
            <a:off x="104818" y="3213437"/>
            <a:ext cx="5040560" cy="432048"/>
          </a:xfrm>
          <a:prstGeom prst="rect">
            <a:avLst/>
          </a:prstGeom>
          <a:ln>
            <a:headEnd/>
            <a:tailEnd type="triangle" w="med" len="sm"/>
          </a:ln>
        </p:spPr>
        <p:style>
          <a:lnRef idx="0">
            <a:schemeClr val="accent1"/>
          </a:lnRef>
          <a:fillRef idx="3">
            <a:schemeClr val="accent1"/>
          </a:fillRef>
          <a:effectRef idx="3">
            <a:schemeClr val="accent1"/>
          </a:effectRef>
          <a:fontRef idx="minor">
            <a:schemeClr val="lt1"/>
          </a:fontRef>
        </p:style>
        <p:txBody>
          <a:bodyPr lIns="68415" tIns="34208" rIns="68415" bIns="34208" rtlCol="0" anchor="ctr"/>
          <a:lstStyle/>
          <a:p>
            <a:pPr algn="ctr"/>
            <a:r>
              <a:rPr kumimoji="1" lang="ja-JP" altLang="en-US" dirty="0">
                <a:latin typeface="HGS創英角ﾎﾟｯﾌﾟ体" panose="040B0A00000000000000" pitchFamily="50" charset="-128"/>
                <a:ea typeface="HGS創英角ﾎﾟｯﾌﾟ体" panose="040B0A00000000000000" pitchFamily="50" charset="-128"/>
              </a:rPr>
              <a:t>こんな場合に活用するのがオススメです！</a:t>
            </a:r>
          </a:p>
        </p:txBody>
      </p:sp>
      <p:sp>
        <p:nvSpPr>
          <p:cNvPr id="20" name="正方形/長方形 19">
            <a:extLst>
              <a:ext uri="{FF2B5EF4-FFF2-40B4-BE49-F238E27FC236}">
                <a16:creationId xmlns:a16="http://schemas.microsoft.com/office/drawing/2014/main" id="{B1E33696-540C-4214-A14D-5EE622530364}"/>
              </a:ext>
            </a:extLst>
          </p:cNvPr>
          <p:cNvSpPr/>
          <p:nvPr/>
        </p:nvSpPr>
        <p:spPr bwMode="auto">
          <a:xfrm>
            <a:off x="104818" y="3645485"/>
            <a:ext cx="6648361" cy="1341399"/>
          </a:xfrm>
          <a:prstGeom prst="rect">
            <a:avLst/>
          </a:prstGeom>
          <a:solidFill>
            <a:srgbClr val="B9EDFF"/>
          </a:solidFill>
          <a:ln w="12700">
            <a:solidFill>
              <a:srgbClr val="002060"/>
            </a:solidFill>
            <a:round/>
            <a:headEnd/>
            <a:tailEnd type="triangle" w="med" len="sm"/>
          </a:ln>
        </p:spPr>
        <p:txBody>
          <a:bodyPr lIns="68415" tIns="34208" rIns="68415" bIns="34208" rtlCol="0" anchor="ctr"/>
          <a:lstStyle/>
          <a:p>
            <a:pPr algn="ctr"/>
            <a:endParaRPr kumimoji="1" lang="ja-JP" altLang="en-US" dirty="0"/>
          </a:p>
        </p:txBody>
      </p:sp>
      <p:sp>
        <p:nvSpPr>
          <p:cNvPr id="22" name="テキスト ボックス 21">
            <a:extLst>
              <a:ext uri="{FF2B5EF4-FFF2-40B4-BE49-F238E27FC236}">
                <a16:creationId xmlns:a16="http://schemas.microsoft.com/office/drawing/2014/main" id="{29729402-48CA-44F1-8B47-71504E2C53FA}"/>
              </a:ext>
            </a:extLst>
          </p:cNvPr>
          <p:cNvSpPr txBox="1"/>
          <p:nvPr/>
        </p:nvSpPr>
        <p:spPr>
          <a:xfrm>
            <a:off x="-12076" y="3615984"/>
            <a:ext cx="6648361" cy="1657698"/>
          </a:xfrm>
          <a:prstGeom prst="rect">
            <a:avLst/>
          </a:prstGeom>
          <a:noFill/>
        </p:spPr>
        <p:txBody>
          <a:bodyPr wrap="square" rtlCol="0">
            <a:spAutoFit/>
          </a:bodyPr>
          <a:lstStyle/>
          <a:p>
            <a:pPr marL="82550" lvl="1">
              <a:lnSpc>
                <a:spcPct val="150000"/>
              </a:lnSpc>
            </a:pPr>
            <a:r>
              <a:rPr lang="ja-JP" altLang="en-US" sz="1400" b="1" dirty="0">
                <a:latin typeface="メイリオ" panose="020B0604030504040204" pitchFamily="50" charset="-128"/>
                <a:ea typeface="メイリオ" panose="020B0604030504040204" pitchFamily="50" charset="-128"/>
              </a:rPr>
              <a:t>・妻の出産前の入院準備を手伝うとき</a:t>
            </a:r>
            <a:endParaRPr lang="en-US" altLang="ja-JP" sz="1400" b="1" dirty="0">
              <a:latin typeface="メイリオ" panose="020B0604030504040204" pitchFamily="50" charset="-128"/>
              <a:ea typeface="メイリオ" panose="020B0604030504040204" pitchFamily="50" charset="-128"/>
            </a:endParaRPr>
          </a:p>
          <a:p>
            <a:pPr marL="82550" lvl="1">
              <a:lnSpc>
                <a:spcPct val="150000"/>
              </a:lnSpc>
            </a:pPr>
            <a:r>
              <a:rPr lang="ja-JP" altLang="en-US" sz="1400" b="1" dirty="0">
                <a:latin typeface="メイリオ" panose="020B0604030504040204" pitchFamily="50" charset="-128"/>
                <a:ea typeface="メイリオ" panose="020B0604030504040204" pitchFamily="50" charset="-128"/>
              </a:rPr>
              <a:t>・妻の出産に伴って育児が必要になったとき</a:t>
            </a:r>
            <a:endParaRPr lang="en-US" altLang="ja-JP" sz="1400" b="1" dirty="0">
              <a:latin typeface="メイリオ" panose="020B0604030504040204" pitchFamily="50" charset="-128"/>
              <a:ea typeface="メイリオ" panose="020B0604030504040204" pitchFamily="50" charset="-128"/>
            </a:endParaRPr>
          </a:p>
          <a:p>
            <a:pPr marL="82550" lvl="1">
              <a:lnSpc>
                <a:spcPct val="150000"/>
              </a:lnSpc>
            </a:pPr>
            <a:r>
              <a:rPr lang="ja-JP" altLang="en-US" sz="1400" b="1" dirty="0">
                <a:latin typeface="メイリオ" panose="020B0604030504040204" pitchFamily="50" charset="-128"/>
                <a:ea typeface="メイリオ" panose="020B0604030504040204" pitchFamily="50" charset="-128"/>
              </a:rPr>
              <a:t>・子どもの急な発熱のためにお出迎えをすることになったとき</a:t>
            </a:r>
            <a:endParaRPr lang="en-US" altLang="ja-JP" sz="1400" b="1" dirty="0">
              <a:latin typeface="メイリオ" panose="020B0604030504040204" pitchFamily="50" charset="-128"/>
              <a:ea typeface="メイリオ" panose="020B0604030504040204" pitchFamily="50" charset="-128"/>
            </a:endParaRPr>
          </a:p>
          <a:p>
            <a:pPr marL="82550" lvl="1">
              <a:lnSpc>
                <a:spcPct val="150000"/>
              </a:lnSpc>
            </a:pPr>
            <a:r>
              <a:rPr lang="ja-JP" altLang="en-US" sz="1400" b="1" dirty="0">
                <a:latin typeface="メイリオ" panose="020B0604030504040204" pitchFamily="50" charset="-128"/>
                <a:ea typeface="メイリオ" panose="020B0604030504040204" pitchFamily="50" charset="-128"/>
              </a:rPr>
              <a:t>・入園式や卒園式といった行事に参加するとき</a:t>
            </a:r>
            <a:endParaRPr lang="en-US" altLang="ja-JP" sz="1400" b="1" dirty="0">
              <a:latin typeface="メイリオ" panose="020B0604030504040204" pitchFamily="50" charset="-128"/>
              <a:ea typeface="メイリオ" panose="020B0604030504040204" pitchFamily="50" charset="-128"/>
            </a:endParaRPr>
          </a:p>
          <a:p>
            <a:pPr marL="82550" lvl="1">
              <a:lnSpc>
                <a:spcPct val="150000"/>
              </a:lnSpc>
            </a:pPr>
            <a:endParaRPr lang="en-US" altLang="ja-JP" sz="1400" dirty="0">
              <a:latin typeface="+mn-ea"/>
            </a:endParaRPr>
          </a:p>
        </p:txBody>
      </p:sp>
      <p:sp>
        <p:nvSpPr>
          <p:cNvPr id="23" name="テキスト ボックス 22">
            <a:extLst>
              <a:ext uri="{FF2B5EF4-FFF2-40B4-BE49-F238E27FC236}">
                <a16:creationId xmlns:a16="http://schemas.microsoft.com/office/drawing/2014/main" id="{1CBE13E7-8C93-4A52-BB7A-D7FED00EED70}"/>
              </a:ext>
            </a:extLst>
          </p:cNvPr>
          <p:cNvSpPr txBox="1"/>
          <p:nvPr/>
        </p:nvSpPr>
        <p:spPr>
          <a:xfrm>
            <a:off x="3833" y="6166867"/>
            <a:ext cx="6953058" cy="1477328"/>
          </a:xfrm>
          <a:prstGeom prst="rect">
            <a:avLst/>
          </a:prstGeom>
          <a:noFill/>
        </p:spPr>
        <p:txBody>
          <a:bodyPr wrap="square" rtlCol="0">
            <a:spAutoFit/>
          </a:bodyPr>
          <a:lstStyle/>
          <a:p>
            <a:r>
              <a:rPr kumimoji="1" lang="ja-JP" altLang="en-US" b="1" dirty="0">
                <a:latin typeface="HGS創英角ﾎﾟｯﾌﾟ体" panose="040B0A00000000000000" pitchFamily="50" charset="-128"/>
                <a:ea typeface="HGS創英角ﾎﾟｯﾌﾟ体" panose="040B0A00000000000000" pitchFamily="50" charset="-128"/>
              </a:rPr>
              <a:t>＜手続きについて＞</a:t>
            </a:r>
            <a:endParaRPr kumimoji="1" lang="en-US" altLang="ja-JP" b="1" dirty="0">
              <a:latin typeface="HGS創英角ﾎﾟｯﾌﾟ体" panose="040B0A00000000000000" pitchFamily="50" charset="-128"/>
              <a:ea typeface="HGS創英角ﾎﾟｯﾌﾟ体" panose="040B0A00000000000000" pitchFamily="50" charset="-128"/>
            </a:endParaRPr>
          </a:p>
          <a:p>
            <a:r>
              <a:rPr kumimoji="1" lang="ja-JP" altLang="en-US" dirty="0">
                <a:latin typeface="+mn-ea"/>
              </a:rPr>
              <a:t>・申し出</a:t>
            </a:r>
            <a:r>
              <a:rPr lang="ja-JP" altLang="en-US" dirty="0">
                <a:latin typeface="+mn-ea"/>
              </a:rPr>
              <a:t>は、事前に所定の様式により必要事項を記入の上行ってくださ　</a:t>
            </a:r>
            <a:endParaRPr lang="en-US" altLang="ja-JP" dirty="0">
              <a:latin typeface="+mn-ea"/>
            </a:endParaRPr>
          </a:p>
          <a:p>
            <a:r>
              <a:rPr lang="ja-JP" altLang="en-US" dirty="0">
                <a:latin typeface="+mn-ea"/>
              </a:rPr>
              <a:t>　い。緊急の場合は電話等による連絡でも可能です。</a:t>
            </a:r>
            <a:endParaRPr lang="en-US" altLang="ja-JP" dirty="0">
              <a:latin typeface="+mn-ea"/>
            </a:endParaRPr>
          </a:p>
          <a:p>
            <a:r>
              <a:rPr lang="ja-JP" altLang="en-US" dirty="0">
                <a:latin typeface="+mn-ea"/>
              </a:rPr>
              <a:t>・要件を満たした社員が申し出た場合、会社は拒否しません</a:t>
            </a:r>
            <a:endParaRPr lang="en-US" altLang="ja-JP" dirty="0">
              <a:latin typeface="+mn-ea"/>
            </a:endParaRPr>
          </a:p>
          <a:p>
            <a:r>
              <a:rPr lang="ja-JP" altLang="en-US" b="1" dirty="0">
                <a:solidFill>
                  <a:srgbClr val="FF0000"/>
                </a:solidFill>
                <a:latin typeface="HGS創英角ｺﾞｼｯｸUB" panose="020B0900000000000000" pitchFamily="50" charset="-128"/>
                <a:ea typeface="HGS創英角ｺﾞｼｯｸUB" panose="020B0900000000000000" pitchFamily="50" charset="-128"/>
              </a:rPr>
              <a:t>⇒詳しい手続き方法は○○課○○係までお問い合わせください。</a:t>
            </a:r>
            <a:endParaRPr lang="en-US" altLang="ja-JP" b="1" dirty="0">
              <a:solidFill>
                <a:srgbClr val="FF0000"/>
              </a:solidFill>
              <a:latin typeface="HGS創英角ｺﾞｼｯｸUB" panose="020B0900000000000000" pitchFamily="50" charset="-128"/>
              <a:ea typeface="HGS創英角ｺﾞｼｯｸUB" panose="020B0900000000000000" pitchFamily="50" charset="-128"/>
            </a:endParaRPr>
          </a:p>
        </p:txBody>
      </p:sp>
      <p:grpSp>
        <p:nvGrpSpPr>
          <p:cNvPr id="24" name="グループ化 23">
            <a:extLst>
              <a:ext uri="{FF2B5EF4-FFF2-40B4-BE49-F238E27FC236}">
                <a16:creationId xmlns:a16="http://schemas.microsoft.com/office/drawing/2014/main" id="{ECE363EC-6294-461B-A262-03373AF84933}"/>
              </a:ext>
            </a:extLst>
          </p:cNvPr>
          <p:cNvGrpSpPr/>
          <p:nvPr/>
        </p:nvGrpSpPr>
        <p:grpSpPr>
          <a:xfrm>
            <a:off x="422474" y="7777043"/>
            <a:ext cx="6525344" cy="1841572"/>
            <a:chOff x="332656" y="6105125"/>
            <a:chExt cx="6525344" cy="1631430"/>
          </a:xfrm>
        </p:grpSpPr>
        <p:sp>
          <p:nvSpPr>
            <p:cNvPr id="25" name="正方形/長方形 24">
              <a:extLst>
                <a:ext uri="{FF2B5EF4-FFF2-40B4-BE49-F238E27FC236}">
                  <a16:creationId xmlns:a16="http://schemas.microsoft.com/office/drawing/2014/main" id="{43F361A1-81B8-46A5-810D-1D1F4A3B70EC}"/>
                </a:ext>
              </a:extLst>
            </p:cNvPr>
            <p:cNvSpPr/>
            <p:nvPr/>
          </p:nvSpPr>
          <p:spPr bwMode="auto">
            <a:xfrm>
              <a:off x="377280" y="6105125"/>
              <a:ext cx="5976664" cy="1631430"/>
            </a:xfrm>
            <a:prstGeom prst="rect">
              <a:avLst/>
            </a:prstGeom>
            <a:solidFill>
              <a:srgbClr val="D1F3FF"/>
            </a:solidFill>
            <a:ln w="50800" cmpd="sng">
              <a:solidFill>
                <a:schemeClr val="bg1">
                  <a:lumMod val="50000"/>
                </a:schemeClr>
              </a:solidFill>
              <a:round/>
              <a:headEnd/>
              <a:tailEnd type="triangle" w="med" len="sm"/>
            </a:ln>
          </p:spPr>
          <p:txBody>
            <a:bodyPr lIns="68415" tIns="34208" rIns="68415" bIns="34208" rtlCol="0" anchor="ctr"/>
            <a:lstStyle/>
            <a:p>
              <a:pPr algn="ctr"/>
              <a:endParaRPr kumimoji="1" lang="ja-JP" altLang="en-US" sz="2000">
                <a:solidFill>
                  <a:srgbClr val="FFFFFF"/>
                </a:solidFill>
              </a:endParaRPr>
            </a:p>
          </p:txBody>
        </p:sp>
        <p:sp>
          <p:nvSpPr>
            <p:cNvPr id="26" name="正方形/長方形 25">
              <a:extLst>
                <a:ext uri="{FF2B5EF4-FFF2-40B4-BE49-F238E27FC236}">
                  <a16:creationId xmlns:a16="http://schemas.microsoft.com/office/drawing/2014/main" id="{2FB07D5F-75CC-4665-8586-3A290444DC8D}"/>
                </a:ext>
              </a:extLst>
            </p:cNvPr>
            <p:cNvSpPr/>
            <p:nvPr/>
          </p:nvSpPr>
          <p:spPr>
            <a:xfrm>
              <a:off x="368660" y="6694747"/>
              <a:ext cx="6489340" cy="613148"/>
            </a:xfrm>
            <a:prstGeom prst="rect">
              <a:avLst/>
            </a:prstGeom>
          </p:spPr>
          <p:txBody>
            <a:bodyPr wrap="square">
              <a:spAutoFit/>
            </a:bodyPr>
            <a:lstStyle/>
            <a:p>
              <a:pPr marL="712788" lvl="1" indent="-255588">
                <a:lnSpc>
                  <a:spcPts val="1800"/>
                </a:lnSpc>
                <a:buFont typeface="Wingdings" pitchFamily="2" charset="2"/>
                <a:buChar char="l"/>
              </a:pPr>
              <a:r>
                <a:rPr lang="ja-JP" altLang="en-US" sz="1400" dirty="0">
                  <a:latin typeface="+mn-ea"/>
                </a:rPr>
                <a:t>育児休業</a:t>
              </a:r>
              <a:endParaRPr lang="en-US" altLang="ja-JP" sz="1400" dirty="0">
                <a:latin typeface="+mn-ea"/>
              </a:endParaRPr>
            </a:p>
            <a:p>
              <a:pPr marL="712788" lvl="1" indent="-255588">
                <a:lnSpc>
                  <a:spcPts val="1800"/>
                </a:lnSpc>
                <a:buFont typeface="Wingdings" pitchFamily="2" charset="2"/>
                <a:buChar char="l"/>
              </a:pPr>
              <a:r>
                <a:rPr lang="ja-JP" altLang="en-US" sz="1400" dirty="0">
                  <a:latin typeface="+mn-ea"/>
                </a:rPr>
                <a:t>短時間勤務制度</a:t>
              </a:r>
              <a:endParaRPr lang="en-US" altLang="ja-JP" sz="1400" dirty="0">
                <a:latin typeface="+mn-ea"/>
              </a:endParaRPr>
            </a:p>
            <a:p>
              <a:pPr marL="712788" lvl="1" indent="-255588">
                <a:lnSpc>
                  <a:spcPts val="1800"/>
                </a:lnSpc>
                <a:buFont typeface="Wingdings" pitchFamily="2" charset="2"/>
                <a:buChar char="l"/>
              </a:pPr>
              <a:r>
                <a:rPr lang="ja-JP" altLang="en-US" sz="1400" dirty="0">
                  <a:latin typeface="+mn-ea"/>
                </a:rPr>
                <a:t>子の看護休暇制度</a:t>
              </a:r>
              <a:endParaRPr lang="en-US" altLang="ja-JP" sz="1400" dirty="0">
                <a:latin typeface="+mn-ea"/>
              </a:endParaRPr>
            </a:p>
          </p:txBody>
        </p:sp>
        <p:sp>
          <p:nvSpPr>
            <p:cNvPr id="27" name="角丸四角形 31">
              <a:extLst>
                <a:ext uri="{FF2B5EF4-FFF2-40B4-BE49-F238E27FC236}">
                  <a16:creationId xmlns:a16="http://schemas.microsoft.com/office/drawing/2014/main" id="{95083DD8-B2BB-4D60-915D-8A51FB9B3F18}"/>
                </a:ext>
              </a:extLst>
            </p:cNvPr>
            <p:cNvSpPr/>
            <p:nvPr/>
          </p:nvSpPr>
          <p:spPr bwMode="auto">
            <a:xfrm>
              <a:off x="385082" y="6161382"/>
              <a:ext cx="6472918" cy="506306"/>
            </a:xfrm>
            <a:prstGeom prst="roundRect">
              <a:avLst/>
            </a:prstGeom>
            <a:noFill/>
            <a:ln w="57150">
              <a:noFill/>
              <a:round/>
              <a:headEnd/>
              <a:tailEnd type="triangle" w="med" len="sm"/>
            </a:ln>
          </p:spPr>
          <p:txBody>
            <a:bodyPr lIns="68415" tIns="34208" rIns="68415" bIns="34208" rtlCol="0" anchor="ctr"/>
            <a:lstStyle/>
            <a:p>
              <a:pPr>
                <a:lnSpc>
                  <a:spcPts val="2200"/>
                </a:lnSpc>
              </a:pPr>
              <a:r>
                <a:rPr lang="en-US" altLang="ja-JP" b="1" dirty="0">
                  <a:solidFill>
                    <a:srgbClr val="000000"/>
                  </a:solidFill>
                </a:rPr>
                <a:t>〈</a:t>
              </a:r>
              <a:r>
                <a:rPr lang="ja-JP" altLang="en-US" b="1" dirty="0">
                  <a:solidFill>
                    <a:srgbClr val="000000"/>
                  </a:solidFill>
                </a:rPr>
                <a:t>参考情報</a:t>
              </a:r>
              <a:r>
                <a:rPr lang="en-US" altLang="ja-JP" b="1" dirty="0">
                  <a:solidFill>
                    <a:srgbClr val="000000"/>
                  </a:solidFill>
                </a:rPr>
                <a:t>〉</a:t>
              </a:r>
              <a:r>
                <a:rPr lang="ja-JP" altLang="en-US" sz="1600" b="1" dirty="0">
                  <a:solidFill>
                    <a:srgbClr val="000000"/>
                  </a:solidFill>
                </a:rPr>
                <a:t>　</a:t>
              </a:r>
              <a:r>
                <a:rPr lang="ja-JP" altLang="en-US" sz="1600" dirty="0">
                  <a:latin typeface="HGP創英角ﾎﾟｯﾌﾟ体" pitchFamily="50" charset="-128"/>
                  <a:ea typeface="HGP創英角ﾎﾟｯﾌﾟ体" pitchFamily="50" charset="-128"/>
                </a:rPr>
                <a:t>育児目的休暇の他にも、男性にも使える</a:t>
              </a:r>
              <a:endParaRPr lang="en-US" altLang="ja-JP" sz="1600" dirty="0">
                <a:latin typeface="HGP創英角ﾎﾟｯﾌﾟ体" pitchFamily="50" charset="-128"/>
                <a:ea typeface="HGP創英角ﾎﾟｯﾌﾟ体" pitchFamily="50" charset="-128"/>
              </a:endParaRPr>
            </a:p>
            <a:p>
              <a:pPr>
                <a:lnSpc>
                  <a:spcPts val="2200"/>
                </a:lnSpc>
              </a:pPr>
              <a:r>
                <a:rPr lang="ja-JP" altLang="en-US" sz="1600" dirty="0">
                  <a:latin typeface="HGP創英角ﾎﾟｯﾌﾟ体" pitchFamily="50" charset="-128"/>
                  <a:ea typeface="HGP創英角ﾎﾟｯﾌﾟ体" pitchFamily="50" charset="-128"/>
                </a:rPr>
                <a:t>　育児・介護休業法に定められた両立支援制度が複数あります</a:t>
              </a:r>
              <a:endParaRPr lang="en-US" altLang="ja-JP" sz="1600" dirty="0">
                <a:latin typeface="HGP創英角ﾎﾟｯﾌﾟ体" pitchFamily="50" charset="-128"/>
                <a:ea typeface="HGP創英角ﾎﾟｯﾌﾟ体" pitchFamily="50" charset="-128"/>
              </a:endParaRPr>
            </a:p>
          </p:txBody>
        </p:sp>
        <p:sp>
          <p:nvSpPr>
            <p:cNvPr id="28" name="正方形/長方形 27">
              <a:extLst>
                <a:ext uri="{FF2B5EF4-FFF2-40B4-BE49-F238E27FC236}">
                  <a16:creationId xmlns:a16="http://schemas.microsoft.com/office/drawing/2014/main" id="{D8D52058-95EC-499A-A133-65F7B5A0D1A9}"/>
                </a:ext>
              </a:extLst>
            </p:cNvPr>
            <p:cNvSpPr/>
            <p:nvPr/>
          </p:nvSpPr>
          <p:spPr>
            <a:xfrm>
              <a:off x="2852936" y="6667687"/>
              <a:ext cx="2736304" cy="613148"/>
            </a:xfrm>
            <a:prstGeom prst="rect">
              <a:avLst/>
            </a:prstGeom>
          </p:spPr>
          <p:txBody>
            <a:bodyPr wrap="square">
              <a:spAutoFit/>
            </a:bodyPr>
            <a:lstStyle/>
            <a:p>
              <a:pPr marL="712788" lvl="1" indent="-255588">
                <a:lnSpc>
                  <a:spcPts val="1800"/>
                </a:lnSpc>
                <a:buFont typeface="Wingdings" pitchFamily="2" charset="2"/>
                <a:buChar char="l"/>
              </a:pPr>
              <a:r>
                <a:rPr lang="ja-JP" altLang="en-US" sz="1400" dirty="0">
                  <a:latin typeface="+mn-ea"/>
                </a:rPr>
                <a:t>時間外労働の制限</a:t>
              </a:r>
              <a:endParaRPr lang="en-US" altLang="ja-JP" sz="1400" dirty="0">
                <a:latin typeface="+mn-ea"/>
              </a:endParaRPr>
            </a:p>
            <a:p>
              <a:pPr marL="712788" lvl="1" indent="-255588">
                <a:lnSpc>
                  <a:spcPts val="1800"/>
                </a:lnSpc>
                <a:buFont typeface="Wingdings" pitchFamily="2" charset="2"/>
                <a:buChar char="l"/>
              </a:pPr>
              <a:r>
                <a:rPr lang="ja-JP" altLang="en-US" sz="1400" dirty="0">
                  <a:latin typeface="+mn-ea"/>
                </a:rPr>
                <a:t>深夜業の制限</a:t>
              </a:r>
              <a:endParaRPr lang="en-US" altLang="ja-JP" sz="1400" dirty="0">
                <a:latin typeface="+mn-ea"/>
              </a:endParaRPr>
            </a:p>
            <a:p>
              <a:pPr marL="712788" lvl="1" indent="-255588">
                <a:lnSpc>
                  <a:spcPts val="1800"/>
                </a:lnSpc>
                <a:buFont typeface="Wingdings" pitchFamily="2" charset="2"/>
                <a:buChar char="l"/>
              </a:pPr>
              <a:r>
                <a:rPr lang="ja-JP" altLang="en-US" sz="1400" dirty="0">
                  <a:latin typeface="+mn-ea"/>
                </a:rPr>
                <a:t>所定外労働の免除</a:t>
              </a:r>
              <a:endParaRPr lang="en-US" altLang="ja-JP" sz="1400" dirty="0">
                <a:latin typeface="+mn-ea"/>
              </a:endParaRPr>
            </a:p>
          </p:txBody>
        </p:sp>
        <p:sp>
          <p:nvSpPr>
            <p:cNvPr id="29" name="正方形/長方形 28">
              <a:extLst>
                <a:ext uri="{FF2B5EF4-FFF2-40B4-BE49-F238E27FC236}">
                  <a16:creationId xmlns:a16="http://schemas.microsoft.com/office/drawing/2014/main" id="{CDF4E206-108E-46BF-BC2B-44F0830ECCD3}"/>
                </a:ext>
              </a:extLst>
            </p:cNvPr>
            <p:cNvSpPr/>
            <p:nvPr/>
          </p:nvSpPr>
          <p:spPr>
            <a:xfrm>
              <a:off x="332656" y="7342762"/>
              <a:ext cx="5633864" cy="252473"/>
            </a:xfrm>
            <a:prstGeom prst="rect">
              <a:avLst/>
            </a:prstGeom>
          </p:spPr>
          <p:txBody>
            <a:bodyPr wrap="square">
              <a:spAutoFit/>
            </a:bodyPr>
            <a:lstStyle/>
            <a:p>
              <a:pPr marL="712788" lvl="1" indent="-255588">
                <a:lnSpc>
                  <a:spcPts val="1800"/>
                </a:lnSpc>
              </a:pPr>
              <a:r>
                <a:rPr lang="en-US" altLang="ja-JP" sz="1200" dirty="0">
                  <a:latin typeface="+mn-ea"/>
                </a:rPr>
                <a:t>※</a:t>
              </a:r>
              <a:r>
                <a:rPr lang="ja-JP" altLang="en-US" sz="1200" dirty="0">
                  <a:latin typeface="+mn-ea"/>
                </a:rPr>
                <a:t>詳しくは、○○課○○係までお問合せください</a:t>
              </a:r>
              <a:endParaRPr lang="en-US" altLang="ja-JP" sz="1200" dirty="0">
                <a:latin typeface="+mn-ea"/>
              </a:endParaRPr>
            </a:p>
          </p:txBody>
        </p:sp>
      </p:grpSp>
      <p:pic>
        <p:nvPicPr>
          <p:cNvPr id="31" name="図 30" descr="人形, おもちゃ, 衣類, クマ が含まれている画像&#10;&#10;自動的に生成された説明">
            <a:extLst>
              <a:ext uri="{FF2B5EF4-FFF2-40B4-BE49-F238E27FC236}">
                <a16:creationId xmlns:a16="http://schemas.microsoft.com/office/drawing/2014/main" id="{4F706305-6DBA-444C-BF9D-7A26D519AD9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41092" y="3655216"/>
            <a:ext cx="752816" cy="1043765"/>
          </a:xfrm>
          <a:prstGeom prst="rect">
            <a:avLst/>
          </a:prstGeom>
        </p:spPr>
      </p:pic>
      <p:pic>
        <p:nvPicPr>
          <p:cNvPr id="6" name="図 5" descr="おもちゃ, ケーキ, 座る, 寿司 が含まれている画像&#10;&#10;自動的に生成された説明">
            <a:extLst>
              <a:ext uri="{FF2B5EF4-FFF2-40B4-BE49-F238E27FC236}">
                <a16:creationId xmlns:a16="http://schemas.microsoft.com/office/drawing/2014/main" id="{41DA88A8-BF70-4D47-9FF0-AFF767FC62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12236" y="4044598"/>
            <a:ext cx="873548" cy="962587"/>
          </a:xfrm>
          <a:prstGeom prst="rect">
            <a:avLst/>
          </a:prstGeom>
        </p:spPr>
      </p:pic>
      <p:pic>
        <p:nvPicPr>
          <p:cNvPr id="8" name="図 7">
            <a:extLst>
              <a:ext uri="{FF2B5EF4-FFF2-40B4-BE49-F238E27FC236}">
                <a16:creationId xmlns:a16="http://schemas.microsoft.com/office/drawing/2014/main" id="{F738839D-02CE-44E6-BB7E-F6D695A1AE4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75579" y="3893703"/>
            <a:ext cx="768914" cy="844961"/>
          </a:xfrm>
          <a:prstGeom prst="rect">
            <a:avLst/>
          </a:prstGeom>
        </p:spPr>
      </p:pic>
    </p:spTree>
    <p:extLst>
      <p:ext uri="{BB962C8B-B14F-4D97-AF65-F5344CB8AC3E}">
        <p14:creationId xmlns:p14="http://schemas.microsoft.com/office/powerpoint/2010/main" val="11981904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