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67310" autoAdjust="0"/>
  </p:normalViewPr>
  <p:slideViewPr>
    <p:cSldViewPr>
      <p:cViewPr varScale="1">
        <p:scale>
          <a:sx n="80" d="100"/>
          <a:sy n="80" d="100"/>
        </p:scale>
        <p:origin x="3084" y="108"/>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16B17AE3-4726-4B77-9012-D206F9A79D7C}" type="datetimeFigureOut">
              <a:rPr kumimoji="1" lang="ja-JP" altLang="en-US" smtClean="0"/>
              <a:pPr/>
              <a:t>2020/6/1</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0" tIns="47840" rIns="95680" bIns="4784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6402733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smtClean="0"/>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2020/6/1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44624" y="632520"/>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p>
        </p:txBody>
      </p:sp>
      <p:sp>
        <p:nvSpPr>
          <p:cNvPr id="7" name="テキスト ボックス 6"/>
          <p:cNvSpPr txBox="1"/>
          <p:nvPr/>
        </p:nvSpPr>
        <p:spPr>
          <a:xfrm>
            <a:off x="260648" y="5440438"/>
            <a:ext cx="6597352" cy="1482457"/>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男性の育児休業（育休）にはこんな特徴があります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dirty="0" smtClean="0">
                <a:latin typeface="+mn-ea"/>
              </a:rPr>
              <a:t>夫婦で取得すると、</a:t>
            </a:r>
            <a:r>
              <a:rPr lang="en-US" altLang="ja-JP" sz="1600" b="1" dirty="0" smtClean="0">
                <a:latin typeface="+mn-ea"/>
              </a:rPr>
              <a:t>1</a:t>
            </a:r>
            <a:r>
              <a:rPr lang="ja-JP" altLang="en-US" sz="1600" b="1" dirty="0" smtClean="0">
                <a:latin typeface="+mn-ea"/>
              </a:rPr>
              <a:t>歳</a:t>
            </a:r>
            <a:r>
              <a:rPr lang="en-US" altLang="ja-JP" sz="1600" b="1" dirty="0" smtClean="0">
                <a:latin typeface="+mn-ea"/>
              </a:rPr>
              <a:t>2</a:t>
            </a:r>
            <a:r>
              <a:rPr lang="ja-JP" altLang="en-US" sz="1600" b="1" dirty="0" smtClean="0">
                <a:latin typeface="+mn-ea"/>
              </a:rPr>
              <a:t>か月まで休業できます（パパ・ママ育休プラス）</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妻の産休中に夫が休業した場合、夫は</a:t>
            </a:r>
            <a:r>
              <a:rPr lang="en-US" altLang="ja-JP" sz="1600" b="1" dirty="0" smtClean="0">
                <a:latin typeface="+mn-ea"/>
              </a:rPr>
              <a:t>2</a:t>
            </a:r>
            <a:r>
              <a:rPr lang="ja-JP" altLang="en-US" sz="1600" b="1" dirty="0" smtClean="0">
                <a:latin typeface="+mn-ea"/>
              </a:rPr>
              <a:t>度目も取得できます</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配偶者が専業主婦でも休業できます</a:t>
            </a:r>
            <a:endParaRPr lang="en-US" altLang="ja-JP" sz="1600" b="1" dirty="0" smtClean="0">
              <a:latin typeface="+mn-ea"/>
            </a:endParaRPr>
          </a:p>
        </p:txBody>
      </p:sp>
      <p:sp>
        <p:nvSpPr>
          <p:cNvPr id="29" name="正方形/長方形 28"/>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kumimoji="1" lang="en-US" altLang="ja-JP" b="1" dirty="0" smtClean="0"/>
              <a:t>1</a:t>
            </a:r>
            <a:endParaRPr kumimoji="1" lang="ja-JP" altLang="en-US" b="1" dirty="0"/>
          </a:p>
        </p:txBody>
      </p:sp>
      <p:sp>
        <p:nvSpPr>
          <p:cNvPr id="41" name="Line 20"/>
          <p:cNvSpPr>
            <a:spLocks noChangeShapeType="1"/>
          </p:cNvSpPr>
          <p:nvPr/>
        </p:nvSpPr>
        <p:spPr bwMode="auto">
          <a:xfrm>
            <a:off x="1688971" y="8010570"/>
            <a:ext cx="6502" cy="398974"/>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42" name="Oval 21"/>
          <p:cNvSpPr>
            <a:spLocks noChangeArrowheads="1"/>
          </p:cNvSpPr>
          <p:nvPr/>
        </p:nvSpPr>
        <p:spPr bwMode="auto">
          <a:xfrm>
            <a:off x="1524123"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ja-JP" altLang="en-US" sz="1100" b="1" dirty="0">
                <a:latin typeface="HGSｺﾞｼｯｸM" pitchFamily="50" charset="-128"/>
                <a:ea typeface="HGSｺﾞｼｯｸM" pitchFamily="50" charset="-128"/>
              </a:rPr>
              <a:t>出産</a:t>
            </a:r>
          </a:p>
        </p:txBody>
      </p:sp>
      <p:sp>
        <p:nvSpPr>
          <p:cNvPr id="43" name="Line 24"/>
          <p:cNvSpPr>
            <a:spLocks noChangeShapeType="1"/>
          </p:cNvSpPr>
          <p:nvPr/>
        </p:nvSpPr>
        <p:spPr bwMode="auto">
          <a:xfrm>
            <a:off x="959059" y="8263851"/>
            <a:ext cx="718101"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4" name="Line 25"/>
          <p:cNvSpPr>
            <a:spLocks noChangeShapeType="1"/>
          </p:cNvSpPr>
          <p:nvPr/>
        </p:nvSpPr>
        <p:spPr bwMode="auto">
          <a:xfrm flipV="1">
            <a:off x="1698087" y="8256708"/>
            <a:ext cx="1000633" cy="2041"/>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5" name="Text Box 26"/>
          <p:cNvSpPr txBox="1">
            <a:spLocks noChangeArrowheads="1"/>
          </p:cNvSpPr>
          <p:nvPr/>
        </p:nvSpPr>
        <p:spPr bwMode="auto">
          <a:xfrm>
            <a:off x="948595"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42</a:t>
            </a:r>
            <a:r>
              <a:rPr lang="ja-JP" altLang="en-US" sz="1000" dirty="0">
                <a:latin typeface="HGSｺﾞｼｯｸM" pitchFamily="50" charset="-128"/>
                <a:ea typeface="HGSｺﾞｼｯｸM" pitchFamily="50" charset="-128"/>
              </a:rPr>
              <a:t>日間</a:t>
            </a:r>
          </a:p>
        </p:txBody>
      </p:sp>
      <p:sp>
        <p:nvSpPr>
          <p:cNvPr id="46" name="Text Box 27"/>
          <p:cNvSpPr txBox="1">
            <a:spLocks noChangeArrowheads="1"/>
          </p:cNvSpPr>
          <p:nvPr/>
        </p:nvSpPr>
        <p:spPr bwMode="auto">
          <a:xfrm>
            <a:off x="1906030"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56</a:t>
            </a:r>
            <a:r>
              <a:rPr lang="ja-JP" altLang="en-US" sz="1000" dirty="0">
                <a:latin typeface="HGSｺﾞｼｯｸM" pitchFamily="50" charset="-128"/>
                <a:ea typeface="HGSｺﾞｼｯｸM" pitchFamily="50" charset="-128"/>
              </a:rPr>
              <a:t>日間</a:t>
            </a:r>
          </a:p>
        </p:txBody>
      </p:sp>
      <p:sp>
        <p:nvSpPr>
          <p:cNvPr id="48" name="Line 48"/>
          <p:cNvSpPr>
            <a:spLocks noChangeShapeType="1"/>
          </p:cNvSpPr>
          <p:nvPr/>
        </p:nvSpPr>
        <p:spPr bwMode="auto">
          <a:xfrm flipV="1">
            <a:off x="2702644" y="8254288"/>
            <a:ext cx="2253320" cy="446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51" name="Line 51"/>
          <p:cNvSpPr>
            <a:spLocks noChangeShapeType="1"/>
          </p:cNvSpPr>
          <p:nvPr/>
        </p:nvSpPr>
        <p:spPr bwMode="auto">
          <a:xfrm>
            <a:off x="4955964" y="7977669"/>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52" name="Oval 52"/>
          <p:cNvSpPr>
            <a:spLocks noChangeArrowheads="1"/>
          </p:cNvSpPr>
          <p:nvPr/>
        </p:nvSpPr>
        <p:spPr bwMode="auto">
          <a:xfrm>
            <a:off x="4789315"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a:latin typeface="HGSｺﾞｼｯｸM" pitchFamily="50" charset="-128"/>
                <a:ea typeface="HGSｺﾞｼｯｸM" pitchFamily="50" charset="-128"/>
              </a:rPr>
              <a:t>1</a:t>
            </a:r>
            <a:r>
              <a:rPr lang="ja-JP" altLang="en-US" sz="1200" b="1" dirty="0">
                <a:latin typeface="HGSｺﾞｼｯｸM" pitchFamily="50" charset="-128"/>
                <a:ea typeface="HGSｺﾞｼｯｸM" pitchFamily="50" charset="-128"/>
              </a:rPr>
              <a:t>歳</a:t>
            </a:r>
          </a:p>
        </p:txBody>
      </p:sp>
      <p:sp>
        <p:nvSpPr>
          <p:cNvPr id="47" name="Rectangle 45"/>
          <p:cNvSpPr>
            <a:spLocks noChangeArrowheads="1"/>
          </p:cNvSpPr>
          <p:nvPr/>
        </p:nvSpPr>
        <p:spPr bwMode="auto">
          <a:xfrm>
            <a:off x="2711801" y="8306020"/>
            <a:ext cx="2244163"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育児休業</a:t>
            </a:r>
            <a:endParaRPr lang="ja-JP" altLang="en-US" sz="1200" dirty="0">
              <a:latin typeface="HGSｺﾞｼｯｸM" pitchFamily="50" charset="-128"/>
              <a:ea typeface="HGSｺﾞｼｯｸM" pitchFamily="50" charset="-128"/>
            </a:endParaRPr>
          </a:p>
        </p:txBody>
      </p:sp>
      <p:sp>
        <p:nvSpPr>
          <p:cNvPr id="30" name="正方形/長方形 29"/>
          <p:cNvSpPr/>
          <p:nvPr/>
        </p:nvSpPr>
        <p:spPr bwMode="auto">
          <a:xfrm>
            <a:off x="692696" y="7096622"/>
            <a:ext cx="5328592" cy="260337"/>
          </a:xfrm>
          <a:prstGeom prst="rect">
            <a:avLst/>
          </a:prstGeom>
          <a:solidFill>
            <a:srgbClr val="AFE6F7"/>
          </a:solidFill>
          <a:ln>
            <a:solidFill>
              <a:srgbClr val="6A6A6A"/>
            </a:solidFill>
            <a:headEnd/>
            <a:tailEnd type="triangle" w="med" len="sm"/>
          </a:ln>
        </p:spPr>
        <p:style>
          <a:lnRef idx="2">
            <a:schemeClr val="accent2"/>
          </a:lnRef>
          <a:fillRef idx="1">
            <a:schemeClr val="lt1"/>
          </a:fillRef>
          <a:effectRef idx="0">
            <a:schemeClr val="accent2"/>
          </a:effectRef>
          <a:fontRef idx="minor">
            <a:schemeClr val="dk1"/>
          </a:fontRef>
        </p:style>
        <p:txBody>
          <a:bodyPr lIns="68415" tIns="34208" rIns="68415" bIns="34208" rtlCol="0" anchor="ctr"/>
          <a:lstStyle/>
          <a:p>
            <a:pPr algn="ctr"/>
            <a:r>
              <a:rPr lang="ja-JP" altLang="en-US" sz="1400" b="1" dirty="0" smtClean="0">
                <a:solidFill>
                  <a:srgbClr val="000000"/>
                </a:solidFill>
              </a:rPr>
              <a:t>取得例　（夫婦で取得したパパ・ママ育休プラスの場合）</a:t>
            </a:r>
          </a:p>
        </p:txBody>
      </p:sp>
      <p:sp>
        <p:nvSpPr>
          <p:cNvPr id="40" name="Rectangle 18"/>
          <p:cNvSpPr>
            <a:spLocks noChangeArrowheads="1"/>
          </p:cNvSpPr>
          <p:nvPr/>
        </p:nvSpPr>
        <p:spPr bwMode="auto">
          <a:xfrm>
            <a:off x="948595" y="8306020"/>
            <a:ext cx="1732386"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産前</a:t>
            </a:r>
            <a:r>
              <a:rPr lang="ja-JP" altLang="en-US" sz="1200" dirty="0">
                <a:latin typeface="HGSｺﾞｼｯｸM" pitchFamily="50" charset="-128"/>
                <a:ea typeface="HGSｺﾞｼｯｸM" pitchFamily="50" charset="-128"/>
              </a:rPr>
              <a:t>・産後休業</a:t>
            </a:r>
          </a:p>
        </p:txBody>
      </p:sp>
      <p:sp>
        <p:nvSpPr>
          <p:cNvPr id="62" name="Line 51"/>
          <p:cNvSpPr>
            <a:spLocks noChangeShapeType="1"/>
          </p:cNvSpPr>
          <p:nvPr/>
        </p:nvSpPr>
        <p:spPr bwMode="auto">
          <a:xfrm>
            <a:off x="5524137" y="8010570"/>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61" name="Rectangle 45"/>
          <p:cNvSpPr>
            <a:spLocks noChangeArrowheads="1"/>
          </p:cNvSpPr>
          <p:nvPr/>
        </p:nvSpPr>
        <p:spPr bwMode="auto">
          <a:xfrm>
            <a:off x="3645024" y="8863588"/>
            <a:ext cx="1911664" cy="432837"/>
          </a:xfrm>
          <a:prstGeom prst="rect">
            <a:avLst/>
          </a:prstGeom>
          <a:solidFill>
            <a:srgbClr val="027F9C"/>
          </a:solidFill>
          <a:ln w="9525">
            <a:noFill/>
            <a:miter lim="800000"/>
            <a:headEnd/>
            <a:tailEnd/>
          </a:ln>
        </p:spPr>
        <p:txBody>
          <a:bodyPr wrap="none" lIns="67338" tIns="35016" rIns="67338" bIns="35016" anchor="ctr"/>
          <a:lstStyle/>
          <a:p>
            <a:pPr algn="ctr" defTabSz="957341"/>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夫</a:t>
            </a:r>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育児休業</a:t>
            </a:r>
            <a:endParaRPr lang="ja-JP" altLang="en-US" b="1" dirty="0">
              <a:solidFill>
                <a:srgbClr val="FFFFFF"/>
              </a:solidFill>
              <a:latin typeface="HGSｺﾞｼｯｸM" pitchFamily="50" charset="-128"/>
              <a:ea typeface="HGSｺﾞｼｯｸM" pitchFamily="50" charset="-128"/>
            </a:endParaRPr>
          </a:p>
        </p:txBody>
      </p:sp>
      <p:sp>
        <p:nvSpPr>
          <p:cNvPr id="64" name="Line 48"/>
          <p:cNvSpPr>
            <a:spLocks noChangeShapeType="1"/>
          </p:cNvSpPr>
          <p:nvPr/>
        </p:nvSpPr>
        <p:spPr bwMode="auto">
          <a:xfrm>
            <a:off x="3677576" y="8807116"/>
            <a:ext cx="1824881" cy="11602"/>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65" name="Oval 52"/>
          <p:cNvSpPr>
            <a:spLocks noChangeArrowheads="1"/>
          </p:cNvSpPr>
          <p:nvPr/>
        </p:nvSpPr>
        <p:spPr bwMode="auto">
          <a:xfrm>
            <a:off x="5382094"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smtClean="0">
                <a:latin typeface="HGSｺﾞｼｯｸM" pitchFamily="50" charset="-128"/>
                <a:ea typeface="HGSｺﾞｼｯｸM" pitchFamily="50" charset="-128"/>
              </a:rPr>
              <a:t>1</a:t>
            </a:r>
            <a:r>
              <a:rPr lang="ja-JP" altLang="en-US" sz="1200" b="1" dirty="0" smtClean="0">
                <a:latin typeface="HGSｺﾞｼｯｸM" pitchFamily="50" charset="-128"/>
                <a:ea typeface="HGSｺﾞｼｯｸM" pitchFamily="50" charset="-128"/>
              </a:rPr>
              <a:t>歳</a:t>
            </a:r>
            <a:r>
              <a:rPr lang="en-US" altLang="ja-JP" sz="1200" b="1" dirty="0" smtClean="0">
                <a:latin typeface="HGSｺﾞｼｯｸM" pitchFamily="50" charset="-128"/>
                <a:ea typeface="HGSｺﾞｼｯｸM" pitchFamily="50" charset="-128"/>
              </a:rPr>
              <a:t>2</a:t>
            </a:r>
            <a:r>
              <a:rPr lang="ja-JP" altLang="en-US" sz="1200" b="1" dirty="0" smtClean="0">
                <a:latin typeface="HGSｺﾞｼｯｸM" pitchFamily="50" charset="-128"/>
                <a:ea typeface="HGSｺﾞｼｯｸM" pitchFamily="50" charset="-128"/>
              </a:rPr>
              <a:t>か月</a:t>
            </a:r>
            <a:endParaRPr lang="ja-JP" altLang="en-US" sz="1200" b="1" dirty="0">
              <a:latin typeface="HGSｺﾞｼｯｸM" pitchFamily="50" charset="-128"/>
              <a:ea typeface="HGSｺﾞｼｯｸM" pitchFamily="50" charset="-128"/>
            </a:endParaRPr>
          </a:p>
        </p:txBody>
      </p:sp>
      <p:sp>
        <p:nvSpPr>
          <p:cNvPr id="66" name="正方形/長方形 65"/>
          <p:cNvSpPr/>
          <p:nvPr/>
        </p:nvSpPr>
        <p:spPr bwMode="auto">
          <a:xfrm>
            <a:off x="692696" y="7356959"/>
            <a:ext cx="5328592" cy="2132545"/>
          </a:xfrm>
          <a:prstGeom prst="rect">
            <a:avLst/>
          </a:prstGeom>
          <a:noFill/>
          <a:ln w="9525">
            <a:solidFill>
              <a:srgbClr val="6A6A6A"/>
            </a:solidFill>
            <a:round/>
            <a:headEnd/>
            <a:tailEnd type="triangle" w="med" len="sm"/>
          </a:ln>
        </p:spPr>
        <p:txBody>
          <a:bodyPr lIns="68415" tIns="34208" rIns="68415" bIns="34208" rtlCol="0" anchor="ctr"/>
          <a:lstStyle/>
          <a:p>
            <a:pPr algn="ctr"/>
            <a:endParaRPr kumimoji="1" lang="ja-JP" altLang="en-US"/>
          </a:p>
        </p:txBody>
      </p:sp>
      <p:sp>
        <p:nvSpPr>
          <p:cNvPr id="68" name="テキスト ボックス 67"/>
          <p:cNvSpPr txBox="1"/>
          <p:nvPr/>
        </p:nvSpPr>
        <p:spPr>
          <a:xfrm>
            <a:off x="260648" y="1564943"/>
            <a:ext cx="6408712" cy="2451953"/>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育児休業（育休）は性別を問わず取得できます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u="sng" dirty="0" smtClean="0">
                <a:latin typeface="+mn-ea"/>
              </a:rPr>
              <a:t>「子が</a:t>
            </a:r>
            <a:r>
              <a:rPr lang="en-US" altLang="ja-JP" sz="1600" b="1" u="sng" dirty="0" smtClean="0">
                <a:latin typeface="+mn-ea"/>
              </a:rPr>
              <a:t>1</a:t>
            </a:r>
            <a:r>
              <a:rPr lang="ja-JP" altLang="en-US" sz="1600" b="1" u="sng" dirty="0" smtClean="0">
                <a:latin typeface="+mn-ea"/>
              </a:rPr>
              <a:t>歳に達するまでの間（子が</a:t>
            </a:r>
            <a:r>
              <a:rPr lang="en-US" altLang="ja-JP" sz="1600" b="1" u="sng" dirty="0" smtClean="0">
                <a:latin typeface="+mn-ea"/>
              </a:rPr>
              <a:t>1</a:t>
            </a:r>
            <a:r>
              <a:rPr lang="ja-JP" altLang="en-US" sz="1600" b="1" u="sng" dirty="0" smtClean="0">
                <a:latin typeface="+mn-ea"/>
              </a:rPr>
              <a:t>歳を超えても休業が必要と認められる一定の場合には、子が最長</a:t>
            </a:r>
            <a:r>
              <a:rPr lang="en-US" altLang="ja-JP" sz="1600" b="1" u="sng" dirty="0" smtClean="0">
                <a:latin typeface="+mn-ea"/>
              </a:rPr>
              <a:t>2</a:t>
            </a:r>
            <a:r>
              <a:rPr lang="ja-JP" altLang="en-US" sz="1600" b="1" u="sng" dirty="0" smtClean="0">
                <a:latin typeface="+mn-ea"/>
              </a:rPr>
              <a:t>歳に達するまで）、育児休業をすることができる」</a:t>
            </a:r>
            <a:r>
              <a:rPr lang="ja-JP" altLang="en-US" sz="1600" b="1" dirty="0" smtClean="0">
                <a:latin typeface="+mn-ea"/>
              </a:rPr>
              <a:t>と定められています（育児・介護休業法）</a:t>
            </a:r>
            <a:endParaRPr lang="en-US" altLang="ja-JP" sz="1600" b="1" dirty="0" smtClean="0">
              <a:latin typeface="+mn-ea"/>
            </a:endParaRPr>
          </a:p>
          <a:p>
            <a:pPr marL="730250" lvl="2" indent="-190500">
              <a:lnSpc>
                <a:spcPct val="150000"/>
              </a:lnSpc>
              <a:buFont typeface="Arial" pitchFamily="34" charset="0"/>
              <a:buChar char="•"/>
            </a:pPr>
            <a:r>
              <a:rPr lang="ja-JP" altLang="en-US" sz="1400" dirty="0" smtClean="0">
                <a:latin typeface="+mn-ea"/>
              </a:rPr>
              <a:t>「一定の場合」とは「保育所等への入所を希望し、申込をしたが入所できない場合」、「配偶者が養育する予定だったが、病気等により子を養育することができなくなった場合」を指します</a:t>
            </a:r>
            <a:endParaRPr lang="en-US" altLang="ja-JP" sz="1400" dirty="0" smtClean="0">
              <a:latin typeface="+mn-ea"/>
            </a:endParaRPr>
          </a:p>
        </p:txBody>
      </p:sp>
      <p:sp>
        <p:nvSpPr>
          <p:cNvPr id="74" name="正方形/長方形 73"/>
          <p:cNvSpPr/>
          <p:nvPr/>
        </p:nvSpPr>
        <p:spPr bwMode="auto">
          <a:xfrm>
            <a:off x="260648" y="4088904"/>
            <a:ext cx="6336704" cy="1296144"/>
          </a:xfrm>
          <a:prstGeom prst="rect">
            <a:avLst/>
          </a:prstGeom>
          <a:noFill/>
          <a:ln w="19050">
            <a:solidFill>
              <a:srgbClr val="027F9C"/>
            </a:solidFill>
            <a:round/>
            <a:headEnd/>
            <a:tailEnd type="triangle" w="med" len="sm"/>
          </a:ln>
        </p:spPr>
        <p:txBody>
          <a:bodyPr lIns="68415" tIns="34208" rIns="68415" bIns="34208" rtlCol="0" anchor="ctr"/>
          <a:lstStyle/>
          <a:p>
            <a:pPr marL="273050" lvl="1" indent="-190500">
              <a:lnSpc>
                <a:spcPct val="150000"/>
              </a:lnSpc>
              <a:buFont typeface="Wingdings" pitchFamily="2" charset="2"/>
              <a:buChar char="u"/>
            </a:pPr>
            <a:r>
              <a:rPr lang="ja-JP" altLang="en-US" sz="1400" dirty="0" smtClean="0">
                <a:latin typeface="+mn-ea"/>
              </a:rPr>
              <a:t>要件</a:t>
            </a:r>
            <a:r>
              <a:rPr lang="ja-JP" altLang="en-US" sz="1400" dirty="0">
                <a:latin typeface="+mn-ea"/>
              </a:rPr>
              <a:t>を満たした社員が申し出た場合、会社は</a:t>
            </a:r>
            <a:r>
              <a:rPr lang="ja-JP" altLang="en-US" sz="1400" dirty="0" smtClean="0">
                <a:latin typeface="+mn-ea"/>
              </a:rPr>
              <a:t>拒否しません</a:t>
            </a:r>
            <a:endParaRPr lang="en-US" altLang="ja-JP" sz="1400" dirty="0">
              <a:latin typeface="+mn-ea"/>
            </a:endParaRPr>
          </a:p>
          <a:p>
            <a:pPr marL="273050" lvl="1" indent="-190500">
              <a:lnSpc>
                <a:spcPct val="150000"/>
              </a:lnSpc>
              <a:buFont typeface="Wingdings" pitchFamily="2" charset="2"/>
              <a:buChar char="u"/>
            </a:pPr>
            <a:r>
              <a:rPr lang="ja-JP" altLang="en-US" sz="1400" dirty="0">
                <a:latin typeface="+mn-ea"/>
              </a:rPr>
              <a:t>申し出は、休みたい日の</a:t>
            </a:r>
            <a:r>
              <a:rPr lang="en-US" altLang="ja-JP" sz="1400" dirty="0">
                <a:latin typeface="+mn-ea"/>
              </a:rPr>
              <a:t>1</a:t>
            </a:r>
            <a:r>
              <a:rPr lang="ja-JP" altLang="en-US" sz="1400" dirty="0">
                <a:latin typeface="+mn-ea"/>
              </a:rPr>
              <a:t>か月前までに、必要事項を書いた書面などを会社に提出して行います（手続き</a:t>
            </a:r>
            <a:r>
              <a:rPr lang="ja-JP" altLang="en-US" sz="1400" dirty="0" smtClean="0">
                <a:latin typeface="+mn-ea"/>
              </a:rPr>
              <a:t>方法などは○○課○○係までお問い合わせください</a:t>
            </a:r>
            <a:r>
              <a:rPr lang="ja-JP" altLang="en-US" sz="1400" dirty="0">
                <a:latin typeface="+mn-ea"/>
              </a:rPr>
              <a:t>）</a:t>
            </a:r>
            <a:endParaRPr lang="en-US" altLang="ja-JP" sz="1400" dirty="0">
              <a:latin typeface="+mn-ea"/>
            </a:endParaRPr>
          </a:p>
          <a:p>
            <a:pPr algn="ctr"/>
            <a:endParaRPr kumimoji="1" lang="ja-JP" altLang="en-US" sz="1400" dirty="0"/>
          </a:p>
        </p:txBody>
      </p:sp>
      <p:sp>
        <p:nvSpPr>
          <p:cNvPr id="24" name="テキスト ボックス 23"/>
          <p:cNvSpPr txBox="1"/>
          <p:nvPr/>
        </p:nvSpPr>
        <p:spPr>
          <a:xfrm>
            <a:off x="1815666" y="41660"/>
            <a:ext cx="3487316" cy="374461"/>
          </a:xfrm>
          <a:prstGeom prst="rect">
            <a:avLst/>
          </a:prstGeom>
          <a:noFill/>
        </p:spPr>
        <p:txBody>
          <a:bodyPr wrap="square" rtlCol="0">
            <a:spAutoFit/>
          </a:bodyPr>
          <a:lstStyle/>
          <a:p>
            <a:pPr>
              <a:lnSpc>
                <a:spcPts val="2200"/>
              </a:lnSpc>
            </a:pPr>
            <a:r>
              <a:rPr lang="ja-JP" altLang="en-US" dirty="0">
                <a:latin typeface="HGP創英角ﾎﾟｯﾌﾟ体" pitchFamily="50" charset="-128"/>
                <a:ea typeface="HGP創英角ﾎﾟｯﾌﾟ体" pitchFamily="50" charset="-128"/>
              </a:rPr>
              <a:t>株式</a:t>
            </a:r>
            <a:r>
              <a:rPr lang="ja-JP" altLang="en-US" dirty="0" smtClean="0">
                <a:latin typeface="HGP創英角ﾎﾟｯﾌﾟ体" pitchFamily="50" charset="-128"/>
                <a:ea typeface="HGP創英角ﾎﾟｯﾌﾟ体" pitchFamily="50" charset="-128"/>
              </a:rPr>
              <a:t>会社○○　従業員の皆様</a:t>
            </a:r>
            <a:endParaRPr lang="en-US" altLang="ja-JP" sz="1600" b="1" dirty="0" smtClean="0">
              <a:latin typeface="+mn-ea"/>
            </a:endParaRPr>
          </a:p>
        </p:txBody>
      </p:sp>
      <p:sp>
        <p:nvSpPr>
          <p:cNvPr id="25" name="テキスト ボックス 24"/>
          <p:cNvSpPr txBox="1"/>
          <p:nvPr/>
        </p:nvSpPr>
        <p:spPr>
          <a:xfrm>
            <a:off x="4500214" y="272480"/>
            <a:ext cx="2313162" cy="374461"/>
          </a:xfrm>
          <a:prstGeom prst="rect">
            <a:avLst/>
          </a:prstGeom>
          <a:noFill/>
        </p:spPr>
        <p:txBody>
          <a:bodyPr wrap="square" rtlCol="0">
            <a:spAutoFit/>
          </a:bodyPr>
          <a:lstStyle/>
          <a:p>
            <a:pPr algn="r">
              <a:lnSpc>
                <a:spcPts val="2200"/>
              </a:lnSpc>
            </a:pPr>
            <a:r>
              <a:rPr lang="ja-JP" altLang="en-US" sz="1600" dirty="0" smtClean="0">
                <a:latin typeface="+mj-ea"/>
                <a:ea typeface="+mj-ea"/>
              </a:rPr>
              <a:t>令和○○年</a:t>
            </a:r>
            <a:r>
              <a:rPr lang="ja-JP" altLang="en-US" sz="1600" dirty="0" smtClean="0">
                <a:latin typeface="+mj-ea"/>
                <a:ea typeface="+mj-ea"/>
              </a:rPr>
              <a:t>○月○日</a:t>
            </a:r>
            <a:endParaRPr lang="en-US" altLang="ja-JP" sz="1400" b="1" dirty="0" smtClean="0">
              <a:latin typeface="+mj-ea"/>
              <a:ea typeface="+mj-ea"/>
            </a:endParaRPr>
          </a:p>
        </p:txBody>
      </p:sp>
      <p:sp>
        <p:nvSpPr>
          <p:cNvPr id="2" name="テキスト ボックス 1"/>
          <p:cNvSpPr txBox="1"/>
          <p:nvPr/>
        </p:nvSpPr>
        <p:spPr>
          <a:xfrm>
            <a:off x="44624" y="56456"/>
            <a:ext cx="1406886" cy="288032"/>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t>（出）</a:t>
            </a:r>
            <a:r>
              <a:rPr kumimoji="1" lang="ja-JP" altLang="en-US" sz="1200" smtClean="0"/>
              <a:t>参考様式</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88640" y="1064568"/>
            <a:ext cx="6480720" cy="2631490"/>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育児休業（育休）中は経済的支援が受けられます</a:t>
            </a:r>
            <a:endParaRPr lang="en-US" altLang="ja-JP" dirty="0" smtClean="0">
              <a:latin typeface="HGP創英角ﾎﾟｯﾌﾟ体" pitchFamily="50" charset="-128"/>
              <a:ea typeface="HGP創英角ﾎﾟｯﾌﾟ体" pitchFamily="50" charset="-128"/>
            </a:endParaRPr>
          </a:p>
          <a:p>
            <a:pPr lvl="1">
              <a:lnSpc>
                <a:spcPts val="2200"/>
              </a:lnSpc>
            </a:pPr>
            <a:r>
              <a:rPr lang="ja-JP" altLang="en-US" sz="1600" dirty="0" smtClean="0">
                <a:latin typeface="+mn-ea"/>
              </a:rPr>
              <a:t>■</a:t>
            </a:r>
            <a:r>
              <a:rPr lang="ja-JP" altLang="en-US" sz="1600" b="1" dirty="0" smtClean="0">
                <a:latin typeface="+mn-ea"/>
              </a:rPr>
              <a:t>育児休業給付</a:t>
            </a:r>
            <a:endParaRPr lang="en-US" altLang="ja-JP" sz="1600" b="1" dirty="0" smtClean="0">
              <a:latin typeface="+mn-ea"/>
            </a:endParaRPr>
          </a:p>
          <a:p>
            <a:pPr marL="717550" lvl="1" indent="-4763">
              <a:lnSpc>
                <a:spcPts val="2200"/>
              </a:lnSpc>
            </a:pPr>
            <a:r>
              <a:rPr lang="ja-JP" altLang="en-US" sz="1400" dirty="0" smtClean="0">
                <a:latin typeface="+mn-ea"/>
              </a:rPr>
              <a:t>雇用保険に加入している方が、育児休業をした場合に、原則として休業開始時の賃金の</a:t>
            </a:r>
            <a:r>
              <a:rPr lang="en-US" altLang="ja-JP" sz="1400" dirty="0" smtClean="0">
                <a:latin typeface="+mn-ea"/>
              </a:rPr>
              <a:t>67%</a:t>
            </a:r>
            <a:r>
              <a:rPr lang="ja-JP" altLang="en-US" sz="1400" dirty="0" smtClean="0">
                <a:latin typeface="+mn-ea"/>
              </a:rPr>
              <a:t>（</a:t>
            </a:r>
            <a:r>
              <a:rPr lang="en-US" altLang="ja-JP" sz="1400" dirty="0" smtClean="0">
                <a:latin typeface="+mn-ea"/>
              </a:rPr>
              <a:t>6</a:t>
            </a:r>
            <a:r>
              <a:rPr lang="ja-JP" altLang="en-US" sz="1400" dirty="0" smtClean="0">
                <a:latin typeface="+mn-ea"/>
              </a:rPr>
              <a:t>か月経過後は</a:t>
            </a:r>
            <a:r>
              <a:rPr lang="en-US" altLang="ja-JP" sz="1400" dirty="0" smtClean="0">
                <a:latin typeface="+mn-ea"/>
              </a:rPr>
              <a:t>50%</a:t>
            </a:r>
            <a:r>
              <a:rPr lang="ja-JP" altLang="en-US" sz="1400" dirty="0" smtClean="0">
                <a:latin typeface="+mn-ea"/>
              </a:rPr>
              <a:t>）の給付を受けることができます</a:t>
            </a:r>
            <a:endParaRPr lang="en-US" altLang="ja-JP" sz="1400" dirty="0">
              <a:latin typeface="+mn-ea"/>
            </a:endParaRPr>
          </a:p>
          <a:p>
            <a:pPr marL="717550" lvl="1" indent="-4763">
              <a:lnSpc>
                <a:spcPts val="2200"/>
              </a:lnSpc>
            </a:pPr>
            <a:endParaRPr lang="en-US" altLang="ja-JP" sz="1050" dirty="0" smtClean="0">
              <a:latin typeface="+mn-ea"/>
            </a:endParaRPr>
          </a:p>
          <a:p>
            <a:pPr lvl="1">
              <a:lnSpc>
                <a:spcPts val="2200"/>
              </a:lnSpc>
            </a:pPr>
            <a:r>
              <a:rPr lang="ja-JP" altLang="en-US" sz="1600" dirty="0" smtClean="0">
                <a:latin typeface="+mn-ea"/>
              </a:rPr>
              <a:t>■</a:t>
            </a:r>
            <a:r>
              <a:rPr lang="ja-JP" altLang="en-US" sz="1600" b="1" dirty="0" smtClean="0">
                <a:latin typeface="+mn-ea"/>
              </a:rPr>
              <a:t>育児休業期間中の社会保険料の免除</a:t>
            </a:r>
            <a:r>
              <a:rPr lang="ja-JP" altLang="en-US" sz="1600" dirty="0" smtClean="0">
                <a:latin typeface="+mn-ea"/>
              </a:rPr>
              <a:t>　</a:t>
            </a:r>
            <a:endParaRPr lang="en-US" altLang="ja-JP" sz="1600" dirty="0" smtClean="0">
              <a:latin typeface="+mn-ea"/>
            </a:endParaRPr>
          </a:p>
          <a:p>
            <a:pPr marL="712788" lvl="1">
              <a:lnSpc>
                <a:spcPts val="2200"/>
              </a:lnSpc>
              <a:tabLst>
                <a:tab pos="712788" algn="l"/>
              </a:tabLst>
            </a:pPr>
            <a:r>
              <a:rPr lang="ja-JP" altLang="en-US" sz="1400" dirty="0" smtClean="0">
                <a:latin typeface="+mn-ea"/>
              </a:rPr>
              <a:t>事業主の方が年金事務所又は健康保険組合に申出することにより、育児休業等をしている間の社会保険料が被保険者本人負担分および事業主負担分ともに免除されます</a:t>
            </a:r>
            <a:endParaRPr lang="en-US" altLang="ja-JP" sz="1400" dirty="0" smtClean="0">
              <a:latin typeface="+mn-ea"/>
            </a:endParaRPr>
          </a:p>
        </p:txBody>
      </p:sp>
      <p:sp>
        <p:nvSpPr>
          <p:cNvPr id="6" name="正方形/長方形 5"/>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lang="en-US" altLang="ja-JP" b="1" dirty="0" smtClean="0"/>
              <a:t>2</a:t>
            </a:r>
            <a:endParaRPr kumimoji="1" lang="ja-JP" altLang="en-US" b="1" dirty="0"/>
          </a:p>
        </p:txBody>
      </p:sp>
      <p:grpSp>
        <p:nvGrpSpPr>
          <p:cNvPr id="17" name="グループ化 16"/>
          <p:cNvGrpSpPr/>
          <p:nvPr/>
        </p:nvGrpSpPr>
        <p:grpSpPr>
          <a:xfrm>
            <a:off x="432048" y="7257256"/>
            <a:ext cx="6525344" cy="2088232"/>
            <a:chOff x="332656" y="6105125"/>
            <a:chExt cx="6525344" cy="1631430"/>
          </a:xfrm>
        </p:grpSpPr>
        <p:sp>
          <p:nvSpPr>
            <p:cNvPr id="8" name="正方形/長方形 7"/>
            <p:cNvSpPr/>
            <p:nvPr/>
          </p:nvSpPr>
          <p:spPr bwMode="auto">
            <a:xfrm>
              <a:off x="377280" y="6105125"/>
              <a:ext cx="5976664" cy="1631430"/>
            </a:xfrm>
            <a:prstGeom prst="rect">
              <a:avLst/>
            </a:prstGeom>
            <a:solidFill>
              <a:srgbClr val="D1F3FF"/>
            </a:solidFill>
            <a:ln w="50800" cmpd="sng">
              <a:solidFill>
                <a:schemeClr val="bg1">
                  <a:lumMod val="50000"/>
                </a:schemeClr>
              </a:solidFill>
              <a:round/>
              <a:headEnd/>
              <a:tailEnd type="triangle" w="med" len="sm"/>
            </a:ln>
          </p:spPr>
          <p:txBody>
            <a:bodyPr lIns="68415" tIns="34208" rIns="68415" bIns="34208" rtlCol="0" anchor="ctr"/>
            <a:lstStyle/>
            <a:p>
              <a:pPr algn="ctr"/>
              <a:endParaRPr kumimoji="1" lang="ja-JP" altLang="en-US" sz="2000">
                <a:solidFill>
                  <a:srgbClr val="FFFFFF"/>
                </a:solidFill>
              </a:endParaRPr>
            </a:p>
          </p:txBody>
        </p:sp>
        <p:sp>
          <p:nvSpPr>
            <p:cNvPr id="10" name="正方形/長方形 9"/>
            <p:cNvSpPr/>
            <p:nvPr/>
          </p:nvSpPr>
          <p:spPr>
            <a:xfrm>
              <a:off x="368660" y="6694747"/>
              <a:ext cx="6489340" cy="59175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短時間勤務制度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子の看護休暇制度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時間外労働の制限</a:t>
              </a:r>
              <a:endParaRPr lang="en-US" altLang="ja-JP" sz="1400" dirty="0" smtClean="0">
                <a:latin typeface="+mn-ea"/>
              </a:endParaRPr>
            </a:p>
          </p:txBody>
        </p:sp>
        <p:sp>
          <p:nvSpPr>
            <p:cNvPr id="11" name="角丸四角形 10"/>
            <p:cNvSpPr/>
            <p:nvPr/>
          </p:nvSpPr>
          <p:spPr bwMode="auto">
            <a:xfrm>
              <a:off x="385082" y="6161382"/>
              <a:ext cx="6472918" cy="506306"/>
            </a:xfrm>
            <a:prstGeom prst="roundRect">
              <a:avLst/>
            </a:prstGeom>
            <a:noFill/>
            <a:ln w="57150">
              <a:noFill/>
              <a:round/>
              <a:headEnd/>
              <a:tailEnd type="triangle" w="med" len="sm"/>
            </a:ln>
          </p:spPr>
          <p:txBody>
            <a:bodyPr lIns="68415" tIns="34208" rIns="68415" bIns="34208" rtlCol="0" anchor="ctr"/>
            <a:lstStyle/>
            <a:p>
              <a:pPr>
                <a:lnSpc>
                  <a:spcPts val="2200"/>
                </a:lnSpc>
              </a:pPr>
              <a:r>
                <a:rPr lang="en-US" altLang="ja-JP" b="1" dirty="0" smtClean="0">
                  <a:solidFill>
                    <a:srgbClr val="000000"/>
                  </a:solidFill>
                </a:rPr>
                <a:t>〈</a:t>
              </a:r>
              <a:r>
                <a:rPr lang="ja-JP" altLang="en-US" b="1" dirty="0" smtClean="0">
                  <a:solidFill>
                    <a:srgbClr val="000000"/>
                  </a:solidFill>
                </a:rPr>
                <a:t>参考情報</a:t>
              </a:r>
              <a:r>
                <a:rPr lang="en-US" altLang="ja-JP" b="1" dirty="0" smtClean="0">
                  <a:solidFill>
                    <a:srgbClr val="000000"/>
                  </a:solidFill>
                </a:rPr>
                <a:t>〉</a:t>
              </a:r>
              <a:r>
                <a:rPr lang="ja-JP" altLang="en-US" sz="1600" b="1" dirty="0" smtClean="0">
                  <a:solidFill>
                    <a:srgbClr val="000000"/>
                  </a:solidFill>
                </a:rPr>
                <a:t>　</a:t>
              </a:r>
              <a:r>
                <a:rPr lang="ja-JP" altLang="en-US" sz="1600" dirty="0" smtClean="0">
                  <a:latin typeface="HGP創英角ﾎﾟｯﾌﾟ体" pitchFamily="50" charset="-128"/>
                  <a:ea typeface="HGP創英角ﾎﾟｯﾌﾟ体" pitchFamily="50" charset="-128"/>
                </a:rPr>
                <a:t>育休の他にも、男性にも使える</a:t>
              </a:r>
              <a:endParaRPr lang="en-US" altLang="ja-JP" sz="1600" dirty="0" smtClean="0">
                <a:latin typeface="HGP創英角ﾎﾟｯﾌﾟ体" pitchFamily="50" charset="-128"/>
                <a:ea typeface="HGP創英角ﾎﾟｯﾌﾟ体" pitchFamily="50" charset="-128"/>
              </a:endParaRPr>
            </a:p>
            <a:p>
              <a:pPr>
                <a:lnSpc>
                  <a:spcPts val="2200"/>
                </a:lnSpc>
              </a:pPr>
              <a:r>
                <a:rPr lang="ja-JP" altLang="en-US" sz="1600" dirty="0" smtClean="0">
                  <a:latin typeface="HGP創英角ﾎﾟｯﾌﾟ体" pitchFamily="50" charset="-128"/>
                  <a:ea typeface="HGP創英角ﾎﾟｯﾌﾟ体" pitchFamily="50" charset="-128"/>
                </a:rPr>
                <a:t>　育児・介護休業法に定められた両立支援制度が複数あります</a:t>
              </a:r>
              <a:endParaRPr lang="en-US" altLang="ja-JP" sz="1600" dirty="0" smtClean="0">
                <a:latin typeface="HGP創英角ﾎﾟｯﾌﾟ体" pitchFamily="50" charset="-128"/>
                <a:ea typeface="HGP創英角ﾎﾟｯﾌﾟ体" pitchFamily="50" charset="-128"/>
              </a:endParaRPr>
            </a:p>
          </p:txBody>
        </p:sp>
        <p:sp>
          <p:nvSpPr>
            <p:cNvPr id="12" name="正方形/長方形 11"/>
            <p:cNvSpPr/>
            <p:nvPr/>
          </p:nvSpPr>
          <p:spPr>
            <a:xfrm>
              <a:off x="2852936" y="6667687"/>
              <a:ext cx="2736304" cy="61314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深夜業の制限</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転勤についての配慮</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所定外労働の制限</a:t>
              </a:r>
              <a:endParaRPr lang="en-US" altLang="ja-JP" sz="1400" dirty="0" smtClean="0">
                <a:latin typeface="+mn-ea"/>
              </a:endParaRPr>
            </a:p>
          </p:txBody>
        </p:sp>
        <p:sp>
          <p:nvSpPr>
            <p:cNvPr id="13" name="正方形/長方形 12"/>
            <p:cNvSpPr/>
            <p:nvPr/>
          </p:nvSpPr>
          <p:spPr>
            <a:xfrm>
              <a:off x="332656" y="7342762"/>
              <a:ext cx="5633864" cy="252473"/>
            </a:xfrm>
            <a:prstGeom prst="rect">
              <a:avLst/>
            </a:prstGeom>
          </p:spPr>
          <p:txBody>
            <a:bodyPr wrap="square">
              <a:spAutoFit/>
            </a:bodyPr>
            <a:lstStyle/>
            <a:p>
              <a:pPr marL="712788" lvl="1" indent="-255588">
                <a:lnSpc>
                  <a:spcPts val="1800"/>
                </a:lnSpc>
              </a:pPr>
              <a:r>
                <a:rPr lang="en-US" altLang="ja-JP" sz="1200" dirty="0" smtClean="0">
                  <a:latin typeface="+mn-ea"/>
                </a:rPr>
                <a:t>※</a:t>
              </a:r>
              <a:r>
                <a:rPr lang="ja-JP" altLang="en-US" sz="1200" dirty="0" smtClean="0">
                  <a:latin typeface="+mn-ea"/>
                </a:rPr>
                <a:t>詳しくは、○○課○○係までお問合せください</a:t>
              </a:r>
              <a:endParaRPr lang="en-US" altLang="ja-JP" sz="1200" dirty="0" smtClean="0">
                <a:latin typeface="+mn-ea"/>
              </a:endParaRPr>
            </a:p>
          </p:txBody>
        </p:sp>
      </p:grpSp>
      <p:sp>
        <p:nvSpPr>
          <p:cNvPr id="14" name="正方形/長方形 13"/>
          <p:cNvSpPr/>
          <p:nvPr/>
        </p:nvSpPr>
        <p:spPr bwMode="auto">
          <a:xfrm>
            <a:off x="44624" y="122808"/>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endParaRPr lang="ja-JP" altLang="en-US" sz="3200" dirty="0">
              <a:latin typeface="HGP創英角ﾎﾟｯﾌﾟ体" pitchFamily="50" charset="-128"/>
              <a:ea typeface="HGP創英角ﾎﾟｯﾌﾟ体" pitchFamily="50" charset="-128"/>
            </a:endParaRPr>
          </a:p>
        </p:txBody>
      </p:sp>
      <p:sp>
        <p:nvSpPr>
          <p:cNvPr id="16" name="テキスト ボックス 15"/>
          <p:cNvSpPr txBox="1"/>
          <p:nvPr/>
        </p:nvSpPr>
        <p:spPr>
          <a:xfrm>
            <a:off x="360040" y="4173974"/>
            <a:ext cx="6237312" cy="2939266"/>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育児休業（育休）を取得することで、こんなメリットがあります</a:t>
            </a:r>
            <a:endParaRPr lang="en-US" altLang="ja-JP" dirty="0" smtClean="0">
              <a:latin typeface="HGP創英角ﾎﾟｯﾌﾟ体" pitchFamily="50" charset="-128"/>
              <a:ea typeface="HGP創英角ﾎﾟｯﾌﾟ体" pitchFamily="50" charset="-128"/>
            </a:endParaRPr>
          </a:p>
          <a:p>
            <a:pPr marL="273050" lvl="1" indent="-190500">
              <a:lnSpc>
                <a:spcPts val="2000"/>
              </a:lnSpc>
            </a:pPr>
            <a:r>
              <a:rPr lang="ja-JP" altLang="en-US" sz="1400" b="1" dirty="0" smtClean="0">
                <a:latin typeface="+mn-ea"/>
              </a:rPr>
              <a:t>＜家庭面＞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集中的に子どもと過ごす時間を持つことで、絆が深まります。日中の子どもの様子を見られることで、普段は気付かない発見があるかもしれません</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育児・家事への理解が深まり、育休復帰後も日常的に育児・家事をできるようになります</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（配偶者が育休取得をしていた場合）配偶者の復職時の最も大変な時期に、父母が協力して子育てできるようになります　</a:t>
            </a:r>
            <a:r>
              <a:rPr lang="ja-JP" altLang="en-US" sz="1400" b="1" dirty="0" smtClean="0">
                <a:latin typeface="+mn-ea"/>
              </a:rPr>
              <a:t>　</a:t>
            </a:r>
            <a:r>
              <a:rPr lang="ja-JP" altLang="en-US" sz="1400" dirty="0" smtClean="0">
                <a:latin typeface="+mn-ea"/>
              </a:rPr>
              <a:t>など・・・</a:t>
            </a:r>
            <a:endParaRPr lang="en-US" altLang="ja-JP" sz="1400" dirty="0" smtClean="0">
              <a:latin typeface="+mn-ea"/>
            </a:endParaRPr>
          </a:p>
          <a:p>
            <a:pPr marL="273050" lvl="1" indent="-190500">
              <a:lnSpc>
                <a:spcPts val="2000"/>
              </a:lnSpc>
            </a:pPr>
            <a:r>
              <a:rPr lang="ja-JP" altLang="en-US" sz="1400" b="1" dirty="0" smtClean="0">
                <a:latin typeface="+mn-ea"/>
              </a:rPr>
              <a:t>＜仕事面＞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育休前後で業務の棚卸・引き継ぎが発生をしますので、自身の担当業務の効率化を図る機会になります　　　など・・・</a:t>
            </a:r>
            <a:endParaRPr lang="en-US" altLang="ja-JP" sz="1400" dirty="0" smtClean="0">
              <a:latin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624</Words>
  <Application>Microsoft Office PowerPoint</Application>
  <PresentationFormat>A4 210 x 297 mm</PresentationFormat>
  <Paragraphs>47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HGP創英角ﾎﾟｯﾌﾟ体</vt:lpstr>
      <vt:lpstr>HGSｺﾞｼｯｸM</vt:lpstr>
      <vt:lpstr>ＭＳ Ｐゴシック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2017-11-21T06:27:49Z</dcterms:created>
  <dcterms:modified xsi:type="dcterms:W3CDTF">2020-06-01T06:16:33Z</dcterms:modified>
</cp:coreProperties>
</file>